
<file path=[Content_Types].xml><?xml version="1.0" encoding="utf-8"?>
<Types xmlns="http://schemas.openxmlformats.org/package/2006/content-types">
  <Default Extension="png" ContentType="image/png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61" r:id="rId6"/>
    <p:sldId id="262" r:id="rId7"/>
    <p:sldId id="259" r:id="rId8"/>
    <p:sldId id="258" r:id="rId9"/>
    <p:sldId id="265" r:id="rId10"/>
    <p:sldId id="264" r:id="rId11"/>
    <p:sldId id="272" r:id="rId12"/>
    <p:sldId id="274" r:id="rId13"/>
    <p:sldId id="268" r:id="rId14"/>
    <p:sldId id="269" r:id="rId15"/>
    <p:sldId id="270" r:id="rId16"/>
    <p:sldId id="271" r:id="rId17"/>
    <p:sldId id="273" r:id="rId1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284" autoAdjust="0"/>
  </p:normalViewPr>
  <p:slideViewPr>
    <p:cSldViewPr>
      <p:cViewPr>
        <p:scale>
          <a:sx n="87" d="100"/>
          <a:sy n="87" d="100"/>
        </p:scale>
        <p:origin x="-552" y="-72"/>
      </p:cViewPr>
      <p:guideLst>
        <p:guide orient="horz" pos="164"/>
        <p:guide pos="88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05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E024622-B7C1-48A8-A856-D4E0C03454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9338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ACB57F-DFEC-4291-88C4-7C3DD08EC348}" type="slidenum">
              <a:rPr lang="en-GB" altLang="en-US" smtClean="0"/>
              <a:pPr eaLnBrk="1" hangingPunct="1"/>
              <a:t>1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483239-2191-4158-B1C6-D04293012366}" type="slidenum">
              <a:rPr lang="en-GB" altLang="en-US" smtClean="0"/>
              <a:pPr eaLnBrk="1" hangingPunct="1"/>
              <a:t>10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7207BB2-9193-48F7-85D3-68203A925E93}" type="slidenum">
              <a:rPr lang="en-GB" altLang="en-US" smtClean="0"/>
              <a:pPr/>
              <a:t>11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B1ABB64-42D2-4209-9B7D-27761313754A}" type="slidenum">
              <a:rPr lang="en-GB" altLang="en-US" smtClean="0"/>
              <a:pPr eaLnBrk="1" hangingPunct="1"/>
              <a:t>12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83BA8D5-67EC-47DA-A268-6A83DE567DC4}" type="slidenum">
              <a:rPr lang="en-GB" altLang="en-US" smtClean="0"/>
              <a:pPr/>
              <a:t>13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836D9598-CE59-44D4-AD84-08EA911F50B8}" type="slidenum">
              <a:rPr lang="en-GB" altLang="en-US" smtClean="0"/>
              <a:pPr/>
              <a:t>2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0C62E4FC-6199-4405-AF89-F907CF5F0753}" type="slidenum">
              <a:rPr lang="en-GB" altLang="en-US" smtClean="0"/>
              <a:pPr/>
              <a:t>3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08B96E4-5588-4AF3-9F94-FE18AE27DE11}" type="slidenum">
              <a:rPr lang="en-GB" altLang="en-US" smtClean="0"/>
              <a:pPr/>
              <a:t>4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44B6305-C034-4A92-A429-9C5B50AA7D9B}" type="slidenum">
              <a:rPr lang="en-GB" altLang="en-US" smtClean="0"/>
              <a:pPr/>
              <a:t>5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853BB468-D629-4F51-82C6-51A3F422DBD0}" type="slidenum">
              <a:rPr lang="en-GB" altLang="en-US" smtClean="0"/>
              <a:pPr/>
              <a:t>6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5CE1491-EAC8-4CE1-86F1-EE1C6B555E76}" type="slidenum">
              <a:rPr lang="en-GB" altLang="en-US" smtClean="0"/>
              <a:pPr/>
              <a:t>7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B568CF8-61B7-44BA-8FF2-C8335462021F}" type="slidenum">
              <a:rPr lang="en-GB" altLang="en-US" smtClean="0"/>
              <a:pPr eaLnBrk="1" hangingPunct="1"/>
              <a:t>8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2C11C7-2EF6-4E63-82A4-481839420185}" type="slidenum">
              <a:rPr lang="en-GB" altLang="en-US" smtClean="0"/>
              <a:pPr eaLnBrk="1" hangingPunct="1"/>
              <a:t>9</a:t>
            </a:fld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infrastructur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22725"/>
            <a:ext cx="914400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nihrcolb_logo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476250"/>
            <a:ext cx="2303463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8113" y="1700213"/>
            <a:ext cx="6480175" cy="1152525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852738"/>
            <a:ext cx="6400800" cy="1020762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0825" y="6481763"/>
            <a:ext cx="2133600" cy="3762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625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7A5DE-F39A-4B7E-B8FA-1198DD0F4A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5056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2AFCE-7DA3-4E70-AB39-310E0FD53F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644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2F1FC-052B-4CDD-8EE9-21AD92FFA7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5914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36695-FD6D-45A2-B2E5-3E4C829A38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060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EBB4A-D3E4-48D2-9CF0-5CCAD27454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6312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1B360-EC5F-460A-8B22-54071E5C30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083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AC75F-7C3F-4723-99E1-73DAB4A93E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042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6CE1-23D4-4C11-95AA-1974274470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791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277B3-D15D-4FE9-9406-1F275BDFC7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955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EB443-368E-49A9-8420-D3A0C5BF47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136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4649657-CA38-4E00-B137-123F566028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7" descr="nihrcolb_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438" y="476250"/>
            <a:ext cx="161925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oleObject" Target="../embeddings/Microsoft_Excel_Chart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>
              <a:defRPr sz="2000">
                <a:solidFill>
                  <a:schemeClr val="tx1"/>
                </a:solidFill>
                <a:latin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E237BBE1-D8F7-4553-80C6-69200732E0D7}" type="datetime1">
              <a:rPr lang="en-GB" altLang="en-US" sz="1400" smtClean="0">
                <a:solidFill>
                  <a:schemeClr val="bg1"/>
                </a:solidFill>
              </a:rPr>
              <a:pPr/>
              <a:t>30/04/2015</a:t>
            </a:fld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3075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409700" y="1484313"/>
            <a:ext cx="6480175" cy="1152525"/>
          </a:xfrm>
          <a:noFill/>
        </p:spPr>
        <p:txBody>
          <a:bodyPr anchor="ctr"/>
          <a:lstStyle/>
          <a:p>
            <a:r>
              <a:rPr lang="en-GB" altLang="en-US" sz="2400" b="1" smtClean="0"/>
              <a:t>Using Transient Elastography to identify undetected but significant liver disease in patients attending community alcohol misuse services</a:t>
            </a:r>
            <a:endParaRPr lang="en-GB" altLang="en-US" sz="2400" smtClean="0"/>
          </a:p>
        </p:txBody>
      </p:sp>
      <p:sp>
        <p:nvSpPr>
          <p:cNvPr id="3076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565400"/>
            <a:ext cx="6400800" cy="720725"/>
          </a:xfrm>
          <a:noFill/>
        </p:spPr>
        <p:txBody>
          <a:bodyPr anchor="ctr"/>
          <a:lstStyle/>
          <a:p>
            <a:pPr marL="342900" indent="-342900" eaLnBrk="1" hangingPunct="1"/>
            <a:r>
              <a:rPr lang="en-GB" altLang="en-US" sz="1800" smtClean="0">
                <a:solidFill>
                  <a:srgbClr val="D81E05"/>
                </a:solidFill>
              </a:rPr>
              <a:t>Nottingham Digestive Diseases Biomedical Research Unit</a:t>
            </a:r>
          </a:p>
        </p:txBody>
      </p:sp>
      <p:sp>
        <p:nvSpPr>
          <p:cNvPr id="3077" name="Rectangle 14"/>
          <p:cNvSpPr>
            <a:spLocks noChangeArrowheads="1"/>
          </p:cNvSpPr>
          <p:nvPr/>
        </p:nvSpPr>
        <p:spPr bwMode="auto">
          <a:xfrm>
            <a:off x="1409700" y="3271838"/>
            <a:ext cx="6400800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0" hangingPunct="0"/>
            <a:r>
              <a:rPr lang="en-GB" altLang="en-US" u="sng"/>
              <a:t>David J Harman</a:t>
            </a:r>
            <a:r>
              <a:rPr lang="en-GB" altLang="en-US"/>
              <a:t>, Vasudevan Krishnan, Emilie A Wilkes, Stephen D Ryder, Martin W James, Guruprasad P Aithal, Karen Fisher, Tanzeel R Ansari, Indra Neil Guha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/>
              <a:t>Liver Function Test </a:t>
            </a:r>
            <a:br>
              <a:rPr lang="en-GB" altLang="en-US" b="1" smtClean="0"/>
            </a:br>
            <a:r>
              <a:rPr lang="en-GB" altLang="en-US" b="1" smtClean="0"/>
              <a:t>Performance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68313" y="1916113"/>
          <a:ext cx="7991476" cy="432117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663248"/>
                <a:gridCol w="2664114"/>
                <a:gridCol w="2664114"/>
              </a:tblGrid>
              <a:tr h="96501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Table </a:t>
                      </a:r>
                      <a:r>
                        <a:rPr lang="en-GB" sz="2000" dirty="0" smtClean="0">
                          <a:effectLst/>
                        </a:rPr>
                        <a:t>1. </a:t>
                      </a:r>
                      <a:r>
                        <a:rPr lang="en-GB" sz="2000" dirty="0">
                          <a:effectLst/>
                        </a:rPr>
                        <a:t>Serum alanine aminotransferase (ALT) levels of patients with successful liver stiffness acquisition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68" marR="68568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965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Liver Stratification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68" marR="685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Normal ALT (local lab cutoffs)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68" marR="685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Raised ALT (local lab cutoffs)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68" marR="68568" marT="0" marB="0"/>
                </a:tc>
              </a:tr>
              <a:tr h="965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Normal Liver Stiffness (n=53)</a:t>
                      </a:r>
                      <a:endParaRPr lang="en-GB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68" marR="685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23 (43.4%)</a:t>
                      </a:r>
                      <a:endParaRPr lang="en-GB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68" marR="685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30 (56.6%)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68" marR="68568" marT="0" marB="0"/>
                </a:tc>
              </a:tr>
              <a:tr h="965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Elevated Liver Stiffness* (n=32)</a:t>
                      </a:r>
                      <a:endParaRPr lang="en-GB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68" marR="685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8 (25%)</a:t>
                      </a:r>
                      <a:endParaRPr lang="en-GB" sz="2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68" marR="685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24 (75%)</a:t>
                      </a:r>
                      <a:endParaRPr lang="en-GB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68" marR="68568" marT="0" marB="0"/>
                </a:tc>
              </a:tr>
              <a:tr h="4611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Cirrhosis (n=6)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68" marR="685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2 (33.3%)</a:t>
                      </a:r>
                      <a:endParaRPr lang="en-GB" sz="2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68" marR="685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4 (66.7%)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68" marR="68568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/>
              <a:t>Liver Function Test </a:t>
            </a:r>
            <a:br>
              <a:rPr lang="en-GB" altLang="en-US" b="1" smtClean="0"/>
            </a:br>
            <a:r>
              <a:rPr lang="en-GB" altLang="en-US" b="1" smtClean="0"/>
              <a:t>Performance</a:t>
            </a:r>
            <a:endParaRPr lang="en-GB" alt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95288" y="1773238"/>
          <a:ext cx="8424863" cy="460851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807679"/>
                <a:gridCol w="2808592"/>
                <a:gridCol w="2808592"/>
              </a:tblGrid>
              <a:tr h="115212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2. Serum gamma-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glutamyl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transferase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(GGT) ) levels of patients with successful liver stiffness acquisition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Liver Stratification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 GGT (local lab </a:t>
                      </a:r>
                      <a:r>
                        <a:rPr lang="en-GB" sz="20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cutoffs</a:t>
                      </a: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Raised GGT (local lab </a:t>
                      </a:r>
                      <a:r>
                        <a:rPr lang="en-GB" sz="20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cutoffs</a:t>
                      </a: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</a:tr>
              <a:tr h="1152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 Liver Stiffness* (n=34)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(14.7%)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(85.3%)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</a:tr>
              <a:tr h="1152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Elevated Liver Stiffness* (n=25)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(4%)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(96%)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5288" y="188913"/>
          <a:ext cx="8424863" cy="648017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105702"/>
                <a:gridCol w="2106387"/>
                <a:gridCol w="2106387"/>
                <a:gridCol w="2106387"/>
              </a:tblGrid>
              <a:tr h="792022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Alcohol</a:t>
                      </a:r>
                      <a:r>
                        <a:rPr lang="en-GB" sz="20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consumption of 86 patients successfully undergoing Transient Elastography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7200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 Liver Stiffness</a:t>
                      </a:r>
                      <a:r>
                        <a:rPr lang="en-GB" sz="18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(n=53)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Raised Liver Stiffness (n=33)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 Value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</a:tr>
              <a:tr h="1008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Alcohol units/week</a:t>
                      </a:r>
                      <a:r>
                        <a:rPr lang="en-GB" sz="18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(pre-scan)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138.7 (85.3)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159.3 (86.1)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0.334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</a:tr>
              <a:tr h="1296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Alcohol Abstinence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(6</a:t>
                      </a:r>
                      <a:r>
                        <a:rPr lang="en-GB" sz="18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months post-scan)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19.0%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26.9%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0.526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</a:tr>
              <a:tr h="792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Reduction</a:t>
                      </a:r>
                      <a:r>
                        <a:rPr lang="en-GB" sz="18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in Alcohol Intake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65.0%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64.0%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0.944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</a:tr>
              <a:tr h="792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Increase in Alcohol</a:t>
                      </a:r>
                      <a:r>
                        <a:rPr lang="en-GB" sz="18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Intake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20.8%</a:t>
                      </a:r>
                      <a:endParaRPr lang="en-GB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3.0%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0.04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</a:tr>
              <a:tr h="1080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Mean</a:t>
                      </a:r>
                      <a:r>
                        <a:rPr lang="en-GB" sz="18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Change  in Alcohol Intake (Units/week)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-44.7 (94.8)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-80.7</a:t>
                      </a:r>
                      <a:r>
                        <a:rPr lang="en-GB" sz="20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(103.0)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0.235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9" marR="68579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/>
              <a:t>Summary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400" smtClean="0"/>
              <a:t>Transient Elastography is a feasible tool to stratify clinically significant liver disease in community alcohol misuse services</a:t>
            </a:r>
          </a:p>
          <a:p>
            <a:endParaRPr lang="en-GB" altLang="en-US" sz="2400" smtClean="0"/>
          </a:p>
          <a:p>
            <a:r>
              <a:rPr lang="en-GB" altLang="en-US" sz="2400" smtClean="0"/>
              <a:t>Using TE identifies a significant yield of chronic liver disease which would be missed with standard investigation algorithms</a:t>
            </a:r>
          </a:p>
          <a:p>
            <a:endParaRPr lang="en-GB" altLang="en-US" sz="2400" smtClean="0"/>
          </a:p>
          <a:p>
            <a:r>
              <a:rPr lang="en-GB" altLang="en-US" sz="2400" smtClean="0"/>
              <a:t>The use of TE as an adjunct to alcohol reduction/abstinence warrants further study with a randomised controlled trial.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2924175"/>
            <a:ext cx="7772400" cy="1362075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Any Questions?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1052513"/>
            <a:ext cx="8888412" cy="662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5148263" y="6165850"/>
            <a:ext cx="28082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>
              <a:defRPr sz="2000">
                <a:solidFill>
                  <a:schemeClr val="tx1"/>
                </a:solidFill>
                <a:latin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altLang="en-US" sz="1800">
                <a:solidFill>
                  <a:srgbClr val="FF0000"/>
                </a:solidFill>
              </a:rPr>
              <a:t>Bhala et al, BMJ , 2013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endParaRPr lang="en-US" altLang="en-US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268413"/>
            <a:ext cx="8424863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539750" y="6237288"/>
            <a:ext cx="84248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>
              <a:defRPr sz="2000">
                <a:solidFill>
                  <a:schemeClr val="tx1"/>
                </a:solidFill>
                <a:latin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altLang="en-US" sz="1800">
                <a:solidFill>
                  <a:srgbClr val="FF0000"/>
                </a:solidFill>
              </a:rPr>
              <a:t>Academy of Medical Sciences. Calling time. The nation’s drinking as a major health issue; 2004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974850" y="727075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>
              <a:defRPr sz="2000">
                <a:solidFill>
                  <a:schemeClr val="tx1"/>
                </a:solidFill>
                <a:latin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 sz="3200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 rot="-5400000">
            <a:off x="3268663" y="3082925"/>
            <a:ext cx="990600" cy="3200400"/>
          </a:xfrm>
          <a:prstGeom prst="rtTriangle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5364163" y="4187825"/>
            <a:ext cx="1066800" cy="990600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Calibri" pitchFamily="34" charset="0"/>
            </a:endParaRP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6430963" y="4187825"/>
            <a:ext cx="517525" cy="9906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Calibri" pitchFamily="34" charset="0"/>
            </a:endParaRPr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2020888" y="3549650"/>
            <a:ext cx="304800" cy="1323975"/>
          </a:xfrm>
          <a:prstGeom prst="downArrow">
            <a:avLst>
              <a:gd name="adj1" fmla="val 50000"/>
              <a:gd name="adj2" fmla="val 112500"/>
            </a:avLst>
          </a:prstGeom>
          <a:noFill/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151" name="AutoShape 9"/>
          <p:cNvSpPr>
            <a:spLocks noChangeArrowheads="1"/>
          </p:cNvSpPr>
          <p:nvPr/>
        </p:nvSpPr>
        <p:spPr bwMode="auto">
          <a:xfrm>
            <a:off x="5211763" y="2949575"/>
            <a:ext cx="304800" cy="1009650"/>
          </a:xfrm>
          <a:prstGeom prst="downArrow">
            <a:avLst>
              <a:gd name="adj1" fmla="val 50000"/>
              <a:gd name="adj2" fmla="val 112502"/>
            </a:avLst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altLang="en-US">
              <a:latin typeface="Calibri" pitchFamily="34" charset="0"/>
            </a:endParaRPr>
          </a:p>
        </p:txBody>
      </p:sp>
      <p:sp>
        <p:nvSpPr>
          <p:cNvPr id="6152" name="Text Box 10"/>
          <p:cNvSpPr txBox="1">
            <a:spLocks noChangeArrowheads="1"/>
          </p:cNvSpPr>
          <p:nvPr/>
        </p:nvSpPr>
        <p:spPr bwMode="auto">
          <a:xfrm>
            <a:off x="5711825" y="2765425"/>
            <a:ext cx="1439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>
              <a:defRPr sz="2000">
                <a:solidFill>
                  <a:schemeClr val="tx1"/>
                </a:solidFill>
                <a:latin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altLang="en-US" sz="1800" b="1"/>
              <a:t>Symptoms</a:t>
            </a:r>
          </a:p>
        </p:txBody>
      </p:sp>
      <p:sp>
        <p:nvSpPr>
          <p:cNvPr id="6153" name="Text Box 11"/>
          <p:cNvSpPr txBox="1">
            <a:spLocks noChangeArrowheads="1"/>
          </p:cNvSpPr>
          <p:nvPr/>
        </p:nvSpPr>
        <p:spPr bwMode="auto">
          <a:xfrm>
            <a:off x="6545263" y="3176588"/>
            <a:ext cx="8270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>
              <a:defRPr sz="2000">
                <a:solidFill>
                  <a:schemeClr val="tx1"/>
                </a:solidFill>
                <a:latin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altLang="en-US" sz="1800" b="1"/>
              <a:t>Death</a:t>
            </a:r>
          </a:p>
        </p:txBody>
      </p:sp>
      <p:sp>
        <p:nvSpPr>
          <p:cNvPr id="6154" name="AutoShape 12"/>
          <p:cNvSpPr>
            <a:spLocks noChangeArrowheads="1"/>
          </p:cNvSpPr>
          <p:nvPr/>
        </p:nvSpPr>
        <p:spPr bwMode="auto">
          <a:xfrm>
            <a:off x="6316663" y="3159125"/>
            <a:ext cx="228600" cy="838200"/>
          </a:xfrm>
          <a:prstGeom prst="downArrow">
            <a:avLst>
              <a:gd name="adj1" fmla="val 50000"/>
              <a:gd name="adj2" fmla="val 91667"/>
            </a:avLst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altLang="en-US">
              <a:latin typeface="Calibri" pitchFamily="34" charset="0"/>
            </a:endParaRPr>
          </a:p>
        </p:txBody>
      </p:sp>
      <p:sp>
        <p:nvSpPr>
          <p:cNvPr id="6155" name="AutoShape 13"/>
          <p:cNvSpPr>
            <a:spLocks noChangeArrowheads="1"/>
          </p:cNvSpPr>
          <p:nvPr/>
        </p:nvSpPr>
        <p:spPr bwMode="auto">
          <a:xfrm>
            <a:off x="6834188" y="3557588"/>
            <a:ext cx="228600" cy="533400"/>
          </a:xfrm>
          <a:prstGeom prst="downArrow">
            <a:avLst>
              <a:gd name="adj1" fmla="val 50000"/>
              <a:gd name="adj2" fmla="val 58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altLang="en-US">
              <a:latin typeface="Calibri" pitchFamily="34" charset="0"/>
            </a:endParaRPr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2163763" y="5559425"/>
            <a:ext cx="3200400" cy="0"/>
          </a:xfrm>
          <a:prstGeom prst="line">
            <a:avLst/>
          </a:prstGeom>
          <a:noFill/>
          <a:ln w="31750">
            <a:solidFill>
              <a:schemeClr val="accent3">
                <a:lumMod val="75000"/>
              </a:schemeClr>
            </a:solidFill>
            <a:round/>
            <a:headEnd type="triangle" w="med" len="med"/>
            <a:tailEnd type="triangle" w="med" len="med"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</a:endParaRPr>
          </a:p>
        </p:txBody>
      </p:sp>
      <p:sp>
        <p:nvSpPr>
          <p:cNvPr id="6157" name="Line 15"/>
          <p:cNvSpPr>
            <a:spLocks noChangeShapeType="1"/>
          </p:cNvSpPr>
          <p:nvPr/>
        </p:nvSpPr>
        <p:spPr bwMode="auto">
          <a:xfrm>
            <a:off x="5364163" y="5559425"/>
            <a:ext cx="1066800" cy="0"/>
          </a:xfrm>
          <a:prstGeom prst="line">
            <a:avLst/>
          </a:prstGeom>
          <a:noFill/>
          <a:ln w="31750">
            <a:solidFill>
              <a:srgbClr val="FFC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8" name="Line 16"/>
          <p:cNvSpPr>
            <a:spLocks noChangeShapeType="1"/>
          </p:cNvSpPr>
          <p:nvPr/>
        </p:nvSpPr>
        <p:spPr bwMode="auto">
          <a:xfrm>
            <a:off x="6430963" y="5559425"/>
            <a:ext cx="517525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9" name="Text Box 17"/>
          <p:cNvSpPr txBox="1">
            <a:spLocks noChangeArrowheads="1"/>
          </p:cNvSpPr>
          <p:nvPr/>
        </p:nvSpPr>
        <p:spPr bwMode="auto">
          <a:xfrm>
            <a:off x="2681288" y="5929313"/>
            <a:ext cx="4664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>
              <a:defRPr sz="2000">
                <a:solidFill>
                  <a:schemeClr val="tx1"/>
                </a:solidFill>
                <a:latin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altLang="en-US" sz="2800" b="1"/>
              <a:t>5-20 yrs	              10%/ yr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/>
              <a:t>Natural History of Chronic </a:t>
            </a:r>
            <a:r>
              <a:rPr lang="en-GB" b="1" dirty="0"/>
              <a:t>L</a:t>
            </a:r>
            <a:r>
              <a:rPr lang="en-GB" b="1" dirty="0" smtClean="0"/>
              <a:t>iver </a:t>
            </a:r>
            <a:br>
              <a:rPr lang="en-GB" b="1" dirty="0" smtClean="0"/>
            </a:br>
            <a:r>
              <a:rPr lang="en-GB" b="1" dirty="0" smtClean="0"/>
              <a:t>Disease</a:t>
            </a:r>
            <a:endParaRPr lang="en-GB" b="1" dirty="0"/>
          </a:p>
        </p:txBody>
      </p:sp>
      <p:sp>
        <p:nvSpPr>
          <p:cNvPr id="6161" name="Text Box 10"/>
          <p:cNvSpPr txBox="1">
            <a:spLocks noChangeArrowheads="1"/>
          </p:cNvSpPr>
          <p:nvPr/>
        </p:nvSpPr>
        <p:spPr bwMode="auto">
          <a:xfrm>
            <a:off x="4643438" y="1795463"/>
            <a:ext cx="14398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>
              <a:defRPr sz="2000">
                <a:solidFill>
                  <a:schemeClr val="tx1"/>
                </a:solidFill>
                <a:latin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GB" altLang="en-US" sz="1800" b="1"/>
              <a:t>Severe Scarring (Cirrhosis)</a:t>
            </a:r>
          </a:p>
        </p:txBody>
      </p:sp>
      <p:sp>
        <p:nvSpPr>
          <p:cNvPr id="6162" name="TextBox 2"/>
          <p:cNvSpPr txBox="1">
            <a:spLocks noChangeArrowheads="1"/>
          </p:cNvSpPr>
          <p:nvPr/>
        </p:nvSpPr>
        <p:spPr bwMode="auto">
          <a:xfrm>
            <a:off x="1416050" y="1795463"/>
            <a:ext cx="1512888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>
              <a:defRPr sz="2000">
                <a:solidFill>
                  <a:schemeClr val="tx1"/>
                </a:solidFill>
                <a:latin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GB" altLang="en-US" sz="1800" b="1"/>
              <a:t>Risk Factors</a:t>
            </a:r>
          </a:p>
          <a:p>
            <a:pPr algn="ctr"/>
            <a:r>
              <a:rPr lang="en-GB" altLang="en-US" sz="1800"/>
              <a:t>Alcohol</a:t>
            </a:r>
          </a:p>
          <a:p>
            <a:pPr algn="ctr"/>
            <a:r>
              <a:rPr lang="en-GB" altLang="en-US" sz="1800"/>
              <a:t>Diabetes</a:t>
            </a:r>
          </a:p>
          <a:p>
            <a:pPr algn="ctr"/>
            <a:r>
              <a:rPr lang="en-GB" altLang="en-US" sz="1800"/>
              <a:t>Obesity</a:t>
            </a:r>
          </a:p>
          <a:p>
            <a:pPr algn="ctr"/>
            <a:r>
              <a:rPr lang="en-GB" altLang="en-US" sz="1800"/>
              <a:t>Viral hepatitis</a:t>
            </a:r>
          </a:p>
        </p:txBody>
      </p:sp>
      <p:sp>
        <p:nvSpPr>
          <p:cNvPr id="6163" name="TextBox 3"/>
          <p:cNvSpPr txBox="1">
            <a:spLocks noChangeArrowheads="1"/>
          </p:cNvSpPr>
          <p:nvPr/>
        </p:nvSpPr>
        <p:spPr bwMode="auto">
          <a:xfrm>
            <a:off x="2987675" y="1795463"/>
            <a:ext cx="1368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>
              <a:defRPr sz="2000">
                <a:solidFill>
                  <a:schemeClr val="tx1"/>
                </a:solidFill>
                <a:latin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GB" altLang="en-US" sz="1800" b="1"/>
              <a:t>Scarring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http://ej.iop.org/images/0031-9155/57/12/3901/Full/pmb414556f1_onli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628775"/>
            <a:ext cx="6662738" cy="416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4" descr="http://www.hivandhepatitis.com/0_images_2008/fibroscan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2251075"/>
            <a:ext cx="1800225" cy="291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7848600" cy="1108075"/>
          </a:xfrm>
        </p:spPr>
        <p:txBody>
          <a:bodyPr/>
          <a:lstStyle/>
          <a:p>
            <a:pPr eaLnBrk="1" hangingPunct="1"/>
            <a:r>
              <a:rPr lang="en-GB" altLang="en-US" b="1" smtClean="0">
                <a:solidFill>
                  <a:schemeClr val="tx1"/>
                </a:solidFill>
              </a:rPr>
              <a:t>Nottingham Community Study Rationale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altLang="en-US" sz="2400" smtClean="0"/>
          </a:p>
          <a:p>
            <a:pPr eaLnBrk="1" hangingPunct="1"/>
            <a:r>
              <a:rPr lang="en-GB" altLang="en-US" sz="2800" smtClean="0"/>
              <a:t>1/ Are non-invasive liver fibrosis biomarkers feasible use in a non-hospital setting?</a:t>
            </a:r>
          </a:p>
          <a:p>
            <a:pPr eaLnBrk="1" hangingPunct="1"/>
            <a:endParaRPr lang="en-GB" altLang="en-US" sz="2800" smtClean="0"/>
          </a:p>
          <a:p>
            <a:pPr eaLnBrk="1" hangingPunct="1"/>
            <a:endParaRPr lang="en-GB" altLang="en-US" sz="2800" smtClean="0"/>
          </a:p>
          <a:p>
            <a:pPr eaLnBrk="1" hangingPunct="1"/>
            <a:r>
              <a:rPr lang="en-GB" altLang="en-US" sz="2800" smtClean="0"/>
              <a:t>2/ Can Transient Elastography (TE) identify silent but significant liver disease in patients with liver fibrosis risk factors?</a:t>
            </a:r>
          </a:p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/>
              <a:t>Nottingham Community Study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400" smtClean="0"/>
              <a:t>Consecutive patients triaged for review by Oxford Corner Substance Misuse team in Nottingham invited for an additional liver scan appointment</a:t>
            </a:r>
          </a:p>
          <a:p>
            <a:r>
              <a:rPr lang="en-GB" altLang="en-US" sz="2400" smtClean="0"/>
              <a:t>Study period April 2012 to March 2014</a:t>
            </a:r>
          </a:p>
          <a:p>
            <a:pPr lvl="1"/>
            <a:r>
              <a:rPr lang="en-GB" altLang="en-US" sz="2400" smtClean="0"/>
              <a:t>TE examination performed at Oxford Corner by trained nurses</a:t>
            </a:r>
          </a:p>
          <a:p>
            <a:pPr lvl="1"/>
            <a:r>
              <a:rPr lang="en-GB" altLang="en-US" sz="2400" smtClean="0"/>
              <a:t>Liver stiffness threshold of ≥8 kilopascals* prompted review in the community by visiting consultant hepatologist</a:t>
            </a:r>
          </a:p>
          <a:p>
            <a:pPr lvl="1"/>
            <a:r>
              <a:rPr lang="en-GB" altLang="en-US" sz="2400" smtClean="0"/>
              <a:t>Longitudinal follow-up of hospital/Oxford Corner notes – cross-sectional analysis of alcohol intake at 6 months after Fibroscan</a:t>
            </a:r>
          </a:p>
          <a:p>
            <a:pPr lvl="1"/>
            <a:endParaRPr lang="en-GB" altLang="en-US" smtClean="0"/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5795963" y="6165850"/>
            <a:ext cx="30241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>
              <a:defRPr sz="2000">
                <a:solidFill>
                  <a:schemeClr val="tx1"/>
                </a:solidFill>
                <a:latin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altLang="en-US" sz="1800">
                <a:solidFill>
                  <a:srgbClr val="FF0000"/>
                </a:solidFill>
              </a:rPr>
              <a:t>*Roulot et al, Gut,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r>
              <a:rPr lang="en-GB" altLang="en-US" b="1" smtClean="0"/>
              <a:t>Patient Flowchart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19413" y="1154113"/>
            <a:ext cx="2374900" cy="646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b="1" dirty="0"/>
              <a:t>156 </a:t>
            </a:r>
            <a:r>
              <a:rPr lang="en-GB" dirty="0"/>
              <a:t>patients invited for TE appointment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90850" y="3141663"/>
            <a:ext cx="2232025" cy="9223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b="1" dirty="0"/>
              <a:t>87</a:t>
            </a:r>
            <a:r>
              <a:rPr lang="en-GB" dirty="0"/>
              <a:t> patients attended TE appointment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27363" y="5546725"/>
            <a:ext cx="2159000" cy="12001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b="1" dirty="0"/>
              <a:t>86</a:t>
            </a:r>
            <a:r>
              <a:rPr lang="en-GB" dirty="0"/>
              <a:t> patients with successful liver stiffness acquisition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43600" y="2090738"/>
            <a:ext cx="2376488" cy="646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GB" b="1" dirty="0"/>
              <a:t>69</a:t>
            </a:r>
            <a:r>
              <a:rPr lang="en-GB" dirty="0"/>
              <a:t> patients </a:t>
            </a:r>
            <a:r>
              <a:rPr lang="en-GB" dirty="0"/>
              <a:t>refused or did </a:t>
            </a:r>
            <a:r>
              <a:rPr lang="en-GB" dirty="0"/>
              <a:t>not attend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22988" y="4467225"/>
            <a:ext cx="2016125" cy="6461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GB" b="1" dirty="0"/>
              <a:t>1</a:t>
            </a:r>
            <a:r>
              <a:rPr lang="en-GB" dirty="0"/>
              <a:t> unsuccessful scan</a:t>
            </a:r>
          </a:p>
        </p:txBody>
      </p:sp>
      <p:cxnSp>
        <p:nvCxnSpPr>
          <p:cNvPr id="8" name="Straight Arrow Connector 7"/>
          <p:cNvCxnSpPr>
            <a:stCxn id="3" idx="2"/>
            <a:endCxn id="4" idx="0"/>
          </p:cNvCxnSpPr>
          <p:nvPr/>
        </p:nvCxnSpPr>
        <p:spPr>
          <a:xfrm>
            <a:off x="4106863" y="1800225"/>
            <a:ext cx="0" cy="134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6" idx="1"/>
          </p:cNvCxnSpPr>
          <p:nvPr/>
        </p:nvCxnSpPr>
        <p:spPr>
          <a:xfrm>
            <a:off x="4106863" y="2411413"/>
            <a:ext cx="1836737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7" idx="1"/>
          </p:cNvCxnSpPr>
          <p:nvPr/>
        </p:nvCxnSpPr>
        <p:spPr>
          <a:xfrm>
            <a:off x="4110038" y="4789488"/>
            <a:ext cx="201295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5" idx="0"/>
          </p:cNvCxnSpPr>
          <p:nvPr/>
        </p:nvCxnSpPr>
        <p:spPr>
          <a:xfrm flipH="1">
            <a:off x="4106863" y="4064000"/>
            <a:ext cx="3175" cy="14827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mtClean="0"/>
              <a:t>Liver Stiffness Results</a:t>
            </a:r>
          </a:p>
        </p:txBody>
      </p:sp>
      <p:graphicFrame>
        <p:nvGraphicFramePr>
          <p:cNvPr id="11267" name="Chart 2"/>
          <p:cNvGraphicFramePr>
            <a:graphicFrameLocks/>
          </p:cNvGraphicFramePr>
          <p:nvPr/>
        </p:nvGraphicFramePr>
        <p:xfrm>
          <a:off x="273050" y="1433513"/>
          <a:ext cx="8742363" cy="521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r:id="rId4" imgW="8742422" imgH="5218628" progId="Excel.Chart.8">
                  <p:embed/>
                </p:oleObj>
              </mc:Choice>
              <mc:Fallback>
                <p:oleObj r:id="rId4" imgW="8742422" imgH="5218628" progId="Excel.Chart.8">
                  <p:embed/>
                  <p:pic>
                    <p:nvPicPr>
                      <p:cNvPr id="0" name="Char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" y="1433513"/>
                        <a:ext cx="8742363" cy="5214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327B772E4CE142B18DA9903069B8EB" ma:contentTypeVersion="0" ma:contentTypeDescription="Create a new document." ma:contentTypeScope="" ma:versionID="bdfa5dd63e85576cc18614261eea2857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584637-64EF-40FD-97BD-8227EB57120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775B37-17D1-4AD7-86D6-CC152B7B83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10AE7019-52CB-4C68-AC4E-0C0A3E37FA5E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4675</TotalTime>
  <Words>560</Words>
  <Application>Microsoft Office PowerPoint</Application>
  <PresentationFormat>On-screen Show (4:3)</PresentationFormat>
  <Paragraphs>109</Paragraphs>
  <Slides>14</Slides>
  <Notes>13</Notes>
  <HiddenSlides>1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Wingdings</vt:lpstr>
      <vt:lpstr>Default Design</vt:lpstr>
      <vt:lpstr>Microsoft Excel Chart</vt:lpstr>
      <vt:lpstr>Using Transient Elastography to identify undetected but significant liver disease in patients attending community alcohol misuse services</vt:lpstr>
      <vt:lpstr>PowerPoint Presentation</vt:lpstr>
      <vt:lpstr>PowerPoint Presentation</vt:lpstr>
      <vt:lpstr>Natural History of Chronic Liver  Disease</vt:lpstr>
      <vt:lpstr>PowerPoint Presentation</vt:lpstr>
      <vt:lpstr>Nottingham Community Study Rationale</vt:lpstr>
      <vt:lpstr>Nottingham Community Study</vt:lpstr>
      <vt:lpstr>Patient Flowchart</vt:lpstr>
      <vt:lpstr>Liver Stiffness Results</vt:lpstr>
      <vt:lpstr>Liver Function Test  Performance</vt:lpstr>
      <vt:lpstr>Liver Function Test  Performance</vt:lpstr>
      <vt:lpstr>PowerPoint Presentation</vt:lpstr>
      <vt:lpstr>Summary</vt:lpstr>
      <vt:lpstr>Any Questions?</vt:lpstr>
    </vt:vector>
  </TitlesOfParts>
  <Company>COI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 Davey</dc:creator>
  <cp:lastModifiedBy>Graham Hunt</cp:lastModifiedBy>
  <cp:revision>48</cp:revision>
  <dcterms:created xsi:type="dcterms:W3CDTF">2008-03-06T14:42:26Z</dcterms:created>
  <dcterms:modified xsi:type="dcterms:W3CDTF">2015-04-30T12:17:21Z</dcterms:modified>
</cp:coreProperties>
</file>