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p:scale>
          <a:sx n="102" d="100"/>
          <a:sy n="102" d="100"/>
        </p:scale>
        <p:origin x="-102" y="-72"/>
      </p:cViewPr>
      <p:guideLst>
        <p:guide orient="horz" pos="2785"/>
        <p:guide pos="28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GB"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7" name="Date Placeholder 6"/>
          <p:cNvSpPr>
            <a:spLocks noGrp="1"/>
          </p:cNvSpPr>
          <p:nvPr>
            <p:ph type="dt" sz="half" idx="10"/>
          </p:nvPr>
        </p:nvSpPr>
        <p:spPr/>
        <p:txBody>
          <a:bodyPr/>
          <a:lstStyle/>
          <a:p>
            <a:fld id="{D96F1609-0882-144D-B672-3FCA4D3938D7}" type="datetimeFigureOut">
              <a:rPr lang="en-US" smtClean="0"/>
              <a:t>3/17/2017</a:t>
            </a:fld>
            <a:endParaRPr lang="en-US"/>
          </a:p>
        </p:txBody>
      </p:sp>
      <p:sp>
        <p:nvSpPr>
          <p:cNvPr id="8" name="Slide Number Placeholder 7"/>
          <p:cNvSpPr>
            <a:spLocks noGrp="1"/>
          </p:cNvSpPr>
          <p:nvPr>
            <p:ph type="sldNum" sz="quarter" idx="11"/>
          </p:nvPr>
        </p:nvSpPr>
        <p:spPr/>
        <p:txBody>
          <a:bodyPr/>
          <a:lstStyle/>
          <a:p>
            <a:fld id="{0CD366DD-C435-9640-9D9B-1F355EAA23A8}"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96F1609-0882-144D-B672-3FCA4D3938D7}" type="datetimeFigureOut">
              <a:rPr lang="en-US" smtClean="0"/>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D366DD-C435-9640-9D9B-1F355EAA23A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96F1609-0882-144D-B672-3FCA4D3938D7}" type="datetimeFigureOut">
              <a:rPr lang="en-US" smtClean="0"/>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D366DD-C435-9640-9D9B-1F355EAA23A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smtClean="0"/>
          </a:p>
        </p:txBody>
      </p:sp>
      <p:sp>
        <p:nvSpPr>
          <p:cNvPr id="4" name="Date Placeholder 3"/>
          <p:cNvSpPr>
            <a:spLocks noGrp="1"/>
          </p:cNvSpPr>
          <p:nvPr>
            <p:ph type="dt" sz="half" idx="10"/>
          </p:nvPr>
        </p:nvSpPr>
        <p:spPr/>
        <p:txBody>
          <a:bodyPr/>
          <a:lstStyle/>
          <a:p>
            <a:fld id="{D96F1609-0882-144D-B672-3FCA4D3938D7}" type="datetimeFigureOut">
              <a:rPr lang="en-US" smtClean="0"/>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D366DD-C435-9640-9D9B-1F355EAA23A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GB"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D96F1609-0882-144D-B672-3FCA4D3938D7}" type="datetimeFigureOut">
              <a:rPr lang="en-US" smtClean="0"/>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D366DD-C435-9640-9D9B-1F355EAA23A8}"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smtClean="0"/>
          </a:p>
        </p:txBody>
      </p:sp>
      <p:sp>
        <p:nvSpPr>
          <p:cNvPr id="5" name="Date Placeholder 4"/>
          <p:cNvSpPr>
            <a:spLocks noGrp="1"/>
          </p:cNvSpPr>
          <p:nvPr>
            <p:ph type="dt" sz="half" idx="10"/>
          </p:nvPr>
        </p:nvSpPr>
        <p:spPr/>
        <p:txBody>
          <a:bodyPr/>
          <a:lstStyle/>
          <a:p>
            <a:fld id="{D96F1609-0882-144D-B672-3FCA4D3938D7}" type="datetimeFigureOut">
              <a:rPr lang="en-US" smtClean="0"/>
              <a:t>3/17/2017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D366DD-C435-9640-9D9B-1F355EAA23A8}"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7" name="Date Placeholder 6"/>
          <p:cNvSpPr>
            <a:spLocks noGrp="1"/>
          </p:cNvSpPr>
          <p:nvPr>
            <p:ph type="dt" sz="half" idx="10"/>
          </p:nvPr>
        </p:nvSpPr>
        <p:spPr/>
        <p:txBody>
          <a:bodyPr/>
          <a:lstStyle/>
          <a:p>
            <a:fld id="{D96F1609-0882-144D-B672-3FCA4D3938D7}" type="datetimeFigureOut">
              <a:rPr lang="en-US" smtClean="0"/>
              <a:t>3/17/2017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D366DD-C435-9640-9D9B-1F355EAA23A8}"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Date Placeholder 2"/>
          <p:cNvSpPr>
            <a:spLocks noGrp="1"/>
          </p:cNvSpPr>
          <p:nvPr>
            <p:ph type="dt" sz="half" idx="10"/>
          </p:nvPr>
        </p:nvSpPr>
        <p:spPr/>
        <p:txBody>
          <a:bodyPr/>
          <a:lstStyle/>
          <a:p>
            <a:fld id="{D96F1609-0882-144D-B672-3FCA4D3938D7}" type="datetimeFigureOut">
              <a:rPr lang="en-US" smtClean="0"/>
              <a:t>3/17/2017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D366DD-C435-9640-9D9B-1F355EAA23A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6F1609-0882-144D-B672-3FCA4D3938D7}" type="datetimeFigureOut">
              <a:rPr lang="en-US" smtClean="0"/>
              <a:t>3/17/2017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D366DD-C435-9640-9D9B-1F355EAA23A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GB"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96F1609-0882-144D-B672-3FCA4D3938D7}" type="datetimeFigureOut">
              <a:rPr lang="en-US" smtClean="0"/>
              <a:t>3/17/2017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D366DD-C435-9640-9D9B-1F355EAA23A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GB"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96F1609-0882-144D-B672-3FCA4D3938D7}" type="datetimeFigureOut">
              <a:rPr lang="en-US" smtClean="0"/>
              <a:t>3/17/2017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D366DD-C435-9640-9D9B-1F355EAA23A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GB"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D96F1609-0882-144D-B672-3FCA4D3938D7}" type="datetimeFigureOut">
              <a:rPr lang="en-US" smtClean="0"/>
              <a:t>3/17/2017</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0CD366DD-C435-9640-9D9B-1F355EAA23A8}"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1067831"/>
          </a:xfrm>
        </p:spPr>
        <p:txBody>
          <a:bodyPr/>
          <a:lstStyle/>
          <a:p>
            <a:r>
              <a:rPr lang="en-US" sz="2800" dirty="0" smtClean="0"/>
              <a:t>Selling Ideas of Respectable Drinking: Alcohol Producers in Late Victorian Britain</a:t>
            </a:r>
            <a:endParaRPr lang="en-US" sz="2800" dirty="0"/>
          </a:p>
        </p:txBody>
      </p:sp>
      <p:sp>
        <p:nvSpPr>
          <p:cNvPr id="3" name="Subtitle 2"/>
          <p:cNvSpPr>
            <a:spLocks noGrp="1"/>
          </p:cNvSpPr>
          <p:nvPr>
            <p:ph type="subTitle" idx="1"/>
          </p:nvPr>
        </p:nvSpPr>
        <p:spPr>
          <a:xfrm>
            <a:off x="1371600" y="2600020"/>
            <a:ext cx="6400800" cy="3157752"/>
          </a:xfrm>
        </p:spPr>
        <p:txBody>
          <a:bodyPr/>
          <a:lstStyle/>
          <a:p>
            <a:endParaRPr lang="en-US" dirty="0"/>
          </a:p>
        </p:txBody>
      </p:sp>
      <p:pic>
        <p:nvPicPr>
          <p:cNvPr id="4" name="Picture 3" descr="P-1934-SC-234-tif-15319.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062163" y="2115411"/>
            <a:ext cx="4876800" cy="3642360"/>
          </a:xfrm>
          <a:prstGeom prst="rect">
            <a:avLst/>
          </a:prstGeom>
        </p:spPr>
      </p:pic>
      <p:sp>
        <p:nvSpPr>
          <p:cNvPr id="5" name="TextBox 4"/>
          <p:cNvSpPr txBox="1"/>
          <p:nvPr/>
        </p:nvSpPr>
        <p:spPr>
          <a:xfrm>
            <a:off x="1717075" y="5990827"/>
            <a:ext cx="5686780" cy="738664"/>
          </a:xfrm>
          <a:prstGeom prst="rect">
            <a:avLst/>
          </a:prstGeom>
          <a:noFill/>
        </p:spPr>
        <p:txBody>
          <a:bodyPr wrap="square" rtlCol="0">
            <a:spAutoFit/>
          </a:bodyPr>
          <a:lstStyle/>
          <a:p>
            <a:pPr algn="ctr"/>
            <a:r>
              <a:rPr lang="en-US" sz="1400" b="1" dirty="0" smtClean="0"/>
              <a:t>Thora Hands</a:t>
            </a:r>
          </a:p>
          <a:p>
            <a:pPr algn="ctr"/>
            <a:r>
              <a:rPr lang="en-US" sz="1400" b="1" dirty="0" smtClean="0"/>
              <a:t>University of Strathclyde</a:t>
            </a:r>
          </a:p>
          <a:p>
            <a:pPr algn="ctr"/>
            <a:r>
              <a:rPr lang="en-US" sz="1400" b="1" dirty="0" smtClean="0"/>
              <a:t>Email: </a:t>
            </a:r>
            <a:r>
              <a:rPr lang="en-US" sz="1400" b="1" dirty="0" err="1" smtClean="0"/>
              <a:t>thora.hands@strath.ac.uk</a:t>
            </a:r>
            <a:endParaRPr lang="en-US" sz="1400" b="1" dirty="0"/>
          </a:p>
        </p:txBody>
      </p:sp>
    </p:spTree>
    <p:extLst>
      <p:ext uri="{BB962C8B-B14F-4D97-AF65-F5344CB8AC3E}">
        <p14:creationId xmlns:p14="http://schemas.microsoft.com/office/powerpoint/2010/main" val="40290971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9724"/>
            <a:ext cx="8229600" cy="802771"/>
          </a:xfrm>
        </p:spPr>
        <p:txBody>
          <a:bodyPr/>
          <a:lstStyle/>
          <a:p>
            <a:r>
              <a:rPr lang="en-US" sz="4000" dirty="0" smtClean="0"/>
              <a:t>Buchanan’s whisky</a:t>
            </a:r>
            <a:endParaRPr lang="en-US" sz="4000" dirty="0"/>
          </a:p>
        </p:txBody>
      </p:sp>
      <p:pic>
        <p:nvPicPr>
          <p:cNvPr id="4" name="Content Placeholder 3" descr="30536153.jpg"/>
          <p:cNvPicPr>
            <a:picLocks noGrp="1" noChangeAspect="1"/>
          </p:cNvPicPr>
          <p:nvPr>
            <p:ph idx="1"/>
          </p:nvPr>
        </p:nvPicPr>
        <p:blipFill>
          <a:blip r:embed="rId2">
            <a:extLst>
              <a:ext uri="{28A0092B-C50C-407E-A947-70E740481C1C}">
                <a14:useLocalDpi xmlns:a14="http://schemas.microsoft.com/office/drawing/2010/main"/>
              </a:ext>
            </a:extLst>
          </a:blip>
          <a:srcRect l="-12089" r="-12089"/>
          <a:stretch>
            <a:fillRect/>
          </a:stretch>
        </p:blipFill>
        <p:spPr/>
      </p:pic>
    </p:spTree>
    <p:extLst>
      <p:ext uri="{BB962C8B-B14F-4D97-AF65-F5344CB8AC3E}">
        <p14:creationId xmlns:p14="http://schemas.microsoft.com/office/powerpoint/2010/main" val="22339622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1522"/>
            <a:ext cx="8229600" cy="826735"/>
          </a:xfrm>
        </p:spPr>
        <p:txBody>
          <a:bodyPr/>
          <a:lstStyle/>
          <a:p>
            <a:r>
              <a:rPr lang="en-US" sz="4000" dirty="0" smtClean="0"/>
              <a:t>House of Commons Brand</a:t>
            </a:r>
            <a:endParaRPr lang="en-US" sz="4000" dirty="0"/>
          </a:p>
        </p:txBody>
      </p:sp>
      <p:pic>
        <p:nvPicPr>
          <p:cNvPr id="4" name="Content Placeholder 3" descr="house-of-commons-12-year-old-blended-scotch-whisky-6109-p.jpg"/>
          <p:cNvPicPr>
            <a:picLocks noGrp="1" noChangeAspect="1"/>
          </p:cNvPicPr>
          <p:nvPr>
            <p:ph idx="1"/>
          </p:nvPr>
        </p:nvPicPr>
        <p:blipFill>
          <a:blip r:embed="rId2" cstate="email">
            <a:extLst>
              <a:ext uri="{28A0092B-C50C-407E-A947-70E740481C1C}">
                <a14:useLocalDpi xmlns:a14="http://schemas.microsoft.com/office/drawing/2010/main"/>
              </a:ext>
            </a:extLst>
          </a:blip>
          <a:srcRect l="-40915" r="-40915"/>
          <a:stretch>
            <a:fillRect/>
          </a:stretch>
        </p:blipFill>
        <p:spPr>
          <a:xfrm>
            <a:off x="-860638" y="1444438"/>
            <a:ext cx="8229600" cy="4525963"/>
          </a:xfrm>
        </p:spPr>
      </p:pic>
      <p:pic>
        <p:nvPicPr>
          <p:cNvPr id="5" name="Picture 4" descr="0990249.gif"/>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152943" y="3055699"/>
            <a:ext cx="3175000" cy="2171700"/>
          </a:xfrm>
          <a:prstGeom prst="rect">
            <a:avLst/>
          </a:prstGeom>
        </p:spPr>
      </p:pic>
    </p:spTree>
    <p:extLst>
      <p:ext uri="{BB962C8B-B14F-4D97-AF65-F5344CB8AC3E}">
        <p14:creationId xmlns:p14="http://schemas.microsoft.com/office/powerpoint/2010/main" val="39573269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9450"/>
            <a:ext cx="8229600" cy="694936"/>
          </a:xfrm>
        </p:spPr>
        <p:txBody>
          <a:bodyPr/>
          <a:lstStyle/>
          <a:p>
            <a:r>
              <a:rPr lang="en-US" sz="4000" dirty="0" smtClean="0"/>
              <a:t>The Whisky Test</a:t>
            </a:r>
            <a:endParaRPr lang="en-US" sz="4000" dirty="0"/>
          </a:p>
        </p:txBody>
      </p:sp>
      <p:pic>
        <p:nvPicPr>
          <p:cNvPr id="4" name="Content Placeholder 3"/>
          <p:cNvPicPr>
            <a:picLocks noGrp="1"/>
          </p:cNvPicPr>
          <p:nvPr>
            <p:ph idx="1"/>
          </p:nvPr>
        </p:nvPicPr>
        <p:blipFill>
          <a:blip r:embed="rId2" cstate="email">
            <a:extLst>
              <a:ext uri="{28A0092B-C50C-407E-A947-70E740481C1C}">
                <a14:useLocalDpi xmlns:a14="http://schemas.microsoft.com/office/drawing/2010/main"/>
              </a:ext>
            </a:extLst>
          </a:blip>
          <a:srcRect l="-71221" r="-71221"/>
          <a:stretch>
            <a:fillRect/>
          </a:stretch>
        </p:blipFill>
        <p:spPr>
          <a:xfrm>
            <a:off x="-1315892" y="1600200"/>
            <a:ext cx="7413889" cy="4525963"/>
          </a:xfrm>
          <a:prstGeom prst="rect">
            <a:avLst/>
          </a:prstGeom>
        </p:spPr>
      </p:pic>
      <p:sp>
        <p:nvSpPr>
          <p:cNvPr id="5" name="TextBox 4"/>
          <p:cNvSpPr txBox="1"/>
          <p:nvPr/>
        </p:nvSpPr>
        <p:spPr>
          <a:xfrm>
            <a:off x="4884941" y="1206930"/>
            <a:ext cx="3301152" cy="4031873"/>
          </a:xfrm>
          <a:prstGeom prst="rect">
            <a:avLst/>
          </a:prstGeom>
          <a:noFill/>
        </p:spPr>
        <p:txBody>
          <a:bodyPr wrap="square" rtlCol="0">
            <a:spAutoFit/>
          </a:bodyPr>
          <a:lstStyle/>
          <a:p>
            <a:endParaRPr lang="en-US" sz="1600" dirty="0"/>
          </a:p>
          <a:p>
            <a:r>
              <a:rPr lang="en-US" sz="1600" dirty="0" smtClean="0"/>
              <a:t>The </a:t>
            </a:r>
            <a:r>
              <a:rPr lang="en-US" sz="1600" dirty="0"/>
              <a:t>label </a:t>
            </a:r>
            <a:r>
              <a:rPr lang="en-US" sz="1600" dirty="0" smtClean="0"/>
              <a:t>states</a:t>
            </a:r>
          </a:p>
          <a:p>
            <a:endParaRPr lang="en-US" sz="1600" dirty="0"/>
          </a:p>
          <a:p>
            <a:r>
              <a:rPr lang="en-US" sz="1600" dirty="0" smtClean="0"/>
              <a:t>‘</a:t>
            </a:r>
            <a:r>
              <a:rPr lang="en-US" sz="1600" dirty="0"/>
              <a:t>At the British and Foreign Spirits Select Committee appointed by the government in 1890, under the presidency of Lord </a:t>
            </a:r>
            <a:r>
              <a:rPr lang="en-US" sz="1600" dirty="0" err="1"/>
              <a:t>Playfair</a:t>
            </a:r>
            <a:r>
              <a:rPr lang="en-US" sz="1600" dirty="0"/>
              <a:t>, Dr. Bell, CB, the chief analytical chemist of the government spoke in terms of high appreciation of a sample of our Scotch whisky saying “From the general fine character of the sample there is reason to believe that it has been warehoused for many years etc</a:t>
            </a:r>
            <a:r>
              <a:rPr lang="en-US" sz="1600" dirty="0" smtClean="0"/>
              <a:t>.</a:t>
            </a:r>
            <a:endParaRPr lang="en-GB" sz="1600" dirty="0"/>
          </a:p>
          <a:p>
            <a:endParaRPr lang="en-US" sz="1600" dirty="0"/>
          </a:p>
        </p:txBody>
      </p:sp>
    </p:spTree>
    <p:extLst>
      <p:ext uri="{BB962C8B-B14F-4D97-AF65-F5344CB8AC3E}">
        <p14:creationId xmlns:p14="http://schemas.microsoft.com/office/powerpoint/2010/main" val="34931261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3688"/>
            <a:ext cx="8229600" cy="575120"/>
          </a:xfrm>
        </p:spPr>
        <p:txBody>
          <a:bodyPr/>
          <a:lstStyle/>
          <a:p>
            <a:r>
              <a:rPr lang="en-US" sz="4000" dirty="0" smtClean="0"/>
              <a:t>The drink of the elites</a:t>
            </a:r>
            <a:endParaRPr lang="en-US" sz="4000" dirty="0"/>
          </a:p>
        </p:txBody>
      </p:sp>
      <p:pic>
        <p:nvPicPr>
          <p:cNvPr id="4" name="Content Placeholder 3"/>
          <p:cNvPicPr>
            <a:picLocks noGrp="1"/>
          </p:cNvPicPr>
          <p:nvPr>
            <p:ph idx="1"/>
          </p:nvPr>
        </p:nvPicPr>
        <p:blipFill>
          <a:blip r:embed="rId2" cstate="email">
            <a:extLst>
              <a:ext uri="{28A0092B-C50C-407E-A947-70E740481C1C}">
                <a14:useLocalDpi xmlns:a14="http://schemas.microsoft.com/office/drawing/2010/main"/>
              </a:ext>
            </a:extLst>
          </a:blip>
          <a:srcRect l="-59994" r="-59994"/>
          <a:stretch>
            <a:fillRect/>
          </a:stretch>
        </p:blipFill>
        <p:spPr>
          <a:xfrm>
            <a:off x="457200" y="1138238"/>
            <a:ext cx="8229600" cy="4987925"/>
          </a:xfrm>
          <a:prstGeom prst="rect">
            <a:avLst/>
          </a:prstGeom>
        </p:spPr>
      </p:pic>
    </p:spTree>
    <p:extLst>
      <p:ext uri="{BB962C8B-B14F-4D97-AF65-F5344CB8AC3E}">
        <p14:creationId xmlns:p14="http://schemas.microsoft.com/office/powerpoint/2010/main" val="7472367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9633"/>
            <a:ext cx="8229600" cy="754844"/>
          </a:xfrm>
        </p:spPr>
        <p:txBody>
          <a:bodyPr/>
          <a:lstStyle/>
          <a:p>
            <a:r>
              <a:rPr lang="en-US" sz="4000" dirty="0" smtClean="0"/>
              <a:t>Black &amp; White</a:t>
            </a:r>
            <a:endParaRPr lang="en-US" sz="4000" dirty="0"/>
          </a:p>
        </p:txBody>
      </p:sp>
      <p:pic>
        <p:nvPicPr>
          <p:cNvPr id="4" name="Content Placeholder 3"/>
          <p:cNvPicPr>
            <a:picLocks noGrp="1"/>
          </p:cNvPicPr>
          <p:nvPr>
            <p:ph idx="1"/>
          </p:nvPr>
        </p:nvPicPr>
        <p:blipFill>
          <a:blip r:embed="rId2" cstate="email">
            <a:extLst>
              <a:ext uri="{28A0092B-C50C-407E-A947-70E740481C1C}">
                <a14:useLocalDpi xmlns:a14="http://schemas.microsoft.com/office/drawing/2010/main"/>
              </a:ext>
            </a:extLst>
          </a:blip>
          <a:srcRect l="-12843" r="-12843"/>
          <a:stretch>
            <a:fillRect/>
          </a:stretch>
        </p:blipFill>
        <p:spPr>
          <a:xfrm>
            <a:off x="265514" y="1939592"/>
            <a:ext cx="5125641" cy="4055141"/>
          </a:xfrm>
          <a:prstGeom prst="rect">
            <a:avLst/>
          </a:prstGeom>
        </p:spPr>
      </p:pic>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277231" y="1812410"/>
            <a:ext cx="3086100" cy="4433570"/>
          </a:xfrm>
          <a:prstGeom prst="rect">
            <a:avLst/>
          </a:prstGeom>
        </p:spPr>
      </p:pic>
    </p:spTree>
    <p:extLst>
      <p:ext uri="{BB962C8B-B14F-4D97-AF65-F5344CB8AC3E}">
        <p14:creationId xmlns:p14="http://schemas.microsoft.com/office/powerpoint/2010/main" val="35697753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3596"/>
            <a:ext cx="8229600" cy="838716"/>
          </a:xfrm>
        </p:spPr>
        <p:txBody>
          <a:bodyPr/>
          <a:lstStyle/>
          <a:p>
            <a:r>
              <a:rPr lang="en-US" sz="4000" dirty="0" smtClean="0"/>
              <a:t>W &amp; A Gilbey</a:t>
            </a:r>
            <a:endParaRPr lang="en-US" sz="4000" dirty="0"/>
          </a:p>
        </p:txBody>
      </p:sp>
      <p:sp>
        <p:nvSpPr>
          <p:cNvPr id="3" name="Content Placeholder 2"/>
          <p:cNvSpPr>
            <a:spLocks noGrp="1"/>
          </p:cNvSpPr>
          <p:nvPr>
            <p:ph idx="1"/>
          </p:nvPr>
        </p:nvSpPr>
        <p:spPr/>
        <p:txBody>
          <a:bodyPr/>
          <a:lstStyle/>
          <a:p>
            <a:pPr marL="0" indent="0">
              <a:buNone/>
            </a:pPr>
            <a:r>
              <a:rPr lang="en-US" dirty="0" smtClean="0"/>
              <a:t>‘There </a:t>
            </a:r>
            <a:r>
              <a:rPr lang="en-US" dirty="0"/>
              <a:t>are indeed many people who want to buy limited quantities of the best brandy than of the best champagne, as it is looked upon somewhat as a medicine that must be kept in the house, and it is just as difficult to get them to believe this can be obtained without the brand of Hennessey or Moet, as the finest champagne can be obtained under W&amp;A Gilbey’s Castle 4a or Castle 5a. We shall therefore, make just as large a profit on any goods we sell under these brands as if we sold them under the brand of W&amp;A Gilbey </a:t>
            </a:r>
            <a:r>
              <a:rPr lang="en-US" dirty="0" smtClean="0"/>
              <a:t>…’</a:t>
            </a:r>
            <a:endParaRPr lang="en-GB" dirty="0"/>
          </a:p>
          <a:p>
            <a:endParaRPr lang="en-US" dirty="0"/>
          </a:p>
        </p:txBody>
      </p:sp>
    </p:spTree>
    <p:extLst>
      <p:ext uri="{BB962C8B-B14F-4D97-AF65-F5344CB8AC3E}">
        <p14:creationId xmlns:p14="http://schemas.microsoft.com/office/powerpoint/2010/main" val="32759723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9358"/>
            <a:ext cx="8229600" cy="742863"/>
          </a:xfrm>
        </p:spPr>
        <p:txBody>
          <a:bodyPr/>
          <a:lstStyle/>
          <a:p>
            <a:r>
              <a:rPr lang="en-US" sz="4000" dirty="0" smtClean="0"/>
              <a:t>The illusion of the brand</a:t>
            </a:r>
            <a:endParaRPr lang="en-US" sz="4000" dirty="0"/>
          </a:p>
        </p:txBody>
      </p:sp>
      <p:sp>
        <p:nvSpPr>
          <p:cNvPr id="3" name="Content Placeholder 2"/>
          <p:cNvSpPr>
            <a:spLocks noGrp="1"/>
          </p:cNvSpPr>
          <p:nvPr>
            <p:ph idx="1"/>
          </p:nvPr>
        </p:nvSpPr>
        <p:spPr/>
        <p:txBody>
          <a:bodyPr/>
          <a:lstStyle/>
          <a:p>
            <a:pPr marL="0" indent="0">
              <a:buNone/>
            </a:pPr>
            <a:r>
              <a:rPr lang="en-US" dirty="0" smtClean="0"/>
              <a:t>‘If </a:t>
            </a:r>
            <a:r>
              <a:rPr lang="en-US" dirty="0"/>
              <a:t>during the last few years we have increased our reputation for selling pure but cheap wine, we have also considerably increased our commercial reputation and the public are disposed to place unbounded confidence in us when we state that Croft’s Port and Gonzales Sherry are the finest, but are very loathe to believe us when we endeavor to crack open our own goods such as Castle J Port and Castle A Sherry, no matter what the quality may </a:t>
            </a:r>
            <a:r>
              <a:rPr lang="en-US" dirty="0" smtClean="0"/>
              <a:t>be’</a:t>
            </a:r>
            <a:endParaRPr lang="en-GB" dirty="0"/>
          </a:p>
          <a:p>
            <a:endParaRPr lang="en-US" dirty="0"/>
          </a:p>
        </p:txBody>
      </p:sp>
    </p:spTree>
    <p:extLst>
      <p:ext uri="{BB962C8B-B14F-4D97-AF65-F5344CB8AC3E}">
        <p14:creationId xmlns:p14="http://schemas.microsoft.com/office/powerpoint/2010/main" val="36474795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1522"/>
            <a:ext cx="8229600" cy="814753"/>
          </a:xfrm>
        </p:spPr>
        <p:txBody>
          <a:bodyPr/>
          <a:lstStyle/>
          <a:p>
            <a:r>
              <a:rPr lang="en-US" sz="4000" dirty="0" smtClean="0"/>
              <a:t>Conclusions</a:t>
            </a:r>
            <a:endParaRPr lang="en-US" sz="4000"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 </a:t>
            </a:r>
            <a:endParaRPr lang="en-GB" dirty="0"/>
          </a:p>
          <a:p>
            <a:r>
              <a:rPr lang="en-US" dirty="0"/>
              <a:t>Elevating the commodity value of alcohol involved the creation and propagation of particular ideas about </a:t>
            </a:r>
            <a:r>
              <a:rPr lang="en-US" dirty="0" smtClean="0"/>
              <a:t>the substance</a:t>
            </a:r>
            <a:r>
              <a:rPr lang="en-US" dirty="0"/>
              <a:t>. Bass and Buchanan did this very effectively through the use of branding and advertising</a:t>
            </a:r>
            <a:r>
              <a:rPr lang="en-US" dirty="0" smtClean="0"/>
              <a:t>.</a:t>
            </a:r>
            <a:endParaRPr lang="en-GB" dirty="0"/>
          </a:p>
          <a:p>
            <a:pPr marL="0" indent="0">
              <a:buNone/>
            </a:pPr>
            <a:r>
              <a:rPr lang="en-US" dirty="0"/>
              <a:t> </a:t>
            </a:r>
            <a:endParaRPr lang="en-GB" dirty="0"/>
          </a:p>
          <a:p>
            <a:r>
              <a:rPr lang="en-US" dirty="0"/>
              <a:t>If particular brands were associated with ideas about wealth, status, health or even British imperialism </a:t>
            </a:r>
            <a:r>
              <a:rPr lang="en-US" dirty="0" smtClean="0"/>
              <a:t>then people </a:t>
            </a:r>
            <a:r>
              <a:rPr lang="en-US" dirty="0"/>
              <a:t>were more inclined to conspicuously consume these </a:t>
            </a:r>
            <a:r>
              <a:rPr lang="en-US" dirty="0" smtClean="0"/>
              <a:t>products.</a:t>
            </a:r>
          </a:p>
          <a:p>
            <a:endParaRPr lang="en-US" dirty="0"/>
          </a:p>
          <a:p>
            <a:r>
              <a:rPr lang="en-US" dirty="0" smtClean="0"/>
              <a:t>This </a:t>
            </a:r>
            <a:r>
              <a:rPr lang="en-US" dirty="0"/>
              <a:t>created a distinction between ‘good’ brands and cheaper alcoholic </a:t>
            </a:r>
            <a:r>
              <a:rPr lang="en-US" dirty="0" smtClean="0"/>
              <a:t>drinks</a:t>
            </a:r>
            <a:r>
              <a:rPr lang="en-US" dirty="0"/>
              <a:t> </a:t>
            </a:r>
            <a:r>
              <a:rPr lang="en-US" dirty="0" smtClean="0"/>
              <a:t>– a </a:t>
            </a:r>
            <a:r>
              <a:rPr lang="en-US" dirty="0"/>
              <a:t>distinction that </a:t>
            </a:r>
            <a:r>
              <a:rPr lang="en-US" dirty="0" smtClean="0"/>
              <a:t>prevails. </a:t>
            </a:r>
            <a:endParaRPr lang="en-GB" dirty="0"/>
          </a:p>
          <a:p>
            <a:endParaRPr lang="en-US" dirty="0"/>
          </a:p>
        </p:txBody>
      </p:sp>
    </p:spTree>
    <p:extLst>
      <p:ext uri="{BB962C8B-B14F-4D97-AF65-F5344CB8AC3E}">
        <p14:creationId xmlns:p14="http://schemas.microsoft.com/office/powerpoint/2010/main" val="23890196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5578"/>
            <a:ext cx="8229600" cy="1324622"/>
          </a:xfrm>
        </p:spPr>
        <p:txBody>
          <a:bodyPr/>
          <a:lstStyle/>
          <a:p>
            <a:r>
              <a:rPr lang="en-US" sz="4000" dirty="0" smtClean="0"/>
              <a:t>The expansion of the alcohol industry</a:t>
            </a:r>
            <a:endParaRPr lang="en-US" sz="4000" dirty="0"/>
          </a:p>
        </p:txBody>
      </p:sp>
      <p:pic>
        <p:nvPicPr>
          <p:cNvPr id="4" name="Content Placeholder 3" descr="trumans-burton-brewery-1951.jpg"/>
          <p:cNvPicPr>
            <a:picLocks noGrp="1" noChangeAspect="1"/>
          </p:cNvPicPr>
          <p:nvPr>
            <p:ph idx="1"/>
          </p:nvPr>
        </p:nvPicPr>
        <p:blipFill>
          <a:blip r:embed="rId2" cstate="email">
            <a:extLst>
              <a:ext uri="{28A0092B-C50C-407E-A947-70E740481C1C}">
                <a14:useLocalDpi xmlns:a14="http://schemas.microsoft.com/office/drawing/2010/main"/>
              </a:ext>
            </a:extLst>
          </a:blip>
          <a:srcRect l="-9045" r="-9045"/>
          <a:stretch>
            <a:fillRect/>
          </a:stretch>
        </p:blipFill>
        <p:spPr>
          <a:xfrm>
            <a:off x="778723" y="1935731"/>
            <a:ext cx="7619500" cy="4190432"/>
          </a:xfrm>
        </p:spPr>
      </p:pic>
    </p:spTree>
    <p:extLst>
      <p:ext uri="{BB962C8B-B14F-4D97-AF65-F5344CB8AC3E}">
        <p14:creationId xmlns:p14="http://schemas.microsoft.com/office/powerpoint/2010/main" val="28470544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7560"/>
            <a:ext cx="8229600" cy="1312640"/>
          </a:xfrm>
        </p:spPr>
        <p:txBody>
          <a:bodyPr/>
          <a:lstStyle/>
          <a:p>
            <a:r>
              <a:rPr lang="en-US" sz="4000" dirty="0" smtClean="0"/>
              <a:t>The ‘spectre of the drunkard’</a:t>
            </a:r>
            <a:endParaRPr lang="en-US" sz="4000" dirty="0"/>
          </a:p>
        </p:txBody>
      </p:sp>
      <p:pic>
        <p:nvPicPr>
          <p:cNvPr id="4" name="Content Placeholder 3" descr="victorian-pub.jpg"/>
          <p:cNvPicPr>
            <a:picLocks noGrp="1" noChangeAspect="1"/>
          </p:cNvPicPr>
          <p:nvPr>
            <p:ph idx="1"/>
          </p:nvPr>
        </p:nvPicPr>
        <p:blipFill>
          <a:blip r:embed="rId2">
            <a:extLst>
              <a:ext uri="{28A0092B-C50C-407E-A947-70E740481C1C}">
                <a14:useLocalDpi xmlns:a14="http://schemas.microsoft.com/office/drawing/2010/main"/>
              </a:ext>
            </a:extLst>
          </a:blip>
          <a:srcRect t="-4996" b="-4996"/>
          <a:stretch>
            <a:fillRect/>
          </a:stretch>
        </p:blipFill>
        <p:spPr/>
      </p:pic>
    </p:spTree>
    <p:extLst>
      <p:ext uri="{BB962C8B-B14F-4D97-AF65-F5344CB8AC3E}">
        <p14:creationId xmlns:p14="http://schemas.microsoft.com/office/powerpoint/2010/main" val="2965685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30"/>
            <a:ext cx="8229600" cy="1228769"/>
          </a:xfrm>
        </p:spPr>
        <p:txBody>
          <a:bodyPr/>
          <a:lstStyle/>
          <a:p>
            <a:r>
              <a:rPr lang="en-US" sz="4000" dirty="0" smtClean="0"/>
              <a:t>Case studies </a:t>
            </a:r>
            <a:endParaRPr lang="en-US" sz="4000" dirty="0"/>
          </a:p>
        </p:txBody>
      </p:sp>
      <p:sp>
        <p:nvSpPr>
          <p:cNvPr id="3" name="Content Placeholder 2"/>
          <p:cNvSpPr>
            <a:spLocks noGrp="1"/>
          </p:cNvSpPr>
          <p:nvPr>
            <p:ph idx="1"/>
          </p:nvPr>
        </p:nvSpPr>
        <p:spPr>
          <a:xfrm>
            <a:off x="457200" y="2060845"/>
            <a:ext cx="8229600" cy="4065318"/>
          </a:xfrm>
        </p:spPr>
        <p:txBody>
          <a:bodyPr/>
          <a:lstStyle/>
          <a:p>
            <a:r>
              <a:rPr lang="en-US" b="1" dirty="0"/>
              <a:t>Bass &amp; Co</a:t>
            </a:r>
            <a:r>
              <a:rPr lang="en-US" dirty="0"/>
              <a:t>. – brewers based in Burton-upon-</a:t>
            </a:r>
            <a:r>
              <a:rPr lang="en-US" dirty="0" smtClean="0"/>
              <a:t>Trent</a:t>
            </a:r>
          </a:p>
          <a:p>
            <a:endParaRPr lang="en-GB" dirty="0"/>
          </a:p>
          <a:p>
            <a:r>
              <a:rPr lang="en-US" b="1" dirty="0"/>
              <a:t>James Buchanan &amp; Co</a:t>
            </a:r>
            <a:r>
              <a:rPr lang="en-US" dirty="0"/>
              <a:t>. – Scotch whisky </a:t>
            </a:r>
            <a:r>
              <a:rPr lang="en-US" dirty="0" smtClean="0"/>
              <a:t>manufacturers</a:t>
            </a:r>
          </a:p>
          <a:p>
            <a:pPr marL="0" indent="0">
              <a:buNone/>
            </a:pPr>
            <a:r>
              <a:rPr lang="en-US" dirty="0" smtClean="0"/>
              <a:t> </a:t>
            </a:r>
            <a:endParaRPr lang="en-GB" dirty="0"/>
          </a:p>
          <a:p>
            <a:r>
              <a:rPr lang="en-US" b="1" dirty="0"/>
              <a:t>W&amp;A Gilbey </a:t>
            </a:r>
            <a:r>
              <a:rPr lang="en-US" dirty="0"/>
              <a:t>– one of the leading wine and spirit merchants in </a:t>
            </a:r>
            <a:r>
              <a:rPr lang="en-US" dirty="0" smtClean="0"/>
              <a:t>Britain</a:t>
            </a:r>
            <a:endParaRPr lang="en-GB" dirty="0"/>
          </a:p>
          <a:p>
            <a:endParaRPr lang="en-US" dirty="0"/>
          </a:p>
        </p:txBody>
      </p:sp>
    </p:spTree>
    <p:extLst>
      <p:ext uri="{BB962C8B-B14F-4D97-AF65-F5344CB8AC3E}">
        <p14:creationId xmlns:p14="http://schemas.microsoft.com/office/powerpoint/2010/main" val="29893479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5578"/>
            <a:ext cx="8229600" cy="1042404"/>
          </a:xfrm>
        </p:spPr>
        <p:txBody>
          <a:bodyPr/>
          <a:lstStyle/>
          <a:p>
            <a:r>
              <a:rPr lang="en-US" sz="4000" dirty="0" smtClean="0"/>
              <a:t>Bass Brewery Burton-upon-Trent</a:t>
            </a:r>
            <a:endParaRPr lang="en-US" sz="4000" dirty="0"/>
          </a:p>
        </p:txBody>
      </p:sp>
      <p:pic>
        <p:nvPicPr>
          <p:cNvPr id="4" name="Content Placeholder 3" descr="IMG_3406.jpg"/>
          <p:cNvPicPr>
            <a:picLocks noGrp="1" noChangeAspect="1"/>
          </p:cNvPicPr>
          <p:nvPr>
            <p:ph idx="1"/>
          </p:nvPr>
        </p:nvPicPr>
        <p:blipFill>
          <a:blip r:embed="rId2" cstate="email">
            <a:extLst>
              <a:ext uri="{28A0092B-C50C-407E-A947-70E740481C1C}">
                <a14:useLocalDpi xmlns:a14="http://schemas.microsoft.com/office/drawing/2010/main"/>
              </a:ext>
            </a:extLst>
          </a:blip>
          <a:srcRect l="-22295" r="-22295"/>
          <a:stretch>
            <a:fillRect/>
          </a:stretch>
        </p:blipFill>
        <p:spPr>
          <a:xfrm>
            <a:off x="457200" y="1857375"/>
            <a:ext cx="8229600" cy="4268788"/>
          </a:xfrm>
        </p:spPr>
      </p:pic>
    </p:spTree>
    <p:extLst>
      <p:ext uri="{BB962C8B-B14F-4D97-AF65-F5344CB8AC3E}">
        <p14:creationId xmlns:p14="http://schemas.microsoft.com/office/powerpoint/2010/main" val="18436997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1523"/>
            <a:ext cx="8229600" cy="718900"/>
          </a:xfrm>
        </p:spPr>
        <p:txBody>
          <a:bodyPr/>
          <a:lstStyle/>
          <a:p>
            <a:r>
              <a:rPr lang="en-US" sz="4000" dirty="0" smtClean="0"/>
              <a:t>Bass Branding</a:t>
            </a:r>
            <a:endParaRPr lang="en-US" sz="4000" dirty="0"/>
          </a:p>
        </p:txBody>
      </p:sp>
      <p:pic>
        <p:nvPicPr>
          <p:cNvPr id="4" name="Content Placeholder 3" descr="IMG_3363.jpg"/>
          <p:cNvPicPr>
            <a:picLocks noGrp="1" noChangeAspect="1"/>
          </p:cNvPicPr>
          <p:nvPr>
            <p:ph idx="1"/>
          </p:nvPr>
        </p:nvPicPr>
        <p:blipFill>
          <a:blip r:embed="rId2" cstate="email">
            <a:extLst>
              <a:ext uri="{28A0092B-C50C-407E-A947-70E740481C1C}">
                <a14:useLocalDpi xmlns:a14="http://schemas.microsoft.com/office/drawing/2010/main"/>
              </a:ext>
            </a:extLst>
          </a:blip>
          <a:srcRect l="-70091" r="-70091"/>
          <a:stretch>
            <a:fillRect/>
          </a:stretch>
        </p:blipFill>
        <p:spPr>
          <a:xfrm>
            <a:off x="457200" y="1557615"/>
            <a:ext cx="8229600" cy="4568548"/>
          </a:xfrm>
        </p:spPr>
      </p:pic>
    </p:spTree>
    <p:extLst>
      <p:ext uri="{BB962C8B-B14F-4D97-AF65-F5344CB8AC3E}">
        <p14:creationId xmlns:p14="http://schemas.microsoft.com/office/powerpoint/2010/main" val="29313790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3413"/>
            <a:ext cx="8229600" cy="670974"/>
          </a:xfrm>
        </p:spPr>
        <p:txBody>
          <a:bodyPr/>
          <a:lstStyle/>
          <a:p>
            <a:r>
              <a:rPr lang="en-US" sz="4000" dirty="0" smtClean="0"/>
              <a:t>Bass Advertising</a:t>
            </a:r>
            <a:endParaRPr lang="en-US" sz="4000" dirty="0"/>
          </a:p>
        </p:txBody>
      </p:sp>
      <p:pic>
        <p:nvPicPr>
          <p:cNvPr id="5" name="Content Placeholder 4" descr="Screen Shot 2016-11-09 at 20.02.28.png"/>
          <p:cNvPicPr>
            <a:picLocks noGrp="1" noChangeAspect="1"/>
          </p:cNvPicPr>
          <p:nvPr>
            <p:ph idx="1"/>
          </p:nvPr>
        </p:nvPicPr>
        <p:blipFill>
          <a:blip r:embed="rId2" cstate="email">
            <a:extLst>
              <a:ext uri="{28A0092B-C50C-407E-A947-70E740481C1C}">
                <a14:useLocalDpi xmlns:a14="http://schemas.microsoft.com/office/drawing/2010/main"/>
              </a:ext>
            </a:extLst>
          </a:blip>
          <a:srcRect l="-20788" r="-20788"/>
          <a:stretch>
            <a:fillRect/>
          </a:stretch>
        </p:blipFill>
        <p:spPr/>
      </p:pic>
    </p:spTree>
    <p:extLst>
      <p:ext uri="{BB962C8B-B14F-4D97-AF65-F5344CB8AC3E}">
        <p14:creationId xmlns:p14="http://schemas.microsoft.com/office/powerpoint/2010/main" val="9293159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614"/>
            <a:ext cx="8229600" cy="1102313"/>
          </a:xfrm>
        </p:spPr>
        <p:txBody>
          <a:bodyPr/>
          <a:lstStyle/>
          <a:p>
            <a:r>
              <a:rPr lang="en-US" sz="4000" dirty="0" smtClean="0"/>
              <a:t> Culture &amp; Imperialism</a:t>
            </a:r>
            <a:endParaRPr lang="en-US" sz="4000" dirty="0"/>
          </a:p>
        </p:txBody>
      </p:sp>
      <p:pic>
        <p:nvPicPr>
          <p:cNvPr id="4" name="Content Placeholder 3" descr="IMG_3347.jpg"/>
          <p:cNvPicPr>
            <a:picLocks noGrp="1" noChangeAspect="1"/>
          </p:cNvPicPr>
          <p:nvPr>
            <p:ph idx="1"/>
          </p:nvPr>
        </p:nvPicPr>
        <p:blipFill>
          <a:blip r:embed="rId2" cstate="email">
            <a:extLst>
              <a:ext uri="{28A0092B-C50C-407E-A947-70E740481C1C}">
                <a14:useLocalDpi xmlns:a14="http://schemas.microsoft.com/office/drawing/2010/main"/>
              </a:ext>
            </a:extLst>
          </a:blip>
          <a:srcRect l="-71221" r="-71221"/>
          <a:stretch>
            <a:fillRect/>
          </a:stretch>
        </p:blipFill>
        <p:spPr>
          <a:xfrm>
            <a:off x="457200" y="1725358"/>
            <a:ext cx="8229600" cy="4525963"/>
          </a:xfrm>
        </p:spPr>
      </p:pic>
      <p:pic>
        <p:nvPicPr>
          <p:cNvPr id="5" name="Picture 4" descr="IMG_3373.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57200" y="2408313"/>
            <a:ext cx="1815221" cy="2420294"/>
          </a:xfrm>
          <a:prstGeom prst="rect">
            <a:avLst/>
          </a:prstGeom>
        </p:spPr>
      </p:pic>
      <p:pic>
        <p:nvPicPr>
          <p:cNvPr id="7" name="Picture 6" descr="IMG_3313.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573388" y="2188525"/>
            <a:ext cx="2327437" cy="3103249"/>
          </a:xfrm>
          <a:prstGeom prst="rect">
            <a:avLst/>
          </a:prstGeom>
        </p:spPr>
      </p:pic>
    </p:spTree>
    <p:extLst>
      <p:ext uri="{BB962C8B-B14F-4D97-AF65-F5344CB8AC3E}">
        <p14:creationId xmlns:p14="http://schemas.microsoft.com/office/powerpoint/2010/main" val="12698832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7468"/>
            <a:ext cx="8229600" cy="527193"/>
          </a:xfrm>
        </p:spPr>
        <p:txBody>
          <a:bodyPr/>
          <a:lstStyle/>
          <a:p>
            <a:r>
              <a:rPr lang="en-US" sz="4000" dirty="0" smtClean="0"/>
              <a:t>Health</a:t>
            </a:r>
            <a:endParaRPr lang="en-US" sz="4000" dirty="0"/>
          </a:p>
        </p:txBody>
      </p:sp>
      <p:pic>
        <p:nvPicPr>
          <p:cNvPr id="4" name="Content Placeholder 3" descr="IMG_3301.jpg"/>
          <p:cNvPicPr>
            <a:picLocks noGrp="1" noChangeAspect="1"/>
          </p:cNvPicPr>
          <p:nvPr>
            <p:ph idx="1"/>
          </p:nvPr>
        </p:nvPicPr>
        <p:blipFill>
          <a:blip r:embed="rId2" cstate="email">
            <a:extLst>
              <a:ext uri="{28A0092B-C50C-407E-A947-70E740481C1C}">
                <a14:useLocalDpi xmlns:a14="http://schemas.microsoft.com/office/drawing/2010/main"/>
              </a:ext>
            </a:extLst>
          </a:blip>
          <a:srcRect l="-71221" r="-71221"/>
          <a:stretch>
            <a:fillRect/>
          </a:stretch>
        </p:blipFill>
        <p:spPr>
          <a:xfrm>
            <a:off x="-764797" y="2553977"/>
            <a:ext cx="5347369" cy="2940847"/>
          </a:xfrm>
        </p:spPr>
      </p:pic>
      <p:pic>
        <p:nvPicPr>
          <p:cNvPr id="5" name="Picture 4" descr="IMG_3303.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073786" y="2439502"/>
            <a:ext cx="2291491" cy="3055322"/>
          </a:xfrm>
          <a:prstGeom prst="rect">
            <a:avLst/>
          </a:prstGeom>
        </p:spPr>
      </p:pic>
      <p:pic>
        <p:nvPicPr>
          <p:cNvPr id="6" name="Picture 5" descr="IMG_3306.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558951" y="3805547"/>
            <a:ext cx="2114745" cy="2819659"/>
          </a:xfrm>
          <a:prstGeom prst="rect">
            <a:avLst/>
          </a:prstGeom>
        </p:spPr>
      </p:pic>
      <p:pic>
        <p:nvPicPr>
          <p:cNvPr id="7" name="Picture 6" descr="IMG_3318.jp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642814" y="1016418"/>
            <a:ext cx="1869139" cy="2492185"/>
          </a:xfrm>
          <a:prstGeom prst="rect">
            <a:avLst/>
          </a:prstGeom>
        </p:spPr>
      </p:pic>
    </p:spTree>
    <p:extLst>
      <p:ext uri="{BB962C8B-B14F-4D97-AF65-F5344CB8AC3E}">
        <p14:creationId xmlns:p14="http://schemas.microsoft.com/office/powerpoint/2010/main" val="33240720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299</TotalTime>
  <Words>376</Words>
  <Application>Microsoft Office PowerPoint</Application>
  <PresentationFormat>On-screen Show (4:3)</PresentationFormat>
  <Paragraphs>37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Executive</vt:lpstr>
      <vt:lpstr>Selling Ideas of Respectable Drinking: Alcohol Producers in Late Victorian Britain</vt:lpstr>
      <vt:lpstr>The expansion of the alcohol industry</vt:lpstr>
      <vt:lpstr>The ‘spectre of the drunkard’</vt:lpstr>
      <vt:lpstr>Case studies </vt:lpstr>
      <vt:lpstr>Bass Brewery Burton-upon-Trent</vt:lpstr>
      <vt:lpstr>Bass Branding</vt:lpstr>
      <vt:lpstr>Bass Advertising</vt:lpstr>
      <vt:lpstr> Culture &amp; Imperialism</vt:lpstr>
      <vt:lpstr>Health</vt:lpstr>
      <vt:lpstr>Buchanan’s whisky</vt:lpstr>
      <vt:lpstr>House of Commons Brand</vt:lpstr>
      <vt:lpstr>The Whisky Test</vt:lpstr>
      <vt:lpstr>The drink of the elites</vt:lpstr>
      <vt:lpstr>Black &amp; White</vt:lpstr>
      <vt:lpstr>W &amp; A Gilbey</vt:lpstr>
      <vt:lpstr>The illusion of the brand</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Selling Ideas of Respectable Drinking: Alcohol Producers in Late Victorian Britain</dc:title>
  <dc:creator>thora</dc:creator>
  <cp:lastModifiedBy>Hunt Graham</cp:lastModifiedBy>
  <cp:revision>25</cp:revision>
  <dcterms:created xsi:type="dcterms:W3CDTF">2016-11-09T10:48:02Z</dcterms:created>
  <dcterms:modified xsi:type="dcterms:W3CDTF">2017-03-17T13:05:49Z</dcterms:modified>
</cp:coreProperties>
</file>