
<file path=[Content_Types].xml><?xml version="1.0" encoding="utf-8"?>
<Types xmlns="http://schemas.openxmlformats.org/package/2006/content-types">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4" r:id="rId1"/>
  </p:sldMasterIdLst>
  <p:notesMasterIdLst>
    <p:notesMasterId r:id="rId3"/>
  </p:notesMasterIdLst>
  <p:handoutMasterIdLst>
    <p:handoutMasterId r:id="rId4"/>
  </p:handoutMasterIdLst>
  <p:sldIdLst>
    <p:sldId id="256" r:id="rId2"/>
  </p:sldIdLst>
  <p:sldSz cx="21386800" cy="30279975"/>
  <p:notesSz cx="36407725" cy="51206400"/>
  <p:defaultTextStyle>
    <a:defPPr>
      <a:defRPr lang="en-GB"/>
    </a:defPPr>
    <a:lvl1pPr algn="l" rtl="0" fontAlgn="base">
      <a:spcBef>
        <a:spcPct val="0"/>
      </a:spcBef>
      <a:spcAft>
        <a:spcPct val="0"/>
      </a:spcAft>
      <a:defRPr sz="1000" kern="1200">
        <a:solidFill>
          <a:schemeClr val="tx1"/>
        </a:solidFill>
        <a:latin typeface="Arial" charset="0"/>
        <a:ea typeface="+mn-ea"/>
        <a:cs typeface="+mn-cs"/>
      </a:defRPr>
    </a:lvl1pPr>
    <a:lvl2pPr marL="431800" indent="25400" algn="l" rtl="0" fontAlgn="base">
      <a:spcBef>
        <a:spcPct val="0"/>
      </a:spcBef>
      <a:spcAft>
        <a:spcPct val="0"/>
      </a:spcAft>
      <a:defRPr sz="1000" kern="1200">
        <a:solidFill>
          <a:schemeClr val="tx1"/>
        </a:solidFill>
        <a:latin typeface="Arial" charset="0"/>
        <a:ea typeface="+mn-ea"/>
        <a:cs typeface="+mn-cs"/>
      </a:defRPr>
    </a:lvl2pPr>
    <a:lvl3pPr marL="863600" indent="50800" algn="l" rtl="0" fontAlgn="base">
      <a:spcBef>
        <a:spcPct val="0"/>
      </a:spcBef>
      <a:spcAft>
        <a:spcPct val="0"/>
      </a:spcAft>
      <a:defRPr sz="1000" kern="1200">
        <a:solidFill>
          <a:schemeClr val="tx1"/>
        </a:solidFill>
        <a:latin typeface="Arial" charset="0"/>
        <a:ea typeface="+mn-ea"/>
        <a:cs typeface="+mn-cs"/>
      </a:defRPr>
    </a:lvl3pPr>
    <a:lvl4pPr marL="1295400" indent="76200" algn="l" rtl="0" fontAlgn="base">
      <a:spcBef>
        <a:spcPct val="0"/>
      </a:spcBef>
      <a:spcAft>
        <a:spcPct val="0"/>
      </a:spcAft>
      <a:defRPr sz="1000" kern="1200">
        <a:solidFill>
          <a:schemeClr val="tx1"/>
        </a:solidFill>
        <a:latin typeface="Arial" charset="0"/>
        <a:ea typeface="+mn-ea"/>
        <a:cs typeface="+mn-cs"/>
      </a:defRPr>
    </a:lvl4pPr>
    <a:lvl5pPr marL="1727200" indent="101600" algn="l" rtl="0" fontAlgn="base">
      <a:spcBef>
        <a:spcPct val="0"/>
      </a:spcBef>
      <a:spcAft>
        <a:spcPct val="0"/>
      </a:spcAft>
      <a:defRPr sz="1000" kern="1200">
        <a:solidFill>
          <a:schemeClr val="tx1"/>
        </a:solidFill>
        <a:latin typeface="Arial" charset="0"/>
        <a:ea typeface="+mn-ea"/>
        <a:cs typeface="+mn-cs"/>
      </a:defRPr>
    </a:lvl5pPr>
    <a:lvl6pPr marL="2286000" algn="l" defTabSz="914400" rtl="0" eaLnBrk="1" latinLnBrk="0" hangingPunct="1">
      <a:defRPr sz="1000" kern="1200">
        <a:solidFill>
          <a:schemeClr val="tx1"/>
        </a:solidFill>
        <a:latin typeface="Arial" charset="0"/>
        <a:ea typeface="+mn-ea"/>
        <a:cs typeface="+mn-cs"/>
      </a:defRPr>
    </a:lvl6pPr>
    <a:lvl7pPr marL="2743200" algn="l" defTabSz="914400" rtl="0" eaLnBrk="1" latinLnBrk="0" hangingPunct="1">
      <a:defRPr sz="1000" kern="1200">
        <a:solidFill>
          <a:schemeClr val="tx1"/>
        </a:solidFill>
        <a:latin typeface="Arial" charset="0"/>
        <a:ea typeface="+mn-ea"/>
        <a:cs typeface="+mn-cs"/>
      </a:defRPr>
    </a:lvl7pPr>
    <a:lvl8pPr marL="3200400" algn="l" defTabSz="914400" rtl="0" eaLnBrk="1" latinLnBrk="0" hangingPunct="1">
      <a:defRPr sz="1000" kern="1200">
        <a:solidFill>
          <a:schemeClr val="tx1"/>
        </a:solidFill>
        <a:latin typeface="Arial" charset="0"/>
        <a:ea typeface="+mn-ea"/>
        <a:cs typeface="+mn-cs"/>
      </a:defRPr>
    </a:lvl8pPr>
    <a:lvl9pPr marL="3657600" algn="l" defTabSz="914400" rtl="0" eaLnBrk="1" latinLnBrk="0" hangingPunct="1">
      <a:defRPr sz="10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a:srgbClr val="99FF33"/>
    <a:srgbClr val="FF99FF"/>
    <a:srgbClr val="000000"/>
    <a:srgbClr val="FFFF00"/>
    <a:srgbClr val="F8F8F8"/>
    <a:srgbClr val="DDDDDD"/>
    <a:srgbClr val="CAF5F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autoAdjust="0"/>
    <p:restoredTop sz="99667" autoAdjust="0"/>
  </p:normalViewPr>
  <p:slideViewPr>
    <p:cSldViewPr>
      <p:cViewPr>
        <p:scale>
          <a:sx n="50" d="100"/>
          <a:sy n="50" d="100"/>
        </p:scale>
        <p:origin x="-246" y="-78"/>
      </p:cViewPr>
      <p:guideLst>
        <p:guide orient="horz" pos="9537"/>
        <p:guide pos="6736"/>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10" d="100"/>
          <a:sy n="10" d="100"/>
        </p:scale>
        <p:origin x="-2514" y="-84"/>
      </p:cViewPr>
      <p:guideLst>
        <p:guide orient="horz" pos="16297"/>
        <p:guide pos="11467"/>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6386" name="Rectangle 3074"/>
          <p:cNvSpPr>
            <a:spLocks noGrp="1" noChangeArrowheads="1"/>
          </p:cNvSpPr>
          <p:nvPr>
            <p:ph type="hdr" sz="quarter"/>
          </p:nvPr>
        </p:nvSpPr>
        <p:spPr bwMode="auto">
          <a:xfrm>
            <a:off x="0" y="0"/>
            <a:ext cx="15773400" cy="2590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US"/>
          </a:p>
        </p:txBody>
      </p:sp>
      <p:sp>
        <p:nvSpPr>
          <p:cNvPr id="16387" name="Rectangle 3075"/>
          <p:cNvSpPr>
            <a:spLocks noGrp="1" noChangeArrowheads="1"/>
          </p:cNvSpPr>
          <p:nvPr>
            <p:ph type="dt" sz="quarter" idx="1"/>
          </p:nvPr>
        </p:nvSpPr>
        <p:spPr bwMode="auto">
          <a:xfrm>
            <a:off x="20650200" y="0"/>
            <a:ext cx="15773400" cy="2590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fld id="{61B5C334-4873-4ACE-95C8-FFD00CBC8E64}" type="datetimeFigureOut">
              <a:rPr lang="en-US"/>
              <a:pPr>
                <a:defRPr/>
              </a:pPr>
              <a:t>11/20/2015</a:t>
            </a:fld>
            <a:endParaRPr lang="en-US" dirty="0"/>
          </a:p>
        </p:txBody>
      </p:sp>
      <p:sp>
        <p:nvSpPr>
          <p:cNvPr id="16388" name="Rectangle 3076"/>
          <p:cNvSpPr>
            <a:spLocks noGrp="1" noChangeArrowheads="1"/>
          </p:cNvSpPr>
          <p:nvPr>
            <p:ph type="ftr" sz="quarter" idx="2"/>
          </p:nvPr>
        </p:nvSpPr>
        <p:spPr bwMode="auto">
          <a:xfrm>
            <a:off x="0" y="49149000"/>
            <a:ext cx="15773400" cy="2590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US"/>
          </a:p>
        </p:txBody>
      </p:sp>
      <p:sp>
        <p:nvSpPr>
          <p:cNvPr id="16389" name="Rectangle 3077"/>
          <p:cNvSpPr>
            <a:spLocks noGrp="1" noChangeArrowheads="1"/>
          </p:cNvSpPr>
          <p:nvPr>
            <p:ph type="sldNum" sz="quarter" idx="3"/>
          </p:nvPr>
        </p:nvSpPr>
        <p:spPr bwMode="auto">
          <a:xfrm>
            <a:off x="20650200" y="49149000"/>
            <a:ext cx="15773400" cy="25908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CCB09B1D-D449-4E45-9983-273409D5B03E}" type="slidenum">
              <a:rPr lang="en-US"/>
              <a:pPr>
                <a:defRPr/>
              </a:pPr>
              <a:t>‹#›</a:t>
            </a:fld>
            <a:endParaRPr lang="en-US" dirty="0"/>
          </a:p>
        </p:txBody>
      </p:sp>
    </p:spTree>
    <p:extLst>
      <p:ext uri="{BB962C8B-B14F-4D97-AF65-F5344CB8AC3E}">
        <p14:creationId xmlns:p14="http://schemas.microsoft.com/office/powerpoint/2010/main" val="15113853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hdr" sz="quarter"/>
          </p:nvPr>
        </p:nvSpPr>
        <p:spPr bwMode="auto">
          <a:xfrm>
            <a:off x="0" y="0"/>
            <a:ext cx="15776575" cy="25876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dirty="0"/>
            </a:lvl1pPr>
          </a:lstStyle>
          <a:p>
            <a:pPr>
              <a:defRPr/>
            </a:pPr>
            <a:endParaRPr lang="en-GB"/>
          </a:p>
        </p:txBody>
      </p:sp>
      <p:sp>
        <p:nvSpPr>
          <p:cNvPr id="14339" name="Rectangle 3"/>
          <p:cNvSpPr>
            <a:spLocks noGrp="1" noChangeArrowheads="1"/>
          </p:cNvSpPr>
          <p:nvPr>
            <p:ph type="dt" idx="1"/>
          </p:nvPr>
        </p:nvSpPr>
        <p:spPr bwMode="auto">
          <a:xfrm>
            <a:off x="20623213" y="0"/>
            <a:ext cx="15776575" cy="25876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dirty="0"/>
            </a:lvl1pPr>
          </a:lstStyle>
          <a:p>
            <a:pPr>
              <a:defRPr/>
            </a:pPr>
            <a:endParaRPr lang="en-GB"/>
          </a:p>
        </p:txBody>
      </p:sp>
      <p:sp>
        <p:nvSpPr>
          <p:cNvPr id="3076" name="Rectangle 4"/>
          <p:cNvSpPr>
            <a:spLocks noRot="1" noChangeArrowheads="1" noTextEdit="1"/>
          </p:cNvSpPr>
          <p:nvPr>
            <p:ph type="sldImg" idx="2"/>
          </p:nvPr>
        </p:nvSpPr>
        <p:spPr bwMode="auto">
          <a:xfrm>
            <a:off x="11352213" y="3881438"/>
            <a:ext cx="13703300" cy="19404012"/>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4341" name="Rectangle 5"/>
          <p:cNvSpPr>
            <a:spLocks noGrp="1" noChangeArrowheads="1"/>
          </p:cNvSpPr>
          <p:nvPr>
            <p:ph type="body" sz="quarter" idx="3"/>
          </p:nvPr>
        </p:nvSpPr>
        <p:spPr bwMode="auto">
          <a:xfrm>
            <a:off x="3640138" y="24579263"/>
            <a:ext cx="29127450" cy="2328386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14342" name="Rectangle 6"/>
          <p:cNvSpPr>
            <a:spLocks noGrp="1" noChangeArrowheads="1"/>
          </p:cNvSpPr>
          <p:nvPr>
            <p:ph type="ftr" sz="quarter" idx="4"/>
          </p:nvPr>
        </p:nvSpPr>
        <p:spPr bwMode="auto">
          <a:xfrm>
            <a:off x="0" y="49149000"/>
            <a:ext cx="15776575" cy="2586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dirty="0"/>
            </a:lvl1pPr>
          </a:lstStyle>
          <a:p>
            <a:pPr>
              <a:defRPr/>
            </a:pPr>
            <a:endParaRPr lang="en-GB"/>
          </a:p>
        </p:txBody>
      </p:sp>
      <p:sp>
        <p:nvSpPr>
          <p:cNvPr id="14343" name="Rectangle 7"/>
          <p:cNvSpPr>
            <a:spLocks noGrp="1" noChangeArrowheads="1"/>
          </p:cNvSpPr>
          <p:nvPr>
            <p:ph type="sldNum" sz="quarter" idx="5"/>
          </p:nvPr>
        </p:nvSpPr>
        <p:spPr bwMode="auto">
          <a:xfrm>
            <a:off x="20623213" y="49149000"/>
            <a:ext cx="15776575" cy="258603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DF22807-774A-4FE6-8B14-2ED41513C9BC}" type="slidenum">
              <a:rPr lang="en-GB"/>
              <a:pPr>
                <a:defRPr/>
              </a:pPr>
              <a:t>‹#›</a:t>
            </a:fld>
            <a:endParaRPr lang="en-GB" dirty="0"/>
          </a:p>
        </p:txBody>
      </p:sp>
    </p:spTree>
    <p:extLst>
      <p:ext uri="{BB962C8B-B14F-4D97-AF65-F5344CB8AC3E}">
        <p14:creationId xmlns:p14="http://schemas.microsoft.com/office/powerpoint/2010/main" val="55137945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100" kern="1200">
        <a:solidFill>
          <a:schemeClr val="tx1"/>
        </a:solidFill>
        <a:latin typeface="Arial" charset="0"/>
        <a:ea typeface="+mn-ea"/>
        <a:cs typeface="+mn-cs"/>
      </a:defRPr>
    </a:lvl1pPr>
    <a:lvl2pPr marL="431800" algn="l" rtl="0" eaLnBrk="0" fontAlgn="base" hangingPunct="0">
      <a:spcBef>
        <a:spcPct val="30000"/>
      </a:spcBef>
      <a:spcAft>
        <a:spcPct val="0"/>
      </a:spcAft>
      <a:defRPr sz="1100" kern="1200">
        <a:solidFill>
          <a:schemeClr val="tx1"/>
        </a:solidFill>
        <a:latin typeface="Arial" charset="0"/>
        <a:ea typeface="+mn-ea"/>
        <a:cs typeface="+mn-cs"/>
      </a:defRPr>
    </a:lvl2pPr>
    <a:lvl3pPr marL="863600" algn="l" rtl="0" eaLnBrk="0" fontAlgn="base" hangingPunct="0">
      <a:spcBef>
        <a:spcPct val="30000"/>
      </a:spcBef>
      <a:spcAft>
        <a:spcPct val="0"/>
      </a:spcAft>
      <a:defRPr sz="1100" kern="1200">
        <a:solidFill>
          <a:schemeClr val="tx1"/>
        </a:solidFill>
        <a:latin typeface="Arial" charset="0"/>
        <a:ea typeface="+mn-ea"/>
        <a:cs typeface="+mn-cs"/>
      </a:defRPr>
    </a:lvl3pPr>
    <a:lvl4pPr marL="1295400" algn="l" rtl="0" eaLnBrk="0" fontAlgn="base" hangingPunct="0">
      <a:spcBef>
        <a:spcPct val="30000"/>
      </a:spcBef>
      <a:spcAft>
        <a:spcPct val="0"/>
      </a:spcAft>
      <a:defRPr sz="1100" kern="1200">
        <a:solidFill>
          <a:schemeClr val="tx1"/>
        </a:solidFill>
        <a:latin typeface="Arial" charset="0"/>
        <a:ea typeface="+mn-ea"/>
        <a:cs typeface="+mn-cs"/>
      </a:defRPr>
    </a:lvl4pPr>
    <a:lvl5pPr marL="1727200" algn="l" rtl="0" eaLnBrk="0" fontAlgn="base" hangingPunct="0">
      <a:spcBef>
        <a:spcPct val="30000"/>
      </a:spcBef>
      <a:spcAft>
        <a:spcPct val="0"/>
      </a:spcAft>
      <a:defRPr sz="1100" kern="1200">
        <a:solidFill>
          <a:schemeClr val="tx1"/>
        </a:solidFill>
        <a:latin typeface="Arial" charset="0"/>
        <a:ea typeface="+mn-ea"/>
        <a:cs typeface="+mn-cs"/>
      </a:defRPr>
    </a:lvl5pPr>
    <a:lvl6pPr marL="2160270" algn="l" defTabSz="864108" rtl="0" eaLnBrk="1" latinLnBrk="0" hangingPunct="1">
      <a:defRPr sz="1100" kern="1200">
        <a:solidFill>
          <a:schemeClr val="tx1"/>
        </a:solidFill>
        <a:latin typeface="+mn-lt"/>
        <a:ea typeface="+mn-ea"/>
        <a:cs typeface="+mn-cs"/>
      </a:defRPr>
    </a:lvl6pPr>
    <a:lvl7pPr marL="2592324" algn="l" defTabSz="864108" rtl="0" eaLnBrk="1" latinLnBrk="0" hangingPunct="1">
      <a:defRPr sz="1100" kern="1200">
        <a:solidFill>
          <a:schemeClr val="tx1"/>
        </a:solidFill>
        <a:latin typeface="+mn-lt"/>
        <a:ea typeface="+mn-ea"/>
        <a:cs typeface="+mn-cs"/>
      </a:defRPr>
    </a:lvl7pPr>
    <a:lvl8pPr marL="3024378" algn="l" defTabSz="864108" rtl="0" eaLnBrk="1" latinLnBrk="0" hangingPunct="1">
      <a:defRPr sz="1100" kern="1200">
        <a:solidFill>
          <a:schemeClr val="tx1"/>
        </a:solidFill>
        <a:latin typeface="+mn-lt"/>
        <a:ea typeface="+mn-ea"/>
        <a:cs typeface="+mn-cs"/>
      </a:defRPr>
    </a:lvl8pPr>
    <a:lvl9pPr marL="3456432" algn="l" defTabSz="864108" rtl="0" eaLnBrk="1" latinLnBrk="0" hangingPunct="1">
      <a:defRPr sz="11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15199" y="8888668"/>
            <a:ext cx="17180249" cy="6134305"/>
          </a:xfrm>
        </p:spPr>
        <p:txBody>
          <a:bodyPr/>
          <a:lstStyle/>
          <a:p>
            <a:r>
              <a:rPr lang="en-US" smtClean="0"/>
              <a:t>Click to edit Master title style</a:t>
            </a:r>
            <a:endParaRPr lang="en-GB"/>
          </a:p>
        </p:txBody>
      </p:sp>
      <p:sp>
        <p:nvSpPr>
          <p:cNvPr id="3" name="Subtitle 2"/>
          <p:cNvSpPr>
            <a:spLocks noGrp="1"/>
          </p:cNvSpPr>
          <p:nvPr>
            <p:ph type="subTitle" idx="1"/>
          </p:nvPr>
        </p:nvSpPr>
        <p:spPr>
          <a:xfrm>
            <a:off x="3031898" y="16215630"/>
            <a:ext cx="14146852" cy="7311960"/>
          </a:xfrm>
        </p:spPr>
        <p:txBody>
          <a:bodyPr/>
          <a:lstStyle>
            <a:lvl1pPr marL="0" indent="0" algn="ctr">
              <a:buNone/>
              <a:defRPr/>
            </a:lvl1pPr>
            <a:lvl2pPr marL="432054" indent="0" algn="ctr">
              <a:buNone/>
              <a:defRPr/>
            </a:lvl2pPr>
            <a:lvl3pPr marL="864108" indent="0" algn="ctr">
              <a:buNone/>
              <a:defRPr/>
            </a:lvl3pPr>
            <a:lvl4pPr marL="1296162" indent="0" algn="ctr">
              <a:buNone/>
              <a:defRPr/>
            </a:lvl4pPr>
            <a:lvl5pPr marL="1728216" indent="0" algn="ctr">
              <a:buNone/>
              <a:defRPr/>
            </a:lvl5pPr>
            <a:lvl6pPr marL="2160270" indent="0" algn="ctr">
              <a:buNone/>
              <a:defRPr/>
            </a:lvl6pPr>
            <a:lvl7pPr marL="2592324" indent="0" algn="ctr">
              <a:buNone/>
              <a:defRPr/>
            </a:lvl7pPr>
            <a:lvl8pPr marL="3024378" indent="0" algn="ctr">
              <a:buNone/>
              <a:defRPr/>
            </a:lvl8pPr>
            <a:lvl9pPr marL="3456432"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1C6C2B27-5712-42EF-8D85-30B2BDC7951B}" type="slidenum">
              <a:rPr lang="en-GB"/>
              <a:pPr>
                <a:defRPr/>
              </a:pPr>
              <a:t>‹#›</a:t>
            </a:fld>
            <a:endParaRPr lang="en-GB" dirty="0"/>
          </a:p>
        </p:txBody>
      </p:sp>
    </p:spTree>
    <p:extLst>
      <p:ext uri="{BB962C8B-B14F-4D97-AF65-F5344CB8AC3E}">
        <p14:creationId xmlns:p14="http://schemas.microsoft.com/office/powerpoint/2010/main" val="334336768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AB278B21-3B14-4468-B905-BF334F2327F1}" type="slidenum">
              <a:rPr lang="en-GB"/>
              <a:pPr>
                <a:defRPr/>
              </a:pPr>
              <a:t>‹#›</a:t>
            </a:fld>
            <a:endParaRPr lang="en-GB" dirty="0"/>
          </a:p>
        </p:txBody>
      </p:sp>
    </p:spTree>
    <p:extLst>
      <p:ext uri="{BB962C8B-B14F-4D97-AF65-F5344CB8AC3E}">
        <p14:creationId xmlns:p14="http://schemas.microsoft.com/office/powerpoint/2010/main" val="94994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4652419" y="1146151"/>
            <a:ext cx="4547095" cy="24415706"/>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1011132" y="1146151"/>
            <a:ext cx="13497268" cy="24415706"/>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46F82622-D7FF-4261-807B-1E3703863268}" type="slidenum">
              <a:rPr lang="en-GB"/>
              <a:pPr>
                <a:defRPr/>
              </a:pPr>
              <a:t>‹#›</a:t>
            </a:fld>
            <a:endParaRPr lang="en-GB" dirty="0"/>
          </a:p>
        </p:txBody>
      </p:sp>
    </p:spTree>
    <p:extLst>
      <p:ext uri="{BB962C8B-B14F-4D97-AF65-F5344CB8AC3E}">
        <p14:creationId xmlns:p14="http://schemas.microsoft.com/office/powerpoint/2010/main" val="427129970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346FE67F-66CF-47A9-ACB7-B338BE72462E}" type="slidenum">
              <a:rPr lang="en-GB"/>
              <a:pPr>
                <a:defRPr/>
              </a:pPr>
              <a:t>‹#›</a:t>
            </a:fld>
            <a:endParaRPr lang="en-GB" dirty="0"/>
          </a:p>
        </p:txBody>
      </p:sp>
    </p:spTree>
    <p:extLst>
      <p:ext uri="{BB962C8B-B14F-4D97-AF65-F5344CB8AC3E}">
        <p14:creationId xmlns:p14="http://schemas.microsoft.com/office/powerpoint/2010/main" val="253231118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596209" y="18387914"/>
            <a:ext cx="17178750" cy="5682746"/>
          </a:xfrm>
        </p:spPr>
        <p:txBody>
          <a:bodyPr anchor="t"/>
          <a:lstStyle>
            <a:lvl1pPr algn="l">
              <a:defRPr sz="3800" b="1" cap="all"/>
            </a:lvl1pPr>
          </a:lstStyle>
          <a:p>
            <a:r>
              <a:rPr lang="en-US" smtClean="0"/>
              <a:t>Click to edit Master title style</a:t>
            </a:r>
            <a:endParaRPr lang="en-GB"/>
          </a:p>
        </p:txBody>
      </p:sp>
      <p:sp>
        <p:nvSpPr>
          <p:cNvPr id="3" name="Text Placeholder 2"/>
          <p:cNvSpPr>
            <a:spLocks noGrp="1"/>
          </p:cNvSpPr>
          <p:nvPr>
            <p:ph type="body" idx="1"/>
          </p:nvPr>
        </p:nvSpPr>
        <p:spPr>
          <a:xfrm>
            <a:off x="1596209" y="12127592"/>
            <a:ext cx="17178750" cy="6260322"/>
          </a:xfrm>
        </p:spPr>
        <p:txBody>
          <a:bodyPr anchor="b"/>
          <a:lstStyle>
            <a:lvl1pPr marL="0" indent="0">
              <a:buNone/>
              <a:defRPr sz="1900"/>
            </a:lvl1pPr>
            <a:lvl2pPr marL="432054" indent="0">
              <a:buNone/>
              <a:defRPr sz="1700"/>
            </a:lvl2pPr>
            <a:lvl3pPr marL="864108" indent="0">
              <a:buNone/>
              <a:defRPr sz="1500"/>
            </a:lvl3pPr>
            <a:lvl4pPr marL="1296162" indent="0">
              <a:buNone/>
              <a:defRPr sz="1300"/>
            </a:lvl4pPr>
            <a:lvl5pPr marL="1728216" indent="0">
              <a:buNone/>
              <a:defRPr sz="1300"/>
            </a:lvl5pPr>
            <a:lvl6pPr marL="2160270" indent="0">
              <a:buNone/>
              <a:defRPr sz="1300"/>
            </a:lvl6pPr>
            <a:lvl7pPr marL="2592324" indent="0">
              <a:buNone/>
              <a:defRPr sz="1300"/>
            </a:lvl7pPr>
            <a:lvl8pPr marL="3024378" indent="0">
              <a:buNone/>
              <a:defRPr sz="1300"/>
            </a:lvl8pPr>
            <a:lvl9pPr marL="3456432" indent="0">
              <a:buNone/>
              <a:defRPr sz="13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fld id="{FE0601E1-8433-4F7C-BE39-CF5B43D7E780}" type="slidenum">
              <a:rPr lang="en-GB"/>
              <a:pPr>
                <a:defRPr/>
              </a:pPr>
              <a:t>‹#›</a:t>
            </a:fld>
            <a:endParaRPr lang="en-GB" dirty="0"/>
          </a:p>
        </p:txBody>
      </p:sp>
    </p:spTree>
    <p:extLst>
      <p:ext uri="{BB962C8B-B14F-4D97-AF65-F5344CB8AC3E}">
        <p14:creationId xmlns:p14="http://schemas.microsoft.com/office/powerpoint/2010/main" val="3494260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1011133" y="6675876"/>
            <a:ext cx="9022181" cy="1888598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10177333" y="6675876"/>
            <a:ext cx="9022181" cy="18885980"/>
          </a:xfrm>
        </p:spPr>
        <p:txBody>
          <a:bodyPr/>
          <a:lstStyle>
            <a:lvl1pPr>
              <a:defRPr sz="2600"/>
            </a:lvl1pPr>
            <a:lvl2pPr>
              <a:defRPr sz="23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394ADD57-B5B8-4DC4-B535-E91B346DE644}" type="slidenum">
              <a:rPr lang="en-GB"/>
              <a:pPr>
                <a:defRPr/>
              </a:pPr>
              <a:t>‹#›</a:t>
            </a:fld>
            <a:endParaRPr lang="en-GB" dirty="0"/>
          </a:p>
        </p:txBody>
      </p:sp>
    </p:spTree>
    <p:extLst>
      <p:ext uri="{BB962C8B-B14F-4D97-AF65-F5344CB8AC3E}">
        <p14:creationId xmlns:p14="http://schemas.microsoft.com/office/powerpoint/2010/main" val="66048299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1011132" y="6405841"/>
            <a:ext cx="8929169" cy="2668851"/>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en-US" smtClean="0"/>
              <a:t>Click to edit Master text styles</a:t>
            </a:r>
          </a:p>
        </p:txBody>
      </p:sp>
      <p:sp>
        <p:nvSpPr>
          <p:cNvPr id="4" name="Content Placeholder 3"/>
          <p:cNvSpPr>
            <a:spLocks noGrp="1"/>
          </p:cNvSpPr>
          <p:nvPr>
            <p:ph sz="half" idx="2"/>
          </p:nvPr>
        </p:nvSpPr>
        <p:spPr>
          <a:xfrm>
            <a:off x="1011132" y="9074692"/>
            <a:ext cx="8929169" cy="16487164"/>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10267345" y="6405841"/>
            <a:ext cx="8932169" cy="2668851"/>
          </a:xfrm>
        </p:spPr>
        <p:txBody>
          <a:bodyPr anchor="b"/>
          <a:lstStyle>
            <a:lvl1pPr marL="0" indent="0">
              <a:buNone/>
              <a:defRPr sz="2300" b="1"/>
            </a:lvl1pPr>
            <a:lvl2pPr marL="432054" indent="0">
              <a:buNone/>
              <a:defRPr sz="1900" b="1"/>
            </a:lvl2pPr>
            <a:lvl3pPr marL="864108" indent="0">
              <a:buNone/>
              <a:defRPr sz="1700" b="1"/>
            </a:lvl3pPr>
            <a:lvl4pPr marL="1296162" indent="0">
              <a:buNone/>
              <a:defRPr sz="1500" b="1"/>
            </a:lvl4pPr>
            <a:lvl5pPr marL="1728216" indent="0">
              <a:buNone/>
              <a:defRPr sz="1500" b="1"/>
            </a:lvl5pPr>
            <a:lvl6pPr marL="2160270" indent="0">
              <a:buNone/>
              <a:defRPr sz="1500" b="1"/>
            </a:lvl6pPr>
            <a:lvl7pPr marL="2592324" indent="0">
              <a:buNone/>
              <a:defRPr sz="1500" b="1"/>
            </a:lvl7pPr>
            <a:lvl8pPr marL="3024378" indent="0">
              <a:buNone/>
              <a:defRPr sz="1500" b="1"/>
            </a:lvl8pPr>
            <a:lvl9pPr marL="3456432" indent="0">
              <a:buNone/>
              <a:defRPr sz="1500" b="1"/>
            </a:lvl9pPr>
          </a:lstStyle>
          <a:p>
            <a:pPr lvl="0"/>
            <a:r>
              <a:rPr lang="en-US" smtClean="0"/>
              <a:t>Click to edit Master text styles</a:t>
            </a:r>
          </a:p>
        </p:txBody>
      </p:sp>
      <p:sp>
        <p:nvSpPr>
          <p:cNvPr id="6" name="Content Placeholder 5"/>
          <p:cNvSpPr>
            <a:spLocks noGrp="1"/>
          </p:cNvSpPr>
          <p:nvPr>
            <p:ph sz="quarter" idx="4"/>
          </p:nvPr>
        </p:nvSpPr>
        <p:spPr>
          <a:xfrm>
            <a:off x="10267345" y="9074692"/>
            <a:ext cx="8932169" cy="16487164"/>
          </a:xfrm>
        </p:spPr>
        <p:txBody>
          <a:bodyPr/>
          <a:lstStyle>
            <a:lvl1pPr>
              <a:defRPr sz="2300"/>
            </a:lvl1pPr>
            <a:lvl2pPr>
              <a:defRPr sz="1900"/>
            </a:lvl2pPr>
            <a:lvl3pPr>
              <a:defRPr sz="1700"/>
            </a:lvl3pPr>
            <a:lvl4pPr>
              <a:defRPr sz="1500"/>
            </a:lvl4pPr>
            <a:lvl5pPr>
              <a:defRPr sz="1500"/>
            </a:lvl5pPr>
            <a:lvl6pPr>
              <a:defRPr sz="1500"/>
            </a:lvl6pPr>
            <a:lvl7pPr>
              <a:defRPr sz="1500"/>
            </a:lvl7pPr>
            <a:lvl8pPr>
              <a:defRPr sz="1500"/>
            </a:lvl8pPr>
            <a:lvl9pPr>
              <a:defRPr sz="15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fld id="{DE488A7C-F7F6-422D-96CE-ACB82A69A7C4}" type="slidenum">
              <a:rPr lang="en-GB"/>
              <a:pPr>
                <a:defRPr/>
              </a:pPr>
              <a:t>‹#›</a:t>
            </a:fld>
            <a:endParaRPr lang="en-GB" dirty="0"/>
          </a:p>
        </p:txBody>
      </p:sp>
    </p:spTree>
    <p:extLst>
      <p:ext uri="{BB962C8B-B14F-4D97-AF65-F5344CB8AC3E}">
        <p14:creationId xmlns:p14="http://schemas.microsoft.com/office/powerpoint/2010/main" val="314634908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fld id="{C54C3D45-D5E0-4981-AAC3-B9E6EFE5BB5C}" type="slidenum">
              <a:rPr lang="en-GB"/>
              <a:pPr>
                <a:defRPr/>
              </a:pPr>
              <a:t>‹#›</a:t>
            </a:fld>
            <a:endParaRPr lang="en-GB" dirty="0"/>
          </a:p>
        </p:txBody>
      </p:sp>
    </p:spTree>
    <p:extLst>
      <p:ext uri="{BB962C8B-B14F-4D97-AF65-F5344CB8AC3E}">
        <p14:creationId xmlns:p14="http://schemas.microsoft.com/office/powerpoint/2010/main" val="2568475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fld id="{E1F73ABA-8E10-4D9D-83D5-21F8EEDFE46F}" type="slidenum">
              <a:rPr lang="en-GB"/>
              <a:pPr>
                <a:defRPr/>
              </a:pPr>
              <a:t>‹#›</a:t>
            </a:fld>
            <a:endParaRPr lang="en-GB" dirty="0"/>
          </a:p>
        </p:txBody>
      </p:sp>
    </p:spTree>
    <p:extLst>
      <p:ext uri="{BB962C8B-B14F-4D97-AF65-F5344CB8AC3E}">
        <p14:creationId xmlns:p14="http://schemas.microsoft.com/office/powerpoint/2010/main" val="28182241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11133" y="1138650"/>
            <a:ext cx="6648870" cy="4848637"/>
          </a:xfrm>
        </p:spPr>
        <p:txBody>
          <a:bodyPr anchor="b"/>
          <a:lstStyle>
            <a:lvl1pPr algn="l">
              <a:defRPr sz="1900" b="1"/>
            </a:lvl1pPr>
          </a:lstStyle>
          <a:p>
            <a:r>
              <a:rPr lang="en-US" smtClean="0"/>
              <a:t>Click to edit Master title style</a:t>
            </a:r>
            <a:endParaRPr lang="en-GB"/>
          </a:p>
        </p:txBody>
      </p:sp>
      <p:sp>
        <p:nvSpPr>
          <p:cNvPr id="3" name="Content Placeholder 2"/>
          <p:cNvSpPr>
            <a:spLocks noGrp="1"/>
          </p:cNvSpPr>
          <p:nvPr>
            <p:ph idx="1"/>
          </p:nvPr>
        </p:nvSpPr>
        <p:spPr>
          <a:xfrm>
            <a:off x="7901535" y="1138650"/>
            <a:ext cx="11297979" cy="24423206"/>
          </a:xfrm>
        </p:spPr>
        <p:txBody>
          <a:bodyPr/>
          <a:lstStyle>
            <a:lvl1pPr>
              <a:defRPr sz="3000"/>
            </a:lvl1pPr>
            <a:lvl2pPr>
              <a:defRPr sz="2600"/>
            </a:lvl2pPr>
            <a:lvl3pPr>
              <a:defRPr sz="23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1011133" y="5987286"/>
            <a:ext cx="6648870" cy="19574570"/>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7E62378B-5CBD-4616-956C-9D72ED266CAB}" type="slidenum">
              <a:rPr lang="en-GB"/>
              <a:pPr>
                <a:defRPr/>
              </a:pPr>
              <a:t>‹#›</a:t>
            </a:fld>
            <a:endParaRPr lang="en-GB" dirty="0"/>
          </a:p>
        </p:txBody>
      </p:sp>
    </p:spTree>
    <p:extLst>
      <p:ext uri="{BB962C8B-B14F-4D97-AF65-F5344CB8AC3E}">
        <p14:creationId xmlns:p14="http://schemas.microsoft.com/office/powerpoint/2010/main" val="3604493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962019" y="20030630"/>
            <a:ext cx="12126087" cy="2364310"/>
          </a:xfrm>
        </p:spPr>
        <p:txBody>
          <a:bodyPr anchor="b"/>
          <a:lstStyle>
            <a:lvl1pPr algn="l">
              <a:defRPr sz="1900" b="1"/>
            </a:lvl1pPr>
          </a:lstStyle>
          <a:p>
            <a:r>
              <a:rPr lang="en-US" smtClean="0"/>
              <a:t>Click to edit Master title style</a:t>
            </a:r>
            <a:endParaRPr lang="en-GB"/>
          </a:p>
        </p:txBody>
      </p:sp>
      <p:sp>
        <p:nvSpPr>
          <p:cNvPr id="3" name="Picture Placeholder 2"/>
          <p:cNvSpPr>
            <a:spLocks noGrp="1"/>
          </p:cNvSpPr>
          <p:nvPr>
            <p:ph type="pic" idx="1"/>
          </p:nvPr>
        </p:nvSpPr>
        <p:spPr>
          <a:xfrm>
            <a:off x="3962019" y="2556336"/>
            <a:ext cx="12126087" cy="17169754"/>
          </a:xfrm>
        </p:spPr>
        <p:txBody>
          <a:bodyPr lIns="278819" tIns="139409" rIns="278819" bIns="139409"/>
          <a:lstStyle>
            <a:lvl1pPr marL="0" indent="0">
              <a:buNone/>
              <a:defRPr sz="3000"/>
            </a:lvl1pPr>
            <a:lvl2pPr marL="432054" indent="0">
              <a:buNone/>
              <a:defRPr sz="2600"/>
            </a:lvl2pPr>
            <a:lvl3pPr marL="864108" indent="0">
              <a:buNone/>
              <a:defRPr sz="2300"/>
            </a:lvl3pPr>
            <a:lvl4pPr marL="1296162" indent="0">
              <a:buNone/>
              <a:defRPr sz="1900"/>
            </a:lvl4pPr>
            <a:lvl5pPr marL="1728216" indent="0">
              <a:buNone/>
              <a:defRPr sz="1900"/>
            </a:lvl5pPr>
            <a:lvl6pPr marL="2160270" indent="0">
              <a:buNone/>
              <a:defRPr sz="1900"/>
            </a:lvl6pPr>
            <a:lvl7pPr marL="2592324" indent="0">
              <a:buNone/>
              <a:defRPr sz="1900"/>
            </a:lvl7pPr>
            <a:lvl8pPr marL="3024378" indent="0">
              <a:buNone/>
              <a:defRPr sz="1900"/>
            </a:lvl8pPr>
            <a:lvl9pPr marL="3456432" indent="0">
              <a:buNone/>
              <a:defRPr sz="1900"/>
            </a:lvl9pPr>
          </a:lstStyle>
          <a:p>
            <a:pPr lvl="0"/>
            <a:endParaRPr lang="en-GB" noProof="0" dirty="0" smtClean="0"/>
          </a:p>
        </p:txBody>
      </p:sp>
      <p:sp>
        <p:nvSpPr>
          <p:cNvPr id="4" name="Text Placeholder 3"/>
          <p:cNvSpPr>
            <a:spLocks noGrp="1"/>
          </p:cNvSpPr>
          <p:nvPr>
            <p:ph type="body" sz="half" idx="2"/>
          </p:nvPr>
        </p:nvSpPr>
        <p:spPr>
          <a:xfrm>
            <a:off x="3962019" y="22394941"/>
            <a:ext cx="12126087" cy="3358941"/>
          </a:xfrm>
        </p:spPr>
        <p:txBody>
          <a:bodyPr/>
          <a:lstStyle>
            <a:lvl1pPr marL="0" indent="0">
              <a:buNone/>
              <a:defRPr sz="1300"/>
            </a:lvl1pPr>
            <a:lvl2pPr marL="432054" indent="0">
              <a:buNone/>
              <a:defRPr sz="1100"/>
            </a:lvl2pPr>
            <a:lvl3pPr marL="864108" indent="0">
              <a:buNone/>
              <a:defRPr sz="900"/>
            </a:lvl3pPr>
            <a:lvl4pPr marL="1296162" indent="0">
              <a:buNone/>
              <a:defRPr sz="900"/>
            </a:lvl4pPr>
            <a:lvl5pPr marL="1728216" indent="0">
              <a:buNone/>
              <a:defRPr sz="900"/>
            </a:lvl5pPr>
            <a:lvl6pPr marL="2160270" indent="0">
              <a:buNone/>
              <a:defRPr sz="900"/>
            </a:lvl6pPr>
            <a:lvl7pPr marL="2592324" indent="0">
              <a:buNone/>
              <a:defRPr sz="900"/>
            </a:lvl7pPr>
            <a:lvl8pPr marL="3024378" indent="0">
              <a:buNone/>
              <a:defRPr sz="900"/>
            </a:lvl8pPr>
            <a:lvl9pPr marL="3456432"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fld id="{BC2700C2-1035-4A92-8976-392ADAFD73D6}" type="slidenum">
              <a:rPr lang="en-GB"/>
              <a:pPr>
                <a:defRPr/>
              </a:pPr>
              <a:t>‹#›</a:t>
            </a:fld>
            <a:endParaRPr lang="en-GB" dirty="0"/>
          </a:p>
        </p:txBody>
      </p:sp>
    </p:spTree>
    <p:extLst>
      <p:ext uri="{BB962C8B-B14F-4D97-AF65-F5344CB8AC3E}">
        <p14:creationId xmlns:p14="http://schemas.microsoft.com/office/powerpoint/2010/main" val="419327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69975" y="1212850"/>
            <a:ext cx="19246850" cy="5046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019" tIns="147509" rIns="295019" bIns="147509" numCol="1" anchor="ctr" anchorCtr="0" compatLnSpc="1">
            <a:prstTxWarp prst="textNoShape">
              <a:avLst/>
            </a:prstTxWarp>
          </a:bodyPr>
          <a:lstStyle/>
          <a:p>
            <a:pPr lvl="0"/>
            <a:r>
              <a:rPr lang="en-GB" altLang="en-US" smtClean="0"/>
              <a:t>Click to edit Master title style</a:t>
            </a:r>
          </a:p>
        </p:txBody>
      </p:sp>
      <p:sp>
        <p:nvSpPr>
          <p:cNvPr id="1027" name="Rectangle 3"/>
          <p:cNvSpPr>
            <a:spLocks noGrp="1" noChangeArrowheads="1"/>
          </p:cNvSpPr>
          <p:nvPr>
            <p:ph type="body" idx="1"/>
          </p:nvPr>
        </p:nvSpPr>
        <p:spPr bwMode="auto">
          <a:xfrm>
            <a:off x="1069975" y="7064375"/>
            <a:ext cx="19246850" cy="199850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295019" tIns="147509" rIns="295019" bIns="147509"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12292" name="Rectangle 4"/>
          <p:cNvSpPr>
            <a:spLocks noGrp="1" noChangeArrowheads="1"/>
          </p:cNvSpPr>
          <p:nvPr>
            <p:ph type="dt" sz="half" idx="2"/>
          </p:nvPr>
        </p:nvSpPr>
        <p:spPr bwMode="auto">
          <a:xfrm>
            <a:off x="1069975" y="27574875"/>
            <a:ext cx="4989513" cy="2101850"/>
          </a:xfrm>
          <a:prstGeom prst="rect">
            <a:avLst/>
          </a:prstGeom>
          <a:noFill/>
          <a:ln w="9525">
            <a:noFill/>
            <a:miter lim="800000"/>
            <a:headEnd/>
            <a:tailEnd/>
          </a:ln>
        </p:spPr>
        <p:txBody>
          <a:bodyPr vert="horz" wrap="square" lIns="295019" tIns="147509" rIns="295019" bIns="147509" numCol="1" anchor="t" anchorCtr="0" compatLnSpc="1">
            <a:prstTxWarp prst="textNoShape">
              <a:avLst/>
            </a:prstTxWarp>
          </a:bodyPr>
          <a:lstStyle>
            <a:lvl1pPr>
              <a:defRPr sz="4500" dirty="0"/>
            </a:lvl1pPr>
          </a:lstStyle>
          <a:p>
            <a:pPr>
              <a:defRPr/>
            </a:pPr>
            <a:endParaRPr lang="en-US"/>
          </a:p>
        </p:txBody>
      </p:sp>
      <p:sp>
        <p:nvSpPr>
          <p:cNvPr id="12293" name="Rectangle 5"/>
          <p:cNvSpPr>
            <a:spLocks noGrp="1" noChangeArrowheads="1"/>
          </p:cNvSpPr>
          <p:nvPr>
            <p:ph type="ftr" sz="quarter" idx="3"/>
          </p:nvPr>
        </p:nvSpPr>
        <p:spPr bwMode="auto">
          <a:xfrm>
            <a:off x="7307263" y="27574875"/>
            <a:ext cx="6772275" cy="2101850"/>
          </a:xfrm>
          <a:prstGeom prst="rect">
            <a:avLst/>
          </a:prstGeom>
          <a:noFill/>
          <a:ln w="9525">
            <a:noFill/>
            <a:miter lim="800000"/>
            <a:headEnd/>
            <a:tailEnd/>
          </a:ln>
        </p:spPr>
        <p:txBody>
          <a:bodyPr vert="horz" wrap="square" lIns="295019" tIns="147509" rIns="295019" bIns="147509" numCol="1" anchor="t" anchorCtr="0" compatLnSpc="1">
            <a:prstTxWarp prst="textNoShape">
              <a:avLst/>
            </a:prstTxWarp>
          </a:bodyPr>
          <a:lstStyle>
            <a:lvl1pPr algn="ctr">
              <a:defRPr sz="4500" dirty="0"/>
            </a:lvl1pPr>
          </a:lstStyle>
          <a:p>
            <a:pPr>
              <a:defRPr/>
            </a:pPr>
            <a:endParaRPr lang="en-US"/>
          </a:p>
        </p:txBody>
      </p:sp>
      <p:sp>
        <p:nvSpPr>
          <p:cNvPr id="12294" name="Rectangle 6"/>
          <p:cNvSpPr>
            <a:spLocks noGrp="1" noChangeArrowheads="1"/>
          </p:cNvSpPr>
          <p:nvPr>
            <p:ph type="sldNum" sz="quarter" idx="4"/>
          </p:nvPr>
        </p:nvSpPr>
        <p:spPr bwMode="auto">
          <a:xfrm>
            <a:off x="15327313" y="27574875"/>
            <a:ext cx="4989512" cy="2101850"/>
          </a:xfrm>
          <a:prstGeom prst="rect">
            <a:avLst/>
          </a:prstGeom>
          <a:noFill/>
          <a:ln w="9525">
            <a:noFill/>
            <a:miter lim="800000"/>
            <a:headEnd/>
            <a:tailEnd/>
          </a:ln>
        </p:spPr>
        <p:txBody>
          <a:bodyPr vert="horz" wrap="square" lIns="295019" tIns="147509" rIns="295019" bIns="147509" numCol="1" anchor="t" anchorCtr="0" compatLnSpc="1">
            <a:prstTxWarp prst="textNoShape">
              <a:avLst/>
            </a:prstTxWarp>
          </a:bodyPr>
          <a:lstStyle>
            <a:lvl1pPr algn="r">
              <a:defRPr sz="4500"/>
            </a:lvl1pPr>
          </a:lstStyle>
          <a:p>
            <a:pPr>
              <a:defRPr/>
            </a:pPr>
            <a:fld id="{9FFF70F9-B7CD-47C7-88CF-5E1B546AA27C}" type="slidenum">
              <a:rPr lang="en-GB"/>
              <a:pPr>
                <a:defRPr/>
              </a:pPr>
              <a:t>‹#›</a:t>
            </a:fld>
            <a:endParaRPr lang="en-GB" dirty="0"/>
          </a:p>
        </p:txBody>
      </p:sp>
    </p:spTree>
  </p:cSld>
  <p:clrMap bg1="lt1" tx1="dk1" bg2="lt2" tx2="dk2" accent1="accent1" accent2="accent2" accent3="accent3" accent4="accent4" accent5="accent5" accent6="accent6" hlink="hlink" folHlink="folHlink"/>
  <p:sldLayoutIdLst>
    <p:sldLayoutId id="2147483665" r:id="rId1"/>
    <p:sldLayoutId id="2147483664" r:id="rId2"/>
    <p:sldLayoutId id="2147483663" r:id="rId3"/>
    <p:sldLayoutId id="2147483662" r:id="rId4"/>
    <p:sldLayoutId id="2147483661" r:id="rId5"/>
    <p:sldLayoutId id="2147483660" r:id="rId6"/>
    <p:sldLayoutId id="2147483659" r:id="rId7"/>
    <p:sldLayoutId id="2147483658" r:id="rId8"/>
    <p:sldLayoutId id="2147483657" r:id="rId9"/>
    <p:sldLayoutId id="2147483656" r:id="rId10"/>
    <p:sldLayoutId id="2147483655" r:id="rId11"/>
  </p:sldLayoutIdLst>
  <p:txStyles>
    <p:titleStyle>
      <a:lvl1pPr algn="ctr" defTabSz="2951163" rtl="0" eaLnBrk="0" fontAlgn="base" hangingPunct="0">
        <a:spcBef>
          <a:spcPct val="0"/>
        </a:spcBef>
        <a:spcAft>
          <a:spcPct val="0"/>
        </a:spcAft>
        <a:defRPr sz="14200">
          <a:solidFill>
            <a:schemeClr val="tx2"/>
          </a:solidFill>
          <a:latin typeface="+mj-lt"/>
          <a:ea typeface="+mj-ea"/>
          <a:cs typeface="+mj-cs"/>
        </a:defRPr>
      </a:lvl1pPr>
      <a:lvl2pPr algn="ctr" defTabSz="2951163" rtl="0" eaLnBrk="0" fontAlgn="base" hangingPunct="0">
        <a:spcBef>
          <a:spcPct val="0"/>
        </a:spcBef>
        <a:spcAft>
          <a:spcPct val="0"/>
        </a:spcAft>
        <a:defRPr sz="14200">
          <a:solidFill>
            <a:schemeClr val="tx2"/>
          </a:solidFill>
          <a:latin typeface="Arial" charset="0"/>
        </a:defRPr>
      </a:lvl2pPr>
      <a:lvl3pPr algn="ctr" defTabSz="2951163" rtl="0" eaLnBrk="0" fontAlgn="base" hangingPunct="0">
        <a:spcBef>
          <a:spcPct val="0"/>
        </a:spcBef>
        <a:spcAft>
          <a:spcPct val="0"/>
        </a:spcAft>
        <a:defRPr sz="14200">
          <a:solidFill>
            <a:schemeClr val="tx2"/>
          </a:solidFill>
          <a:latin typeface="Arial" charset="0"/>
        </a:defRPr>
      </a:lvl3pPr>
      <a:lvl4pPr algn="ctr" defTabSz="2951163" rtl="0" eaLnBrk="0" fontAlgn="base" hangingPunct="0">
        <a:spcBef>
          <a:spcPct val="0"/>
        </a:spcBef>
        <a:spcAft>
          <a:spcPct val="0"/>
        </a:spcAft>
        <a:defRPr sz="14200">
          <a:solidFill>
            <a:schemeClr val="tx2"/>
          </a:solidFill>
          <a:latin typeface="Arial" charset="0"/>
        </a:defRPr>
      </a:lvl4pPr>
      <a:lvl5pPr algn="ctr" defTabSz="2951163" rtl="0" eaLnBrk="0" fontAlgn="base" hangingPunct="0">
        <a:spcBef>
          <a:spcPct val="0"/>
        </a:spcBef>
        <a:spcAft>
          <a:spcPct val="0"/>
        </a:spcAft>
        <a:defRPr sz="14200">
          <a:solidFill>
            <a:schemeClr val="tx2"/>
          </a:solidFill>
          <a:latin typeface="Arial" charset="0"/>
        </a:defRPr>
      </a:lvl5pPr>
      <a:lvl6pPr marL="432054" algn="ctr" defTabSz="2790349" rtl="0" fontAlgn="base">
        <a:spcBef>
          <a:spcPct val="0"/>
        </a:spcBef>
        <a:spcAft>
          <a:spcPct val="0"/>
        </a:spcAft>
        <a:defRPr sz="13400">
          <a:solidFill>
            <a:schemeClr val="tx2"/>
          </a:solidFill>
          <a:latin typeface="Arial" charset="0"/>
        </a:defRPr>
      </a:lvl6pPr>
      <a:lvl7pPr marL="864108" algn="ctr" defTabSz="2790349" rtl="0" fontAlgn="base">
        <a:spcBef>
          <a:spcPct val="0"/>
        </a:spcBef>
        <a:spcAft>
          <a:spcPct val="0"/>
        </a:spcAft>
        <a:defRPr sz="13400">
          <a:solidFill>
            <a:schemeClr val="tx2"/>
          </a:solidFill>
          <a:latin typeface="Arial" charset="0"/>
        </a:defRPr>
      </a:lvl7pPr>
      <a:lvl8pPr marL="1296162" algn="ctr" defTabSz="2790349" rtl="0" fontAlgn="base">
        <a:spcBef>
          <a:spcPct val="0"/>
        </a:spcBef>
        <a:spcAft>
          <a:spcPct val="0"/>
        </a:spcAft>
        <a:defRPr sz="13400">
          <a:solidFill>
            <a:schemeClr val="tx2"/>
          </a:solidFill>
          <a:latin typeface="Arial" charset="0"/>
        </a:defRPr>
      </a:lvl8pPr>
      <a:lvl9pPr marL="1728216" algn="ctr" defTabSz="2790349" rtl="0" fontAlgn="base">
        <a:spcBef>
          <a:spcPct val="0"/>
        </a:spcBef>
        <a:spcAft>
          <a:spcPct val="0"/>
        </a:spcAft>
        <a:defRPr sz="13400">
          <a:solidFill>
            <a:schemeClr val="tx2"/>
          </a:solidFill>
          <a:latin typeface="Arial" charset="0"/>
        </a:defRPr>
      </a:lvl9pPr>
    </p:titleStyle>
    <p:bodyStyle>
      <a:lvl1pPr marL="1108075" indent="-1108075" algn="l" defTabSz="2951163"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1163" rtl="0" eaLnBrk="0" fontAlgn="base" hangingPunct="0">
        <a:spcBef>
          <a:spcPct val="20000"/>
        </a:spcBef>
        <a:spcAft>
          <a:spcPct val="0"/>
        </a:spcAft>
        <a:buChar char="–"/>
        <a:defRPr sz="9000">
          <a:solidFill>
            <a:schemeClr val="tx1"/>
          </a:solidFill>
          <a:latin typeface="+mn-lt"/>
        </a:defRPr>
      </a:lvl2pPr>
      <a:lvl3pPr marL="3689350" indent="-736600" algn="l" defTabSz="2951163" rtl="0" eaLnBrk="0" fontAlgn="base" hangingPunct="0">
        <a:spcBef>
          <a:spcPct val="20000"/>
        </a:spcBef>
        <a:spcAft>
          <a:spcPct val="0"/>
        </a:spcAft>
        <a:buChar char="•"/>
        <a:defRPr sz="7700">
          <a:solidFill>
            <a:schemeClr val="tx1"/>
          </a:solidFill>
          <a:latin typeface="+mn-lt"/>
        </a:defRPr>
      </a:lvl3pPr>
      <a:lvl4pPr marL="5164138" indent="-736600" algn="l" defTabSz="2951163" rtl="0" eaLnBrk="0" fontAlgn="base" hangingPunct="0">
        <a:spcBef>
          <a:spcPct val="20000"/>
        </a:spcBef>
        <a:spcAft>
          <a:spcPct val="0"/>
        </a:spcAft>
        <a:buChar char="–"/>
        <a:defRPr sz="6500">
          <a:solidFill>
            <a:schemeClr val="tx1"/>
          </a:solidFill>
          <a:latin typeface="+mn-lt"/>
        </a:defRPr>
      </a:lvl4pPr>
      <a:lvl5pPr marL="6635750" indent="-738188" algn="l" defTabSz="2951163" rtl="0" eaLnBrk="0" fontAlgn="base" hangingPunct="0">
        <a:spcBef>
          <a:spcPct val="20000"/>
        </a:spcBef>
        <a:spcAft>
          <a:spcPct val="0"/>
        </a:spcAft>
        <a:buChar char="»"/>
        <a:defRPr sz="6500">
          <a:solidFill>
            <a:schemeClr val="tx1"/>
          </a:solidFill>
          <a:latin typeface="+mn-lt"/>
        </a:defRPr>
      </a:lvl5pPr>
      <a:lvl6pPr marL="6704338" indent="-699087" algn="l" defTabSz="2790349" rtl="0" fontAlgn="base">
        <a:spcBef>
          <a:spcPct val="20000"/>
        </a:spcBef>
        <a:spcAft>
          <a:spcPct val="0"/>
        </a:spcAft>
        <a:buChar char="»"/>
        <a:defRPr sz="6100">
          <a:solidFill>
            <a:schemeClr val="tx1"/>
          </a:solidFill>
          <a:latin typeface="+mn-lt"/>
        </a:defRPr>
      </a:lvl6pPr>
      <a:lvl7pPr marL="7136392" indent="-699087" algn="l" defTabSz="2790349" rtl="0" fontAlgn="base">
        <a:spcBef>
          <a:spcPct val="20000"/>
        </a:spcBef>
        <a:spcAft>
          <a:spcPct val="0"/>
        </a:spcAft>
        <a:buChar char="»"/>
        <a:defRPr sz="6100">
          <a:solidFill>
            <a:schemeClr val="tx1"/>
          </a:solidFill>
          <a:latin typeface="+mn-lt"/>
        </a:defRPr>
      </a:lvl7pPr>
      <a:lvl8pPr marL="7568446" indent="-699087" algn="l" defTabSz="2790349" rtl="0" fontAlgn="base">
        <a:spcBef>
          <a:spcPct val="20000"/>
        </a:spcBef>
        <a:spcAft>
          <a:spcPct val="0"/>
        </a:spcAft>
        <a:buChar char="»"/>
        <a:defRPr sz="6100">
          <a:solidFill>
            <a:schemeClr val="tx1"/>
          </a:solidFill>
          <a:latin typeface="+mn-lt"/>
        </a:defRPr>
      </a:lvl8pPr>
      <a:lvl9pPr marL="8000500" indent="-699087" algn="l" defTabSz="2790349" rtl="0" fontAlgn="base">
        <a:spcBef>
          <a:spcPct val="20000"/>
        </a:spcBef>
        <a:spcAft>
          <a:spcPct val="0"/>
        </a:spcAft>
        <a:buChar char="»"/>
        <a:defRPr sz="6100">
          <a:solidFill>
            <a:schemeClr val="tx1"/>
          </a:solidFill>
          <a:latin typeface="+mn-lt"/>
        </a:defRPr>
      </a:lvl9pPr>
    </p:bodyStyle>
    <p:otherStyle>
      <a:defPPr>
        <a:defRPr lang="en-US"/>
      </a:defPPr>
      <a:lvl1pPr marL="0" algn="l" defTabSz="864108" rtl="0" eaLnBrk="1" latinLnBrk="0" hangingPunct="1">
        <a:defRPr sz="1700" kern="1200">
          <a:solidFill>
            <a:schemeClr val="tx1"/>
          </a:solidFill>
          <a:latin typeface="+mn-lt"/>
          <a:ea typeface="+mn-ea"/>
          <a:cs typeface="+mn-cs"/>
        </a:defRPr>
      </a:lvl1pPr>
      <a:lvl2pPr marL="432054" algn="l" defTabSz="864108" rtl="0" eaLnBrk="1" latinLnBrk="0" hangingPunct="1">
        <a:defRPr sz="1700" kern="1200">
          <a:solidFill>
            <a:schemeClr val="tx1"/>
          </a:solidFill>
          <a:latin typeface="+mn-lt"/>
          <a:ea typeface="+mn-ea"/>
          <a:cs typeface="+mn-cs"/>
        </a:defRPr>
      </a:lvl2pPr>
      <a:lvl3pPr marL="864108" algn="l" defTabSz="864108" rtl="0" eaLnBrk="1" latinLnBrk="0" hangingPunct="1">
        <a:defRPr sz="1700" kern="1200">
          <a:solidFill>
            <a:schemeClr val="tx1"/>
          </a:solidFill>
          <a:latin typeface="+mn-lt"/>
          <a:ea typeface="+mn-ea"/>
          <a:cs typeface="+mn-cs"/>
        </a:defRPr>
      </a:lvl3pPr>
      <a:lvl4pPr marL="1296162" algn="l" defTabSz="864108" rtl="0" eaLnBrk="1" latinLnBrk="0" hangingPunct="1">
        <a:defRPr sz="1700" kern="1200">
          <a:solidFill>
            <a:schemeClr val="tx1"/>
          </a:solidFill>
          <a:latin typeface="+mn-lt"/>
          <a:ea typeface="+mn-ea"/>
          <a:cs typeface="+mn-cs"/>
        </a:defRPr>
      </a:lvl4pPr>
      <a:lvl5pPr marL="1728216" algn="l" defTabSz="864108" rtl="0" eaLnBrk="1" latinLnBrk="0" hangingPunct="1">
        <a:defRPr sz="1700" kern="1200">
          <a:solidFill>
            <a:schemeClr val="tx1"/>
          </a:solidFill>
          <a:latin typeface="+mn-lt"/>
          <a:ea typeface="+mn-ea"/>
          <a:cs typeface="+mn-cs"/>
        </a:defRPr>
      </a:lvl5pPr>
      <a:lvl6pPr marL="2160270" algn="l" defTabSz="864108" rtl="0" eaLnBrk="1" latinLnBrk="0" hangingPunct="1">
        <a:defRPr sz="1700" kern="1200">
          <a:solidFill>
            <a:schemeClr val="tx1"/>
          </a:solidFill>
          <a:latin typeface="+mn-lt"/>
          <a:ea typeface="+mn-ea"/>
          <a:cs typeface="+mn-cs"/>
        </a:defRPr>
      </a:lvl6pPr>
      <a:lvl7pPr marL="2592324" algn="l" defTabSz="864108" rtl="0" eaLnBrk="1" latinLnBrk="0" hangingPunct="1">
        <a:defRPr sz="1700" kern="1200">
          <a:solidFill>
            <a:schemeClr val="tx1"/>
          </a:solidFill>
          <a:latin typeface="+mn-lt"/>
          <a:ea typeface="+mn-ea"/>
          <a:cs typeface="+mn-cs"/>
        </a:defRPr>
      </a:lvl7pPr>
      <a:lvl8pPr marL="3024378" algn="l" defTabSz="864108" rtl="0" eaLnBrk="1" latinLnBrk="0" hangingPunct="1">
        <a:defRPr sz="1700" kern="1200">
          <a:solidFill>
            <a:schemeClr val="tx1"/>
          </a:solidFill>
          <a:latin typeface="+mn-lt"/>
          <a:ea typeface="+mn-ea"/>
          <a:cs typeface="+mn-cs"/>
        </a:defRPr>
      </a:lvl8pPr>
      <a:lvl9pPr marL="3456432" algn="l" defTabSz="864108"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5" Type="http://schemas.openxmlformats.org/officeDocument/2006/relationships/image" Target="../media/image2.jpeg"/><Relationship Id="rId4" Type="http://schemas.openxmlformats.org/officeDocument/2006/relationships/image" Target="../media/image1.w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Line 185"/>
          <p:cNvSpPr>
            <a:spLocks noChangeShapeType="1"/>
          </p:cNvSpPr>
          <p:nvPr/>
        </p:nvSpPr>
        <p:spPr bwMode="auto">
          <a:xfrm>
            <a:off x="0" y="30297438"/>
            <a:ext cx="21386800" cy="0"/>
          </a:xfrm>
          <a:prstGeom prst="line">
            <a:avLst/>
          </a:prstGeom>
          <a:noFill/>
          <a:ln w="38100">
            <a:solidFill>
              <a:schemeClr val="tx1"/>
            </a:solidFill>
            <a:round/>
            <a:headEnd/>
            <a:tailEnd/>
          </a:ln>
          <a:extLst>
            <a:ext uri="{909E8E84-426E-40DD-AFC4-6F175D3DCCD1}">
              <a14:hiddenFill xmlns:a14="http://schemas.microsoft.com/office/drawing/2010/main">
                <a:noFill/>
              </a14:hiddenFill>
            </a:ext>
          </a:extLst>
        </p:spPr>
        <p:txBody>
          <a:bodyPr lIns="86411" tIns="43205" rIns="86411" bIns="43205"/>
          <a:lstStyle/>
          <a:p>
            <a:endParaRPr lang="en-GB"/>
          </a:p>
        </p:txBody>
      </p:sp>
      <p:sp>
        <p:nvSpPr>
          <p:cNvPr id="2051" name="Line 269"/>
          <p:cNvSpPr>
            <a:spLocks noChangeShapeType="1"/>
          </p:cNvSpPr>
          <p:nvPr/>
        </p:nvSpPr>
        <p:spPr bwMode="auto">
          <a:xfrm>
            <a:off x="0" y="4267200"/>
            <a:ext cx="21386800" cy="0"/>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lIns="86411" tIns="43205" rIns="86411" bIns="43205"/>
          <a:lstStyle/>
          <a:p>
            <a:endParaRPr lang="en-GB"/>
          </a:p>
        </p:txBody>
      </p:sp>
      <p:sp>
        <p:nvSpPr>
          <p:cNvPr id="2052" name="Line 276"/>
          <p:cNvSpPr>
            <a:spLocks noChangeShapeType="1"/>
          </p:cNvSpPr>
          <p:nvPr/>
        </p:nvSpPr>
        <p:spPr bwMode="auto">
          <a:xfrm>
            <a:off x="0" y="19050"/>
            <a:ext cx="21386800" cy="0"/>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lIns="86411" tIns="43205" rIns="86411" bIns="43205"/>
          <a:lstStyle/>
          <a:p>
            <a:endParaRPr lang="en-GB"/>
          </a:p>
        </p:txBody>
      </p:sp>
      <p:sp>
        <p:nvSpPr>
          <p:cNvPr id="2053" name="Line 277"/>
          <p:cNvSpPr>
            <a:spLocks noChangeShapeType="1"/>
          </p:cNvSpPr>
          <p:nvPr/>
        </p:nvSpPr>
        <p:spPr bwMode="auto">
          <a:xfrm>
            <a:off x="0" y="30260925"/>
            <a:ext cx="21386800" cy="0"/>
          </a:xfrm>
          <a:prstGeom prst="line">
            <a:avLst/>
          </a:prstGeom>
          <a:noFill/>
          <a:ln w="76200">
            <a:solidFill>
              <a:schemeClr val="accent2"/>
            </a:solidFill>
            <a:round/>
            <a:headEnd/>
            <a:tailEnd/>
          </a:ln>
          <a:extLst>
            <a:ext uri="{909E8E84-426E-40DD-AFC4-6F175D3DCCD1}">
              <a14:hiddenFill xmlns:a14="http://schemas.microsoft.com/office/drawing/2010/main">
                <a:noFill/>
              </a14:hiddenFill>
            </a:ext>
          </a:extLst>
        </p:spPr>
        <p:txBody>
          <a:bodyPr lIns="86411" tIns="43205" rIns="86411" bIns="43205"/>
          <a:lstStyle/>
          <a:p>
            <a:endParaRPr lang="en-GB"/>
          </a:p>
        </p:txBody>
      </p:sp>
      <p:sp>
        <p:nvSpPr>
          <p:cNvPr id="2054" name="Text Box 9"/>
          <p:cNvSpPr txBox="1">
            <a:spLocks noChangeArrowheads="1"/>
          </p:cNvSpPr>
          <p:nvPr/>
        </p:nvSpPr>
        <p:spPr bwMode="auto">
          <a:xfrm>
            <a:off x="3551238" y="762000"/>
            <a:ext cx="14766925" cy="318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2" tIns="45715" rIns="91432" bIns="45715">
            <a:spAutoFit/>
          </a:bodyPr>
          <a:lstStyle>
            <a:lvl1pPr defTabSz="912813">
              <a:defRPr sz="10300">
                <a:solidFill>
                  <a:schemeClr val="tx1"/>
                </a:solidFill>
                <a:latin typeface="Arial" charset="0"/>
              </a:defRPr>
            </a:lvl1pPr>
            <a:lvl2pPr marL="742950" indent="-285750" defTabSz="912813">
              <a:defRPr sz="9000">
                <a:solidFill>
                  <a:schemeClr val="tx1"/>
                </a:solidFill>
                <a:latin typeface="Arial" charset="0"/>
              </a:defRPr>
            </a:lvl2pPr>
            <a:lvl3pPr marL="1143000" indent="-228600" defTabSz="912813">
              <a:defRPr sz="7700">
                <a:solidFill>
                  <a:schemeClr val="tx1"/>
                </a:solidFill>
                <a:latin typeface="Arial" charset="0"/>
              </a:defRPr>
            </a:lvl3pPr>
            <a:lvl4pPr marL="1600200" indent="-228600" defTabSz="912813">
              <a:defRPr sz="6500">
                <a:solidFill>
                  <a:schemeClr val="tx1"/>
                </a:solidFill>
                <a:latin typeface="Arial" charset="0"/>
              </a:defRPr>
            </a:lvl4pPr>
            <a:lvl5pPr marL="2057400" indent="-228600" defTabSz="912813">
              <a:defRPr sz="6500">
                <a:solidFill>
                  <a:schemeClr val="tx1"/>
                </a:solidFill>
                <a:latin typeface="Arial" charset="0"/>
              </a:defRPr>
            </a:lvl5pPr>
            <a:lvl6pPr marL="2514600" indent="-228600" defTabSz="912813" eaLnBrk="0" hangingPunct="0">
              <a:defRPr sz="6500">
                <a:solidFill>
                  <a:schemeClr val="tx1"/>
                </a:solidFill>
                <a:latin typeface="Arial" charset="0"/>
              </a:defRPr>
            </a:lvl6pPr>
            <a:lvl7pPr marL="2971800" indent="-228600" defTabSz="912813" eaLnBrk="0" hangingPunct="0">
              <a:defRPr sz="6500">
                <a:solidFill>
                  <a:schemeClr val="tx1"/>
                </a:solidFill>
                <a:latin typeface="Arial" charset="0"/>
              </a:defRPr>
            </a:lvl7pPr>
            <a:lvl8pPr marL="3429000" indent="-228600" defTabSz="912813" eaLnBrk="0" hangingPunct="0">
              <a:defRPr sz="6500">
                <a:solidFill>
                  <a:schemeClr val="tx1"/>
                </a:solidFill>
                <a:latin typeface="Arial" charset="0"/>
              </a:defRPr>
            </a:lvl8pPr>
            <a:lvl9pPr marL="3886200" indent="-228600" defTabSz="912813" eaLnBrk="0" hangingPunct="0">
              <a:defRPr sz="6500">
                <a:solidFill>
                  <a:schemeClr val="tx1"/>
                </a:solidFill>
                <a:latin typeface="Arial" charset="0"/>
              </a:defRPr>
            </a:lvl9pPr>
          </a:lstStyle>
          <a:p>
            <a:pPr algn="ctr">
              <a:spcBef>
                <a:spcPct val="50000"/>
              </a:spcBef>
            </a:pPr>
            <a:r>
              <a:rPr lang="en-GB" altLang="en-US" sz="3600" b="1">
                <a:solidFill>
                  <a:srgbClr val="0000FF"/>
                </a:solidFill>
              </a:rPr>
              <a:t>Testing an Instrument to Measure Multidimensional Treatment Entry Pressures in Patients Undertaking Methadone Maintenance Treatment</a:t>
            </a:r>
            <a:endParaRPr lang="en-GB" altLang="en-US" sz="3200" b="1">
              <a:solidFill>
                <a:srgbClr val="0000FF"/>
              </a:solidFill>
            </a:endParaRPr>
          </a:p>
          <a:p>
            <a:pPr algn="ctr">
              <a:spcBef>
                <a:spcPct val="50000"/>
              </a:spcBef>
            </a:pPr>
            <a:r>
              <a:rPr lang="en-GB" altLang="en-US" sz="2800">
                <a:solidFill>
                  <a:srgbClr val="0000FF"/>
                </a:solidFill>
              </a:rPr>
              <a:t>Authors: David M Greenwell, Hazel Watson, Angus McFadyen, Dave Johnson, Susan Kerr</a:t>
            </a:r>
            <a:r>
              <a:rPr lang="en-GB" altLang="en-US" sz="3200">
                <a:solidFill>
                  <a:srgbClr val="0000FF"/>
                </a:solidFill>
              </a:rPr>
              <a:t> </a:t>
            </a:r>
          </a:p>
          <a:p>
            <a:pPr algn="ctr">
              <a:spcBef>
                <a:spcPct val="50000"/>
              </a:spcBef>
            </a:pPr>
            <a:r>
              <a:rPr lang="en-US" altLang="en-US" sz="3000">
                <a:solidFill>
                  <a:srgbClr val="0000FF"/>
                </a:solidFill>
              </a:rPr>
              <a:t>Glasgow Caledonian University, NHS Highland</a:t>
            </a:r>
            <a:endParaRPr lang="en-US" altLang="en-US" sz="4000">
              <a:solidFill>
                <a:srgbClr val="0000FF"/>
              </a:solidFill>
            </a:endParaRPr>
          </a:p>
        </p:txBody>
      </p:sp>
      <p:graphicFrame>
        <p:nvGraphicFramePr>
          <p:cNvPr id="2055" name="Object 10"/>
          <p:cNvGraphicFramePr>
            <a:graphicFrameLocks noChangeAspect="1"/>
          </p:cNvGraphicFramePr>
          <p:nvPr/>
        </p:nvGraphicFramePr>
        <p:xfrm>
          <a:off x="18507075" y="608013"/>
          <a:ext cx="2362200" cy="2895600"/>
        </p:xfrm>
        <a:graphic>
          <a:graphicData uri="http://schemas.openxmlformats.org/presentationml/2006/ole">
            <mc:AlternateContent xmlns:mc="http://schemas.openxmlformats.org/markup-compatibility/2006">
              <mc:Choice xmlns:v="urn:schemas-microsoft-com:vml" Requires="v">
                <p:oleObj spid="_x0000_s2130" name="Picture" r:id="rId3" imgW="1338072" imgH="1211580" progId="Word.Picture.8">
                  <p:embed/>
                </p:oleObj>
              </mc:Choice>
              <mc:Fallback>
                <p:oleObj name="Picture" r:id="rId3" imgW="1338072" imgH="1211580" progId="Word.Picture.8">
                  <p:embed/>
                  <p:pic>
                    <p:nvPicPr>
                      <p:cNvPr id="0" name="Object 10"/>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507075" y="608013"/>
                        <a:ext cx="2362200" cy="2895600"/>
                      </a:xfrm>
                      <a:prstGeom prst="rect">
                        <a:avLst/>
                      </a:prstGeom>
                      <a:noFill/>
                      <a:ln>
                        <a:noFill/>
                      </a:ln>
                      <a:effectLst/>
                      <a:extLst>
                        <a:ext uri="{909E8E84-426E-40DD-AFC4-6F175D3DCCD1}">
                          <a14:hiddenFill xmlns:a14="http://schemas.microsoft.com/office/drawing/2010/main">
                            <a:solidFill>
                              <a:srgbClr val="CCFFFF"/>
                            </a:solidFill>
                          </a14:hiddenFill>
                        </a:ext>
                        <a:ext uri="{91240B29-F687-4F45-9708-019B960494DF}">
                          <a14:hiddenLine xmlns:a14="http://schemas.microsoft.com/office/drawing/2010/main" w="0">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CCCCCC"/>
                              </a:outerShdw>
                            </a:effectLst>
                          </a14:hiddenEffects>
                        </a:ext>
                      </a:extLst>
                    </p:spPr>
                  </p:pic>
                </p:oleObj>
              </mc:Fallback>
            </mc:AlternateContent>
          </a:graphicData>
        </a:graphic>
      </p:graphicFrame>
      <p:sp>
        <p:nvSpPr>
          <p:cNvPr id="2056" name="Text Box 11"/>
          <p:cNvSpPr txBox="1">
            <a:spLocks noChangeArrowheads="1"/>
          </p:cNvSpPr>
          <p:nvPr/>
        </p:nvSpPr>
        <p:spPr bwMode="auto">
          <a:xfrm flipV="1">
            <a:off x="1050925" y="6548438"/>
            <a:ext cx="7331075"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rot="10800000" lIns="91432" tIns="45715" rIns="91432" bIns="45715">
            <a:spAutoFit/>
          </a:bodyPr>
          <a:lstStyle>
            <a:lvl1pPr defTabSz="912813">
              <a:defRPr sz="10300">
                <a:solidFill>
                  <a:schemeClr val="tx1"/>
                </a:solidFill>
                <a:latin typeface="Arial" charset="0"/>
              </a:defRPr>
            </a:lvl1pPr>
            <a:lvl2pPr marL="742950" indent="-285750" defTabSz="912813">
              <a:defRPr sz="9000">
                <a:solidFill>
                  <a:schemeClr val="tx1"/>
                </a:solidFill>
                <a:latin typeface="Arial" charset="0"/>
              </a:defRPr>
            </a:lvl2pPr>
            <a:lvl3pPr marL="1143000" indent="-228600" defTabSz="912813">
              <a:defRPr sz="7700">
                <a:solidFill>
                  <a:schemeClr val="tx1"/>
                </a:solidFill>
                <a:latin typeface="Arial" charset="0"/>
              </a:defRPr>
            </a:lvl3pPr>
            <a:lvl4pPr marL="1600200" indent="-228600" defTabSz="912813">
              <a:defRPr sz="6500">
                <a:solidFill>
                  <a:schemeClr val="tx1"/>
                </a:solidFill>
                <a:latin typeface="Arial" charset="0"/>
              </a:defRPr>
            </a:lvl4pPr>
            <a:lvl5pPr marL="2057400" indent="-228600" defTabSz="912813">
              <a:defRPr sz="6500">
                <a:solidFill>
                  <a:schemeClr val="tx1"/>
                </a:solidFill>
                <a:latin typeface="Arial" charset="0"/>
              </a:defRPr>
            </a:lvl5pPr>
            <a:lvl6pPr marL="2514600" indent="-228600" defTabSz="912813" eaLnBrk="0" hangingPunct="0">
              <a:defRPr sz="6500">
                <a:solidFill>
                  <a:schemeClr val="tx1"/>
                </a:solidFill>
                <a:latin typeface="Arial" charset="0"/>
              </a:defRPr>
            </a:lvl6pPr>
            <a:lvl7pPr marL="2971800" indent="-228600" defTabSz="912813" eaLnBrk="0" hangingPunct="0">
              <a:defRPr sz="6500">
                <a:solidFill>
                  <a:schemeClr val="tx1"/>
                </a:solidFill>
                <a:latin typeface="Arial" charset="0"/>
              </a:defRPr>
            </a:lvl7pPr>
            <a:lvl8pPr marL="3429000" indent="-228600" defTabSz="912813" eaLnBrk="0" hangingPunct="0">
              <a:defRPr sz="6500">
                <a:solidFill>
                  <a:schemeClr val="tx1"/>
                </a:solidFill>
                <a:latin typeface="Arial" charset="0"/>
              </a:defRPr>
            </a:lvl8pPr>
            <a:lvl9pPr marL="3886200" indent="-228600" defTabSz="912813" eaLnBrk="0" hangingPunct="0">
              <a:defRPr sz="6500">
                <a:solidFill>
                  <a:schemeClr val="tx1"/>
                </a:solidFill>
                <a:latin typeface="Arial" charset="0"/>
              </a:defRPr>
            </a:lvl9pPr>
          </a:lstStyle>
          <a:p>
            <a:r>
              <a:rPr lang="en-GB" altLang="en-US" sz="4900"/>
              <a:t> </a:t>
            </a:r>
            <a:endParaRPr lang="en-US" altLang="en-US" sz="4900"/>
          </a:p>
        </p:txBody>
      </p:sp>
      <p:sp>
        <p:nvSpPr>
          <p:cNvPr id="2057" name="Text Box 15"/>
          <p:cNvSpPr txBox="1">
            <a:spLocks noChangeArrowheads="1"/>
          </p:cNvSpPr>
          <p:nvPr/>
        </p:nvSpPr>
        <p:spPr bwMode="auto">
          <a:xfrm>
            <a:off x="2574925" y="9342438"/>
            <a:ext cx="1841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2" tIns="45715" rIns="91432" bIns="45715">
            <a:spAutoFit/>
          </a:bodyPr>
          <a:lstStyle>
            <a:lvl1pPr defTabSz="912813">
              <a:defRPr sz="10300">
                <a:solidFill>
                  <a:schemeClr val="tx1"/>
                </a:solidFill>
                <a:latin typeface="Arial" charset="0"/>
              </a:defRPr>
            </a:lvl1pPr>
            <a:lvl2pPr marL="742950" indent="-285750" defTabSz="912813">
              <a:defRPr sz="9000">
                <a:solidFill>
                  <a:schemeClr val="tx1"/>
                </a:solidFill>
                <a:latin typeface="Arial" charset="0"/>
              </a:defRPr>
            </a:lvl2pPr>
            <a:lvl3pPr marL="1143000" indent="-228600" defTabSz="912813">
              <a:defRPr sz="7700">
                <a:solidFill>
                  <a:schemeClr val="tx1"/>
                </a:solidFill>
                <a:latin typeface="Arial" charset="0"/>
              </a:defRPr>
            </a:lvl3pPr>
            <a:lvl4pPr marL="1600200" indent="-228600" defTabSz="912813">
              <a:defRPr sz="6500">
                <a:solidFill>
                  <a:schemeClr val="tx1"/>
                </a:solidFill>
                <a:latin typeface="Arial" charset="0"/>
              </a:defRPr>
            </a:lvl4pPr>
            <a:lvl5pPr marL="2057400" indent="-228600" defTabSz="912813">
              <a:defRPr sz="6500">
                <a:solidFill>
                  <a:schemeClr val="tx1"/>
                </a:solidFill>
                <a:latin typeface="Arial" charset="0"/>
              </a:defRPr>
            </a:lvl5pPr>
            <a:lvl6pPr marL="2514600" indent="-228600" defTabSz="912813" eaLnBrk="0" hangingPunct="0">
              <a:defRPr sz="6500">
                <a:solidFill>
                  <a:schemeClr val="tx1"/>
                </a:solidFill>
                <a:latin typeface="Arial" charset="0"/>
              </a:defRPr>
            </a:lvl6pPr>
            <a:lvl7pPr marL="2971800" indent="-228600" defTabSz="912813" eaLnBrk="0" hangingPunct="0">
              <a:defRPr sz="6500">
                <a:solidFill>
                  <a:schemeClr val="tx1"/>
                </a:solidFill>
                <a:latin typeface="Arial" charset="0"/>
              </a:defRPr>
            </a:lvl7pPr>
            <a:lvl8pPr marL="3429000" indent="-228600" defTabSz="912813" eaLnBrk="0" hangingPunct="0">
              <a:defRPr sz="6500">
                <a:solidFill>
                  <a:schemeClr val="tx1"/>
                </a:solidFill>
                <a:latin typeface="Arial" charset="0"/>
              </a:defRPr>
            </a:lvl8pPr>
            <a:lvl9pPr marL="3886200" indent="-228600" defTabSz="912813" eaLnBrk="0" hangingPunct="0">
              <a:defRPr sz="6500">
                <a:solidFill>
                  <a:schemeClr val="tx1"/>
                </a:solidFill>
                <a:latin typeface="Arial" charset="0"/>
              </a:defRPr>
            </a:lvl9pPr>
          </a:lstStyle>
          <a:p>
            <a:endParaRPr lang="en-US" altLang="en-US" sz="1100"/>
          </a:p>
        </p:txBody>
      </p:sp>
      <p:sp>
        <p:nvSpPr>
          <p:cNvPr id="2058" name="Text Box 20"/>
          <p:cNvSpPr txBox="1">
            <a:spLocks noChangeArrowheads="1"/>
          </p:cNvSpPr>
          <p:nvPr/>
        </p:nvSpPr>
        <p:spPr bwMode="auto">
          <a:xfrm>
            <a:off x="8823325" y="6523038"/>
            <a:ext cx="184150" cy="2603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91432" tIns="45715" rIns="91432" bIns="45715">
            <a:spAutoFit/>
          </a:bodyPr>
          <a:lstStyle>
            <a:lvl1pPr defTabSz="912813">
              <a:defRPr sz="10300">
                <a:solidFill>
                  <a:schemeClr val="tx1"/>
                </a:solidFill>
                <a:latin typeface="Arial" charset="0"/>
              </a:defRPr>
            </a:lvl1pPr>
            <a:lvl2pPr marL="742950" indent="-285750" defTabSz="912813">
              <a:defRPr sz="9000">
                <a:solidFill>
                  <a:schemeClr val="tx1"/>
                </a:solidFill>
                <a:latin typeface="Arial" charset="0"/>
              </a:defRPr>
            </a:lvl2pPr>
            <a:lvl3pPr marL="1143000" indent="-228600" defTabSz="912813">
              <a:defRPr sz="7700">
                <a:solidFill>
                  <a:schemeClr val="tx1"/>
                </a:solidFill>
                <a:latin typeface="Arial" charset="0"/>
              </a:defRPr>
            </a:lvl3pPr>
            <a:lvl4pPr marL="1600200" indent="-228600" defTabSz="912813">
              <a:defRPr sz="6500">
                <a:solidFill>
                  <a:schemeClr val="tx1"/>
                </a:solidFill>
                <a:latin typeface="Arial" charset="0"/>
              </a:defRPr>
            </a:lvl4pPr>
            <a:lvl5pPr marL="2057400" indent="-228600" defTabSz="912813">
              <a:defRPr sz="6500">
                <a:solidFill>
                  <a:schemeClr val="tx1"/>
                </a:solidFill>
                <a:latin typeface="Arial" charset="0"/>
              </a:defRPr>
            </a:lvl5pPr>
            <a:lvl6pPr marL="2514600" indent="-228600" defTabSz="912813" eaLnBrk="0" hangingPunct="0">
              <a:defRPr sz="6500">
                <a:solidFill>
                  <a:schemeClr val="tx1"/>
                </a:solidFill>
                <a:latin typeface="Arial" charset="0"/>
              </a:defRPr>
            </a:lvl6pPr>
            <a:lvl7pPr marL="2971800" indent="-228600" defTabSz="912813" eaLnBrk="0" hangingPunct="0">
              <a:defRPr sz="6500">
                <a:solidFill>
                  <a:schemeClr val="tx1"/>
                </a:solidFill>
                <a:latin typeface="Arial" charset="0"/>
              </a:defRPr>
            </a:lvl7pPr>
            <a:lvl8pPr marL="3429000" indent="-228600" defTabSz="912813" eaLnBrk="0" hangingPunct="0">
              <a:defRPr sz="6500">
                <a:solidFill>
                  <a:schemeClr val="tx1"/>
                </a:solidFill>
                <a:latin typeface="Arial" charset="0"/>
              </a:defRPr>
            </a:lvl8pPr>
            <a:lvl9pPr marL="3886200" indent="-228600" defTabSz="912813" eaLnBrk="0" hangingPunct="0">
              <a:defRPr sz="6500">
                <a:solidFill>
                  <a:schemeClr val="tx1"/>
                </a:solidFill>
                <a:latin typeface="Arial" charset="0"/>
              </a:defRPr>
            </a:lvl9pPr>
          </a:lstStyle>
          <a:p>
            <a:endParaRPr lang="en-US" altLang="en-US" sz="1100"/>
          </a:p>
        </p:txBody>
      </p:sp>
      <p:pic>
        <p:nvPicPr>
          <p:cNvPr id="2059" name="Picture 343" descr="gcu_logo_portrait"/>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755650" y="1062038"/>
            <a:ext cx="2520950" cy="2225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060" name="TextBox 44"/>
          <p:cNvSpPr txBox="1">
            <a:spLocks noChangeArrowheads="1"/>
          </p:cNvSpPr>
          <p:nvPr/>
        </p:nvSpPr>
        <p:spPr bwMode="auto">
          <a:xfrm>
            <a:off x="9491663" y="9107488"/>
            <a:ext cx="3657600" cy="2476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86411" tIns="43205" rIns="86411" bIns="43205">
            <a:spAutoFit/>
          </a:bodyPr>
          <a:lstStyle>
            <a:lvl1pPr>
              <a:defRPr sz="10300">
                <a:solidFill>
                  <a:schemeClr val="tx1"/>
                </a:solidFill>
                <a:latin typeface="Arial" charset="0"/>
              </a:defRPr>
            </a:lvl1pPr>
            <a:lvl2pPr marL="742950" indent="-285750">
              <a:defRPr sz="9000">
                <a:solidFill>
                  <a:schemeClr val="tx1"/>
                </a:solidFill>
                <a:latin typeface="Arial" charset="0"/>
              </a:defRPr>
            </a:lvl2pPr>
            <a:lvl3pPr marL="1143000" indent="-228600">
              <a:defRPr sz="7700">
                <a:solidFill>
                  <a:schemeClr val="tx1"/>
                </a:solidFill>
                <a:latin typeface="Arial" charset="0"/>
              </a:defRPr>
            </a:lvl3pPr>
            <a:lvl4pPr marL="1600200" indent="-228600">
              <a:defRPr sz="6500">
                <a:solidFill>
                  <a:schemeClr val="tx1"/>
                </a:solidFill>
                <a:latin typeface="Arial" charset="0"/>
              </a:defRPr>
            </a:lvl4pPr>
            <a:lvl5pPr marL="2057400" indent="-228600">
              <a:defRPr sz="6500">
                <a:solidFill>
                  <a:schemeClr val="tx1"/>
                </a:solidFill>
                <a:latin typeface="Arial" charset="0"/>
              </a:defRPr>
            </a:lvl5pPr>
            <a:lvl6pPr marL="2514600" indent="-228600" eaLnBrk="0" hangingPunct="0">
              <a:defRPr sz="6500">
                <a:solidFill>
                  <a:schemeClr val="tx1"/>
                </a:solidFill>
                <a:latin typeface="Arial" charset="0"/>
              </a:defRPr>
            </a:lvl6pPr>
            <a:lvl7pPr marL="2971800" indent="-228600" eaLnBrk="0" hangingPunct="0">
              <a:defRPr sz="6500">
                <a:solidFill>
                  <a:schemeClr val="tx1"/>
                </a:solidFill>
                <a:latin typeface="Arial" charset="0"/>
              </a:defRPr>
            </a:lvl7pPr>
            <a:lvl8pPr marL="3429000" indent="-228600" eaLnBrk="0" hangingPunct="0">
              <a:defRPr sz="6500">
                <a:solidFill>
                  <a:schemeClr val="tx1"/>
                </a:solidFill>
                <a:latin typeface="Arial" charset="0"/>
              </a:defRPr>
            </a:lvl8pPr>
            <a:lvl9pPr marL="3886200" indent="-228600" eaLnBrk="0" hangingPunct="0">
              <a:defRPr sz="6500">
                <a:solidFill>
                  <a:schemeClr val="tx1"/>
                </a:solidFill>
                <a:latin typeface="Arial" charset="0"/>
              </a:defRPr>
            </a:lvl9pPr>
          </a:lstStyle>
          <a:p>
            <a:endParaRPr lang="en-US" altLang="en-US" sz="1000"/>
          </a:p>
        </p:txBody>
      </p:sp>
      <p:graphicFrame>
        <p:nvGraphicFramePr>
          <p:cNvPr id="1111" name="Group 87"/>
          <p:cNvGraphicFramePr>
            <a:graphicFrameLocks noGrp="1"/>
          </p:cNvGraphicFramePr>
          <p:nvPr/>
        </p:nvGraphicFramePr>
        <p:xfrm>
          <a:off x="871538" y="4719638"/>
          <a:ext cx="10029825" cy="12690479"/>
        </p:xfrm>
        <a:graphic>
          <a:graphicData uri="http://schemas.openxmlformats.org/drawingml/2006/table">
            <a:tbl>
              <a:tblPr/>
              <a:tblGrid>
                <a:gridCol w="2336800"/>
                <a:gridCol w="1839912"/>
                <a:gridCol w="423863"/>
                <a:gridCol w="1158875"/>
                <a:gridCol w="1433512"/>
                <a:gridCol w="2836863"/>
              </a:tblGrid>
              <a:tr h="817928">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1.  A  MULTIDIMENSIONAL MODEL OF PRESSURE TO ENTER ADDICTIONS TREATMENT</a:t>
                      </a: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a:noFill/>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366836">
                <a:tc gridSpan="6">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A number of studies have identified patients who have entered addictions treatment as a result of perceived pressures Brecht et al.  (1993) Wild et al. (1998) Gregoire and Burke (2004) Marlowe et al. (1996).  Marlowe et al. (2001) Stevens et al. (2006) Schaub et al. (2010) proposed a model of perceived treatment entry pressures which emanate from a range of life domains.  These pressures can be either negative or positive and external or internal.</a:t>
                      </a: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0636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235010">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1" i="0" u="none" strike="noStrike" cap="none" normalizeH="0" baseline="0" dirty="0" smtClean="0">
                          <a:ln>
                            <a:noFill/>
                          </a:ln>
                          <a:solidFill>
                            <a:srgbClr val="000000"/>
                          </a:solidFill>
                          <a:effectLst/>
                          <a:latin typeface="Arial" charset="0"/>
                        </a:rPr>
                        <a:t>Life Domains:</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The life domains from which the pressure emanate are either familial, financial, legal, medical, psychiatric or social. </a:t>
                      </a: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20636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96876">
                <a:tc rowSpan="3"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1" i="0" u="none" strike="noStrike" cap="none" normalizeH="0" baseline="0" dirty="0" smtClean="0">
                          <a:ln>
                            <a:noFill/>
                          </a:ln>
                          <a:solidFill>
                            <a:schemeClr val="tx1"/>
                          </a:solidFill>
                          <a:effectLst/>
                          <a:latin typeface="Arial" charset="0"/>
                        </a:rPr>
                        <a:t>Negative vs. Positive:</a:t>
                      </a: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Negative pressures comprise escape or avoidance of aversive consequences.</a:t>
                      </a:r>
                    </a:p>
                  </a:txBody>
                  <a:tcPr marL="86411" marR="86411" marT="43204" marB="4320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accent1"/>
                    </a:solidFill>
                  </a:tcPr>
                </a:tc>
                <a:tc rowSpan="3" h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charset="0"/>
                      </a:endParaRPr>
                    </a:p>
                  </a:txBody>
                  <a:tcPr marL="86411" marR="86411" marT="43204" marB="43204" anchor="ctr" horzOverflow="overflow">
                    <a:lnL>
                      <a:noFill/>
                    </a:lnL>
                    <a:lnR>
                      <a:noFill/>
                    </a:lnR>
                    <a:lnT>
                      <a:noFill/>
                    </a:lnT>
                    <a:lnB>
                      <a:noFill/>
                    </a:lnB>
                    <a:lnTlToBr>
                      <a:noFill/>
                    </a:lnTlToBr>
                    <a:lnBlToTr>
                      <a:noFill/>
                    </a:lnBlToTr>
                    <a:noFill/>
                  </a:tcPr>
                </a:tc>
                <a:tc hMerge="1">
                  <a:txBody>
                    <a:bodyPr/>
                    <a:lstStyle/>
                    <a:p>
                      <a:endParaRPr lang="en-GB"/>
                    </a:p>
                  </a:txBody>
                  <a:tcPr/>
                </a:tc>
                <a:tc rowSpan="3"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2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Positive pressures comprise the attainment of a positive reward.</a:t>
                      </a:r>
                    </a:p>
                  </a:txBody>
                  <a:tcPr marL="86411" marR="86411" marT="43204" marB="4320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c rowSpan="3" hMerge="1">
                  <a:txBody>
                    <a:bodyPr/>
                    <a:lstStyle/>
                    <a:p>
                      <a:endParaRPr lang="en-GB"/>
                    </a:p>
                  </a:txBody>
                  <a:tcPr/>
                </a:tc>
              </a:tr>
              <a:tr h="696876">
                <a:tc gridSpan="2" vMerge="1">
                  <a:txBody>
                    <a:bodyPr/>
                    <a:lstStyle/>
                    <a:p>
                      <a:endParaRPr lang="en-GB"/>
                    </a:p>
                  </a:txBody>
                  <a:tcPr/>
                </a:tc>
                <a:tc hMerge="1" vMerge="1">
                  <a:txBody>
                    <a:bodyPr/>
                    <a:lstStyle/>
                    <a:p>
                      <a:endParaRPr lang="en-GB"/>
                    </a:p>
                  </a:txBody>
                  <a:tcPr/>
                </a:tc>
                <a:tc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100" b="0" i="0" u="none" strike="noStrike" cap="none" normalizeH="0" baseline="0" dirty="0" smtClean="0">
                          <a:ln>
                            <a:noFill/>
                          </a:ln>
                          <a:solidFill>
                            <a:schemeClr val="tx1"/>
                          </a:solidFill>
                          <a:effectLst/>
                          <a:latin typeface="Arial" charset="0"/>
                        </a:rPr>
                        <a:t>Whereas</a:t>
                      </a:r>
                    </a:p>
                  </a:txBody>
                  <a:tcPr marL="86411" marR="86411" marT="43204" marB="43204" anchor="ctr" horzOverflow="overflow">
                    <a:lnL>
                      <a:noFill/>
                    </a:lnL>
                    <a:lnR>
                      <a:noFill/>
                    </a:lnR>
                    <a:lnT>
                      <a:noFill/>
                    </a:lnT>
                    <a:lnB>
                      <a:noFill/>
                    </a:lnB>
                    <a:lnTlToBr>
                      <a:noFill/>
                    </a:lnTlToBr>
                    <a:lnBlToTr>
                      <a:noFill/>
                    </a:lnBlToTr>
                    <a:solidFill>
                      <a:schemeClr val="accent1"/>
                    </a:solid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tr>
              <a:tr h="421688">
                <a:tc gridSpan="2" vMerge="1">
                  <a:txBody>
                    <a:bodyPr/>
                    <a:lstStyle/>
                    <a:p>
                      <a:endParaRPr lang="en-GB"/>
                    </a:p>
                  </a:txBody>
                  <a:tcPr/>
                </a:tc>
                <a:tc hMerge="1" vMerge="1">
                  <a:txBody>
                    <a:bodyPr/>
                    <a:lstStyle/>
                    <a:p>
                      <a:endParaRPr lang="en-GB"/>
                    </a:p>
                  </a:txBody>
                  <a:tcPr/>
                </a:tc>
                <a:tc gridSpan="2">
                  <a:txBody>
                    <a:bodyPr/>
                    <a:lstStyle/>
                    <a:p>
                      <a:pPr marL="0" marR="0" lvl="0" indent="0" algn="l" defTabSz="863600" rtl="0" eaLnBrk="1" fontAlgn="base" latinLnBrk="0" hangingPunct="1">
                        <a:lnSpc>
                          <a:spcPct val="100000"/>
                        </a:lnSpc>
                        <a:spcBef>
                          <a:spcPct val="0"/>
                        </a:spcBef>
                        <a:spcAft>
                          <a:spcPct val="0"/>
                        </a:spcAft>
                        <a:buClrTx/>
                        <a:buSzTx/>
                        <a:buFontTx/>
                        <a:buNone/>
                        <a:tabLst/>
                      </a:pPr>
                      <a:endParaRPr kumimoji="0" lang="en-US" sz="2200" b="0" i="0" u="none" strike="noStrike" cap="none" normalizeH="0" baseline="0" dirty="0" smtClean="0">
                        <a:ln>
                          <a:noFill/>
                        </a:ln>
                        <a:solidFill>
                          <a:schemeClr val="tx1"/>
                        </a:solidFill>
                        <a:effectLst/>
                        <a:latin typeface="Arial" charset="0"/>
                      </a:endParaRPr>
                    </a:p>
                  </a:txBody>
                  <a:tcPr marL="86411" marR="86411" marT="43204" marB="43204" anchor="ctr" horzOverflow="overflow">
                    <a:lnL>
                      <a:noFill/>
                    </a:lnL>
                    <a:lnR>
                      <a:noFill/>
                    </a:lnR>
                    <a:lnT>
                      <a:noFill/>
                    </a:lnT>
                    <a:lnB>
                      <a:noFill/>
                    </a:lnB>
                    <a:lnTlToBr>
                      <a:noFill/>
                    </a:lnTlToBr>
                    <a:lnBlToTr>
                      <a:noFill/>
                    </a:lnBlToTr>
                    <a:no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tr>
              <a:tr h="20636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696876">
                <a:tc rowSpan="3"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1" i="0" u="none" strike="noStrike" cap="none" normalizeH="0" baseline="0" dirty="0" smtClean="0">
                          <a:ln>
                            <a:noFill/>
                          </a:ln>
                          <a:solidFill>
                            <a:schemeClr val="tx1"/>
                          </a:solidFill>
                          <a:effectLst/>
                          <a:latin typeface="Arial" charset="0"/>
                        </a:rPr>
                        <a:t>Internal vs. External:</a:t>
                      </a:r>
                      <a:r>
                        <a:rPr kumimoji="0" lang="en-GB" sz="2200" b="0" i="0" u="none" strike="noStrike" cap="none" normalizeH="0" baseline="0" dirty="0" smtClean="0">
                          <a:ln>
                            <a:noFill/>
                          </a:ln>
                          <a:solidFill>
                            <a:schemeClr val="tx1"/>
                          </a:solidFill>
                          <a:effectLst/>
                          <a:latin typeface="Arial" charset="0"/>
                        </a:rPr>
                        <a:t> Internal pressures are those in which the reinforcement  is in the persons control.</a:t>
                      </a:r>
                    </a:p>
                  </a:txBody>
                  <a:tcPr marL="86411" marR="86411" marT="43204" marB="4320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accent1"/>
                    </a:solidFill>
                  </a:tcPr>
                </a:tc>
                <a:tc rowSpan="3" hMerge="1">
                  <a:txBody>
                    <a:bodyPr/>
                    <a:lstStyle/>
                    <a:p>
                      <a:endParaRPr lang="en-GB"/>
                    </a:p>
                  </a:txBody>
                  <a:tcPr/>
                </a:tc>
                <a:tc gridSpan="2">
                  <a:txBody>
                    <a:bodyPr/>
                    <a:lstStyle/>
                    <a:p>
                      <a:pPr marL="0" marR="0" lvl="0" indent="0" algn="l" defTabSz="8636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rgbClr val="000000"/>
                        </a:solidFill>
                        <a:effectLst/>
                        <a:latin typeface="Arial" charset="0"/>
                      </a:endParaRPr>
                    </a:p>
                    <a:p>
                      <a:pPr marL="0" marR="0" lvl="0" indent="0" algn="l" defTabSz="863600" rtl="0" eaLnBrk="1" fontAlgn="base" latinLnBrk="0" hangingPunct="1">
                        <a:lnSpc>
                          <a:spcPct val="100000"/>
                        </a:lnSpc>
                        <a:spcBef>
                          <a:spcPct val="0"/>
                        </a:spcBef>
                        <a:spcAft>
                          <a:spcPct val="0"/>
                        </a:spcAft>
                        <a:buClrTx/>
                        <a:buSzTx/>
                        <a:buFontTx/>
                        <a:buNone/>
                        <a:tabLst/>
                      </a:pPr>
                      <a:endParaRPr kumimoji="0" lang="en-GB" sz="1500" b="0" i="0" u="none" strike="noStrike" cap="none" normalizeH="0" baseline="0" dirty="0" smtClean="0">
                        <a:ln>
                          <a:noFill/>
                        </a:ln>
                        <a:solidFill>
                          <a:srgbClr val="000000"/>
                        </a:solidFill>
                        <a:effectLst/>
                        <a:latin typeface="Arial" charset="0"/>
                      </a:endParaRPr>
                    </a:p>
                  </a:txBody>
                  <a:tcPr marL="86411" marR="86411" marT="43204" marB="43204" anchor="ctr" horzOverflow="overflow">
                    <a:lnL>
                      <a:noFill/>
                    </a:lnL>
                    <a:lnR>
                      <a:noFill/>
                    </a:lnR>
                    <a:lnT>
                      <a:noFill/>
                    </a:lnT>
                    <a:lnB>
                      <a:noFill/>
                    </a:lnB>
                    <a:lnTlToBr>
                      <a:noFill/>
                    </a:lnTlToBr>
                    <a:lnBlToTr>
                      <a:noFill/>
                    </a:lnBlToTr>
                    <a:noFill/>
                  </a:tcPr>
                </a:tc>
                <a:tc hMerge="1">
                  <a:txBody>
                    <a:bodyPr/>
                    <a:lstStyle/>
                    <a:p>
                      <a:endParaRPr lang="en-GB"/>
                    </a:p>
                  </a:txBody>
                  <a:tcPr/>
                </a:tc>
                <a:tc rowSpan="3" gridSpan="2">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2200" b="0" i="0" u="none" strike="noStrike" cap="none" normalizeH="0" baseline="0" dirty="0" smtClean="0">
                        <a:ln>
                          <a:noFill/>
                        </a:ln>
                        <a:solidFill>
                          <a:schemeClr val="tx1"/>
                        </a:solidFill>
                        <a:effectLst/>
                        <a:latin typeface="Arial" charset="0"/>
                      </a:endParaRPr>
                    </a:p>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External pressures are those in which the reinforcement is in someone else’s control.</a:t>
                      </a:r>
                    </a:p>
                  </a:txBody>
                  <a:tcPr marL="86411" marR="86411" marT="43204" marB="4320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c rowSpan="3" hMerge="1">
                  <a:txBody>
                    <a:bodyPr/>
                    <a:lstStyle/>
                    <a:p>
                      <a:endParaRPr lang="en-GB"/>
                    </a:p>
                  </a:txBody>
                  <a:tcPr/>
                </a:tc>
              </a:tr>
              <a:tr h="696876">
                <a:tc gridSpan="2" vMerge="1">
                  <a:txBody>
                    <a:bodyPr/>
                    <a:lstStyle/>
                    <a:p>
                      <a:endParaRPr lang="en-GB"/>
                    </a:p>
                  </a:txBody>
                  <a:tcPr/>
                </a:tc>
                <a:tc hMerge="1" v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100" b="0" i="0" u="none" strike="noStrike" cap="none" normalizeH="0" baseline="0" dirty="0" smtClean="0">
                          <a:ln>
                            <a:noFill/>
                          </a:ln>
                          <a:solidFill>
                            <a:schemeClr val="tx1"/>
                          </a:solidFill>
                          <a:effectLst/>
                          <a:latin typeface="Arial" charset="0"/>
                        </a:rPr>
                        <a:t>Whereas</a:t>
                      </a:r>
                    </a:p>
                  </a:txBody>
                  <a:tcPr marL="86411" marR="86411" marT="43204" marB="43204" anchor="ctr" horzOverflow="overflow">
                    <a:lnL>
                      <a:noFill/>
                    </a:lnL>
                    <a:lnR>
                      <a:noFill/>
                    </a:lnR>
                    <a:lnT>
                      <a:noFill/>
                    </a:lnT>
                    <a:lnB>
                      <a:noFill/>
                    </a:lnB>
                    <a:lnTlToBr>
                      <a:noFill/>
                    </a:lnTlToBr>
                    <a:lnBlToTr>
                      <a:noFill/>
                    </a:lnBlToTr>
                    <a:solidFill>
                      <a:schemeClr val="accent1"/>
                    </a:solid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tr>
              <a:tr h="315008">
                <a:tc gridSpan="2" vMerge="1">
                  <a:txBody>
                    <a:bodyPr/>
                    <a:lstStyle/>
                    <a:p>
                      <a:endParaRPr lang="en-GB"/>
                    </a:p>
                  </a:txBody>
                  <a:tcPr/>
                </a:tc>
                <a:tc hMerge="1" vMerge="1">
                  <a:txBody>
                    <a:bodyPr/>
                    <a:lstStyle/>
                    <a:p>
                      <a:endParaRPr lang="en-GB"/>
                    </a:p>
                  </a:txBody>
                  <a:tcPr/>
                </a:tc>
                <a:tc gridSpan="2">
                  <a:txBody>
                    <a:bodyPr/>
                    <a:lstStyle/>
                    <a:p>
                      <a:pPr marL="0" marR="0" lvl="0" indent="0" algn="l" defTabSz="863600" rtl="0" eaLnBrk="1" fontAlgn="base" latinLnBrk="0" hangingPunct="1">
                        <a:lnSpc>
                          <a:spcPct val="100000"/>
                        </a:lnSpc>
                        <a:spcBef>
                          <a:spcPct val="0"/>
                        </a:spcBef>
                        <a:spcAft>
                          <a:spcPct val="0"/>
                        </a:spcAft>
                        <a:buClrTx/>
                        <a:buSzTx/>
                        <a:buFontTx/>
                        <a:buNone/>
                        <a:tabLst/>
                      </a:pPr>
                      <a:endParaRPr kumimoji="0" lang="en-US" sz="1500" b="0" i="0" u="none" strike="noStrike" cap="none" normalizeH="0" baseline="0" dirty="0" smtClean="0">
                        <a:ln>
                          <a:noFill/>
                        </a:ln>
                        <a:solidFill>
                          <a:srgbClr val="000000"/>
                        </a:solidFill>
                        <a:effectLst/>
                        <a:latin typeface="Arial" charset="0"/>
                      </a:endParaRPr>
                    </a:p>
                  </a:txBody>
                  <a:tcPr marL="86411" marR="86411" marT="43204" marB="43204" anchor="ctr" horzOverflow="overflow">
                    <a:lnL>
                      <a:noFill/>
                    </a:lnL>
                    <a:lnR>
                      <a:noFill/>
                    </a:lnR>
                    <a:lnT>
                      <a:noFill/>
                    </a:lnT>
                    <a:lnB>
                      <a:noFill/>
                    </a:lnB>
                    <a:lnTlToBr>
                      <a:noFill/>
                    </a:lnTlToBr>
                    <a:lnBlToTr>
                      <a:noFill/>
                    </a:lnBlToTr>
                    <a:noFill/>
                  </a:tcPr>
                </a:tc>
                <a:tc hMerge="1">
                  <a:txBody>
                    <a:bodyPr/>
                    <a:lstStyle/>
                    <a:p>
                      <a:endParaRPr lang="en-GB"/>
                    </a:p>
                  </a:txBody>
                  <a:tcPr/>
                </a:tc>
                <a:tc gridSpan="2" vMerge="1">
                  <a:txBody>
                    <a:bodyPr/>
                    <a:lstStyle/>
                    <a:p>
                      <a:endParaRPr lang="en-GB"/>
                    </a:p>
                  </a:txBody>
                  <a:tcPr/>
                </a:tc>
                <a:tc hMerge="1" vMerge="1">
                  <a:txBody>
                    <a:bodyPr/>
                    <a:lstStyle/>
                    <a:p>
                      <a:endParaRPr lang="en-GB"/>
                    </a:p>
                  </a:txBody>
                  <a:tcPr/>
                </a:tc>
              </a:tr>
              <a:tr h="20636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05404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Crossing the type of reinforcement with the type of mediation yields four categories of treatment entry pressure:</a:t>
                      </a: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1701847">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Coercion:</a:t>
                      </a:r>
                      <a:r>
                        <a:rPr kumimoji="0" lang="en-GB" sz="2100" b="0" i="0" u="none" strike="noStrike" cap="none" normalizeH="0" baseline="0" dirty="0" smtClean="0">
                          <a:ln>
                            <a:noFill/>
                          </a:ln>
                          <a:solidFill>
                            <a:srgbClr val="000000"/>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100" b="0" i="0" u="none" strike="noStrike" cap="none" normalizeH="0" baseline="0" dirty="0" smtClean="0">
                          <a:ln>
                            <a:noFill/>
                          </a:ln>
                          <a:solidFill>
                            <a:srgbClr val="000000"/>
                          </a:solidFill>
                          <a:effectLst/>
                          <a:latin typeface="Arial" charset="0"/>
                        </a:rPr>
                        <a:t>externally mediated negative reinforcement</a:t>
                      </a:r>
                      <a:endParaRPr kumimoji="0" lang="en-GB" sz="21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a:noFill/>
                    </a:lnR>
                    <a:lnT>
                      <a:noFill/>
                    </a:lnT>
                    <a:lnB>
                      <a:noFill/>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Aversion:</a:t>
                      </a:r>
                      <a:r>
                        <a:rPr kumimoji="0" lang="en-GB" sz="2200" b="1" i="0" u="none" strike="noStrike" cap="none" normalizeH="0" baseline="0" dirty="0" smtClean="0">
                          <a:ln>
                            <a:noFill/>
                          </a:ln>
                          <a:solidFill>
                            <a:srgbClr val="000000"/>
                          </a:solidFill>
                          <a:effectLst/>
                          <a:latin typeface="Arial" charset="0"/>
                        </a:rPr>
                        <a:t> </a:t>
                      </a:r>
                      <a:r>
                        <a:rPr kumimoji="0" lang="en-GB" sz="2100" b="1" i="0" u="none" strike="noStrike" cap="none" normalizeH="0" baseline="0" dirty="0" smtClean="0">
                          <a:ln>
                            <a:noFill/>
                          </a:ln>
                          <a:solidFill>
                            <a:srgbClr val="000000"/>
                          </a:solidFill>
                          <a:effectLst/>
                          <a:latin typeface="Arial" charset="0"/>
                        </a:rPr>
                        <a:t>in</a:t>
                      </a:r>
                      <a:r>
                        <a:rPr kumimoji="0" lang="en-GB" sz="2100" b="0" i="0" u="none" strike="noStrike" cap="none" normalizeH="0" baseline="0" dirty="0" smtClean="0">
                          <a:ln>
                            <a:noFill/>
                          </a:ln>
                          <a:solidFill>
                            <a:srgbClr val="000000"/>
                          </a:solidFill>
                          <a:effectLst/>
                          <a:latin typeface="Arial" charset="0"/>
                        </a:rPr>
                        <a:t>ternally mediated negative reinforcement</a:t>
                      </a:r>
                      <a:endParaRPr kumimoji="0" lang="en-GB" sz="2100" b="0" i="0" u="none" strike="noStrike" cap="none" normalizeH="0" baseline="0" dirty="0" smtClean="0">
                        <a:ln>
                          <a:noFill/>
                        </a:ln>
                        <a:solidFill>
                          <a:schemeClr val="tx1"/>
                        </a:solidFill>
                        <a:effectLst/>
                        <a:latin typeface="Arial" charset="0"/>
                      </a:endParaRPr>
                    </a:p>
                  </a:txBody>
                  <a:tcPr marL="86411" marR="86411" marT="43204" marB="43204" horzOverflow="overflow">
                    <a:lnL>
                      <a:noFill/>
                    </a:lnL>
                    <a:lnR>
                      <a:noFill/>
                    </a:lnR>
                    <a:lnT>
                      <a:noFill/>
                    </a:lnT>
                    <a:lnB>
                      <a:noFill/>
                    </a:lnB>
                    <a:lnTlToBr>
                      <a:noFill/>
                    </a:lnTlToBr>
                    <a:lnBlToTr>
                      <a:noFill/>
                    </a:lnBlToTr>
                    <a:solidFill>
                      <a:schemeClr val="accent1"/>
                    </a:solidFill>
                  </a:tcPr>
                </a:tc>
                <a:tc h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Approbation:</a:t>
                      </a:r>
                      <a:r>
                        <a:rPr kumimoji="0" lang="en-GB" sz="1800" b="0" i="0" u="none" strike="noStrike" cap="none" normalizeH="0" baseline="0" dirty="0" smtClean="0">
                          <a:ln>
                            <a:noFill/>
                          </a:ln>
                          <a:solidFill>
                            <a:srgbClr val="000000"/>
                          </a:solidFill>
                          <a:effectLst/>
                          <a:latin typeface="Arial" charset="0"/>
                        </a:rPr>
                        <a:t> </a:t>
                      </a: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100" b="0" i="0" u="none" strike="noStrike" cap="none" normalizeH="0" baseline="0" dirty="0" smtClean="0">
                          <a:ln>
                            <a:noFill/>
                          </a:ln>
                          <a:solidFill>
                            <a:srgbClr val="000000"/>
                          </a:solidFill>
                          <a:effectLst/>
                          <a:latin typeface="Arial" charset="0"/>
                        </a:rPr>
                        <a:t>externally mediated positive reinforcement</a:t>
                      </a:r>
                      <a:endParaRPr kumimoji="0" lang="en-GB" sz="2100" b="0" i="0" u="none" strike="noStrike" cap="none" normalizeH="0" baseline="0" dirty="0" smtClean="0">
                        <a:ln>
                          <a:noFill/>
                        </a:ln>
                        <a:solidFill>
                          <a:schemeClr val="tx1"/>
                        </a:solidFill>
                        <a:effectLst/>
                        <a:latin typeface="Arial" charset="0"/>
                      </a:endParaRPr>
                    </a:p>
                  </a:txBody>
                  <a:tcPr marL="86411" marR="86411" marT="43204" marB="43204" horzOverflow="overflow">
                    <a:lnL>
                      <a:noFill/>
                    </a:lnL>
                    <a:lnR>
                      <a:noFill/>
                    </a:lnR>
                    <a:lnT>
                      <a:noFill/>
                    </a:lnT>
                    <a:lnB>
                      <a:noFill/>
                    </a:lnB>
                    <a:lnTlToBr>
                      <a:noFill/>
                    </a:lnTlToBr>
                    <a:lnBlToTr>
                      <a:noFill/>
                    </a:lnBlToTr>
                    <a:solidFill>
                      <a:schemeClr val="accent1"/>
                    </a:solidFill>
                  </a:tcPr>
                </a:tc>
                <a:tc hMerge="1">
                  <a:txBody>
                    <a:bodyPr/>
                    <a:lstStyle/>
                    <a:p>
                      <a:endParaRPr lang="en-GB"/>
                    </a:p>
                  </a:txBody>
                  <a:tcPr/>
                </a:tc>
                <a:tc>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2000" b="1" i="0" u="none" strike="noStrike" cap="none" normalizeH="0" baseline="0" dirty="0" smtClean="0">
                          <a:ln>
                            <a:noFill/>
                          </a:ln>
                          <a:solidFill>
                            <a:srgbClr val="000000"/>
                          </a:solidFill>
                          <a:effectLst/>
                          <a:latin typeface="Arial" charset="0"/>
                        </a:rPr>
                        <a:t>Self improvement:</a:t>
                      </a:r>
                      <a:endParaRPr kumimoji="0" lang="en-GB" sz="1800" b="1" i="0" u="none" strike="noStrike" cap="none" normalizeH="0" baseline="0" dirty="0" smtClean="0">
                        <a:ln>
                          <a:noFill/>
                        </a:ln>
                        <a:solidFill>
                          <a:srgbClr val="000000"/>
                        </a:solidFill>
                        <a:effectLst/>
                        <a:latin typeface="Arial" charset="0"/>
                      </a:endParaRPr>
                    </a:p>
                    <a:p>
                      <a:pPr marL="0" marR="0" lvl="0" indent="0" algn="ctr" defTabSz="914400" rtl="0" eaLnBrk="1" fontAlgn="base" latinLnBrk="0" hangingPunct="1">
                        <a:lnSpc>
                          <a:spcPct val="100000"/>
                        </a:lnSpc>
                        <a:spcBef>
                          <a:spcPct val="0"/>
                        </a:spcBef>
                        <a:spcAft>
                          <a:spcPct val="0"/>
                        </a:spcAft>
                        <a:buClrTx/>
                        <a:buSzTx/>
                        <a:buFontTx/>
                        <a:buNone/>
                        <a:tabLst/>
                      </a:pPr>
                      <a:r>
                        <a:rPr kumimoji="0" lang="en-GB" sz="2100" b="0" i="0" u="none" strike="noStrike" cap="none" normalizeH="0" baseline="0" dirty="0" smtClean="0">
                          <a:ln>
                            <a:noFill/>
                          </a:ln>
                          <a:solidFill>
                            <a:srgbClr val="000000"/>
                          </a:solidFill>
                          <a:effectLst/>
                          <a:latin typeface="Arial" charset="0"/>
                        </a:rPr>
                        <a:t>internally mediated positive reinforcement</a:t>
                      </a:r>
                      <a:endParaRPr kumimoji="0" lang="en-GB" sz="2100" b="0" i="0" u="none" strike="noStrike" cap="none" normalizeH="0" baseline="0" dirty="0" smtClean="0">
                        <a:ln>
                          <a:noFill/>
                        </a:ln>
                        <a:solidFill>
                          <a:schemeClr val="tx1"/>
                        </a:solidFill>
                        <a:effectLst/>
                        <a:latin typeface="Arial" charset="0"/>
                      </a:endParaRPr>
                    </a:p>
                  </a:txBody>
                  <a:tcPr marL="86411" marR="86411" marT="43204" marB="43204" horzOverflow="overflow">
                    <a:lnL>
                      <a:noFill/>
                    </a:lnL>
                    <a:lnR w="12700" cap="flat" cmpd="sng" algn="ctr">
                      <a:solidFill>
                        <a:schemeClr val="tx1"/>
                      </a:solidFill>
                      <a:prstDash val="solid"/>
                      <a:round/>
                      <a:headEnd type="none" w="med" len="med"/>
                      <a:tailEnd type="none" w="med" len="med"/>
                    </a:lnR>
                    <a:lnT>
                      <a:noFill/>
                    </a:lnT>
                    <a:lnB>
                      <a:noFill/>
                    </a:lnB>
                    <a:lnTlToBr>
                      <a:noFill/>
                    </a:lnTlToBr>
                    <a:lnBlToTr>
                      <a:noFill/>
                    </a:lnBlToTr>
                    <a:solidFill>
                      <a:schemeClr val="accent1"/>
                    </a:solidFill>
                  </a:tcPr>
                </a:tc>
              </a:tr>
              <a:tr h="206363">
                <a:tc gridSpan="6">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700" b="0" i="0" u="none" strike="noStrike" cap="none" normalizeH="0" baseline="0" dirty="0" smtClean="0">
                        <a:ln>
                          <a:noFill/>
                        </a:ln>
                        <a:solidFill>
                          <a:schemeClr val="tx1"/>
                        </a:solidFill>
                        <a:effectLst/>
                        <a:latin typeface="Arial" charset="0"/>
                      </a:endParaRP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a:noFill/>
                    </a:lnB>
                    <a:lnTlToBr>
                      <a:noFill/>
                    </a:lnTlToBr>
                    <a:lnBlToTr>
                      <a:noFill/>
                    </a:lnBlToTr>
                    <a:no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r h="958799">
                <a:tc gridSpan="6">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Crossing these with the life domains produces 24 possible types of treatment entry pressure such as family coercion or social approbation.</a:t>
                      </a:r>
                    </a:p>
                  </a:txBody>
                  <a:tcPr marL="86411" marR="86411" marT="43204" marB="43204"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a:noFill/>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c hMerge="1">
                  <a:txBody>
                    <a:bodyPr/>
                    <a:lstStyle/>
                    <a:p>
                      <a:endParaRPr lang="en-GB"/>
                    </a:p>
                  </a:txBody>
                  <a:tcPr/>
                </a:tc>
              </a:tr>
            </a:tbl>
          </a:graphicData>
        </a:graphic>
      </p:graphicFrame>
      <p:graphicFrame>
        <p:nvGraphicFramePr>
          <p:cNvPr id="1126" name="Group 102"/>
          <p:cNvGraphicFramePr>
            <a:graphicFrameLocks noGrp="1"/>
          </p:cNvGraphicFramePr>
          <p:nvPr/>
        </p:nvGraphicFramePr>
        <p:xfrm>
          <a:off x="835025" y="17732375"/>
          <a:ext cx="10026650" cy="5165725"/>
        </p:xfrm>
        <a:graphic>
          <a:graphicData uri="http://schemas.openxmlformats.org/drawingml/2006/table">
            <a:tbl>
              <a:tblPr/>
              <a:tblGrid>
                <a:gridCol w="10026650"/>
              </a:tblGrid>
              <a:tr h="474668">
                <a:tc>
                  <a:txBody>
                    <a:bodyPr/>
                    <a:lstStyle/>
                    <a:p>
                      <a:pPr marL="0" marR="0" lvl="0" indent="0" algn="l" defTabSz="8636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2.  THE STUDY</a:t>
                      </a: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r>
              <a:tr h="469105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The  Survey of Treatment Entry Pressures of the University of Pennsylvania (STEP-UP), comprises 120 items, in 20 subscales.  It was designed  to measure these treatment entry pressures, however no psychometric data on the instrument was available.  This study was carried out to examine the test-retest reliability, the internal consistency and the content validity of the STEP-UP in a sample of patients undertaking methadone maintenance treatment.</a:t>
                      </a:r>
                    </a:p>
                    <a:p>
                      <a:pPr marL="0" marR="0" lvl="0" indent="0" algn="just" defTabSz="914400" rtl="0" eaLnBrk="1" fontAlgn="base" latinLnBrk="0" hangingPunct="1">
                        <a:lnSpc>
                          <a:spcPct val="100000"/>
                        </a:lnSpc>
                        <a:spcBef>
                          <a:spcPct val="0"/>
                        </a:spcBef>
                        <a:spcAft>
                          <a:spcPct val="0"/>
                        </a:spcAft>
                        <a:buClrTx/>
                        <a:buSzTx/>
                        <a:buFontTx/>
                        <a:buNone/>
                        <a:tabLst/>
                      </a:pPr>
                      <a:endParaRPr kumimoji="0" lang="en-GB" sz="2200" b="0" i="0" u="none" strike="noStrike" cap="none" normalizeH="0" baseline="0" dirty="0" smtClean="0">
                        <a:ln>
                          <a:noFill/>
                        </a:ln>
                        <a:solidFill>
                          <a:schemeClr val="tx1"/>
                        </a:solidFill>
                        <a:effectLst/>
                        <a:latin typeface="Arial"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The questionnaire was administered to 26 patients who had been undertaking MMT for a period of not less that six weeks  in two drug services in the West of Scotland.  The STEP-UP was administered to each participant on two occasions, the test and  the retest.  The mean interval between the test and the retest was 21 days. This was consistent with test-retest intervals identified in the literature (Burns and Grove 2005).</a:t>
                      </a: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graphicFrame>
        <p:nvGraphicFramePr>
          <p:cNvPr id="1145" name="Group 121"/>
          <p:cNvGraphicFramePr>
            <a:graphicFrameLocks noGrp="1"/>
          </p:cNvGraphicFramePr>
          <p:nvPr/>
        </p:nvGraphicFramePr>
        <p:xfrm>
          <a:off x="11314113" y="4770438"/>
          <a:ext cx="8789987" cy="18262599"/>
        </p:xfrm>
        <a:graphic>
          <a:graphicData uri="http://schemas.openxmlformats.org/drawingml/2006/table">
            <a:tbl>
              <a:tblPr/>
              <a:tblGrid>
                <a:gridCol w="8789987"/>
              </a:tblGrid>
              <a:tr h="335471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3.  TEST RE-TEST RELIABILITY</a:t>
                      </a:r>
                      <a:r>
                        <a:rPr kumimoji="0" lang="en-GB" sz="2200" b="0" i="0" u="none" strike="noStrike" cap="none" normalizeH="0" baseline="0" dirty="0" smtClean="0">
                          <a:ln>
                            <a:noFill/>
                          </a:ln>
                          <a:solidFill>
                            <a:schemeClr val="tx1"/>
                          </a:solidFill>
                          <a:effectLst/>
                          <a:latin typeface="Arial"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This is a measure of the stability of an instrument over time (Burns and Grove, 2005).  If the STEP-UP is stable then the same scores should be obtained with the same people when the test is administered on separate occasions. The test-retest reliabilities of the individual items in the questionnaire were analysed using the sign test and the weighted Kappa statistic.  The test-retest reliabilities of the subscales of the STEP-UP were analysed using t-tests and intraclass correlation coefficients.</a:t>
                      </a: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74645">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charset="0"/>
                      </a:endParaRPr>
                    </a:p>
                  </a:txBody>
                  <a:tcPr marL="86411" marR="86411" marT="43206" marB="432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19068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4.  INTERNAL CONSISTENCY</a:t>
                      </a:r>
                      <a:r>
                        <a:rPr kumimoji="0" lang="en-GB" sz="2200" b="0" i="0" u="none" strike="noStrike" cap="none" normalizeH="0" baseline="0" dirty="0" smtClean="0">
                          <a:ln>
                            <a:noFill/>
                          </a:ln>
                          <a:solidFill>
                            <a:schemeClr val="tx1"/>
                          </a:solidFill>
                          <a:effectLst/>
                          <a:latin typeface="Arial" charset="0"/>
                        </a:rPr>
                        <a:t>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This relates to the degree to which the questions in each section of the questionnaire, or in the whole questionnaire, are measuring the same dimension.  Asking several questions to measure one particular facet reduces the risk that single idiosyncratic responses will have an undue effect on the measure (Anthony, 1999).  The internal consistency of the subscales of the STEP-UP was analysed using the Cronbach’s alpha coefficient.</a:t>
                      </a:r>
                      <a:r>
                        <a:rPr kumimoji="0" lang="en-GB" sz="2600" b="0" i="0" u="none" strike="noStrike" cap="none" normalizeH="0" baseline="0" dirty="0" smtClean="0">
                          <a:ln>
                            <a:noFill/>
                          </a:ln>
                          <a:solidFill>
                            <a:srgbClr val="000000"/>
                          </a:solidFill>
                          <a:effectLst/>
                          <a:latin typeface="Arial" charset="0"/>
                        </a:rPr>
                        <a:t> </a:t>
                      </a: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65130">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800" b="0" i="0" u="none" strike="noStrike" cap="none" normalizeH="0" baseline="0" dirty="0" smtClean="0">
                        <a:ln>
                          <a:noFill/>
                        </a:ln>
                        <a:solidFill>
                          <a:schemeClr val="tx1"/>
                        </a:solidFill>
                        <a:effectLst/>
                        <a:latin typeface="Arial" charset="0"/>
                      </a:endParaRPr>
                    </a:p>
                  </a:txBody>
                  <a:tcPr marL="86411" marR="86411" marT="43206" marB="432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740523">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chemeClr val="tx1"/>
                          </a:solidFill>
                          <a:effectLst/>
                          <a:latin typeface="Arial" charset="0"/>
                        </a:rPr>
                        <a:t>5.  CONTENT VALIDITY</a:t>
                      </a:r>
                    </a:p>
                    <a:p>
                      <a:pPr marL="0" marR="0" lvl="0" indent="0" algn="just" defTabSz="9144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chemeClr val="tx1"/>
                          </a:solidFill>
                          <a:effectLst/>
                          <a:latin typeface="Arial" charset="0"/>
                        </a:rPr>
                        <a:t>This </a:t>
                      </a:r>
                      <a:r>
                        <a:rPr kumimoji="0" lang="en-GB" sz="2200" b="0" i="0" u="none" strike="noStrike" cap="none" normalizeH="0" baseline="0" dirty="0" smtClean="0">
                          <a:ln>
                            <a:noFill/>
                          </a:ln>
                          <a:solidFill>
                            <a:srgbClr val="000000"/>
                          </a:solidFill>
                          <a:effectLst/>
                          <a:latin typeface="Arial" charset="0"/>
                        </a:rPr>
                        <a:t>concerns the degree to which the items on a scale adequately cover the theory under investigation (Streiner and Norman, 2003).  To assess the content validity of the STEP-UP the opinion of experts working in the field was sought and their comments were examined with reference to relevant literature (Streiner and Norman 2003). This analysis focussed on the relevance of the items in the STEP-UP to the concept multidimensional treatment entry pressures, whether any of the items were superfluous; whether the questions were easy to understand or, if not, which caused difficulty. </a:t>
                      </a: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348937">
                <a:tc>
                  <a:txBody>
                    <a:bodyPr/>
                    <a:lstStyle/>
                    <a:p>
                      <a:pPr marL="0" marR="0" lvl="0" indent="0" algn="just" defTabSz="9144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Arial" charset="0"/>
                      </a:endParaRPr>
                    </a:p>
                  </a:txBody>
                  <a:tcPr marL="86411" marR="86411" marT="43206" marB="432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3390770">
                <a:tc>
                  <a:txBody>
                    <a:bodyPr/>
                    <a:lstStyle/>
                    <a:p>
                      <a:pPr marL="0" marR="0" lvl="0" indent="0" algn="l" defTabSz="863600" rtl="0" eaLnBrk="1" fontAlgn="base" latinLnBrk="0" hangingPunct="1">
                        <a:lnSpc>
                          <a:spcPct val="100000"/>
                        </a:lnSpc>
                        <a:spcBef>
                          <a:spcPct val="0"/>
                        </a:spcBef>
                        <a:spcAft>
                          <a:spcPct val="0"/>
                        </a:spcAft>
                        <a:buClrTx/>
                        <a:buSzTx/>
                        <a:buFontTx/>
                        <a:buNone/>
                        <a:tabLst/>
                      </a:pPr>
                      <a:r>
                        <a:rPr kumimoji="0" lang="en-GB" sz="2400" b="1" i="0" u="none" strike="noStrike" cap="none" normalizeH="0" baseline="0" dirty="0" smtClean="0">
                          <a:ln>
                            <a:noFill/>
                          </a:ln>
                          <a:solidFill>
                            <a:srgbClr val="000000"/>
                          </a:solidFill>
                          <a:effectLst/>
                          <a:latin typeface="Arial" charset="0"/>
                        </a:rPr>
                        <a:t>6.  RESULTS</a:t>
                      </a:r>
                    </a:p>
                    <a:p>
                      <a:pPr marL="0" marR="0" lvl="0" indent="0" algn="just" defTabSz="8636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The analyses of the test-retest reliability and internal consistency of the STEP UP resulted in the deletion of 51 items</a:t>
                      </a:r>
                      <a:r>
                        <a:rPr kumimoji="0" lang="en-GB" sz="2200" b="1" i="0" u="none" strike="noStrike" cap="none" normalizeH="0" baseline="0" dirty="0" smtClean="0">
                          <a:ln>
                            <a:noFill/>
                          </a:ln>
                          <a:solidFill>
                            <a:srgbClr val="000000"/>
                          </a:solidFill>
                          <a:effectLst/>
                          <a:latin typeface="Arial" charset="0"/>
                        </a:rPr>
                        <a:t> </a:t>
                      </a:r>
                      <a:r>
                        <a:rPr kumimoji="0" lang="en-GB" sz="2200" b="0" i="0" u="none" strike="noStrike" cap="none" normalizeH="0" baseline="0" dirty="0" smtClean="0">
                          <a:ln>
                            <a:noFill/>
                          </a:ln>
                          <a:solidFill>
                            <a:srgbClr val="000000"/>
                          </a:solidFill>
                          <a:effectLst/>
                          <a:latin typeface="Arial" charset="0"/>
                        </a:rPr>
                        <a:t> from the questionnaire.  The analysis of the content validity of the resulted in further modification to the questionnaire through the deletion of some items and the rewording of others.  The layout of the questionnaire was also changed to make it an easier instrument to complete.  This resulted in a substantially modified questionnaire comprising 46 items.  </a:t>
                      </a:r>
                      <a:endParaRPr kumimoji="0" lang="en-GB" sz="3400" b="0" i="0" u="none" strike="noStrike" cap="none" normalizeH="0" baseline="0" dirty="0" smtClean="0">
                        <a:ln>
                          <a:noFill/>
                        </a:ln>
                        <a:solidFill>
                          <a:schemeClr val="tx1"/>
                        </a:solidFill>
                        <a:effectLst/>
                        <a:latin typeface="Arial" charset="0"/>
                      </a:endParaRP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406585">
                <a:tc>
                  <a:txBody>
                    <a:bodyPr/>
                    <a:lstStyle/>
                    <a:p>
                      <a:pPr marL="0" marR="0" lvl="0" indent="0" algn="l" defTabSz="863600" rtl="0" eaLnBrk="1" fontAlgn="base" latinLnBrk="0" hangingPunct="1">
                        <a:lnSpc>
                          <a:spcPct val="100000"/>
                        </a:lnSpc>
                        <a:spcBef>
                          <a:spcPct val="0"/>
                        </a:spcBef>
                        <a:spcAft>
                          <a:spcPct val="0"/>
                        </a:spcAft>
                        <a:buClrTx/>
                        <a:buSzTx/>
                        <a:buFontTx/>
                        <a:buNone/>
                        <a:tabLst/>
                      </a:pPr>
                      <a:endParaRPr kumimoji="0" lang="en-US" sz="800" b="1" i="0" u="none" strike="noStrike" cap="none" normalizeH="0" baseline="0" dirty="0" smtClean="0">
                        <a:ln>
                          <a:noFill/>
                        </a:ln>
                        <a:solidFill>
                          <a:schemeClr val="tx1"/>
                        </a:solidFill>
                        <a:effectLst/>
                        <a:latin typeface="Arial" charset="0"/>
                      </a:endParaRPr>
                    </a:p>
                  </a:txBody>
                  <a:tcPr marL="86411" marR="86411" marT="43206" marB="43206" horzOverflow="overflow">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2890613">
                <a:tc>
                  <a:txBody>
                    <a:bodyPr/>
                    <a:lstStyle/>
                    <a:p>
                      <a:pPr marL="0" marR="0" lvl="0" indent="0" algn="l" defTabSz="863600" rtl="0" eaLnBrk="1" fontAlgn="base" latinLnBrk="0" hangingPunct="1">
                        <a:lnSpc>
                          <a:spcPct val="100000"/>
                        </a:lnSpc>
                        <a:spcBef>
                          <a:spcPct val="0"/>
                        </a:spcBef>
                        <a:spcAft>
                          <a:spcPct val="0"/>
                        </a:spcAft>
                        <a:buClrTx/>
                        <a:buSzTx/>
                        <a:buFontTx/>
                        <a:buNone/>
                        <a:tabLst/>
                      </a:pPr>
                      <a:r>
                        <a:rPr kumimoji="0" lang="en-GB" sz="2800" b="1" i="0" u="none" strike="noStrike" cap="none" normalizeH="0" baseline="0" dirty="0" smtClean="0">
                          <a:ln>
                            <a:noFill/>
                          </a:ln>
                          <a:solidFill>
                            <a:srgbClr val="000000"/>
                          </a:solidFill>
                          <a:effectLst/>
                          <a:latin typeface="Arial" charset="0"/>
                        </a:rPr>
                        <a:t>7.  CONCLUSIONS</a:t>
                      </a:r>
                    </a:p>
                    <a:p>
                      <a:pPr marL="0" marR="0" lvl="0" indent="0" algn="just" defTabSz="863600" rtl="0" eaLnBrk="1" fontAlgn="base" latinLnBrk="0" hangingPunct="1">
                        <a:lnSpc>
                          <a:spcPct val="100000"/>
                        </a:lnSpc>
                        <a:spcBef>
                          <a:spcPct val="0"/>
                        </a:spcBef>
                        <a:spcAft>
                          <a:spcPct val="0"/>
                        </a:spcAft>
                        <a:buClrTx/>
                        <a:buSzTx/>
                        <a:buFontTx/>
                        <a:buNone/>
                        <a:tabLst/>
                      </a:pPr>
                      <a:r>
                        <a:rPr kumimoji="0" lang="en-GB" sz="2200" b="0" i="0" u="none" strike="noStrike" cap="none" normalizeH="0" baseline="0" dirty="0" smtClean="0">
                          <a:ln>
                            <a:noFill/>
                          </a:ln>
                          <a:solidFill>
                            <a:srgbClr val="000000"/>
                          </a:solidFill>
                          <a:effectLst/>
                          <a:latin typeface="Arial" charset="0"/>
                        </a:rPr>
                        <a:t>This work resulted in the further development of an instrument to measure multidimensional treatment entry pressures in people accessing drug problems treatment in the UK. The small sample did not permit an examination of the validity of the construct of multidimensional treatment entry pressures. Future studies should test the reliability and validity of the instrument with larger samples and with samples drawn from different populations.</a:t>
                      </a:r>
                      <a:r>
                        <a:rPr kumimoji="0" lang="en-GB" sz="2400" b="0" i="0" u="none" strike="noStrike" cap="none" normalizeH="0" baseline="0" dirty="0" smtClean="0">
                          <a:ln>
                            <a:noFill/>
                          </a:ln>
                          <a:solidFill>
                            <a:srgbClr val="000000"/>
                          </a:solidFill>
                          <a:effectLst/>
                          <a:latin typeface="Arial" charset="0"/>
                        </a:rPr>
                        <a:t> </a:t>
                      </a:r>
                      <a:endParaRPr kumimoji="0" lang="en-GB" sz="2400" b="1" i="0" u="none" strike="noStrike" cap="none" normalizeH="0" baseline="0" dirty="0" smtClean="0">
                        <a:ln>
                          <a:noFill/>
                        </a:ln>
                        <a:solidFill>
                          <a:schemeClr val="tx1"/>
                        </a:solidFill>
                        <a:effectLst/>
                        <a:latin typeface="Arial" charset="0"/>
                      </a:endParaRPr>
                    </a:p>
                  </a:txBody>
                  <a:tcPr marL="86411" marR="86411" marT="43206" marB="43206"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bl>
          </a:graphicData>
        </a:graphic>
      </p:graphicFrame>
      <p:sp>
        <p:nvSpPr>
          <p:cNvPr id="2128" name="Text Box 100"/>
          <p:cNvSpPr txBox="1">
            <a:spLocks noChangeArrowheads="1"/>
          </p:cNvSpPr>
          <p:nvPr/>
        </p:nvSpPr>
        <p:spPr bwMode="auto">
          <a:xfrm>
            <a:off x="944563" y="23709313"/>
            <a:ext cx="19226212" cy="6416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defTabSz="565150">
              <a:defRPr sz="10300">
                <a:solidFill>
                  <a:schemeClr val="tx1"/>
                </a:solidFill>
                <a:latin typeface="Arial" charset="0"/>
              </a:defRPr>
            </a:lvl1pPr>
            <a:lvl2pPr marL="742950" indent="-285750" defTabSz="565150">
              <a:defRPr sz="9000">
                <a:solidFill>
                  <a:schemeClr val="tx1"/>
                </a:solidFill>
                <a:latin typeface="Arial" charset="0"/>
              </a:defRPr>
            </a:lvl2pPr>
            <a:lvl3pPr marL="1143000" indent="-228600" defTabSz="565150">
              <a:defRPr sz="7700">
                <a:solidFill>
                  <a:schemeClr val="tx1"/>
                </a:solidFill>
                <a:latin typeface="Arial" charset="0"/>
              </a:defRPr>
            </a:lvl3pPr>
            <a:lvl4pPr marL="1600200" indent="-228600" defTabSz="565150">
              <a:defRPr sz="6500">
                <a:solidFill>
                  <a:schemeClr val="tx1"/>
                </a:solidFill>
                <a:latin typeface="Arial" charset="0"/>
              </a:defRPr>
            </a:lvl4pPr>
            <a:lvl5pPr marL="2057400" indent="-228600" defTabSz="565150">
              <a:defRPr sz="6500">
                <a:solidFill>
                  <a:schemeClr val="tx1"/>
                </a:solidFill>
                <a:latin typeface="Arial" charset="0"/>
              </a:defRPr>
            </a:lvl5pPr>
            <a:lvl6pPr marL="2514600" indent="-228600" defTabSz="565150" eaLnBrk="0" hangingPunct="0">
              <a:defRPr sz="6500">
                <a:solidFill>
                  <a:schemeClr val="tx1"/>
                </a:solidFill>
                <a:latin typeface="Arial" charset="0"/>
              </a:defRPr>
            </a:lvl6pPr>
            <a:lvl7pPr marL="2971800" indent="-228600" defTabSz="565150" eaLnBrk="0" hangingPunct="0">
              <a:defRPr sz="6500">
                <a:solidFill>
                  <a:schemeClr val="tx1"/>
                </a:solidFill>
                <a:latin typeface="Arial" charset="0"/>
              </a:defRPr>
            </a:lvl7pPr>
            <a:lvl8pPr marL="3429000" indent="-228600" defTabSz="565150" eaLnBrk="0" hangingPunct="0">
              <a:defRPr sz="6500">
                <a:solidFill>
                  <a:schemeClr val="tx1"/>
                </a:solidFill>
                <a:latin typeface="Arial" charset="0"/>
              </a:defRPr>
            </a:lvl8pPr>
            <a:lvl9pPr marL="3886200" indent="-228600" defTabSz="565150" eaLnBrk="0" hangingPunct="0">
              <a:defRPr sz="6500">
                <a:solidFill>
                  <a:schemeClr val="tx1"/>
                </a:solidFill>
                <a:latin typeface="Arial" charset="0"/>
              </a:defRPr>
            </a:lvl9pPr>
          </a:lstStyle>
          <a:p>
            <a:pPr>
              <a:spcBef>
                <a:spcPct val="50000"/>
              </a:spcBef>
            </a:pPr>
            <a:r>
              <a:rPr lang="en-GB" altLang="en-US" sz="2400" b="1">
                <a:solidFill>
                  <a:srgbClr val="000099"/>
                </a:solidFill>
              </a:rPr>
              <a:t>References:</a:t>
            </a:r>
          </a:p>
          <a:p>
            <a:pPr>
              <a:spcBef>
                <a:spcPct val="50000"/>
              </a:spcBef>
            </a:pPr>
            <a:r>
              <a:rPr lang="en-GB" altLang="en-US" sz="1800">
                <a:solidFill>
                  <a:srgbClr val="000099"/>
                </a:solidFill>
              </a:rPr>
              <a:t>Anthony, D. (1999). </a:t>
            </a:r>
            <a:r>
              <a:rPr lang="en-GB" altLang="en-US" sz="1800" u="sng">
                <a:solidFill>
                  <a:srgbClr val="000099"/>
                </a:solidFill>
              </a:rPr>
              <a:t>Understanding Advanced Statistics A Guide for Nurses and Health Care Researchers</a:t>
            </a:r>
            <a:r>
              <a:rPr lang="en-GB" altLang="en-US" sz="1800">
                <a:solidFill>
                  <a:srgbClr val="000099"/>
                </a:solidFill>
              </a:rPr>
              <a:t>. Edinburgh, London, New York, Philadelphia, Sydney, Toronto.</a:t>
            </a:r>
          </a:p>
          <a:p>
            <a:pPr>
              <a:spcBef>
                <a:spcPct val="50000"/>
              </a:spcBef>
            </a:pPr>
            <a:r>
              <a:rPr lang="en-GB" altLang="en-US" sz="1800">
                <a:solidFill>
                  <a:srgbClr val="000099"/>
                </a:solidFill>
              </a:rPr>
              <a:t>Brecht, M.L., Anglin, M.D., Wang, J.C.,  (1993)  Treatment effectiveness for legally coerced versus voluntary methadone maintenance clients.  </a:t>
            </a:r>
            <a:r>
              <a:rPr lang="en-GB" altLang="en-US" sz="1800" u="sng">
                <a:solidFill>
                  <a:srgbClr val="000099"/>
                </a:solidFill>
              </a:rPr>
              <a:t>American Journal of Drug &amp; Alcohol Abuse</a:t>
            </a:r>
            <a:r>
              <a:rPr lang="en-GB" altLang="en-US" sz="1800">
                <a:solidFill>
                  <a:srgbClr val="000099"/>
                </a:solidFill>
              </a:rPr>
              <a:t>. Vol. 19 (1), pp 89-106</a:t>
            </a:r>
          </a:p>
          <a:p>
            <a:pPr>
              <a:spcBef>
                <a:spcPct val="50000"/>
              </a:spcBef>
            </a:pPr>
            <a:r>
              <a:rPr lang="en-US" altLang="en-US" sz="1800">
                <a:solidFill>
                  <a:srgbClr val="000099"/>
                </a:solidFill>
              </a:rPr>
              <a:t>Burns. N., Grove, S.K.,  (2005)  </a:t>
            </a:r>
            <a:r>
              <a:rPr lang="en-US" altLang="en-US" sz="1800" u="sng">
                <a:solidFill>
                  <a:srgbClr val="000099"/>
                </a:solidFill>
              </a:rPr>
              <a:t>The practise of nursing research conduct, critique and utilization</a:t>
            </a:r>
            <a:r>
              <a:rPr lang="en-US" altLang="en-US" sz="1800">
                <a:solidFill>
                  <a:srgbClr val="000099"/>
                </a:solidFill>
              </a:rPr>
              <a:t>. 5th ed.  St Louis, Missouri: Elsevier Saunders</a:t>
            </a:r>
          </a:p>
          <a:p>
            <a:pPr>
              <a:spcBef>
                <a:spcPct val="50000"/>
              </a:spcBef>
            </a:pPr>
            <a:r>
              <a:rPr lang="en-US" altLang="en-US" sz="1800">
                <a:solidFill>
                  <a:srgbClr val="000099"/>
                </a:solidFill>
              </a:rPr>
              <a:t>Gregoire, T.K. Burke, A.C.  (2004)  The relationship of legal coercion to readiness to change among adults with alcohol and other drug problems.  </a:t>
            </a:r>
            <a:r>
              <a:rPr lang="en-US" altLang="en-US" sz="1800" u="sng">
                <a:solidFill>
                  <a:srgbClr val="000099"/>
                </a:solidFill>
              </a:rPr>
              <a:t>Journal of Substance Abuse Treatment</a:t>
            </a:r>
            <a:r>
              <a:rPr lang="en-US" altLang="en-US" sz="1800">
                <a:solidFill>
                  <a:srgbClr val="000099"/>
                </a:solidFill>
              </a:rPr>
              <a:t>.  Vol. 26 (1), pp. 337-343</a:t>
            </a:r>
          </a:p>
          <a:p>
            <a:pPr>
              <a:spcBef>
                <a:spcPct val="50000"/>
              </a:spcBef>
            </a:pPr>
            <a:r>
              <a:rPr lang="en-GB" altLang="en-US" sz="1800">
                <a:solidFill>
                  <a:srgbClr val="000099"/>
                </a:solidFill>
              </a:rPr>
              <a:t>Marlowe, D.B., Kirby, K.C., Bonieskie, L.M., Glass, D.J., Dodds, L.D., Husband, S.D., Platt, J.J., Festinger, D.S.  (1996)  Assessment of coercive and noncoercive pressures to enter drug abuse treatment. </a:t>
            </a:r>
            <a:r>
              <a:rPr lang="en-GB" altLang="en-US" sz="1800" u="sng">
                <a:solidFill>
                  <a:srgbClr val="000099"/>
                </a:solidFill>
              </a:rPr>
              <a:t>Drug &amp; Alcohol Dependence</a:t>
            </a:r>
            <a:r>
              <a:rPr lang="en-GB" altLang="en-US" sz="1800">
                <a:solidFill>
                  <a:srgbClr val="000099"/>
                </a:solidFill>
              </a:rPr>
              <a:t>.  Vol. 42 (2), pp. 77-84</a:t>
            </a:r>
          </a:p>
          <a:p>
            <a:pPr>
              <a:spcBef>
                <a:spcPct val="50000"/>
              </a:spcBef>
            </a:pPr>
            <a:r>
              <a:rPr lang="en-GB" altLang="en-US" sz="1800">
                <a:solidFill>
                  <a:srgbClr val="000099"/>
                </a:solidFill>
              </a:rPr>
              <a:t>Marlowe, D.B., Merikle, E.P., Kirby, K.C., Festinger, D.S., McLellan, A.T.,  (2001)  Multidimensional assessment of perceived treatment-entry pressures among substance abusers.  </a:t>
            </a:r>
            <a:r>
              <a:rPr lang="en-GB" altLang="en-US" sz="1800" u="sng">
                <a:solidFill>
                  <a:srgbClr val="000099"/>
                </a:solidFill>
              </a:rPr>
              <a:t>Psychology of Addictive Behaviors</a:t>
            </a:r>
            <a:r>
              <a:rPr lang="en-GB" altLang="en-US" sz="1800">
                <a:solidFill>
                  <a:srgbClr val="000099"/>
                </a:solidFill>
              </a:rPr>
              <a:t>.  Vol. 15 (2), pp. 97-108</a:t>
            </a:r>
          </a:p>
          <a:p>
            <a:pPr>
              <a:spcBef>
                <a:spcPct val="50000"/>
              </a:spcBef>
            </a:pPr>
            <a:r>
              <a:rPr lang="en-GB" altLang="en-US" sz="1800">
                <a:solidFill>
                  <a:srgbClr val="000099"/>
                </a:solidFill>
              </a:rPr>
              <a:t>Schaub, M., Stevens, A., Berto, D., Hunt, N., Kerschi, V., Mcsweeney, T., Oeuvray, K., Puppo, I., Santa Maria, A., Trinkl, B., Werdenich, W., Uchtenhagen, A. (2010) Comparing outcomes of ‘voluntary’ and ‘quasi compulsory’ treatment of substance dependence in Europe. European Addiction Research Vol. 16 (1) pp 53-60 </a:t>
            </a:r>
          </a:p>
          <a:p>
            <a:pPr>
              <a:spcBef>
                <a:spcPct val="50000"/>
              </a:spcBef>
            </a:pPr>
            <a:r>
              <a:rPr lang="en-GB" altLang="en-US" sz="1800">
                <a:solidFill>
                  <a:srgbClr val="000099"/>
                </a:solidFill>
              </a:rPr>
              <a:t>Stevens, A., Berto, D., Frick., Hunt, N., Kerschi, V., McSweeney, T., Oeuvery, K., Puppo, I., SantaMaria, A., Schaaf, S., Trinkl, B,. Uchtenhagen, A., Werdenich, W. (2006) The relationship between legal status perceived pressure and motivation in treatment for drug dependence: Results from a European study of quasi-compulsory treatment. European Addiction Research  Vol. 12 (4): 197-209  </a:t>
            </a:r>
          </a:p>
          <a:p>
            <a:pPr>
              <a:spcBef>
                <a:spcPct val="50000"/>
              </a:spcBef>
            </a:pPr>
            <a:r>
              <a:rPr lang="en-GB" altLang="en-US" sz="1800">
                <a:solidFill>
                  <a:srgbClr val="000099"/>
                </a:solidFill>
              </a:rPr>
              <a:t>Wild TC, Newton-Taylor B, Alletto R. 1998. Perceived coercion among clients entering substance abuse treatment: structural and psychological determinants. </a:t>
            </a:r>
            <a:r>
              <a:rPr lang="en-GB" altLang="en-US" sz="1800" u="sng">
                <a:solidFill>
                  <a:srgbClr val="000099"/>
                </a:solidFill>
              </a:rPr>
              <a:t>Addictive Behaviors</a:t>
            </a:r>
            <a:r>
              <a:rPr lang="en-GB" altLang="en-US" sz="1800">
                <a:solidFill>
                  <a:srgbClr val="000099"/>
                </a:solidFill>
              </a:rPr>
              <a:t> Vol. 23 (1):81-95</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5150" rtl="0" eaLnBrk="1" fontAlgn="base" latinLnBrk="0" hangingPunct="1">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565150" rtl="0" eaLnBrk="1" fontAlgn="base" latinLnBrk="0" hangingPunct="1">
          <a:lnSpc>
            <a:spcPct val="100000"/>
          </a:lnSpc>
          <a:spcBef>
            <a:spcPct val="0"/>
          </a:spcBef>
          <a:spcAft>
            <a:spcPct val="0"/>
          </a:spcAft>
          <a:buClrTx/>
          <a:buSzTx/>
          <a:buFontTx/>
          <a:buNone/>
          <a:tabLst/>
          <a:defRPr kumimoji="0" lang="en-GB" sz="11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1141</TotalTime>
  <Words>1337</Words>
  <Application>Microsoft Office PowerPoint</Application>
  <PresentationFormat>Custom</PresentationFormat>
  <Paragraphs>50</Paragraphs>
  <Slides>1</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4" baseType="lpstr">
      <vt:lpstr>Arial</vt:lpstr>
      <vt:lpstr>Default Design</vt:lpstr>
      <vt:lpstr>Microsoft Word Picture</vt:lpstr>
      <vt:lpstr>PowerPoint Presentation</vt:lpstr>
    </vt:vector>
  </TitlesOfParts>
  <Company>GCU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 Lowndes</dc:creator>
  <cp:lastModifiedBy>Hunt Graham</cp:lastModifiedBy>
  <cp:revision>100</cp:revision>
  <dcterms:created xsi:type="dcterms:W3CDTF">2005-02-04T14:38:41Z</dcterms:created>
  <dcterms:modified xsi:type="dcterms:W3CDTF">2015-11-20T14:51:30Z</dcterms:modified>
</cp:coreProperties>
</file>