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32918400" cy="43891200"/>
  <p:notesSz cx="6716713" cy="923925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333399"/>
    <a:srgbClr val="E4D7E7"/>
    <a:srgbClr val="E2CCE0"/>
    <a:srgbClr val="DCC2CD"/>
    <a:srgbClr val="CFC8D6"/>
    <a:srgbClr val="B9AFC3"/>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33" d="100"/>
          <a:sy n="33" d="100"/>
        </p:scale>
        <p:origin x="72" y="-72"/>
      </p:cViewPr>
      <p:guideLst>
        <p:guide orient="horz" pos="10944"/>
        <p:guide pos="10368"/>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Book1"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rAngAx val="1"/>
    </c:view3D>
    <c:floor>
      <c:thickness val="0"/>
    </c:floor>
    <c:sideWall>
      <c:thickness val="0"/>
    </c:sideWall>
    <c:backWall>
      <c:thickness val="0"/>
    </c:backWall>
    <c:plotArea>
      <c:layout/>
      <c:bar3DChart>
        <c:barDir val="bar"/>
        <c:grouping val="stacked"/>
        <c:varyColors val="0"/>
        <c:ser>
          <c:idx val="0"/>
          <c:order val="0"/>
          <c:tx>
            <c:strRef>
              <c:f>Sheet1!$A$12</c:f>
              <c:strCache>
                <c:ptCount val="1"/>
                <c:pt idx="0">
                  <c:v>Service B</c:v>
                </c:pt>
              </c:strCache>
            </c:strRef>
          </c:tx>
          <c:invertIfNegative val="0"/>
          <c:cat>
            <c:strRef>
              <c:f>Sheet1!$B$11:$D$11</c:f>
              <c:strCache>
                <c:ptCount val="3"/>
                <c:pt idx="0">
                  <c:v>High complexity</c:v>
                </c:pt>
                <c:pt idx="1">
                  <c:v>Moderate complexity</c:v>
                </c:pt>
                <c:pt idx="2">
                  <c:v>Low complexity</c:v>
                </c:pt>
              </c:strCache>
            </c:strRef>
          </c:cat>
          <c:val>
            <c:numRef>
              <c:f>Sheet1!$B$12:$D$12</c:f>
              <c:numCache>
                <c:formatCode>General</c:formatCode>
                <c:ptCount val="3"/>
                <c:pt idx="0">
                  <c:v>15</c:v>
                </c:pt>
                <c:pt idx="1">
                  <c:v>50</c:v>
                </c:pt>
                <c:pt idx="2">
                  <c:v>35</c:v>
                </c:pt>
              </c:numCache>
            </c:numRef>
          </c:val>
        </c:ser>
        <c:ser>
          <c:idx val="1"/>
          <c:order val="1"/>
          <c:tx>
            <c:strRef>
              <c:f>Sheet1!$A$13</c:f>
              <c:strCache>
                <c:ptCount val="1"/>
                <c:pt idx="0">
                  <c:v>Service A</c:v>
                </c:pt>
              </c:strCache>
            </c:strRef>
          </c:tx>
          <c:invertIfNegative val="0"/>
          <c:cat>
            <c:strRef>
              <c:f>Sheet1!$B$11:$D$11</c:f>
              <c:strCache>
                <c:ptCount val="3"/>
                <c:pt idx="0">
                  <c:v>High complexity</c:v>
                </c:pt>
                <c:pt idx="1">
                  <c:v>Moderate complexity</c:v>
                </c:pt>
                <c:pt idx="2">
                  <c:v>Low complexity</c:v>
                </c:pt>
              </c:strCache>
            </c:strRef>
          </c:cat>
          <c:val>
            <c:numRef>
              <c:f>Sheet1!$B$13:$D$13</c:f>
              <c:numCache>
                <c:formatCode>General</c:formatCode>
                <c:ptCount val="3"/>
                <c:pt idx="0">
                  <c:v>27</c:v>
                </c:pt>
                <c:pt idx="1">
                  <c:v>59</c:v>
                </c:pt>
                <c:pt idx="2">
                  <c:v>14</c:v>
                </c:pt>
              </c:numCache>
            </c:numRef>
          </c:val>
        </c:ser>
        <c:dLbls>
          <c:showLegendKey val="0"/>
          <c:showVal val="0"/>
          <c:showCatName val="0"/>
          <c:showSerName val="0"/>
          <c:showPercent val="0"/>
          <c:showBubbleSize val="0"/>
        </c:dLbls>
        <c:gapWidth val="55"/>
        <c:gapDepth val="55"/>
        <c:shape val="cylinder"/>
        <c:axId val="71665920"/>
        <c:axId val="71692288"/>
        <c:axId val="0"/>
      </c:bar3DChart>
      <c:catAx>
        <c:axId val="71665920"/>
        <c:scaling>
          <c:orientation val="minMax"/>
        </c:scaling>
        <c:delete val="0"/>
        <c:axPos val="l"/>
        <c:numFmt formatCode="General" sourceLinked="0"/>
        <c:majorTickMark val="none"/>
        <c:minorTickMark val="none"/>
        <c:tickLblPos val="nextTo"/>
        <c:crossAx val="71692288"/>
        <c:crosses val="autoZero"/>
        <c:auto val="1"/>
        <c:lblAlgn val="ctr"/>
        <c:lblOffset val="100"/>
        <c:noMultiLvlLbl val="0"/>
      </c:catAx>
      <c:valAx>
        <c:axId val="71692288"/>
        <c:scaling>
          <c:orientation val="minMax"/>
        </c:scaling>
        <c:delete val="0"/>
        <c:axPos val="b"/>
        <c:majorGridlines/>
        <c:numFmt formatCode="General" sourceLinked="1"/>
        <c:majorTickMark val="none"/>
        <c:minorTickMark val="none"/>
        <c:tickLblPos val="nextTo"/>
        <c:crossAx val="71665920"/>
        <c:crosses val="autoZero"/>
        <c:crossBetween val="between"/>
      </c:valAx>
    </c:plotArea>
    <c:legend>
      <c:legendPos val="r"/>
      <c:layout/>
      <c:overlay val="0"/>
    </c:legend>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t" anchorCtr="0" compatLnSpc="1">
            <a:prstTxWarp prst="textNoShape">
              <a:avLst/>
            </a:prstTxWarp>
          </a:bodyPr>
          <a:lstStyle>
            <a:lvl1pPr>
              <a:defRPr sz="1200">
                <a:effectLst/>
              </a:defRPr>
            </a:lvl1pPr>
          </a:lstStyle>
          <a:p>
            <a:pPr>
              <a:defRPr/>
            </a:pPr>
            <a:endParaRPr lang="en-US" altLang="en-US"/>
          </a:p>
        </p:txBody>
      </p:sp>
      <p:sp>
        <p:nvSpPr>
          <p:cNvPr id="4099" name="Rectangle 3"/>
          <p:cNvSpPr>
            <a:spLocks noGrp="1" noChangeArrowheads="1"/>
          </p:cNvSpPr>
          <p:nvPr>
            <p:ph type="dt" idx="1"/>
          </p:nvPr>
        </p:nvSpPr>
        <p:spPr bwMode="auto">
          <a:xfrm>
            <a:off x="3810000" y="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t" anchorCtr="0" compatLnSpc="1">
            <a:prstTxWarp prst="textNoShape">
              <a:avLst/>
            </a:prstTxWarp>
          </a:bodyPr>
          <a:lstStyle>
            <a:lvl1pPr algn="r">
              <a:defRPr sz="1200">
                <a:effectLst/>
              </a:defRPr>
            </a:lvl1pPr>
          </a:lstStyle>
          <a:p>
            <a:pPr>
              <a:defRPr/>
            </a:pPr>
            <a:endParaRPr lang="en-US" altLang="en-US"/>
          </a:p>
        </p:txBody>
      </p:sp>
      <p:sp>
        <p:nvSpPr>
          <p:cNvPr id="2052" name="Rectangle 4"/>
          <p:cNvSpPr>
            <a:spLocks noChangeArrowheads="1" noTextEdit="1"/>
          </p:cNvSpPr>
          <p:nvPr>
            <p:ph type="sldImg" idx="2"/>
          </p:nvPr>
        </p:nvSpPr>
        <p:spPr bwMode="auto">
          <a:xfrm>
            <a:off x="2038350" y="685800"/>
            <a:ext cx="2628900" cy="35052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b" anchorCtr="0" compatLnSpc="1">
            <a:prstTxWarp prst="textNoShape">
              <a:avLst/>
            </a:prstTxWarp>
          </a:bodyPr>
          <a:lstStyle>
            <a:lvl1pPr>
              <a:defRPr sz="1200">
                <a:effectLst/>
              </a:defRPr>
            </a:lvl1pPr>
          </a:lstStyle>
          <a:p>
            <a:pPr>
              <a:defRPr/>
            </a:pPr>
            <a:endParaRPr lang="en-US" alt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b" anchorCtr="0" compatLnSpc="1">
            <a:prstTxWarp prst="textNoShape">
              <a:avLst/>
            </a:prstTxWarp>
          </a:bodyPr>
          <a:lstStyle>
            <a:lvl1pPr algn="r">
              <a:defRPr sz="1200"/>
            </a:lvl1pPr>
          </a:lstStyle>
          <a:p>
            <a:fld id="{D603D214-1462-4808-A64A-6CACBC59CCA8}" type="slidenum">
              <a:rPr lang="en-US" altLang="en-US"/>
              <a:pPr/>
              <a:t>‹#›</a:t>
            </a:fld>
            <a:endParaRPr lang="en-US" altLang="en-US"/>
          </a:p>
        </p:txBody>
      </p:sp>
    </p:spTree>
    <p:extLst>
      <p:ext uri="{BB962C8B-B14F-4D97-AF65-F5344CB8AC3E}">
        <p14:creationId xmlns:p14="http://schemas.microsoft.com/office/powerpoint/2010/main" val="17248933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200B846-E3D0-4709-965B-0E91FF204A33}" type="slidenum">
              <a:rPr lang="en-US" altLang="en-US" sz="1200"/>
              <a:pPr/>
              <a:t>1</a:t>
            </a:fld>
            <a:endParaRPr lang="en-US" altLang="en-US" sz="1200"/>
          </a:p>
        </p:txBody>
      </p:sp>
      <p:sp>
        <p:nvSpPr>
          <p:cNvPr id="4099" name="Rectangle 2"/>
          <p:cNvSpPr>
            <a:spLocks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13635038"/>
            <a:ext cx="27981275" cy="9407525"/>
          </a:xfrm>
        </p:spPr>
        <p:txBody>
          <a:bodyPr/>
          <a:lstStyle/>
          <a:p>
            <a:r>
              <a:rPr lang="en-US" smtClean="0"/>
              <a:t>Click to edit Master title style</a:t>
            </a:r>
            <a:endParaRPr lang="en-GB"/>
          </a:p>
        </p:txBody>
      </p:sp>
      <p:sp>
        <p:nvSpPr>
          <p:cNvPr id="3" name="Subtitle 2"/>
          <p:cNvSpPr>
            <a:spLocks noGrp="1"/>
          </p:cNvSpPr>
          <p:nvPr>
            <p:ph type="subTitle" idx="1"/>
          </p:nvPr>
        </p:nvSpPr>
        <p:spPr>
          <a:xfrm>
            <a:off x="4937125" y="24871363"/>
            <a:ext cx="23044150" cy="11217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0F402824-5FB9-4046-8BF2-586086B525BF}" type="slidenum">
              <a:rPr lang="en-US" altLang="en-US"/>
              <a:pPr/>
              <a:t>‹#›</a:t>
            </a:fld>
            <a:endParaRPr lang="en-US" altLang="en-US"/>
          </a:p>
        </p:txBody>
      </p:sp>
    </p:spTree>
    <p:extLst>
      <p:ext uri="{BB962C8B-B14F-4D97-AF65-F5344CB8AC3E}">
        <p14:creationId xmlns:p14="http://schemas.microsoft.com/office/powerpoint/2010/main" val="2277491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232E3A22-4A4F-41A3-B8EE-BA79C01862EB}" type="slidenum">
              <a:rPr lang="en-US" altLang="en-US"/>
              <a:pPr/>
              <a:t>‹#›</a:t>
            </a:fld>
            <a:endParaRPr lang="en-US" altLang="en-US"/>
          </a:p>
        </p:txBody>
      </p:sp>
    </p:spTree>
    <p:extLst>
      <p:ext uri="{BB962C8B-B14F-4D97-AF65-F5344CB8AC3E}">
        <p14:creationId xmlns:p14="http://schemas.microsoft.com/office/powerpoint/2010/main" val="137429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455313" y="3898900"/>
            <a:ext cx="6994525" cy="351155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468563" y="3898900"/>
            <a:ext cx="20834350" cy="35115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96230342-91F3-4943-8049-BDAECF3A5217}" type="slidenum">
              <a:rPr lang="en-US" altLang="en-US"/>
              <a:pPr/>
              <a:t>‹#›</a:t>
            </a:fld>
            <a:endParaRPr lang="en-US" altLang="en-US"/>
          </a:p>
        </p:txBody>
      </p:sp>
    </p:spTree>
    <p:extLst>
      <p:ext uri="{BB962C8B-B14F-4D97-AF65-F5344CB8AC3E}">
        <p14:creationId xmlns:p14="http://schemas.microsoft.com/office/powerpoint/2010/main" val="59718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3F1D9012-D888-4073-AC31-B7C69F1A91E7}" type="slidenum">
              <a:rPr lang="en-US" altLang="en-US"/>
              <a:pPr/>
              <a:t>‹#›</a:t>
            </a:fld>
            <a:endParaRPr lang="en-US" altLang="en-US"/>
          </a:p>
        </p:txBody>
      </p:sp>
    </p:spTree>
    <p:extLst>
      <p:ext uri="{BB962C8B-B14F-4D97-AF65-F5344CB8AC3E}">
        <p14:creationId xmlns:p14="http://schemas.microsoft.com/office/powerpoint/2010/main" val="3514550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28203525"/>
            <a:ext cx="27981275" cy="87185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2600325" y="18602325"/>
            <a:ext cx="27981275" cy="9601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AA5CA841-3761-4EE0-84D5-1C08CD530BD0}" type="slidenum">
              <a:rPr lang="en-US" altLang="en-US"/>
              <a:pPr/>
              <a:t>‹#›</a:t>
            </a:fld>
            <a:endParaRPr lang="en-US" altLang="en-US"/>
          </a:p>
        </p:txBody>
      </p:sp>
    </p:spTree>
    <p:extLst>
      <p:ext uri="{BB962C8B-B14F-4D97-AF65-F5344CB8AC3E}">
        <p14:creationId xmlns:p14="http://schemas.microsoft.com/office/powerpoint/2010/main" val="3463505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468563" y="12685713"/>
            <a:ext cx="13914437" cy="26328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16535400" y="12685713"/>
            <a:ext cx="13914438" cy="26328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68943CDF-613B-4C27-A02B-49714B76A85A}" type="slidenum">
              <a:rPr lang="en-US" altLang="en-US"/>
              <a:pPr/>
              <a:t>‹#›</a:t>
            </a:fld>
            <a:endParaRPr lang="en-US" altLang="en-US"/>
          </a:p>
        </p:txBody>
      </p:sp>
    </p:spTree>
    <p:extLst>
      <p:ext uri="{BB962C8B-B14F-4D97-AF65-F5344CB8AC3E}">
        <p14:creationId xmlns:p14="http://schemas.microsoft.com/office/powerpoint/2010/main" val="374241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1757363"/>
            <a:ext cx="29625925" cy="73152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646238" y="9825038"/>
            <a:ext cx="14544675"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13919200"/>
            <a:ext cx="14544675"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6722725" y="9825038"/>
            <a:ext cx="14549438"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13919200"/>
            <a:ext cx="14549438"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fld id="{3736336D-C55C-4234-B0CE-7805DFC1D952}" type="slidenum">
              <a:rPr lang="en-US" altLang="en-US"/>
              <a:pPr/>
              <a:t>‹#›</a:t>
            </a:fld>
            <a:endParaRPr lang="en-US" altLang="en-US"/>
          </a:p>
        </p:txBody>
      </p:sp>
    </p:spTree>
    <p:extLst>
      <p:ext uri="{BB962C8B-B14F-4D97-AF65-F5344CB8AC3E}">
        <p14:creationId xmlns:p14="http://schemas.microsoft.com/office/powerpoint/2010/main" val="2615885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fld id="{16EFB4CC-0C74-4585-9E4F-D93E39184FEC}" type="slidenum">
              <a:rPr lang="en-US" altLang="en-US"/>
              <a:pPr/>
              <a:t>‹#›</a:t>
            </a:fld>
            <a:endParaRPr lang="en-US" altLang="en-US"/>
          </a:p>
        </p:txBody>
      </p:sp>
    </p:spTree>
    <p:extLst>
      <p:ext uri="{BB962C8B-B14F-4D97-AF65-F5344CB8AC3E}">
        <p14:creationId xmlns:p14="http://schemas.microsoft.com/office/powerpoint/2010/main" val="3358142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fld id="{060918E0-49B2-4137-8B08-9521BF0638EE}" type="slidenum">
              <a:rPr lang="en-US" altLang="en-US"/>
              <a:pPr/>
              <a:t>‹#›</a:t>
            </a:fld>
            <a:endParaRPr lang="en-US" altLang="en-US"/>
          </a:p>
        </p:txBody>
      </p:sp>
    </p:spTree>
    <p:extLst>
      <p:ext uri="{BB962C8B-B14F-4D97-AF65-F5344CB8AC3E}">
        <p14:creationId xmlns:p14="http://schemas.microsoft.com/office/powerpoint/2010/main" val="634447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1747838"/>
            <a:ext cx="10829925" cy="743743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12869863" y="1747838"/>
            <a:ext cx="18402300" cy="374602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646238" y="9185275"/>
            <a:ext cx="10829925" cy="30022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93BD1BAC-FF88-4018-93FB-C3CD0EDAF45E}" type="slidenum">
              <a:rPr lang="en-US" altLang="en-US"/>
              <a:pPr/>
              <a:t>‹#›</a:t>
            </a:fld>
            <a:endParaRPr lang="en-US" altLang="en-US"/>
          </a:p>
        </p:txBody>
      </p:sp>
    </p:spTree>
    <p:extLst>
      <p:ext uri="{BB962C8B-B14F-4D97-AF65-F5344CB8AC3E}">
        <p14:creationId xmlns:p14="http://schemas.microsoft.com/office/powerpoint/2010/main" val="3749451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30724475"/>
            <a:ext cx="19751675" cy="3625850"/>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6451600" y="3921125"/>
            <a:ext cx="19751675" cy="263350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6451600" y="34350325"/>
            <a:ext cx="19751675" cy="51514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7C94BD2A-9238-4994-B754-CF31DF8424D7}" type="slidenum">
              <a:rPr lang="en-US" altLang="en-US"/>
              <a:pPr/>
              <a:t>‹#›</a:t>
            </a:fld>
            <a:endParaRPr lang="en-US" altLang="en-US"/>
          </a:p>
        </p:txBody>
      </p:sp>
    </p:spTree>
    <p:extLst>
      <p:ext uri="{BB962C8B-B14F-4D97-AF65-F5344CB8AC3E}">
        <p14:creationId xmlns:p14="http://schemas.microsoft.com/office/powerpoint/2010/main" val="3545100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468563" y="3898900"/>
            <a:ext cx="27981275" cy="7319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2468563" y="12685713"/>
            <a:ext cx="27981275" cy="26328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2468563" y="39992300"/>
            <a:ext cx="6858000" cy="292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t" anchorCtr="0" compatLnSpc="1">
            <a:prstTxWarp prst="textNoShape">
              <a:avLst/>
            </a:prstTxWarp>
          </a:bodyPr>
          <a:lstStyle>
            <a:lvl1pPr defTabSz="3074988">
              <a:defRPr sz="4700">
                <a:effectLst/>
              </a:defRPr>
            </a:lvl1pPr>
          </a:lstStyle>
          <a:p>
            <a:pPr>
              <a:defRPr/>
            </a:pPr>
            <a:endParaRPr lang="en-US" altLang="en-US"/>
          </a:p>
        </p:txBody>
      </p:sp>
      <p:sp>
        <p:nvSpPr>
          <p:cNvPr id="1029" name="Rectangle 5"/>
          <p:cNvSpPr>
            <a:spLocks noGrp="1" noChangeArrowheads="1"/>
          </p:cNvSpPr>
          <p:nvPr>
            <p:ph type="ftr" sz="quarter" idx="3"/>
          </p:nvPr>
        </p:nvSpPr>
        <p:spPr bwMode="auto">
          <a:xfrm>
            <a:off x="11247438" y="39992300"/>
            <a:ext cx="10423525" cy="292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t" anchorCtr="0" compatLnSpc="1">
            <a:prstTxWarp prst="textNoShape">
              <a:avLst/>
            </a:prstTxWarp>
          </a:bodyPr>
          <a:lstStyle>
            <a:lvl1pPr algn="ctr" defTabSz="3074988">
              <a:defRPr sz="4700">
                <a:effectLst/>
              </a:defRPr>
            </a:lvl1pPr>
          </a:lstStyle>
          <a:p>
            <a:pPr>
              <a:defRPr/>
            </a:pPr>
            <a:endParaRPr lang="en-US" altLang="en-US"/>
          </a:p>
        </p:txBody>
      </p:sp>
      <p:sp>
        <p:nvSpPr>
          <p:cNvPr id="1030" name="Rectangle 6"/>
          <p:cNvSpPr>
            <a:spLocks noGrp="1" noChangeArrowheads="1"/>
          </p:cNvSpPr>
          <p:nvPr>
            <p:ph type="sldNum" sz="quarter" idx="4"/>
          </p:nvPr>
        </p:nvSpPr>
        <p:spPr bwMode="auto">
          <a:xfrm>
            <a:off x="23591838" y="39992300"/>
            <a:ext cx="6858000" cy="292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t" anchorCtr="0" compatLnSpc="1">
            <a:prstTxWarp prst="textNoShape">
              <a:avLst/>
            </a:prstTxWarp>
          </a:bodyPr>
          <a:lstStyle>
            <a:lvl1pPr algn="r" defTabSz="3074988">
              <a:defRPr sz="4700"/>
            </a:lvl1pPr>
          </a:lstStyle>
          <a:p>
            <a:fld id="{E705A161-83F0-4DE6-A369-3F87DFDE54C7}" type="slidenum">
              <a:rPr lang="en-US" altLang="en-US"/>
              <a:pPr/>
              <a:t>‹#›</a:t>
            </a:fld>
            <a:endParaRPr lang="en-US" altLang="en-US"/>
          </a:p>
        </p:txBody>
      </p:sp>
      <p:sp>
        <p:nvSpPr>
          <p:cNvPr id="1031" name="Text Box 7"/>
          <p:cNvSpPr txBox="1">
            <a:spLocks noChangeArrowheads="1"/>
          </p:cNvSpPr>
          <p:nvPr userDrawn="1"/>
        </p:nvSpPr>
        <p:spPr bwMode="auto">
          <a:xfrm>
            <a:off x="28170188" y="43434000"/>
            <a:ext cx="40624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sz="2400">
                <a:solidFill>
                  <a:schemeClr val="tx1"/>
                </a:solidFill>
                <a:latin typeface="Times New Roman" pitchFamily="18" charset="0"/>
              </a:defRPr>
            </a:lvl1pPr>
            <a:lvl2pPr defTabSz="2978150">
              <a:defRPr sz="2400">
                <a:solidFill>
                  <a:schemeClr val="tx1"/>
                </a:solidFill>
                <a:latin typeface="Times New Roman" pitchFamily="18" charset="0"/>
              </a:defRPr>
            </a:lvl2pPr>
            <a:lvl3pPr defTabSz="2978150">
              <a:defRPr sz="2400">
                <a:solidFill>
                  <a:schemeClr val="tx1"/>
                </a:solidFill>
                <a:latin typeface="Times New Roman" pitchFamily="18" charset="0"/>
              </a:defRPr>
            </a:lvl3pPr>
            <a:lvl4pPr defTabSz="2978150">
              <a:defRPr sz="2400">
                <a:solidFill>
                  <a:schemeClr val="tx1"/>
                </a:solidFill>
                <a:latin typeface="Times New Roman" pitchFamily="18" charset="0"/>
              </a:defRPr>
            </a:lvl4pPr>
            <a:lvl5pPr defTabSz="2978150">
              <a:defRPr sz="2400">
                <a:solidFill>
                  <a:schemeClr val="tx1"/>
                </a:solidFill>
                <a:latin typeface="Times New Roman" pitchFamily="18" charset="0"/>
              </a:defRPr>
            </a:lvl5pPr>
            <a:lvl6pPr defTabSz="2978150" eaLnBrk="0" fontAlgn="base" hangingPunct="0">
              <a:spcBef>
                <a:spcPct val="0"/>
              </a:spcBef>
              <a:spcAft>
                <a:spcPct val="0"/>
              </a:spcAft>
              <a:defRPr sz="2400">
                <a:solidFill>
                  <a:schemeClr val="tx1"/>
                </a:solidFill>
                <a:latin typeface="Times New Roman" pitchFamily="18" charset="0"/>
              </a:defRPr>
            </a:lvl6pPr>
            <a:lvl7pPr defTabSz="2978150" eaLnBrk="0" fontAlgn="base" hangingPunct="0">
              <a:spcBef>
                <a:spcPct val="0"/>
              </a:spcBef>
              <a:spcAft>
                <a:spcPct val="0"/>
              </a:spcAft>
              <a:defRPr sz="2400">
                <a:solidFill>
                  <a:schemeClr val="tx1"/>
                </a:solidFill>
                <a:latin typeface="Times New Roman" pitchFamily="18" charset="0"/>
              </a:defRPr>
            </a:lvl7pPr>
            <a:lvl8pPr defTabSz="2978150" eaLnBrk="0" fontAlgn="base" hangingPunct="0">
              <a:spcBef>
                <a:spcPct val="0"/>
              </a:spcBef>
              <a:spcAft>
                <a:spcPct val="0"/>
              </a:spcAft>
              <a:defRPr sz="2400">
                <a:solidFill>
                  <a:schemeClr val="tx1"/>
                </a:solidFill>
                <a:latin typeface="Times New Roman" pitchFamily="18" charset="0"/>
              </a:defRPr>
            </a:lvl8pPr>
            <a:lvl9pPr defTabSz="2978150" eaLnBrk="0" fontAlgn="base" hangingPunct="0">
              <a:spcBef>
                <a:spcPct val="0"/>
              </a:spcBef>
              <a:spcAft>
                <a:spcPct val="0"/>
              </a:spcAft>
              <a:defRPr sz="2400">
                <a:solidFill>
                  <a:schemeClr val="tx1"/>
                </a:solidFill>
                <a:latin typeface="Times New Roman" pitchFamily="18" charset="0"/>
              </a:defRPr>
            </a:lvl9pPr>
          </a:lstStyle>
          <a:p>
            <a:pPr eaLnBrk="1" hangingPunct="1">
              <a:defRPr/>
            </a:pPr>
            <a:r>
              <a:rPr lang="en-US" altLang="en-US" sz="1400" dirty="0" smtClean="0">
                <a:solidFill>
                  <a:srgbClr val="3333FF"/>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3074988" rtl="0" eaLnBrk="0" fontAlgn="base" hangingPunct="0">
        <a:spcBef>
          <a:spcPct val="0"/>
        </a:spcBef>
        <a:spcAft>
          <a:spcPct val="0"/>
        </a:spcAft>
        <a:defRPr sz="14800">
          <a:solidFill>
            <a:schemeClr val="tx2"/>
          </a:solidFill>
          <a:latin typeface="+mj-lt"/>
          <a:ea typeface="+mj-ea"/>
          <a:cs typeface="+mj-cs"/>
        </a:defRPr>
      </a:lvl1pPr>
      <a:lvl2pPr algn="ctr" defTabSz="3074988" rtl="0" eaLnBrk="0" fontAlgn="base" hangingPunct="0">
        <a:spcBef>
          <a:spcPct val="0"/>
        </a:spcBef>
        <a:spcAft>
          <a:spcPct val="0"/>
        </a:spcAft>
        <a:defRPr sz="14800">
          <a:solidFill>
            <a:schemeClr val="tx2"/>
          </a:solidFill>
          <a:latin typeface="Times New Roman" pitchFamily="18" charset="0"/>
        </a:defRPr>
      </a:lvl2pPr>
      <a:lvl3pPr algn="ctr" defTabSz="3074988" rtl="0" eaLnBrk="0" fontAlgn="base" hangingPunct="0">
        <a:spcBef>
          <a:spcPct val="0"/>
        </a:spcBef>
        <a:spcAft>
          <a:spcPct val="0"/>
        </a:spcAft>
        <a:defRPr sz="14800">
          <a:solidFill>
            <a:schemeClr val="tx2"/>
          </a:solidFill>
          <a:latin typeface="Times New Roman" pitchFamily="18" charset="0"/>
        </a:defRPr>
      </a:lvl3pPr>
      <a:lvl4pPr algn="ctr" defTabSz="3074988" rtl="0" eaLnBrk="0" fontAlgn="base" hangingPunct="0">
        <a:spcBef>
          <a:spcPct val="0"/>
        </a:spcBef>
        <a:spcAft>
          <a:spcPct val="0"/>
        </a:spcAft>
        <a:defRPr sz="14800">
          <a:solidFill>
            <a:schemeClr val="tx2"/>
          </a:solidFill>
          <a:latin typeface="Times New Roman" pitchFamily="18" charset="0"/>
        </a:defRPr>
      </a:lvl4pPr>
      <a:lvl5pPr algn="ctr" defTabSz="3074988" rtl="0" eaLnBrk="0" fontAlgn="base" hangingPunct="0">
        <a:spcBef>
          <a:spcPct val="0"/>
        </a:spcBef>
        <a:spcAft>
          <a:spcPct val="0"/>
        </a:spcAft>
        <a:defRPr sz="14800">
          <a:solidFill>
            <a:schemeClr val="tx2"/>
          </a:solidFill>
          <a:latin typeface="Times New Roman" pitchFamily="18" charset="0"/>
        </a:defRPr>
      </a:lvl5pPr>
      <a:lvl6pPr marL="457200" algn="ctr" defTabSz="3074988" rtl="0" eaLnBrk="0" fontAlgn="base" hangingPunct="0">
        <a:spcBef>
          <a:spcPct val="0"/>
        </a:spcBef>
        <a:spcAft>
          <a:spcPct val="0"/>
        </a:spcAft>
        <a:defRPr sz="14800">
          <a:solidFill>
            <a:schemeClr val="tx2"/>
          </a:solidFill>
          <a:latin typeface="Times New Roman" pitchFamily="18" charset="0"/>
        </a:defRPr>
      </a:lvl6pPr>
      <a:lvl7pPr marL="914400" algn="ctr" defTabSz="3074988" rtl="0" eaLnBrk="0" fontAlgn="base" hangingPunct="0">
        <a:spcBef>
          <a:spcPct val="0"/>
        </a:spcBef>
        <a:spcAft>
          <a:spcPct val="0"/>
        </a:spcAft>
        <a:defRPr sz="14800">
          <a:solidFill>
            <a:schemeClr val="tx2"/>
          </a:solidFill>
          <a:latin typeface="Times New Roman" pitchFamily="18" charset="0"/>
        </a:defRPr>
      </a:lvl7pPr>
      <a:lvl8pPr marL="1371600" algn="ctr" defTabSz="3074988" rtl="0" eaLnBrk="0" fontAlgn="base" hangingPunct="0">
        <a:spcBef>
          <a:spcPct val="0"/>
        </a:spcBef>
        <a:spcAft>
          <a:spcPct val="0"/>
        </a:spcAft>
        <a:defRPr sz="14800">
          <a:solidFill>
            <a:schemeClr val="tx2"/>
          </a:solidFill>
          <a:latin typeface="Times New Roman" pitchFamily="18" charset="0"/>
        </a:defRPr>
      </a:lvl8pPr>
      <a:lvl9pPr marL="1828800" algn="ctr" defTabSz="3074988" rtl="0" eaLnBrk="0" fontAlgn="base" hangingPunct="0">
        <a:spcBef>
          <a:spcPct val="0"/>
        </a:spcBef>
        <a:spcAft>
          <a:spcPct val="0"/>
        </a:spcAft>
        <a:defRPr sz="14800">
          <a:solidFill>
            <a:schemeClr val="tx2"/>
          </a:solidFill>
          <a:latin typeface="Times New Roman" pitchFamily="18" charset="0"/>
        </a:defRPr>
      </a:lvl9pPr>
    </p:titleStyle>
    <p:bodyStyle>
      <a:lvl1pPr marL="1150938" indent="-1150938" algn="l" defTabSz="3074988" rtl="0" eaLnBrk="0" fontAlgn="base" hangingPunct="0">
        <a:spcBef>
          <a:spcPct val="20000"/>
        </a:spcBef>
        <a:spcAft>
          <a:spcPct val="0"/>
        </a:spcAft>
        <a:buChar char="•"/>
        <a:defRPr sz="10700">
          <a:solidFill>
            <a:schemeClr val="tx1"/>
          </a:solidFill>
          <a:latin typeface="+mn-lt"/>
          <a:ea typeface="+mn-ea"/>
          <a:cs typeface="+mn-cs"/>
        </a:defRPr>
      </a:lvl1pPr>
      <a:lvl2pPr marL="2497138" indent="-960438" algn="l" defTabSz="3074988" rtl="0" eaLnBrk="0" fontAlgn="base" hangingPunct="0">
        <a:spcBef>
          <a:spcPct val="20000"/>
        </a:spcBef>
        <a:spcAft>
          <a:spcPct val="0"/>
        </a:spcAft>
        <a:buChar char="–"/>
        <a:defRPr sz="9500">
          <a:solidFill>
            <a:schemeClr val="tx1"/>
          </a:solidFill>
          <a:latin typeface="+mn-lt"/>
        </a:defRPr>
      </a:lvl2pPr>
      <a:lvl3pPr marL="3843338" indent="-768350" algn="l" defTabSz="3074988" rtl="0" eaLnBrk="0" fontAlgn="base" hangingPunct="0">
        <a:spcBef>
          <a:spcPct val="20000"/>
        </a:spcBef>
        <a:spcAft>
          <a:spcPct val="0"/>
        </a:spcAft>
        <a:buChar char="•"/>
        <a:defRPr sz="8100">
          <a:solidFill>
            <a:schemeClr val="tx1"/>
          </a:solidFill>
          <a:latin typeface="+mn-lt"/>
        </a:defRPr>
      </a:lvl3pPr>
      <a:lvl4pPr marL="5384800" indent="-773113" algn="l" defTabSz="3074988" rtl="0" eaLnBrk="0" fontAlgn="base" hangingPunct="0">
        <a:spcBef>
          <a:spcPct val="20000"/>
        </a:spcBef>
        <a:spcAft>
          <a:spcPct val="0"/>
        </a:spcAft>
        <a:buChar char="–"/>
        <a:defRPr sz="6500">
          <a:solidFill>
            <a:schemeClr val="tx1"/>
          </a:solidFill>
          <a:latin typeface="+mn-lt"/>
        </a:defRPr>
      </a:lvl4pPr>
      <a:lvl5pPr marL="6921500" indent="-768350" algn="l" defTabSz="3074988" rtl="0" eaLnBrk="0" fontAlgn="base" hangingPunct="0">
        <a:spcBef>
          <a:spcPct val="20000"/>
        </a:spcBef>
        <a:spcAft>
          <a:spcPct val="0"/>
        </a:spcAft>
        <a:buChar char="»"/>
        <a:defRPr sz="6500">
          <a:solidFill>
            <a:schemeClr val="tx1"/>
          </a:solidFill>
          <a:latin typeface="+mn-lt"/>
        </a:defRPr>
      </a:lvl5pPr>
      <a:lvl6pPr marL="7378700" indent="-768350" algn="l" defTabSz="3074988" rtl="0" eaLnBrk="0" fontAlgn="base" hangingPunct="0">
        <a:spcBef>
          <a:spcPct val="20000"/>
        </a:spcBef>
        <a:spcAft>
          <a:spcPct val="0"/>
        </a:spcAft>
        <a:buChar char="»"/>
        <a:defRPr sz="6500">
          <a:solidFill>
            <a:schemeClr val="tx1"/>
          </a:solidFill>
          <a:latin typeface="+mn-lt"/>
        </a:defRPr>
      </a:lvl6pPr>
      <a:lvl7pPr marL="7835900" indent="-768350" algn="l" defTabSz="3074988" rtl="0" eaLnBrk="0" fontAlgn="base" hangingPunct="0">
        <a:spcBef>
          <a:spcPct val="20000"/>
        </a:spcBef>
        <a:spcAft>
          <a:spcPct val="0"/>
        </a:spcAft>
        <a:buChar char="»"/>
        <a:defRPr sz="6500">
          <a:solidFill>
            <a:schemeClr val="tx1"/>
          </a:solidFill>
          <a:latin typeface="+mn-lt"/>
        </a:defRPr>
      </a:lvl7pPr>
      <a:lvl8pPr marL="8293100" indent="-768350" algn="l" defTabSz="3074988" rtl="0" eaLnBrk="0" fontAlgn="base" hangingPunct="0">
        <a:spcBef>
          <a:spcPct val="20000"/>
        </a:spcBef>
        <a:spcAft>
          <a:spcPct val="0"/>
        </a:spcAft>
        <a:buChar char="»"/>
        <a:defRPr sz="6500">
          <a:solidFill>
            <a:schemeClr val="tx1"/>
          </a:solidFill>
          <a:latin typeface="+mn-lt"/>
        </a:defRPr>
      </a:lvl8pPr>
      <a:lvl9pPr marL="8750300" indent="-768350" algn="l" defTabSz="3074988" rtl="0" eaLnBrk="0" fontAlgn="base" hangingPunct="0">
        <a:spcBef>
          <a:spcPct val="20000"/>
        </a:spcBef>
        <a:spcAft>
          <a:spcPct val="0"/>
        </a:spcAft>
        <a:buChar char="»"/>
        <a:defRPr sz="6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notesSlide" Target="../notesSlides/notesSlide1.xml"/><Relationship Id="rId7"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1.wmf"/><Relationship Id="rId4" Type="http://schemas.openxmlformats.org/officeDocument/2006/relationships/image" Target="../media/image2.jpeg"/><Relationship Id="rId9"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3074" name="Text Box 232"/>
          <p:cNvSpPr txBox="1">
            <a:spLocks noChangeArrowheads="1"/>
          </p:cNvSpPr>
          <p:nvPr/>
        </p:nvSpPr>
        <p:spPr bwMode="auto">
          <a:xfrm>
            <a:off x="11791950" y="3216275"/>
            <a:ext cx="276225" cy="108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5405" tIns="107703" rIns="215405" bIns="107703">
            <a:spAutoFit/>
          </a:bodyPr>
          <a:lstStyle>
            <a:lvl1pPr defTabSz="2154238">
              <a:defRPr sz="2400">
                <a:solidFill>
                  <a:schemeClr val="tx1"/>
                </a:solidFill>
                <a:latin typeface="Times New Roman" pitchFamily="18" charset="0"/>
              </a:defRPr>
            </a:lvl1pPr>
            <a:lvl2pPr marL="742950" indent="-285750" defTabSz="2154238">
              <a:defRPr sz="2400">
                <a:solidFill>
                  <a:schemeClr val="tx1"/>
                </a:solidFill>
                <a:latin typeface="Times New Roman" pitchFamily="18" charset="0"/>
              </a:defRPr>
            </a:lvl2pPr>
            <a:lvl3pPr marL="1143000" indent="-228600" defTabSz="2154238">
              <a:defRPr sz="2400">
                <a:solidFill>
                  <a:schemeClr val="tx1"/>
                </a:solidFill>
                <a:latin typeface="Times New Roman" pitchFamily="18" charset="0"/>
              </a:defRPr>
            </a:lvl3pPr>
            <a:lvl4pPr marL="1600200" indent="-228600" defTabSz="2154238">
              <a:defRPr sz="2400">
                <a:solidFill>
                  <a:schemeClr val="tx1"/>
                </a:solidFill>
                <a:latin typeface="Times New Roman" pitchFamily="18" charset="0"/>
              </a:defRPr>
            </a:lvl4pPr>
            <a:lvl5pPr marL="2057400" indent="-228600" defTabSz="2154238">
              <a:defRPr sz="2400">
                <a:solidFill>
                  <a:schemeClr val="tx1"/>
                </a:solidFill>
                <a:latin typeface="Times New Roman" pitchFamily="18" charset="0"/>
              </a:defRPr>
            </a:lvl5pPr>
            <a:lvl6pPr marL="2514600" indent="-228600" defTabSz="2154238" eaLnBrk="0" fontAlgn="base" hangingPunct="0">
              <a:spcBef>
                <a:spcPct val="0"/>
              </a:spcBef>
              <a:spcAft>
                <a:spcPct val="0"/>
              </a:spcAft>
              <a:defRPr sz="2400">
                <a:solidFill>
                  <a:schemeClr val="tx1"/>
                </a:solidFill>
                <a:latin typeface="Times New Roman" pitchFamily="18" charset="0"/>
              </a:defRPr>
            </a:lvl6pPr>
            <a:lvl7pPr marL="2971800" indent="-228600" defTabSz="2154238" eaLnBrk="0" fontAlgn="base" hangingPunct="0">
              <a:spcBef>
                <a:spcPct val="0"/>
              </a:spcBef>
              <a:spcAft>
                <a:spcPct val="0"/>
              </a:spcAft>
              <a:defRPr sz="2400">
                <a:solidFill>
                  <a:schemeClr val="tx1"/>
                </a:solidFill>
                <a:latin typeface="Times New Roman" pitchFamily="18" charset="0"/>
              </a:defRPr>
            </a:lvl7pPr>
            <a:lvl8pPr marL="3429000" indent="-228600" defTabSz="2154238" eaLnBrk="0" fontAlgn="base" hangingPunct="0">
              <a:spcBef>
                <a:spcPct val="0"/>
              </a:spcBef>
              <a:spcAft>
                <a:spcPct val="0"/>
              </a:spcAft>
              <a:defRPr sz="2400">
                <a:solidFill>
                  <a:schemeClr val="tx1"/>
                </a:solidFill>
                <a:latin typeface="Times New Roman" pitchFamily="18" charset="0"/>
              </a:defRPr>
            </a:lvl8pPr>
            <a:lvl9pPr marL="3886200" indent="-228600" defTabSz="2154238" eaLnBrk="0" fontAlgn="base" hangingPunct="0">
              <a:spcBef>
                <a:spcPct val="0"/>
              </a:spcBef>
              <a:spcAft>
                <a:spcPct val="0"/>
              </a:spcAft>
              <a:defRPr sz="2400">
                <a:solidFill>
                  <a:schemeClr val="tx1"/>
                </a:solidFill>
                <a:latin typeface="Times New Roman" pitchFamily="18" charset="0"/>
              </a:defRPr>
            </a:lvl9pPr>
          </a:lstStyle>
          <a:p>
            <a:endParaRPr lang="en-US" altLang="en-US" sz="5700"/>
          </a:p>
        </p:txBody>
      </p:sp>
      <p:sp>
        <p:nvSpPr>
          <p:cNvPr id="2051" name="Text Box 233"/>
          <p:cNvSpPr txBox="1">
            <a:spLocks noChangeArrowheads="1"/>
          </p:cNvSpPr>
          <p:nvPr/>
        </p:nvSpPr>
        <p:spPr bwMode="auto">
          <a:xfrm>
            <a:off x="536575" y="20723225"/>
            <a:ext cx="15179675" cy="403225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2800350" indent="-58738">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3200" dirty="0" smtClean="0">
                <a:solidFill>
                  <a:schemeClr val="accent6"/>
                </a:solidFill>
                <a:latin typeface="Arial" panose="020B0604020202020204" pitchFamily="34" charset="0"/>
                <a:cs typeface="Arial" panose="020B0604020202020204" pitchFamily="34" charset="0"/>
              </a:rPr>
              <a:t>Data were collected by interviewing the caseload holders at Services A and B with reference to patients case records.  Data was not recorded in respect of new patients who had not completed the assessment process as their data were incomplete at the time data were collected. Data were collected for 44 patients at service A and 98 patients at Service B. Service B  covers a larger area than Service A and has a larger staff team .  Service B has three full  time nursing and social work staff whereas Service  A has one full time and two  part time nursing and social work staff. </a:t>
            </a:r>
          </a:p>
        </p:txBody>
      </p:sp>
      <p:sp>
        <p:nvSpPr>
          <p:cNvPr id="2054" name="Text Box 236"/>
          <p:cNvSpPr txBox="1">
            <a:spLocks noChangeArrowheads="1"/>
          </p:cNvSpPr>
          <p:nvPr/>
        </p:nvSpPr>
        <p:spPr bwMode="auto">
          <a:xfrm>
            <a:off x="546100" y="5953125"/>
            <a:ext cx="9950450" cy="873442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0" tIns="180000" rIns="360000" bIns="180000">
            <a:spAutoFit/>
          </a:bodyPr>
          <a:lstStyle>
            <a:lvl1pPr marL="571500" indent="-5715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marL="0" indent="0" algn="just">
              <a:defRPr/>
            </a:pPr>
            <a:r>
              <a:rPr lang="en-GB" altLang="en-US" sz="3200" dirty="0" smtClean="0">
                <a:solidFill>
                  <a:schemeClr val="accent6"/>
                </a:solidFill>
                <a:latin typeface="Arial" charset="0"/>
                <a:cs typeface="Arial" charset="0"/>
              </a:rPr>
              <a:t>Staff working in a small community addiction service in the West of </a:t>
            </a:r>
            <a:r>
              <a:rPr lang="en-GB" altLang="en-US" sz="3200" smtClean="0">
                <a:solidFill>
                  <a:schemeClr val="accent6"/>
                </a:solidFill>
                <a:latin typeface="Arial" charset="0"/>
                <a:cs typeface="Arial" charset="0"/>
              </a:rPr>
              <a:t>Scotland felt that </a:t>
            </a:r>
            <a:r>
              <a:rPr lang="en-GB" altLang="en-US" sz="3200" dirty="0" smtClean="0">
                <a:solidFill>
                  <a:schemeClr val="accent6"/>
                </a:solidFill>
                <a:latin typeface="Arial" charset="0"/>
                <a:cs typeface="Arial" charset="0"/>
              </a:rPr>
              <a:t>the case load carried by the service had a substantial number of patients with highly complex presentations  </a:t>
            </a:r>
          </a:p>
          <a:p>
            <a:pPr marL="0" indent="0" algn="just">
              <a:defRPr/>
            </a:pPr>
            <a:endParaRPr lang="en-GB" altLang="en-US" sz="3200" dirty="0" smtClean="0">
              <a:solidFill>
                <a:schemeClr val="accent6"/>
              </a:solidFill>
              <a:latin typeface="Arial" charset="0"/>
              <a:cs typeface="Arial" charset="0"/>
            </a:endParaRPr>
          </a:p>
          <a:p>
            <a:pPr marL="0" indent="0" algn="just">
              <a:defRPr/>
            </a:pPr>
            <a:r>
              <a:rPr lang="en-GB" altLang="en-US" sz="3200" dirty="0" smtClean="0">
                <a:solidFill>
                  <a:schemeClr val="accent6"/>
                </a:solidFill>
                <a:latin typeface="Arial" charset="0"/>
                <a:cs typeface="Arial" charset="0"/>
              </a:rPr>
              <a:t>Staff reported that the number of service users with complex presentations resulted in a substantially higher workload which has not necessarily been mirrored in other teams working in other parts of the same Health Service area </a:t>
            </a:r>
          </a:p>
          <a:p>
            <a:pPr algn="just">
              <a:buFont typeface="Arial" charset="0"/>
              <a:buChar char="•"/>
              <a:defRPr/>
            </a:pPr>
            <a:endParaRPr lang="en-GB" altLang="en-US" sz="3200" dirty="0" smtClean="0">
              <a:solidFill>
                <a:schemeClr val="accent6"/>
              </a:solidFill>
              <a:latin typeface="Arial" charset="0"/>
              <a:cs typeface="Arial" charset="0"/>
            </a:endParaRPr>
          </a:p>
          <a:p>
            <a:pPr marL="0" indent="0" algn="just">
              <a:defRPr/>
            </a:pPr>
            <a:r>
              <a:rPr lang="en-GB" altLang="en-US" sz="3200" dirty="0" smtClean="0">
                <a:solidFill>
                  <a:schemeClr val="accent6"/>
                </a:solidFill>
                <a:latin typeface="Arial" charset="0"/>
                <a:cs typeface="Arial" charset="0"/>
              </a:rPr>
              <a:t>The aim of the audit was therefore to assess  patient complexity in the addiction service (Service A) and to compare this to another service in a different part of the same Health Service area (Service B) which operated in a similar way</a:t>
            </a:r>
          </a:p>
        </p:txBody>
      </p:sp>
      <p:sp>
        <p:nvSpPr>
          <p:cNvPr id="2286" name="Text Box 238"/>
          <p:cNvSpPr txBox="1">
            <a:spLocks noChangeArrowheads="1"/>
          </p:cNvSpPr>
          <p:nvPr/>
        </p:nvSpPr>
        <p:spPr bwMode="auto">
          <a:xfrm>
            <a:off x="536575" y="5167313"/>
            <a:ext cx="9959975"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3600" b="1" dirty="0">
                <a:solidFill>
                  <a:schemeClr val="bg1"/>
                </a:solidFill>
                <a:effectLst>
                  <a:outerShdw blurRad="38100" dist="38100" dir="2700000" algn="tl">
                    <a:srgbClr val="000000"/>
                  </a:outerShdw>
                </a:effectLst>
              </a:rPr>
              <a:t>1. INTRODUCTION</a:t>
            </a:r>
          </a:p>
        </p:txBody>
      </p:sp>
      <p:sp>
        <p:nvSpPr>
          <p:cNvPr id="2287" name="Text Box 239"/>
          <p:cNvSpPr txBox="1">
            <a:spLocks noChangeArrowheads="1"/>
          </p:cNvSpPr>
          <p:nvPr/>
        </p:nvSpPr>
        <p:spPr bwMode="auto">
          <a:xfrm>
            <a:off x="7654925" y="35509200"/>
            <a:ext cx="14519275"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3600" b="1" dirty="0">
                <a:solidFill>
                  <a:schemeClr val="bg1"/>
                </a:solidFill>
                <a:effectLst>
                  <a:outerShdw blurRad="38100" dist="38100" dir="2700000" algn="tl">
                    <a:srgbClr val="000000"/>
                  </a:outerShdw>
                </a:effectLst>
              </a:rPr>
              <a:t>6. DISCUSSION AND CONCLUSIONS</a:t>
            </a:r>
          </a:p>
        </p:txBody>
      </p:sp>
      <p:sp>
        <p:nvSpPr>
          <p:cNvPr id="2290" name="Rectangle 242"/>
          <p:cNvSpPr>
            <a:spLocks noChangeArrowheads="1"/>
          </p:cNvSpPr>
          <p:nvPr/>
        </p:nvSpPr>
        <p:spPr bwMode="auto">
          <a:xfrm>
            <a:off x="-338138" y="762000"/>
            <a:ext cx="33680401" cy="1089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defRPr/>
            </a:pPr>
            <a:r>
              <a:rPr lang="en-US" altLang="en-US" sz="7200" b="1" dirty="0">
                <a:solidFill>
                  <a:srgbClr val="C00000"/>
                </a:solidFill>
                <a:effectLst>
                  <a:outerShdw blurRad="38100" dist="38100" dir="2700000" algn="tl">
                    <a:srgbClr val="000000"/>
                  </a:outerShdw>
                </a:effectLst>
                <a:latin typeface="Arial" charset="0"/>
              </a:rPr>
              <a:t>AN AUDIT OF COMPLEXITY IN A COMMUNITY ADDICTION CASELOAD</a:t>
            </a:r>
            <a:endParaRPr lang="en-US" altLang="en-US" sz="6600" b="1" dirty="0">
              <a:solidFill>
                <a:srgbClr val="C00000"/>
              </a:solidFill>
              <a:effectLst>
                <a:outerShdw blurRad="38100" dist="38100" dir="2700000" algn="tl">
                  <a:srgbClr val="000000"/>
                </a:outerShdw>
              </a:effectLst>
              <a:latin typeface="Arial" charset="0"/>
            </a:endParaRPr>
          </a:p>
        </p:txBody>
      </p:sp>
      <p:sp>
        <p:nvSpPr>
          <p:cNvPr id="2291" name="Rectangle 243"/>
          <p:cNvSpPr>
            <a:spLocks noChangeArrowheads="1"/>
          </p:cNvSpPr>
          <p:nvPr/>
        </p:nvSpPr>
        <p:spPr bwMode="auto">
          <a:xfrm>
            <a:off x="6096000" y="2597150"/>
            <a:ext cx="20878800" cy="839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defRPr/>
            </a:pPr>
            <a:r>
              <a:rPr lang="en-US" altLang="en-US" sz="5400" dirty="0">
                <a:solidFill>
                  <a:srgbClr val="C00000"/>
                </a:solidFill>
                <a:effectLst>
                  <a:outerShdw blurRad="38100" dist="38100" dir="2700000" algn="tl">
                    <a:srgbClr val="000000"/>
                  </a:outerShdw>
                </a:effectLst>
                <a:latin typeface="Arial" charset="0"/>
              </a:rPr>
              <a:t>Authors Dr David M Greenwell, Dr David Johnson</a:t>
            </a:r>
          </a:p>
        </p:txBody>
      </p:sp>
      <p:sp>
        <p:nvSpPr>
          <p:cNvPr id="2293" name="Oval 245"/>
          <p:cNvSpPr>
            <a:spLocks noChangeArrowheads="1"/>
          </p:cNvSpPr>
          <p:nvPr/>
        </p:nvSpPr>
        <p:spPr bwMode="auto">
          <a:xfrm>
            <a:off x="1049338" y="2314575"/>
            <a:ext cx="2362200" cy="2362200"/>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dirty="0">
              <a:effectLst>
                <a:outerShdw blurRad="38100" dist="38100" dir="2700000" algn="tl">
                  <a:srgbClr val="000000">
                    <a:alpha val="43137"/>
                  </a:srgbClr>
                </a:outerShdw>
              </a:effectLst>
            </a:endParaRPr>
          </a:p>
        </p:txBody>
      </p:sp>
      <p:sp>
        <p:nvSpPr>
          <p:cNvPr id="3082" name="Text Box 246"/>
          <p:cNvSpPr txBox="1">
            <a:spLocks noChangeArrowheads="1"/>
          </p:cNvSpPr>
          <p:nvPr/>
        </p:nvSpPr>
        <p:spPr bwMode="auto">
          <a:xfrm>
            <a:off x="1544638" y="2711450"/>
            <a:ext cx="1471612"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4800">
                <a:solidFill>
                  <a:schemeClr val="bg1"/>
                </a:solidFill>
              </a:rPr>
              <a:t>Logo</a:t>
            </a:r>
          </a:p>
          <a:p>
            <a:pPr algn="ctr"/>
            <a:r>
              <a:rPr lang="en-US" altLang="en-US" sz="4800">
                <a:solidFill>
                  <a:schemeClr val="bg1"/>
                </a:solidFill>
              </a:rPr>
              <a:t>Here</a:t>
            </a:r>
          </a:p>
        </p:txBody>
      </p:sp>
      <p:sp>
        <p:nvSpPr>
          <p:cNvPr id="2297" name="Text Box 249"/>
          <p:cNvSpPr txBox="1">
            <a:spLocks noChangeArrowheads="1"/>
          </p:cNvSpPr>
          <p:nvPr/>
        </p:nvSpPr>
        <p:spPr bwMode="auto">
          <a:xfrm>
            <a:off x="468313" y="19797713"/>
            <a:ext cx="15247937"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3600" b="1" dirty="0">
                <a:solidFill>
                  <a:schemeClr val="bg1"/>
                </a:solidFill>
                <a:effectLst>
                  <a:outerShdw blurRad="38100" dist="38100" dir="2700000" algn="tl">
                    <a:srgbClr val="000000"/>
                  </a:outerShdw>
                </a:effectLst>
              </a:rPr>
              <a:t>3. METHODS</a:t>
            </a:r>
          </a:p>
        </p:txBody>
      </p:sp>
      <p:sp>
        <p:nvSpPr>
          <p:cNvPr id="2298" name="Text Box 250"/>
          <p:cNvSpPr txBox="1">
            <a:spLocks noChangeArrowheads="1"/>
          </p:cNvSpPr>
          <p:nvPr/>
        </p:nvSpPr>
        <p:spPr bwMode="auto">
          <a:xfrm>
            <a:off x="425450" y="29565600"/>
            <a:ext cx="15179675"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3600" b="1" dirty="0">
                <a:solidFill>
                  <a:schemeClr val="bg1"/>
                </a:solidFill>
                <a:effectLst>
                  <a:outerShdw blurRad="38100" dist="38100" dir="2700000" algn="tl">
                    <a:srgbClr val="000000"/>
                  </a:outerShdw>
                </a:effectLst>
              </a:rPr>
              <a:t>5 RESULTS</a:t>
            </a:r>
          </a:p>
        </p:txBody>
      </p:sp>
      <p:sp>
        <p:nvSpPr>
          <p:cNvPr id="3085" name="Text Box 251"/>
          <p:cNvSpPr txBox="1">
            <a:spLocks noChangeArrowheads="1"/>
          </p:cNvSpPr>
          <p:nvPr/>
        </p:nvSpPr>
        <p:spPr bwMode="auto">
          <a:xfrm>
            <a:off x="425450" y="36576000"/>
            <a:ext cx="31837313" cy="203200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r>
              <a:rPr lang="en-GB" altLang="en-US" sz="3200">
                <a:solidFill>
                  <a:schemeClr val="accent2"/>
                </a:solidFill>
                <a:latin typeface="Arial" charset="0"/>
                <a:cs typeface="Arial" charset="0"/>
              </a:rPr>
              <a:t>The audit met its aim in identifying the different levels of complexity in the caseloads of the two services.  The results support the statements made by staff working in Service A  that this area has a caseload with high levels of complexity.  This would suggest that complexity is an important factor in determining the workload of community  addiction teams.  Measures of complexity should therefore be taken into account when undertaking workforce planning.  This audit was limited by the use of a draft instrument to measure patient complexity in an addiction team.  Further work is required to establish the validity and reliability of this instrument.</a:t>
            </a:r>
            <a:endParaRPr lang="en-US" altLang="en-US" sz="2800"/>
          </a:p>
        </p:txBody>
      </p:sp>
      <p:sp>
        <p:nvSpPr>
          <p:cNvPr id="2068" name="Text Box 254"/>
          <p:cNvSpPr txBox="1">
            <a:spLocks noChangeArrowheads="1"/>
          </p:cNvSpPr>
          <p:nvPr/>
        </p:nvSpPr>
        <p:spPr bwMode="auto">
          <a:xfrm>
            <a:off x="16535400" y="20723225"/>
            <a:ext cx="15914688" cy="4494213"/>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3200" dirty="0" smtClean="0">
                <a:solidFill>
                  <a:schemeClr val="accent6"/>
                </a:solidFill>
                <a:latin typeface="Arial" panose="020B0604020202020204" pitchFamily="34" charset="0"/>
                <a:cs typeface="Arial" panose="020B0604020202020204" pitchFamily="34" charset="0"/>
              </a:rPr>
              <a:t>Patients were placed into one of three categories according to their total complexity scores.  Individuals with scores of between 0 and 12 were classified as presenting with low complexity, individuals with sores of between 13 and 24 were classified as presenting with moderate complexity while patients with scores of  25 and higher were classified as presenting with high complexity.  The number of individuals on each caseload who came within each of the complexity categories were then summed.  This enable the identification of the number of people within each category of complexity in each caseload.   The percentages of patients in each category at each service were then calculated to facilitate comparison between the two services. </a:t>
            </a:r>
          </a:p>
        </p:txBody>
      </p:sp>
      <p:sp>
        <p:nvSpPr>
          <p:cNvPr id="2077" name="Text Box 236"/>
          <p:cNvSpPr txBox="1">
            <a:spLocks noChangeArrowheads="1"/>
          </p:cNvSpPr>
          <p:nvPr/>
        </p:nvSpPr>
        <p:spPr bwMode="auto">
          <a:xfrm>
            <a:off x="10972800" y="5953125"/>
            <a:ext cx="21458238" cy="1335722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3200" dirty="0" smtClean="0">
                <a:solidFill>
                  <a:schemeClr val="accent6"/>
                </a:solidFill>
                <a:latin typeface="Arial" panose="020B0604020202020204" pitchFamily="34" charset="0"/>
                <a:cs typeface="Arial" panose="020B0604020202020204" pitchFamily="34" charset="0"/>
              </a:rPr>
              <a:t> A search of online database using the search terms “complex and addiction and measurement” did not identify an instrument for measuring complexity in addiction team caseloads.  It was therefore necessary to develop an instrument the purpose of which was to measure patient complexity in a community addiction caseload. </a:t>
            </a:r>
          </a:p>
          <a:p>
            <a:pPr>
              <a:defRPr/>
            </a:pPr>
            <a:endParaRPr lang="en-US" altLang="en-US" sz="3200" dirty="0" smtClean="0">
              <a:solidFill>
                <a:schemeClr val="accent6"/>
              </a:solidFill>
              <a:latin typeface="Arial" panose="020B0604020202020204" pitchFamily="34" charset="0"/>
              <a:cs typeface="Arial" panose="020B0604020202020204" pitchFamily="34" charset="0"/>
            </a:endParaRPr>
          </a:p>
          <a:p>
            <a:pPr>
              <a:defRPr/>
            </a:pPr>
            <a:r>
              <a:rPr lang="en-US" altLang="en-US" sz="3200" dirty="0" smtClean="0">
                <a:solidFill>
                  <a:schemeClr val="accent6"/>
                </a:solidFill>
                <a:latin typeface="Arial" panose="020B0604020202020204" pitchFamily="34" charset="0"/>
                <a:cs typeface="Arial" panose="020B0604020202020204" pitchFamily="34" charset="0"/>
              </a:rPr>
              <a:t>The tool was developed on the basis of the following assumptions:</a:t>
            </a:r>
          </a:p>
          <a:p>
            <a:pPr marL="571500" indent="-571500">
              <a:buFont typeface="Arial" panose="020B0604020202020204" pitchFamily="34" charset="0"/>
              <a:buChar char="•"/>
              <a:defRPr/>
            </a:pPr>
            <a:r>
              <a:rPr lang="en-US" altLang="en-US" sz="3200" dirty="0" smtClean="0">
                <a:solidFill>
                  <a:schemeClr val="accent6"/>
                </a:solidFill>
                <a:latin typeface="Arial" panose="020B0604020202020204" pitchFamily="34" charset="0"/>
                <a:cs typeface="Arial" panose="020B0604020202020204" pitchFamily="34" charset="0"/>
              </a:rPr>
              <a:t>Patients with more risk factors in their lives would require more input from the addiction team in developing and implementing risk management plans</a:t>
            </a:r>
          </a:p>
          <a:p>
            <a:pPr marL="571500" indent="-571500">
              <a:buFont typeface="Arial" panose="020B0604020202020204" pitchFamily="34" charset="0"/>
              <a:buChar char="•"/>
              <a:defRPr/>
            </a:pPr>
            <a:r>
              <a:rPr lang="en-US" altLang="en-US" sz="3200" dirty="0" smtClean="0">
                <a:solidFill>
                  <a:schemeClr val="accent6"/>
                </a:solidFill>
                <a:latin typeface="Arial" panose="020B0604020202020204" pitchFamily="34" charset="0"/>
                <a:cs typeface="Arial" panose="020B0604020202020204" pitchFamily="34" charset="0"/>
              </a:rPr>
              <a:t>Patient with higher levels of problem severity would require more input from the addiction team than those with lower levels of problem severity</a:t>
            </a:r>
          </a:p>
          <a:p>
            <a:pPr marL="571500" indent="-571500">
              <a:buFont typeface="Arial" panose="020B0604020202020204" pitchFamily="34" charset="0"/>
              <a:buChar char="•"/>
              <a:defRPr/>
            </a:pPr>
            <a:r>
              <a:rPr lang="en-US" altLang="en-US" sz="3200" dirty="0" smtClean="0">
                <a:solidFill>
                  <a:schemeClr val="accent6"/>
                </a:solidFill>
                <a:latin typeface="Arial" panose="020B0604020202020204" pitchFamily="34" charset="0"/>
                <a:cs typeface="Arial" panose="020B0604020202020204" pitchFamily="34" charset="0"/>
              </a:rPr>
              <a:t>Patients with a higher frequency of contact with services have a greater impact on an addiction team workload than those with a lower frequency of contact</a:t>
            </a:r>
          </a:p>
          <a:p>
            <a:pPr marL="571500" indent="-571500">
              <a:buFont typeface="Arial" panose="020B0604020202020204" pitchFamily="34" charset="0"/>
              <a:buChar char="•"/>
              <a:defRPr/>
            </a:pPr>
            <a:r>
              <a:rPr lang="en-US" altLang="en-US" sz="3200" dirty="0" smtClean="0">
                <a:solidFill>
                  <a:schemeClr val="accent6"/>
                </a:solidFill>
                <a:latin typeface="Arial" panose="020B0604020202020204" pitchFamily="34" charset="0"/>
                <a:cs typeface="Arial" panose="020B0604020202020204" pitchFamily="34" charset="0"/>
              </a:rPr>
              <a:t>Patients who are attending several different services in addition to the addiction service, e.g. criminal justice services, child protection services, mental health services, can increase the addiction team’s workload.  This is because of the requirement for inter agency communication and the requirement to produce reports for and to attend multi-professional / multi agency case conferences.</a:t>
            </a:r>
          </a:p>
          <a:p>
            <a:pPr>
              <a:defRPr/>
            </a:pPr>
            <a:endParaRPr lang="en-US" altLang="en-US" sz="3200" dirty="0" smtClean="0">
              <a:solidFill>
                <a:schemeClr val="accent6"/>
              </a:solidFill>
              <a:latin typeface="Arial" panose="020B0604020202020204" pitchFamily="34" charset="0"/>
              <a:cs typeface="Arial" panose="020B0604020202020204" pitchFamily="34" charset="0"/>
            </a:endParaRPr>
          </a:p>
          <a:p>
            <a:pPr>
              <a:defRPr/>
            </a:pPr>
            <a:r>
              <a:rPr lang="en-US" altLang="en-US" sz="3200" dirty="0" smtClean="0">
                <a:solidFill>
                  <a:schemeClr val="accent6"/>
                </a:solidFill>
                <a:latin typeface="Arial" panose="020B0604020202020204" pitchFamily="34" charset="0"/>
                <a:cs typeface="Arial" panose="020B0604020202020204" pitchFamily="34" charset="0"/>
              </a:rPr>
              <a:t>The instrument comprised the following:</a:t>
            </a:r>
          </a:p>
          <a:p>
            <a:pPr marL="457200" indent="-457200">
              <a:buFont typeface="Arial" panose="020B0604020202020204" pitchFamily="34" charset="0"/>
              <a:buChar char="•"/>
              <a:defRPr/>
            </a:pPr>
            <a:r>
              <a:rPr lang="en-US" altLang="en-US" sz="3200" dirty="0" smtClean="0">
                <a:solidFill>
                  <a:schemeClr val="accent6"/>
                </a:solidFill>
                <a:latin typeface="Arial" panose="020B0604020202020204" pitchFamily="34" charset="0"/>
                <a:cs typeface="Arial" panose="020B0604020202020204" pitchFamily="34" charset="0"/>
              </a:rPr>
              <a:t>The patient’s Level 1 Sainsbury Risk Assessment score </a:t>
            </a:r>
          </a:p>
          <a:p>
            <a:pPr marL="457200" indent="-457200">
              <a:buFont typeface="Arial" panose="020B0604020202020204" pitchFamily="34" charset="0"/>
              <a:buChar char="•"/>
              <a:defRPr/>
            </a:pPr>
            <a:r>
              <a:rPr lang="en-US" altLang="en-US" sz="3200" dirty="0" smtClean="0">
                <a:solidFill>
                  <a:schemeClr val="accent6"/>
                </a:solidFill>
                <a:latin typeface="Arial" panose="020B0604020202020204" pitchFamily="34" charset="0"/>
                <a:cs typeface="Arial" panose="020B0604020202020204" pitchFamily="34" charset="0"/>
              </a:rPr>
              <a:t>Measures of the severity of patients problems with alcohol, drugs, physical health, mental health and other, e.g. criminal justice or child protection, problems.  Severity was measured using a six point scale of 0,1, 2, 3, 4 or 5 with 0 indicating no problem and 5 indicating the highest level of problem severity</a:t>
            </a:r>
          </a:p>
          <a:p>
            <a:pPr marL="457200" indent="-457200">
              <a:buFont typeface="Arial" panose="020B0604020202020204" pitchFamily="34" charset="0"/>
              <a:buChar char="•"/>
              <a:defRPr/>
            </a:pPr>
            <a:r>
              <a:rPr lang="en-US" altLang="en-US" sz="3200" dirty="0" smtClean="0">
                <a:solidFill>
                  <a:schemeClr val="accent6"/>
                </a:solidFill>
                <a:latin typeface="Arial" panose="020B0604020202020204" pitchFamily="34" charset="0"/>
                <a:cs typeface="Arial" panose="020B0604020202020204" pitchFamily="34" charset="0"/>
              </a:rPr>
              <a:t>The frequency of the patients’ contact with the addiction service.  This was weighted in favour of patients with a high frequency of contact because of the disproportionate impact this can have on the services workload.  Therefore a </a:t>
            </a:r>
            <a:r>
              <a:rPr lang="en-GB" sz="3200" dirty="0" smtClean="0">
                <a:solidFill>
                  <a:schemeClr val="accent6"/>
                </a:solidFill>
                <a:latin typeface="Arial" panose="020B0604020202020204" pitchFamily="34" charset="0"/>
                <a:cs typeface="Arial" panose="020B0604020202020204" pitchFamily="34" charset="0"/>
              </a:rPr>
              <a:t>contact frequency:  once  weekly or more than once weekly scored 8, once every two weeks scored 4, once every three weeks scored 2 and once every four weeks or less frequently than this scored 1.</a:t>
            </a:r>
          </a:p>
          <a:p>
            <a:pPr marL="457200" indent="-457200">
              <a:buFont typeface="Arial" panose="020B0604020202020204" pitchFamily="34" charset="0"/>
              <a:buChar char="•"/>
              <a:defRPr/>
            </a:pPr>
            <a:r>
              <a:rPr lang="en-GB" altLang="en-US" sz="3200" dirty="0" smtClean="0">
                <a:solidFill>
                  <a:schemeClr val="accent6"/>
                </a:solidFill>
                <a:latin typeface="Arial" panose="020B0604020202020204" pitchFamily="34" charset="0"/>
                <a:cs typeface="Arial" panose="020B0604020202020204" pitchFamily="34" charset="0"/>
              </a:rPr>
              <a:t>One point was scored for each different agency or professional the patient was attending</a:t>
            </a:r>
          </a:p>
          <a:p>
            <a:pPr>
              <a:defRPr/>
            </a:pPr>
            <a:r>
              <a:rPr lang="en-US" altLang="en-US" sz="3200" dirty="0" smtClean="0">
                <a:solidFill>
                  <a:schemeClr val="accent6"/>
                </a:solidFill>
                <a:latin typeface="Arial" panose="020B0604020202020204" pitchFamily="34" charset="0"/>
                <a:cs typeface="Arial" panose="020B0604020202020204" pitchFamily="34" charset="0"/>
              </a:rPr>
              <a:t>The sum of these individual scores yielded a total complexity score</a:t>
            </a:r>
          </a:p>
        </p:txBody>
      </p:sp>
      <p:sp>
        <p:nvSpPr>
          <p:cNvPr id="30" name="Text Box 250"/>
          <p:cNvSpPr txBox="1">
            <a:spLocks noChangeArrowheads="1"/>
          </p:cNvSpPr>
          <p:nvPr/>
        </p:nvSpPr>
        <p:spPr bwMode="auto">
          <a:xfrm>
            <a:off x="10972800" y="5172075"/>
            <a:ext cx="21458238" cy="646113"/>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3600" b="1" dirty="0">
                <a:solidFill>
                  <a:schemeClr val="bg1"/>
                </a:solidFill>
                <a:effectLst>
                  <a:outerShdw blurRad="38100" dist="38100" dir="2700000" algn="tl">
                    <a:srgbClr val="000000"/>
                  </a:outerShdw>
                </a:effectLst>
              </a:rPr>
              <a:t>2 DEVELOPING AN INSTRUMENT TO MEASURE PATIENT COMPLEXITY</a:t>
            </a:r>
          </a:p>
        </p:txBody>
      </p:sp>
      <p:pic>
        <p:nvPicPr>
          <p:cNvPr id="3089" name="Picture 36" descr="C:\Users\Davy\AppData\Local\Microsoft\Windows\INetCache\IE\NSQN00XB\complex_network_management[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6575" y="15240000"/>
            <a:ext cx="9950450" cy="407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Text Box 238"/>
          <p:cNvSpPr txBox="1">
            <a:spLocks noChangeArrowheads="1"/>
          </p:cNvSpPr>
          <p:nvPr/>
        </p:nvSpPr>
        <p:spPr bwMode="auto">
          <a:xfrm>
            <a:off x="555625" y="14330363"/>
            <a:ext cx="9931400"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3600" b="1" dirty="0">
                <a:solidFill>
                  <a:schemeClr val="bg1"/>
                </a:solidFill>
                <a:effectLst>
                  <a:outerShdw blurRad="38100" dist="38100" dir="2700000" algn="tl">
                    <a:srgbClr val="000000"/>
                  </a:outerShdw>
                </a:effectLst>
              </a:rPr>
              <a:t>A COMPLEX  PATIENT JOURNEY?</a:t>
            </a:r>
          </a:p>
        </p:txBody>
      </p:sp>
      <p:sp>
        <p:nvSpPr>
          <p:cNvPr id="38" name="Text Box 249"/>
          <p:cNvSpPr txBox="1">
            <a:spLocks noChangeArrowheads="1"/>
          </p:cNvSpPr>
          <p:nvPr/>
        </p:nvSpPr>
        <p:spPr bwMode="auto">
          <a:xfrm>
            <a:off x="16535400" y="19797713"/>
            <a:ext cx="15895638" cy="6635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3600" b="1" dirty="0">
                <a:solidFill>
                  <a:schemeClr val="bg1"/>
                </a:solidFill>
                <a:effectLst>
                  <a:outerShdw blurRad="38100" dist="38100" dir="2700000" algn="tl">
                    <a:srgbClr val="000000"/>
                  </a:outerShdw>
                </a:effectLst>
              </a:rPr>
              <a:t>4. DATA ANALYSIS</a:t>
            </a:r>
          </a:p>
        </p:txBody>
      </p:sp>
      <p:pic>
        <p:nvPicPr>
          <p:cNvPr id="3092" name="Picture 40" descr="C:\Users\Davy\AppData\Local\Microsoft\Windows\INetCache\IE\4Q23AZTX\cm_leaf_by_adamlhumphreys-d4i2imv[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44638" y="25598438"/>
            <a:ext cx="2497137" cy="238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93" name="Picture 45" descr="C:\Users\Davy\AppData\Local\Microsoft\Windows\INetCache\IE\4Q23AZTX\Oak-Leaf-Autumn-2-13072-large[1].png" title="high"/>
          <p:cNvPicPr>
            <a:picLocks noChangeAspect="1" noChangeArrowheads="1"/>
          </p:cNvPicPr>
          <p:nvPr/>
        </p:nvPicPr>
        <p:blipFill>
          <a:blip r:embed="rId6"/>
          <a:srcRect/>
          <a:stretch>
            <a:fillRect/>
          </a:stretch>
        </p:blipFill>
        <p:spPr bwMode="auto">
          <a:xfrm rot="10800000" flipH="1" flipV="1">
            <a:off x="11764963" y="25707975"/>
            <a:ext cx="2343150" cy="25908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987550" y="28384500"/>
            <a:ext cx="1236663" cy="647700"/>
          </a:xfrm>
          <a:prstGeom prst="rect">
            <a:avLst/>
          </a:prstGeom>
          <a:noFill/>
        </p:spPr>
        <p:txBody>
          <a:bodyPr wrap="none">
            <a:spAutoFit/>
          </a:bodyPr>
          <a:lstStyle/>
          <a:p>
            <a:pPr>
              <a:defRPr/>
            </a:pPr>
            <a:r>
              <a:rPr lang="en-GB" sz="3600" dirty="0">
                <a:effectLst>
                  <a:outerShdw blurRad="38100" dist="38100" dir="2700000" algn="tl">
                    <a:srgbClr val="000000">
                      <a:alpha val="43137"/>
                    </a:srgbClr>
                  </a:outerShdw>
                </a:effectLst>
              </a:rPr>
              <a:t>LOW</a:t>
            </a:r>
            <a:endParaRPr lang="en-GB" dirty="0">
              <a:effectLst>
                <a:outerShdw blurRad="38100" dist="38100" dir="2700000" algn="tl">
                  <a:srgbClr val="000000">
                    <a:alpha val="43137"/>
                  </a:srgbClr>
                </a:outerShdw>
              </a:effectLst>
            </a:endParaRPr>
          </a:p>
        </p:txBody>
      </p:sp>
      <p:sp>
        <p:nvSpPr>
          <p:cNvPr id="50" name="TextBox 49"/>
          <p:cNvSpPr txBox="1"/>
          <p:nvPr/>
        </p:nvSpPr>
        <p:spPr>
          <a:xfrm>
            <a:off x="6950075" y="28386088"/>
            <a:ext cx="2698750" cy="646112"/>
          </a:xfrm>
          <a:prstGeom prst="rect">
            <a:avLst/>
          </a:prstGeom>
          <a:noFill/>
        </p:spPr>
        <p:txBody>
          <a:bodyPr wrap="none">
            <a:spAutoFit/>
          </a:bodyPr>
          <a:lstStyle/>
          <a:p>
            <a:pPr>
              <a:defRPr/>
            </a:pPr>
            <a:r>
              <a:rPr lang="en-GB" sz="3600" dirty="0">
                <a:effectLst>
                  <a:outerShdw blurRad="38100" dist="38100" dir="2700000" algn="tl">
                    <a:srgbClr val="000000">
                      <a:alpha val="43137"/>
                    </a:srgbClr>
                  </a:outerShdw>
                </a:effectLst>
              </a:rPr>
              <a:t>MODERATE</a:t>
            </a:r>
            <a:endParaRPr lang="en-GB" dirty="0">
              <a:effectLst>
                <a:outerShdw blurRad="38100" dist="38100" dir="2700000" algn="tl">
                  <a:srgbClr val="000000">
                    <a:alpha val="43137"/>
                  </a:srgbClr>
                </a:outerShdw>
              </a:effectLst>
            </a:endParaRPr>
          </a:p>
        </p:txBody>
      </p:sp>
      <p:sp>
        <p:nvSpPr>
          <p:cNvPr id="51" name="TextBox 50"/>
          <p:cNvSpPr txBox="1"/>
          <p:nvPr/>
        </p:nvSpPr>
        <p:spPr>
          <a:xfrm>
            <a:off x="12561888" y="28298775"/>
            <a:ext cx="1338262" cy="646113"/>
          </a:xfrm>
          <a:prstGeom prst="rect">
            <a:avLst/>
          </a:prstGeom>
          <a:noFill/>
        </p:spPr>
        <p:txBody>
          <a:bodyPr wrap="none">
            <a:spAutoFit/>
          </a:bodyPr>
          <a:lstStyle/>
          <a:p>
            <a:pPr>
              <a:defRPr/>
            </a:pPr>
            <a:r>
              <a:rPr lang="en-GB" sz="3600" dirty="0">
                <a:effectLst>
                  <a:outerShdw blurRad="38100" dist="38100" dir="2700000" algn="tl">
                    <a:srgbClr val="000000">
                      <a:alpha val="43137"/>
                    </a:srgbClr>
                  </a:outerShdw>
                </a:effectLst>
              </a:rPr>
              <a:t>HIGH</a:t>
            </a:r>
            <a:endParaRPr lang="en-GB" dirty="0">
              <a:effectLst>
                <a:outerShdw blurRad="38100" dist="38100" dir="2700000" algn="tl">
                  <a:srgbClr val="000000">
                    <a:alpha val="43137"/>
                  </a:srgbClr>
                </a:outerShdw>
              </a:effectLst>
            </a:endParaRPr>
          </a:p>
        </p:txBody>
      </p:sp>
      <p:pic>
        <p:nvPicPr>
          <p:cNvPr id="3097" name="Picture 46" descr="C:\Users\Davy\AppData\Local\Microsoft\Windows\INetCache\IE\XFR17NZ7\Anonymous-leaf[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32625" y="25631775"/>
            <a:ext cx="253365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9" name="Chart 38"/>
          <p:cNvGraphicFramePr>
            <a:graphicFrameLocks/>
          </p:cNvGraphicFramePr>
          <p:nvPr/>
        </p:nvGraphicFramePr>
        <p:xfrm>
          <a:off x="16459200" y="29465588"/>
          <a:ext cx="15621000" cy="5427602"/>
        </p:xfrm>
        <a:graphic>
          <a:graphicData uri="http://schemas.openxmlformats.org/drawingml/2006/chart">
            <c:chart xmlns:c="http://schemas.openxmlformats.org/drawingml/2006/chart" xmlns:r="http://schemas.openxmlformats.org/officeDocument/2006/relationships" r:id="rId8"/>
          </a:graphicData>
        </a:graphic>
      </p:graphicFrame>
      <p:sp>
        <p:nvSpPr>
          <p:cNvPr id="41" name="Text Box 239"/>
          <p:cNvSpPr txBox="1">
            <a:spLocks noChangeArrowheads="1"/>
          </p:cNvSpPr>
          <p:nvPr/>
        </p:nvSpPr>
        <p:spPr bwMode="auto">
          <a:xfrm>
            <a:off x="16649700" y="27466925"/>
            <a:ext cx="15743238" cy="1200150"/>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3600" b="1" dirty="0">
                <a:solidFill>
                  <a:schemeClr val="bg1"/>
                </a:solidFill>
                <a:effectLst>
                  <a:outerShdw blurRad="38100" dist="38100" dir="2700000" algn="tl">
                    <a:srgbClr val="000000"/>
                  </a:outerShdw>
                </a:effectLst>
              </a:rPr>
              <a:t>Fig 1. COMPARNG PATIENT COMPLEXITY IN SERVICE A AND SERVICE B</a:t>
            </a:r>
          </a:p>
        </p:txBody>
      </p:sp>
      <p:sp>
        <p:nvSpPr>
          <p:cNvPr id="3100" name="Text Box 233"/>
          <p:cNvSpPr txBox="1">
            <a:spLocks noChangeArrowheads="1"/>
          </p:cNvSpPr>
          <p:nvPr/>
        </p:nvSpPr>
        <p:spPr bwMode="auto">
          <a:xfrm>
            <a:off x="425450" y="30368875"/>
            <a:ext cx="15179675" cy="45243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2800350" indent="-58738">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GB" altLang="en-US" sz="3200">
                <a:solidFill>
                  <a:schemeClr val="accent2"/>
                </a:solidFill>
                <a:latin typeface="Arial" charset="0"/>
                <a:cs typeface="Arial" charset="0"/>
              </a:rPr>
              <a:t>While  the caseload in in Service  B was  more than double the size of that in Service A  only15% of the patients in Service B came within the highly complex category as illustrated in Fig. 1..  In contrast 27 % of the patients attending Service A  came within this category.   The smaller staff  team in Service A  would seem to be dealing with a proportionality greater level of complexity than those in Service B.  Conversely  the staff  team in Service B rare dealing with a greater proportion of service users of low complexity (35%) as compared to those in Service B  (14%).  Both caseloads demonstrated greater similarity in respect of service users presenting with moderate levels of complexity.  </a:t>
            </a:r>
          </a:p>
        </p:txBody>
      </p:sp>
      <p:graphicFrame>
        <p:nvGraphicFramePr>
          <p:cNvPr id="3101" name="Object 4"/>
          <p:cNvGraphicFramePr>
            <a:graphicFrameLocks noChangeAspect="1"/>
          </p:cNvGraphicFramePr>
          <p:nvPr/>
        </p:nvGraphicFramePr>
        <p:xfrm>
          <a:off x="1100138" y="2046288"/>
          <a:ext cx="2362200" cy="2898775"/>
        </p:xfrm>
        <a:graphic>
          <a:graphicData uri="http://schemas.openxmlformats.org/presentationml/2006/ole">
            <mc:AlternateContent xmlns:mc="http://schemas.openxmlformats.org/markup-compatibility/2006">
              <mc:Choice xmlns:v="urn:schemas-microsoft-com:vml" Requires="v">
                <p:oleObj spid="_x0000_s3102" name="Picture" r:id="rId9" imgW="1337405" imgH="1213290" progId="Word.Picture.8">
                  <p:embed/>
                </p:oleObj>
              </mc:Choice>
              <mc:Fallback>
                <p:oleObj name="Picture" r:id="rId9" imgW="1337405" imgH="1213290" progId="Word.Picture.8">
                  <p:embed/>
                  <p:pic>
                    <p:nvPicPr>
                      <p:cNvPr id="0" name="Object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00138" y="2046288"/>
                        <a:ext cx="2362200" cy="2898775"/>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TotalTime>
  <Words>1025</Words>
  <Application>Microsoft Office PowerPoint</Application>
  <PresentationFormat>Custom</PresentationFormat>
  <Paragraphs>39</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Times New Roman</vt:lpstr>
      <vt:lpstr>Arial</vt:lpstr>
      <vt:lpstr>Comic Sans MS</vt:lpstr>
      <vt:lpstr>Default Design</vt:lpstr>
      <vt:lpstr>Microsoft Word Picture</vt:lpstr>
      <vt:lpstr>PowerPoint Presentation</vt:lpstr>
    </vt:vector>
  </TitlesOfParts>
  <Company>P&amp;D Graphics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48x96  poster template</dc:title>
  <dc:creator>David Starke</dc:creator>
  <dc:description>For output services or help using this template go to:_x000d_
www.posters4research.com_x000d_
copyright of P&amp;D Display Graphics, LLC</dc:description>
  <cp:lastModifiedBy>Hunt Graham</cp:lastModifiedBy>
  <cp:revision>86</cp:revision>
  <cp:lastPrinted>2000-08-03T00:31:24Z</cp:lastPrinted>
  <dcterms:created xsi:type="dcterms:W3CDTF">2000-02-09T15:01:13Z</dcterms:created>
  <dcterms:modified xsi:type="dcterms:W3CDTF">2015-11-20T14:50:08Z</dcterms:modified>
</cp:coreProperties>
</file>