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2" r:id="rId3"/>
    <p:sldId id="324" r:id="rId4"/>
    <p:sldId id="326" r:id="rId5"/>
    <p:sldId id="325" r:id="rId6"/>
    <p:sldId id="336" r:id="rId7"/>
    <p:sldId id="327" r:id="rId8"/>
    <p:sldId id="337" r:id="rId9"/>
    <p:sldId id="264" r:id="rId10"/>
    <p:sldId id="265" r:id="rId11"/>
    <p:sldId id="266" r:id="rId12"/>
    <p:sldId id="289" r:id="rId13"/>
    <p:sldId id="287" r:id="rId14"/>
    <p:sldId id="263" r:id="rId15"/>
    <p:sldId id="328" r:id="rId16"/>
    <p:sldId id="321" r:id="rId17"/>
    <p:sldId id="33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22" r:id="rId26"/>
  </p:sldIdLst>
  <p:sldSz cx="9144000" cy="6858000" type="screen4x3"/>
  <p:notesSz cx="9926638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MS PGothic" panose="020B0600070205080204" pitchFamily="34" charset="-128"/>
        <a:cs typeface="+mn-cs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32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7" autoAdjust="0"/>
    <p:restoredTop sz="86412" autoAdjust="0"/>
  </p:normalViewPr>
  <p:slideViewPr>
    <p:cSldViewPr>
      <p:cViewPr varScale="1">
        <p:scale>
          <a:sx n="100" d="100"/>
          <a:sy n="100" d="100"/>
        </p:scale>
        <p:origin x="153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1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588" y="108"/>
      </p:cViewPr>
      <p:guideLst>
        <p:guide orient="horz" pos="2141"/>
        <p:guide pos="31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54152C-5934-49BF-91CD-5BF3DD21E2A8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501838C-12D3-4D71-B02D-0403283B25F6}">
      <dgm:prSet custT="1"/>
      <dgm:spPr/>
      <dgm:t>
        <a:bodyPr/>
        <a:lstStyle/>
        <a:p>
          <a:r>
            <a:rPr lang="en-GB" sz="1200" b="1" dirty="0" smtClean="0">
              <a:solidFill>
                <a:srgbClr val="7030A0"/>
              </a:solidFill>
            </a:rPr>
            <a:t>To preserve key texts -history making</a:t>
          </a:r>
          <a:endParaRPr lang="en-GB" sz="1200" b="1" dirty="0">
            <a:solidFill>
              <a:srgbClr val="7030A0"/>
            </a:solidFill>
          </a:endParaRPr>
        </a:p>
      </dgm:t>
    </dgm:pt>
    <dgm:pt modelId="{DC5C6E3A-EE10-4ECB-BF4C-C20B1B6368F7}" type="parTrans" cxnId="{DB126F4E-91EA-47DD-A8BA-1D1ED44E4EAC}">
      <dgm:prSet/>
      <dgm:spPr/>
      <dgm:t>
        <a:bodyPr/>
        <a:lstStyle/>
        <a:p>
          <a:endParaRPr lang="en-GB"/>
        </a:p>
      </dgm:t>
    </dgm:pt>
    <dgm:pt modelId="{8D51D126-ECC0-4D2A-928D-7C77AA568639}" type="sibTrans" cxnId="{DB126F4E-91EA-47DD-A8BA-1D1ED44E4EAC}">
      <dgm:prSet/>
      <dgm:spPr/>
      <dgm:t>
        <a:bodyPr/>
        <a:lstStyle/>
        <a:p>
          <a:endParaRPr lang="en-GB"/>
        </a:p>
      </dgm:t>
    </dgm:pt>
    <dgm:pt modelId="{CE0FFDC3-780D-4D4D-A348-B20B904B469B}">
      <dgm:prSet phldrT="[Text]" custT="1"/>
      <dgm:spPr/>
      <dgm:t>
        <a:bodyPr/>
        <a:lstStyle/>
        <a:p>
          <a:r>
            <a:rPr lang="en-GB" sz="1200" b="1" dirty="0" smtClean="0">
              <a:solidFill>
                <a:srgbClr val="7030A0"/>
              </a:solidFill>
            </a:rPr>
            <a:t>Scholarship – past present and future</a:t>
          </a:r>
          <a:endParaRPr lang="en-GB" sz="1200" b="1" dirty="0">
            <a:solidFill>
              <a:srgbClr val="7030A0"/>
            </a:solidFill>
          </a:endParaRPr>
        </a:p>
      </dgm:t>
    </dgm:pt>
    <dgm:pt modelId="{97C7643E-2365-4F31-8060-26C64245EFEF}" type="parTrans" cxnId="{66955790-A760-4B40-9828-21D2C7F6615C}">
      <dgm:prSet/>
      <dgm:spPr/>
      <dgm:t>
        <a:bodyPr/>
        <a:lstStyle/>
        <a:p>
          <a:endParaRPr lang="en-GB"/>
        </a:p>
      </dgm:t>
    </dgm:pt>
    <dgm:pt modelId="{ABFBD9EA-6B51-4F88-8BDF-1EC453E52EA7}" type="sibTrans" cxnId="{66955790-A760-4B40-9828-21D2C7F6615C}">
      <dgm:prSet/>
      <dgm:spPr/>
      <dgm:t>
        <a:bodyPr/>
        <a:lstStyle/>
        <a:p>
          <a:endParaRPr lang="en-GB"/>
        </a:p>
      </dgm:t>
    </dgm:pt>
    <dgm:pt modelId="{F81037CA-33D5-4154-A120-049DDFA0C5E4}">
      <dgm:prSet custT="1"/>
      <dgm:spPr/>
      <dgm:t>
        <a:bodyPr/>
        <a:lstStyle/>
        <a:p>
          <a:pPr rtl="0"/>
          <a:r>
            <a:rPr lang="en-GB" sz="1200" b="1" dirty="0" smtClean="0">
              <a:solidFill>
                <a:srgbClr val="7030A0"/>
              </a:solidFill>
            </a:rPr>
            <a:t>To provide a memory for the ATOD sector</a:t>
          </a:r>
          <a:endParaRPr lang="en-GB" sz="1200" b="1" dirty="0">
            <a:solidFill>
              <a:srgbClr val="7030A0"/>
            </a:solidFill>
          </a:endParaRPr>
        </a:p>
      </dgm:t>
    </dgm:pt>
    <dgm:pt modelId="{B8C64D7B-4432-4E9C-95A9-42A3E16941EF}" type="parTrans" cxnId="{E83C13B2-8F83-47B9-89F2-980BA14C3F95}">
      <dgm:prSet/>
      <dgm:spPr/>
      <dgm:t>
        <a:bodyPr/>
        <a:lstStyle/>
        <a:p>
          <a:endParaRPr lang="en-GB"/>
        </a:p>
      </dgm:t>
    </dgm:pt>
    <dgm:pt modelId="{DBBE4E7E-8C1D-4F52-B24A-30226B68C35B}" type="sibTrans" cxnId="{E83C13B2-8F83-47B9-89F2-980BA14C3F95}">
      <dgm:prSet/>
      <dgm:spPr/>
      <dgm:t>
        <a:bodyPr/>
        <a:lstStyle/>
        <a:p>
          <a:endParaRPr lang="en-GB"/>
        </a:p>
      </dgm:t>
    </dgm:pt>
    <dgm:pt modelId="{4BD31176-AE5D-4216-A7EF-3902F61787BE}">
      <dgm:prSet custT="1"/>
      <dgm:spPr/>
      <dgm:t>
        <a:bodyPr/>
        <a:lstStyle/>
        <a:p>
          <a:pPr rtl="0"/>
          <a:r>
            <a:rPr lang="en-GB" sz="1200" b="1" dirty="0" smtClean="0">
              <a:solidFill>
                <a:srgbClr val="7030A0"/>
              </a:solidFill>
            </a:rPr>
            <a:t>A  tool for learning – about policy, treatments, successes &amp; failures</a:t>
          </a:r>
          <a:endParaRPr lang="en-GB" sz="1200" b="1" dirty="0">
            <a:solidFill>
              <a:srgbClr val="7030A0"/>
            </a:solidFill>
          </a:endParaRPr>
        </a:p>
      </dgm:t>
    </dgm:pt>
    <dgm:pt modelId="{4B04551D-00A4-441E-84F6-5E7352175869}" type="parTrans" cxnId="{219B8AA7-A6E5-411C-98B6-EB6DAFF32470}">
      <dgm:prSet/>
      <dgm:spPr/>
      <dgm:t>
        <a:bodyPr/>
        <a:lstStyle/>
        <a:p>
          <a:endParaRPr lang="en-GB"/>
        </a:p>
      </dgm:t>
    </dgm:pt>
    <dgm:pt modelId="{FDA2A614-026D-454A-B660-BC196A06164A}" type="sibTrans" cxnId="{219B8AA7-A6E5-411C-98B6-EB6DAFF32470}">
      <dgm:prSet/>
      <dgm:spPr/>
      <dgm:t>
        <a:bodyPr/>
        <a:lstStyle/>
        <a:p>
          <a:endParaRPr lang="en-GB"/>
        </a:p>
      </dgm:t>
    </dgm:pt>
    <dgm:pt modelId="{1593B873-BDF5-4592-AC18-3DC3E89B3830}">
      <dgm:prSet/>
      <dgm:spPr/>
      <dgm:t>
        <a:bodyPr/>
        <a:lstStyle/>
        <a:p>
          <a:pPr rtl="0"/>
          <a:r>
            <a:rPr lang="en-US" b="1" dirty="0" smtClean="0">
              <a:solidFill>
                <a:srgbClr val="7030A0"/>
              </a:solidFill>
            </a:rPr>
            <a:t>Enable public access to texts, books, reports etc. </a:t>
          </a:r>
          <a:endParaRPr lang="en-GB" b="1" dirty="0">
            <a:solidFill>
              <a:srgbClr val="7030A0"/>
            </a:solidFill>
          </a:endParaRPr>
        </a:p>
      </dgm:t>
    </dgm:pt>
    <dgm:pt modelId="{18FB1824-9101-4CF3-8FA9-4F38F9B99DBD}" type="parTrans" cxnId="{D00750D0-5608-4F48-96F9-FFD84B8C9DBF}">
      <dgm:prSet/>
      <dgm:spPr/>
      <dgm:t>
        <a:bodyPr/>
        <a:lstStyle/>
        <a:p>
          <a:endParaRPr lang="en-GB"/>
        </a:p>
      </dgm:t>
    </dgm:pt>
    <dgm:pt modelId="{E4CE4B54-7E8D-43FF-9CA7-48450EDF8AA1}" type="sibTrans" cxnId="{D00750D0-5608-4F48-96F9-FFD84B8C9DBF}">
      <dgm:prSet/>
      <dgm:spPr/>
      <dgm:t>
        <a:bodyPr/>
        <a:lstStyle/>
        <a:p>
          <a:endParaRPr lang="en-GB"/>
        </a:p>
      </dgm:t>
    </dgm:pt>
    <dgm:pt modelId="{7A7C74BA-EEA6-4790-8D33-8BDC3742B10E}" type="pres">
      <dgm:prSet presAssocID="{A254152C-5934-49BF-91CD-5BF3DD21E2A8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6700782-92C2-4C95-8DE9-AEB848899F9D}" type="pres">
      <dgm:prSet presAssocID="{1501838C-12D3-4D71-B02D-0403283B25F6}" presName="circle1" presStyleLbl="lnNode1" presStyleIdx="0" presStyleCnt="5"/>
      <dgm:spPr/>
    </dgm:pt>
    <dgm:pt modelId="{8AC38FE3-792F-42D6-9D84-02A0E0A703E4}" type="pres">
      <dgm:prSet presAssocID="{1501838C-12D3-4D71-B02D-0403283B25F6}" presName="text1" presStyleLbl="revTx" presStyleIdx="0" presStyleCnt="5" custScaleX="11205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A5237D9-4C9B-4051-9D28-43B2C503237E}" type="pres">
      <dgm:prSet presAssocID="{1501838C-12D3-4D71-B02D-0403283B25F6}" presName="line1" presStyleLbl="callout" presStyleIdx="0" presStyleCnt="10"/>
      <dgm:spPr/>
    </dgm:pt>
    <dgm:pt modelId="{E3BB9FB3-4F89-48BE-8247-95AB542DBB73}" type="pres">
      <dgm:prSet presAssocID="{1501838C-12D3-4D71-B02D-0403283B25F6}" presName="d1" presStyleLbl="callout" presStyleIdx="1" presStyleCnt="10"/>
      <dgm:spPr/>
    </dgm:pt>
    <dgm:pt modelId="{768253C2-84BB-4EAE-A0DC-C4097C80D4C4}" type="pres">
      <dgm:prSet presAssocID="{CE0FFDC3-780D-4D4D-A348-B20B904B469B}" presName="circle2" presStyleLbl="lnNode1" presStyleIdx="1" presStyleCnt="5"/>
      <dgm:spPr/>
    </dgm:pt>
    <dgm:pt modelId="{26D78024-732B-4432-A21A-E4B4CB0CD6DF}" type="pres">
      <dgm:prSet presAssocID="{CE0FFDC3-780D-4D4D-A348-B20B904B469B}" presName="text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36755B-76DD-4F93-8454-A1904D98AB1D}" type="pres">
      <dgm:prSet presAssocID="{CE0FFDC3-780D-4D4D-A348-B20B904B469B}" presName="line2" presStyleLbl="callout" presStyleIdx="2" presStyleCnt="10"/>
      <dgm:spPr/>
    </dgm:pt>
    <dgm:pt modelId="{7A68C8A2-2488-4FBA-B638-42881ED81B4B}" type="pres">
      <dgm:prSet presAssocID="{CE0FFDC3-780D-4D4D-A348-B20B904B469B}" presName="d2" presStyleLbl="callout" presStyleIdx="3" presStyleCnt="10"/>
      <dgm:spPr/>
    </dgm:pt>
    <dgm:pt modelId="{C0C2F557-AACE-41FA-A5BB-4F405BF0762E}" type="pres">
      <dgm:prSet presAssocID="{F81037CA-33D5-4154-A120-049DDFA0C5E4}" presName="circle3" presStyleLbl="lnNode1" presStyleIdx="2" presStyleCnt="5"/>
      <dgm:spPr/>
    </dgm:pt>
    <dgm:pt modelId="{561F4B9C-9BD6-406A-97DD-E7F9DCD5E831}" type="pres">
      <dgm:prSet presAssocID="{F81037CA-33D5-4154-A120-049DDFA0C5E4}" presName="text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20DA9F-5BDE-44D0-9A51-479FFAFE8C7D}" type="pres">
      <dgm:prSet presAssocID="{F81037CA-33D5-4154-A120-049DDFA0C5E4}" presName="line3" presStyleLbl="callout" presStyleIdx="4" presStyleCnt="10"/>
      <dgm:spPr/>
    </dgm:pt>
    <dgm:pt modelId="{0FEAB91A-3458-4570-BC89-FACD68CF64BE}" type="pres">
      <dgm:prSet presAssocID="{F81037CA-33D5-4154-A120-049DDFA0C5E4}" presName="d3" presStyleLbl="callout" presStyleIdx="5" presStyleCnt="10"/>
      <dgm:spPr/>
    </dgm:pt>
    <dgm:pt modelId="{15CBF4A1-B6B5-44E8-8AD0-192CA1F69454}" type="pres">
      <dgm:prSet presAssocID="{4BD31176-AE5D-4216-A7EF-3902F61787BE}" presName="circle4" presStyleLbl="lnNode1" presStyleIdx="3" presStyleCnt="5" custLinFactNeighborX="1357" custLinFactNeighborY="-8564"/>
      <dgm:spPr/>
    </dgm:pt>
    <dgm:pt modelId="{3415F0CF-EDE4-40B8-AF7C-F2F463E92574}" type="pres">
      <dgm:prSet presAssocID="{4BD31176-AE5D-4216-A7EF-3902F61787BE}" presName="text4" presStyleLbl="revTx" presStyleIdx="3" presStyleCnt="5" custScaleX="110895" custScaleY="84163" custLinFactNeighborX="6012" custLinFactNeighborY="218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4ED05B2-A21E-44B1-AC2E-9B83DF0F5192}" type="pres">
      <dgm:prSet presAssocID="{4BD31176-AE5D-4216-A7EF-3902F61787BE}" presName="line4" presStyleLbl="callout" presStyleIdx="6" presStyleCnt="10"/>
      <dgm:spPr/>
    </dgm:pt>
    <dgm:pt modelId="{B4BF1D67-849B-49E3-9784-E527210F1BC6}" type="pres">
      <dgm:prSet presAssocID="{4BD31176-AE5D-4216-A7EF-3902F61787BE}" presName="d4" presStyleLbl="callout" presStyleIdx="7" presStyleCnt="10"/>
      <dgm:spPr/>
    </dgm:pt>
    <dgm:pt modelId="{BCD388B3-6B53-4378-9A9B-89C39B753814}" type="pres">
      <dgm:prSet presAssocID="{1593B873-BDF5-4592-AC18-3DC3E89B3830}" presName="circle5" presStyleLbl="lnNode1" presStyleIdx="4" presStyleCnt="5"/>
      <dgm:spPr/>
    </dgm:pt>
    <dgm:pt modelId="{950BF0E8-33EE-433D-A730-67315C1B554E}" type="pres">
      <dgm:prSet presAssocID="{1593B873-BDF5-4592-AC18-3DC3E89B3830}" presName="text5" presStyleLbl="revTx" presStyleIdx="4" presStyleCnt="5" custScaleX="125131" custLinFactNeighborX="9289" custLinFactNeighborY="529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9293827-1FBD-4AC8-839A-144AABCBECB9}" type="pres">
      <dgm:prSet presAssocID="{1593B873-BDF5-4592-AC18-3DC3E89B3830}" presName="line5" presStyleLbl="callout" presStyleIdx="8" presStyleCnt="10"/>
      <dgm:spPr/>
    </dgm:pt>
    <dgm:pt modelId="{4BF61BE2-E2F4-497E-B177-7E1909E54ECE}" type="pres">
      <dgm:prSet presAssocID="{1593B873-BDF5-4592-AC18-3DC3E89B3830}" presName="d5" presStyleLbl="callout" presStyleIdx="9" presStyleCnt="10"/>
      <dgm:spPr/>
    </dgm:pt>
  </dgm:ptLst>
  <dgm:cxnLst>
    <dgm:cxn modelId="{498BEAF0-DA91-4E52-8A78-D36875A9541C}" type="presOf" srcId="{1501838C-12D3-4D71-B02D-0403283B25F6}" destId="{8AC38FE3-792F-42D6-9D84-02A0E0A703E4}" srcOrd="0" destOrd="0" presId="urn:microsoft.com/office/officeart/2005/8/layout/target1"/>
    <dgm:cxn modelId="{D00750D0-5608-4F48-96F9-FFD84B8C9DBF}" srcId="{A254152C-5934-49BF-91CD-5BF3DD21E2A8}" destId="{1593B873-BDF5-4592-AC18-3DC3E89B3830}" srcOrd="4" destOrd="0" parTransId="{18FB1824-9101-4CF3-8FA9-4F38F9B99DBD}" sibTransId="{E4CE4B54-7E8D-43FF-9CA7-48450EDF8AA1}"/>
    <dgm:cxn modelId="{66955790-A760-4B40-9828-21D2C7F6615C}" srcId="{A254152C-5934-49BF-91CD-5BF3DD21E2A8}" destId="{CE0FFDC3-780D-4D4D-A348-B20B904B469B}" srcOrd="1" destOrd="0" parTransId="{97C7643E-2365-4F31-8060-26C64245EFEF}" sibTransId="{ABFBD9EA-6B51-4F88-8BDF-1EC453E52EA7}"/>
    <dgm:cxn modelId="{57BBC4B2-DB16-4D69-B1FE-31CF97408182}" type="presOf" srcId="{1593B873-BDF5-4592-AC18-3DC3E89B3830}" destId="{950BF0E8-33EE-433D-A730-67315C1B554E}" srcOrd="0" destOrd="0" presId="urn:microsoft.com/office/officeart/2005/8/layout/target1"/>
    <dgm:cxn modelId="{DB126F4E-91EA-47DD-A8BA-1D1ED44E4EAC}" srcId="{A254152C-5934-49BF-91CD-5BF3DD21E2A8}" destId="{1501838C-12D3-4D71-B02D-0403283B25F6}" srcOrd="0" destOrd="0" parTransId="{DC5C6E3A-EE10-4ECB-BF4C-C20B1B6368F7}" sibTransId="{8D51D126-ECC0-4D2A-928D-7C77AA568639}"/>
    <dgm:cxn modelId="{99D1AC9D-86F5-4EA0-BCF3-AAE7EB41642D}" type="presOf" srcId="{4BD31176-AE5D-4216-A7EF-3902F61787BE}" destId="{3415F0CF-EDE4-40B8-AF7C-F2F463E92574}" srcOrd="0" destOrd="0" presId="urn:microsoft.com/office/officeart/2005/8/layout/target1"/>
    <dgm:cxn modelId="{E83C13B2-8F83-47B9-89F2-980BA14C3F95}" srcId="{A254152C-5934-49BF-91CD-5BF3DD21E2A8}" destId="{F81037CA-33D5-4154-A120-049DDFA0C5E4}" srcOrd="2" destOrd="0" parTransId="{B8C64D7B-4432-4E9C-95A9-42A3E16941EF}" sibTransId="{DBBE4E7E-8C1D-4F52-B24A-30226B68C35B}"/>
    <dgm:cxn modelId="{219B8AA7-A6E5-411C-98B6-EB6DAFF32470}" srcId="{A254152C-5934-49BF-91CD-5BF3DD21E2A8}" destId="{4BD31176-AE5D-4216-A7EF-3902F61787BE}" srcOrd="3" destOrd="0" parTransId="{4B04551D-00A4-441E-84F6-5E7352175869}" sibTransId="{FDA2A614-026D-454A-B660-BC196A06164A}"/>
    <dgm:cxn modelId="{6DF3F858-0FCA-4AB1-93D1-5DD787EEC31F}" type="presOf" srcId="{F81037CA-33D5-4154-A120-049DDFA0C5E4}" destId="{561F4B9C-9BD6-406A-97DD-E7F9DCD5E831}" srcOrd="0" destOrd="0" presId="urn:microsoft.com/office/officeart/2005/8/layout/target1"/>
    <dgm:cxn modelId="{32EE035D-265A-4374-B86B-8BE50BF2C3F9}" type="presOf" srcId="{A254152C-5934-49BF-91CD-5BF3DD21E2A8}" destId="{7A7C74BA-EEA6-4790-8D33-8BDC3742B10E}" srcOrd="0" destOrd="0" presId="urn:microsoft.com/office/officeart/2005/8/layout/target1"/>
    <dgm:cxn modelId="{9E8C899B-CB95-4AA4-B1DD-3B8B3C80451E}" type="presOf" srcId="{CE0FFDC3-780D-4D4D-A348-B20B904B469B}" destId="{26D78024-732B-4432-A21A-E4B4CB0CD6DF}" srcOrd="0" destOrd="0" presId="urn:microsoft.com/office/officeart/2005/8/layout/target1"/>
    <dgm:cxn modelId="{36283906-38AC-426E-9414-DB70013E64E8}" type="presParOf" srcId="{7A7C74BA-EEA6-4790-8D33-8BDC3742B10E}" destId="{86700782-92C2-4C95-8DE9-AEB848899F9D}" srcOrd="0" destOrd="0" presId="urn:microsoft.com/office/officeart/2005/8/layout/target1"/>
    <dgm:cxn modelId="{08B47537-4878-423B-9729-B36686DB4E27}" type="presParOf" srcId="{7A7C74BA-EEA6-4790-8D33-8BDC3742B10E}" destId="{8AC38FE3-792F-42D6-9D84-02A0E0A703E4}" srcOrd="1" destOrd="0" presId="urn:microsoft.com/office/officeart/2005/8/layout/target1"/>
    <dgm:cxn modelId="{C331976E-BE22-424D-94AF-18769801B647}" type="presParOf" srcId="{7A7C74BA-EEA6-4790-8D33-8BDC3742B10E}" destId="{3A5237D9-4C9B-4051-9D28-43B2C503237E}" srcOrd="2" destOrd="0" presId="urn:microsoft.com/office/officeart/2005/8/layout/target1"/>
    <dgm:cxn modelId="{CA2250AB-4199-49B1-919B-761E9E7C0E71}" type="presParOf" srcId="{7A7C74BA-EEA6-4790-8D33-8BDC3742B10E}" destId="{E3BB9FB3-4F89-48BE-8247-95AB542DBB73}" srcOrd="3" destOrd="0" presId="urn:microsoft.com/office/officeart/2005/8/layout/target1"/>
    <dgm:cxn modelId="{BEC8139A-BBB9-49BD-9CF7-74F48216FE03}" type="presParOf" srcId="{7A7C74BA-EEA6-4790-8D33-8BDC3742B10E}" destId="{768253C2-84BB-4EAE-A0DC-C4097C80D4C4}" srcOrd="4" destOrd="0" presId="urn:microsoft.com/office/officeart/2005/8/layout/target1"/>
    <dgm:cxn modelId="{EEB10FA6-6E40-4F59-B51F-0AD935575F83}" type="presParOf" srcId="{7A7C74BA-EEA6-4790-8D33-8BDC3742B10E}" destId="{26D78024-732B-4432-A21A-E4B4CB0CD6DF}" srcOrd="5" destOrd="0" presId="urn:microsoft.com/office/officeart/2005/8/layout/target1"/>
    <dgm:cxn modelId="{F45CCF19-C0B4-47A1-9309-76AFF462158A}" type="presParOf" srcId="{7A7C74BA-EEA6-4790-8D33-8BDC3742B10E}" destId="{C236755B-76DD-4F93-8454-A1904D98AB1D}" srcOrd="6" destOrd="0" presId="urn:microsoft.com/office/officeart/2005/8/layout/target1"/>
    <dgm:cxn modelId="{C92F0CB6-88FB-4C94-838D-CA725F6711C3}" type="presParOf" srcId="{7A7C74BA-EEA6-4790-8D33-8BDC3742B10E}" destId="{7A68C8A2-2488-4FBA-B638-42881ED81B4B}" srcOrd="7" destOrd="0" presId="urn:microsoft.com/office/officeart/2005/8/layout/target1"/>
    <dgm:cxn modelId="{2E2A9DA7-364A-4195-9F30-346B3DDB574E}" type="presParOf" srcId="{7A7C74BA-EEA6-4790-8D33-8BDC3742B10E}" destId="{C0C2F557-AACE-41FA-A5BB-4F405BF0762E}" srcOrd="8" destOrd="0" presId="urn:microsoft.com/office/officeart/2005/8/layout/target1"/>
    <dgm:cxn modelId="{A31A705E-57B9-44D9-A040-E14C557D9E26}" type="presParOf" srcId="{7A7C74BA-EEA6-4790-8D33-8BDC3742B10E}" destId="{561F4B9C-9BD6-406A-97DD-E7F9DCD5E831}" srcOrd="9" destOrd="0" presId="urn:microsoft.com/office/officeart/2005/8/layout/target1"/>
    <dgm:cxn modelId="{1D4E1B3F-ACF0-4A48-8848-41FE131DC36C}" type="presParOf" srcId="{7A7C74BA-EEA6-4790-8D33-8BDC3742B10E}" destId="{C420DA9F-5BDE-44D0-9A51-479FFAFE8C7D}" srcOrd="10" destOrd="0" presId="urn:microsoft.com/office/officeart/2005/8/layout/target1"/>
    <dgm:cxn modelId="{4F5901DD-5AAC-44BE-B2F3-6BECCB8E257D}" type="presParOf" srcId="{7A7C74BA-EEA6-4790-8D33-8BDC3742B10E}" destId="{0FEAB91A-3458-4570-BC89-FACD68CF64BE}" srcOrd="11" destOrd="0" presId="urn:microsoft.com/office/officeart/2005/8/layout/target1"/>
    <dgm:cxn modelId="{E670A61D-63A1-4FCA-95CE-4773AD462C03}" type="presParOf" srcId="{7A7C74BA-EEA6-4790-8D33-8BDC3742B10E}" destId="{15CBF4A1-B6B5-44E8-8AD0-192CA1F69454}" srcOrd="12" destOrd="0" presId="urn:microsoft.com/office/officeart/2005/8/layout/target1"/>
    <dgm:cxn modelId="{1C061721-3004-4D9F-8A1B-5EABD810FAB4}" type="presParOf" srcId="{7A7C74BA-EEA6-4790-8D33-8BDC3742B10E}" destId="{3415F0CF-EDE4-40B8-AF7C-F2F463E92574}" srcOrd="13" destOrd="0" presId="urn:microsoft.com/office/officeart/2005/8/layout/target1"/>
    <dgm:cxn modelId="{4FE3D125-5840-4230-BDCD-936E8EF6C307}" type="presParOf" srcId="{7A7C74BA-EEA6-4790-8D33-8BDC3742B10E}" destId="{34ED05B2-A21E-44B1-AC2E-9B83DF0F5192}" srcOrd="14" destOrd="0" presId="urn:microsoft.com/office/officeart/2005/8/layout/target1"/>
    <dgm:cxn modelId="{EF35217F-D87A-4EF7-B7FA-664850505156}" type="presParOf" srcId="{7A7C74BA-EEA6-4790-8D33-8BDC3742B10E}" destId="{B4BF1D67-849B-49E3-9784-E527210F1BC6}" srcOrd="15" destOrd="0" presId="urn:microsoft.com/office/officeart/2005/8/layout/target1"/>
    <dgm:cxn modelId="{A03D1FD5-423D-4AE4-979A-BFA4FF8534A3}" type="presParOf" srcId="{7A7C74BA-EEA6-4790-8D33-8BDC3742B10E}" destId="{BCD388B3-6B53-4378-9A9B-89C39B753814}" srcOrd="16" destOrd="0" presId="urn:microsoft.com/office/officeart/2005/8/layout/target1"/>
    <dgm:cxn modelId="{9E2121A3-3F54-4284-B598-A42143B4C788}" type="presParOf" srcId="{7A7C74BA-EEA6-4790-8D33-8BDC3742B10E}" destId="{950BF0E8-33EE-433D-A730-67315C1B554E}" srcOrd="17" destOrd="0" presId="urn:microsoft.com/office/officeart/2005/8/layout/target1"/>
    <dgm:cxn modelId="{084F0514-1178-4C18-B2A8-5B209C37EB64}" type="presParOf" srcId="{7A7C74BA-EEA6-4790-8D33-8BDC3742B10E}" destId="{29293827-1FBD-4AC8-839A-144AABCBECB9}" srcOrd="18" destOrd="0" presId="urn:microsoft.com/office/officeart/2005/8/layout/target1"/>
    <dgm:cxn modelId="{99779B4F-9755-49A1-B775-BFDE92DFDF51}" type="presParOf" srcId="{7A7C74BA-EEA6-4790-8D33-8BDC3742B10E}" destId="{4BF61BE2-E2F4-497E-B177-7E1909E54ECE}" srcOrd="19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4F3067-6077-4000-86C8-C48B1E257D80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1847151-5EA2-4699-BB59-5D7B0B7F59C1}">
      <dgm:prSet phldrT="[Text]" custT="1"/>
      <dgm:spPr/>
      <dgm:t>
        <a:bodyPr/>
        <a:lstStyle/>
        <a:p>
          <a:r>
            <a:rPr lang="en-GB" sz="1800" dirty="0" smtClean="0"/>
            <a:t>Raised funds and continue to do so</a:t>
          </a:r>
          <a:endParaRPr lang="en-GB" sz="1800" dirty="0"/>
        </a:p>
      </dgm:t>
    </dgm:pt>
    <dgm:pt modelId="{4EABCDE2-678D-40B2-A4BC-88C7400960A2}" type="parTrans" cxnId="{AD775086-99FD-4ABA-A199-E0D3169AAF76}">
      <dgm:prSet/>
      <dgm:spPr/>
      <dgm:t>
        <a:bodyPr/>
        <a:lstStyle/>
        <a:p>
          <a:endParaRPr lang="en-GB"/>
        </a:p>
      </dgm:t>
    </dgm:pt>
    <dgm:pt modelId="{4D6B7A8A-A5D6-488D-B6B9-2FC04A2715D9}" type="sibTrans" cxnId="{AD775086-99FD-4ABA-A199-E0D3169AAF76}">
      <dgm:prSet/>
      <dgm:spPr/>
      <dgm:t>
        <a:bodyPr/>
        <a:lstStyle/>
        <a:p>
          <a:endParaRPr lang="en-GB"/>
        </a:p>
      </dgm:t>
    </dgm:pt>
    <dgm:pt modelId="{7740CBBC-4554-4762-940A-850F04DDC80A}">
      <dgm:prSet phldrT="[Text]" custT="1"/>
      <dgm:spPr/>
      <dgm:t>
        <a:bodyPr/>
        <a:lstStyle/>
        <a:p>
          <a:r>
            <a:rPr lang="en-GB" sz="1800" dirty="0" smtClean="0"/>
            <a:t>Identified texts and collections at risk</a:t>
          </a:r>
          <a:endParaRPr lang="en-GB" sz="1800" dirty="0"/>
        </a:p>
      </dgm:t>
    </dgm:pt>
    <dgm:pt modelId="{C2E528F8-79D0-4B2B-A8B0-531615E6D562}" type="parTrans" cxnId="{5A37E15C-33C8-4ED3-B917-8B3681AD0410}">
      <dgm:prSet/>
      <dgm:spPr/>
      <dgm:t>
        <a:bodyPr/>
        <a:lstStyle/>
        <a:p>
          <a:endParaRPr lang="en-GB"/>
        </a:p>
      </dgm:t>
    </dgm:pt>
    <dgm:pt modelId="{59F66A7A-BFF3-4D6A-BB3A-86FF239D711C}" type="sibTrans" cxnId="{5A37E15C-33C8-4ED3-B917-8B3681AD0410}">
      <dgm:prSet/>
      <dgm:spPr/>
      <dgm:t>
        <a:bodyPr/>
        <a:lstStyle/>
        <a:p>
          <a:endParaRPr lang="en-GB"/>
        </a:p>
      </dgm:t>
    </dgm:pt>
    <dgm:pt modelId="{E2054B8B-8A7F-423B-AEDA-AE5100086B4C}">
      <dgm:prSet phldrT="[Text]" custT="1"/>
      <dgm:spPr/>
      <dgm:t>
        <a:bodyPr/>
        <a:lstStyle/>
        <a:p>
          <a:r>
            <a:rPr lang="en-GB" sz="1800" dirty="0" smtClean="0"/>
            <a:t>SALIS Collection</a:t>
          </a:r>
        </a:p>
        <a:p>
          <a:r>
            <a:rPr lang="en-GB" sz="1800" dirty="0" smtClean="0"/>
            <a:t>created and grows </a:t>
          </a:r>
        </a:p>
        <a:p>
          <a:r>
            <a:rPr lang="en-GB" sz="1800" dirty="0" smtClean="0"/>
            <a:t>24 libraries/individuals contributing </a:t>
          </a:r>
          <a:endParaRPr lang="en-GB" sz="1800" dirty="0"/>
        </a:p>
      </dgm:t>
    </dgm:pt>
    <dgm:pt modelId="{E01E0EA2-BA06-4A1B-A0CB-20808EC3C56A}" type="parTrans" cxnId="{B4AD7AAC-8150-43D4-B7CE-694A7E8F706C}">
      <dgm:prSet/>
      <dgm:spPr/>
      <dgm:t>
        <a:bodyPr/>
        <a:lstStyle/>
        <a:p>
          <a:endParaRPr lang="en-GB"/>
        </a:p>
      </dgm:t>
    </dgm:pt>
    <dgm:pt modelId="{40DB4A15-A569-46BF-AC75-352B1887EA77}" type="sibTrans" cxnId="{B4AD7AAC-8150-43D4-B7CE-694A7E8F706C}">
      <dgm:prSet/>
      <dgm:spPr/>
      <dgm:t>
        <a:bodyPr/>
        <a:lstStyle/>
        <a:p>
          <a:endParaRPr lang="en-GB"/>
        </a:p>
      </dgm:t>
    </dgm:pt>
    <dgm:pt modelId="{749302D0-FB96-4466-A2FC-607FDCF43832}">
      <dgm:prSet phldrT="[Text]" custT="1"/>
      <dgm:spPr/>
      <dgm:t>
        <a:bodyPr/>
        <a:lstStyle/>
        <a:p>
          <a:r>
            <a:rPr lang="en-GB" sz="1800" dirty="0" smtClean="0"/>
            <a:t>Working with other bodies – NIAAA to include their publications</a:t>
          </a:r>
          <a:endParaRPr lang="en-GB" sz="1800" dirty="0"/>
        </a:p>
      </dgm:t>
    </dgm:pt>
    <dgm:pt modelId="{EBCA1B31-A335-4C04-8060-02D2EAEBF20D}" type="parTrans" cxnId="{2FBBF6EB-FF10-4AFE-9E8F-E9C5E71ABB6B}">
      <dgm:prSet/>
      <dgm:spPr/>
      <dgm:t>
        <a:bodyPr/>
        <a:lstStyle/>
        <a:p>
          <a:endParaRPr lang="en-GB"/>
        </a:p>
      </dgm:t>
    </dgm:pt>
    <dgm:pt modelId="{08B5290F-5C55-42FA-85A7-1D3AD2207553}" type="sibTrans" cxnId="{2FBBF6EB-FF10-4AFE-9E8F-E9C5E71ABB6B}">
      <dgm:prSet/>
      <dgm:spPr/>
      <dgm:t>
        <a:bodyPr/>
        <a:lstStyle/>
        <a:p>
          <a:endParaRPr lang="en-GB"/>
        </a:p>
      </dgm:t>
    </dgm:pt>
    <dgm:pt modelId="{3A645FA4-CB3D-40CB-9ABB-D41F64BDA51D}">
      <dgm:prSet phldrT="[Text]" custT="1"/>
      <dgm:spPr/>
      <dgm:t>
        <a:bodyPr/>
        <a:lstStyle/>
        <a:p>
          <a:r>
            <a:rPr lang="en-GB" sz="2400" dirty="0" smtClean="0"/>
            <a:t>Let’s take a look………….</a:t>
          </a:r>
          <a:endParaRPr lang="en-GB" sz="2400" dirty="0"/>
        </a:p>
      </dgm:t>
    </dgm:pt>
    <dgm:pt modelId="{43C05368-C450-4243-A88F-0022C06646EF}" type="parTrans" cxnId="{9240F5F0-8571-40B7-AE3C-949FDC5DE2B7}">
      <dgm:prSet/>
      <dgm:spPr/>
      <dgm:t>
        <a:bodyPr/>
        <a:lstStyle/>
        <a:p>
          <a:endParaRPr lang="en-GB"/>
        </a:p>
      </dgm:t>
    </dgm:pt>
    <dgm:pt modelId="{DAA21D10-48F2-43A2-8162-12AEAE5B8C30}" type="sibTrans" cxnId="{9240F5F0-8571-40B7-AE3C-949FDC5DE2B7}">
      <dgm:prSet/>
      <dgm:spPr/>
      <dgm:t>
        <a:bodyPr/>
        <a:lstStyle/>
        <a:p>
          <a:endParaRPr lang="en-GB"/>
        </a:p>
      </dgm:t>
    </dgm:pt>
    <dgm:pt modelId="{976BB6DD-B9A3-47C7-85E4-93682A7DFF3F}" type="pres">
      <dgm:prSet presAssocID="{1D4F3067-6077-4000-86C8-C48B1E257D80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GB"/>
        </a:p>
      </dgm:t>
    </dgm:pt>
    <dgm:pt modelId="{25857809-B183-491A-9BDC-E7BE8CA24430}" type="pres">
      <dgm:prSet presAssocID="{1D4F3067-6077-4000-86C8-C48B1E257D80}" presName="arrowNode" presStyleLbl="node1" presStyleIdx="0" presStyleCnt="1"/>
      <dgm:spPr>
        <a:solidFill>
          <a:srgbClr val="4A32DA"/>
        </a:solidFill>
      </dgm:spPr>
    </dgm:pt>
    <dgm:pt modelId="{5D07DBB9-808B-4E09-882D-B0866147B0A6}" type="pres">
      <dgm:prSet presAssocID="{91847151-5EA2-4699-BB59-5D7B0B7F59C1}" presName="txNode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85020C-C25E-4007-852A-2EA36DF64E74}" type="pres">
      <dgm:prSet presAssocID="{7740CBBC-4554-4762-940A-850F04DDC80A}" presName="txNode2" presStyleLbl="revTx" presStyleIdx="1" presStyleCnt="5" custLinFactNeighborX="-4255" custLinFactNeighborY="-4474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7597B3-8398-4BE9-A375-6CDB7EAC9811}" type="pres">
      <dgm:prSet presAssocID="{59F66A7A-BFF3-4D6A-BB3A-86FF239D711C}" presName="dotNode2" presStyleCnt="0"/>
      <dgm:spPr/>
    </dgm:pt>
    <dgm:pt modelId="{E3CB8A9B-07D0-4982-88CA-5D07AB9318F8}" type="pres">
      <dgm:prSet presAssocID="{59F66A7A-BFF3-4D6A-BB3A-86FF239D711C}" presName="dotRepeatNode" presStyleLbl="fgShp" presStyleIdx="0" presStyleCnt="3"/>
      <dgm:spPr/>
      <dgm:t>
        <a:bodyPr/>
        <a:lstStyle/>
        <a:p>
          <a:endParaRPr lang="en-GB"/>
        </a:p>
      </dgm:t>
    </dgm:pt>
    <dgm:pt modelId="{0FC7B784-E1A3-4F9B-B5EA-134068CFC15A}" type="pres">
      <dgm:prSet presAssocID="{E2054B8B-8A7F-423B-AEDA-AE5100086B4C}" presName="txNode3" presStyleLbl="revTx" presStyleIdx="2" presStyleCnt="5" custScaleX="102237" custScaleY="179765" custLinFactNeighborX="-26232" custLinFactNeighborY="-748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4C90C4-AD91-4CFB-BF08-647F28F33CD1}" type="pres">
      <dgm:prSet presAssocID="{40DB4A15-A569-46BF-AC75-352B1887EA77}" presName="dotNode3" presStyleCnt="0"/>
      <dgm:spPr/>
    </dgm:pt>
    <dgm:pt modelId="{8C17993F-6E36-4B4A-BFC4-68D98753E429}" type="pres">
      <dgm:prSet presAssocID="{40DB4A15-A569-46BF-AC75-352B1887EA77}" presName="dotRepeatNode" presStyleLbl="fgShp" presStyleIdx="1" presStyleCnt="3"/>
      <dgm:spPr/>
      <dgm:t>
        <a:bodyPr/>
        <a:lstStyle/>
        <a:p>
          <a:endParaRPr lang="en-GB"/>
        </a:p>
      </dgm:t>
    </dgm:pt>
    <dgm:pt modelId="{7E7051FD-6572-4280-AB2B-925EF16B1DD9}" type="pres">
      <dgm:prSet presAssocID="{749302D0-FB96-4466-A2FC-607FDCF43832}" presName="txNode4" presStyleLbl="revTx" presStyleIdx="3" presStyleCnt="5" custScaleX="106612" custScaleY="87499" custLinFactNeighborX="-11270" custLinFactNeighborY="-7344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4D20BD-28E0-4193-A676-99253068F9EA}" type="pres">
      <dgm:prSet presAssocID="{08B5290F-5C55-42FA-85A7-1D3AD2207553}" presName="dotNode4" presStyleCnt="0"/>
      <dgm:spPr/>
    </dgm:pt>
    <dgm:pt modelId="{F97B421A-E87C-4151-A6F6-2639F098D751}" type="pres">
      <dgm:prSet presAssocID="{08B5290F-5C55-42FA-85A7-1D3AD2207553}" presName="dotRepeatNode" presStyleLbl="fgShp" presStyleIdx="2" presStyleCnt="3"/>
      <dgm:spPr/>
      <dgm:t>
        <a:bodyPr/>
        <a:lstStyle/>
        <a:p>
          <a:endParaRPr lang="en-GB"/>
        </a:p>
      </dgm:t>
    </dgm:pt>
    <dgm:pt modelId="{2EC61214-7B3C-459A-8DD0-FB220103953E}" type="pres">
      <dgm:prSet presAssocID="{3A645FA4-CB3D-40CB-9ABB-D41F64BDA51D}" presName="txNode5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A37E15C-33C8-4ED3-B917-8B3681AD0410}" srcId="{1D4F3067-6077-4000-86C8-C48B1E257D80}" destId="{7740CBBC-4554-4762-940A-850F04DDC80A}" srcOrd="1" destOrd="0" parTransId="{C2E528F8-79D0-4B2B-A8B0-531615E6D562}" sibTransId="{59F66A7A-BFF3-4D6A-BB3A-86FF239D711C}"/>
    <dgm:cxn modelId="{A7A90274-C50A-4B1C-B05F-AE4190C582E9}" type="presOf" srcId="{59F66A7A-BFF3-4D6A-BB3A-86FF239D711C}" destId="{E3CB8A9B-07D0-4982-88CA-5D07AB9318F8}" srcOrd="0" destOrd="0" presId="urn:microsoft.com/office/officeart/2009/3/layout/DescendingProcess"/>
    <dgm:cxn modelId="{AD775086-99FD-4ABA-A199-E0D3169AAF76}" srcId="{1D4F3067-6077-4000-86C8-C48B1E257D80}" destId="{91847151-5EA2-4699-BB59-5D7B0B7F59C1}" srcOrd="0" destOrd="0" parTransId="{4EABCDE2-678D-40B2-A4BC-88C7400960A2}" sibTransId="{4D6B7A8A-A5D6-488D-B6B9-2FC04A2715D9}"/>
    <dgm:cxn modelId="{434A62F0-EF09-4E71-9F86-0A8D49401F21}" type="presOf" srcId="{E2054B8B-8A7F-423B-AEDA-AE5100086B4C}" destId="{0FC7B784-E1A3-4F9B-B5EA-134068CFC15A}" srcOrd="0" destOrd="0" presId="urn:microsoft.com/office/officeart/2009/3/layout/DescendingProcess"/>
    <dgm:cxn modelId="{8E1BA90C-EEB7-4BA7-92B1-C922963EAD03}" type="presOf" srcId="{08B5290F-5C55-42FA-85A7-1D3AD2207553}" destId="{F97B421A-E87C-4151-A6F6-2639F098D751}" srcOrd="0" destOrd="0" presId="urn:microsoft.com/office/officeart/2009/3/layout/DescendingProcess"/>
    <dgm:cxn modelId="{8DD8F0A4-9AC0-4DB5-B841-3AC7E172E96F}" type="presOf" srcId="{7740CBBC-4554-4762-940A-850F04DDC80A}" destId="{1A85020C-C25E-4007-852A-2EA36DF64E74}" srcOrd="0" destOrd="0" presId="urn:microsoft.com/office/officeart/2009/3/layout/DescendingProcess"/>
    <dgm:cxn modelId="{0E32C9A6-578C-40C0-9974-C17D1F38FFFD}" type="presOf" srcId="{40DB4A15-A569-46BF-AC75-352B1887EA77}" destId="{8C17993F-6E36-4B4A-BFC4-68D98753E429}" srcOrd="0" destOrd="0" presId="urn:microsoft.com/office/officeart/2009/3/layout/DescendingProcess"/>
    <dgm:cxn modelId="{D3C11FE7-92C6-410D-9A74-C572B3207394}" type="presOf" srcId="{749302D0-FB96-4466-A2FC-607FDCF43832}" destId="{7E7051FD-6572-4280-AB2B-925EF16B1DD9}" srcOrd="0" destOrd="0" presId="urn:microsoft.com/office/officeart/2009/3/layout/DescendingProcess"/>
    <dgm:cxn modelId="{2FBBF6EB-FF10-4AFE-9E8F-E9C5E71ABB6B}" srcId="{1D4F3067-6077-4000-86C8-C48B1E257D80}" destId="{749302D0-FB96-4466-A2FC-607FDCF43832}" srcOrd="3" destOrd="0" parTransId="{EBCA1B31-A335-4C04-8060-02D2EAEBF20D}" sibTransId="{08B5290F-5C55-42FA-85A7-1D3AD2207553}"/>
    <dgm:cxn modelId="{C5C4FFDC-D1A4-46BA-B26B-B7541925CEB5}" type="presOf" srcId="{1D4F3067-6077-4000-86C8-C48B1E257D80}" destId="{976BB6DD-B9A3-47C7-85E4-93682A7DFF3F}" srcOrd="0" destOrd="0" presId="urn:microsoft.com/office/officeart/2009/3/layout/DescendingProcess"/>
    <dgm:cxn modelId="{771C4A23-D472-43BB-83B4-59F563FC2D5E}" type="presOf" srcId="{91847151-5EA2-4699-BB59-5D7B0B7F59C1}" destId="{5D07DBB9-808B-4E09-882D-B0866147B0A6}" srcOrd="0" destOrd="0" presId="urn:microsoft.com/office/officeart/2009/3/layout/DescendingProcess"/>
    <dgm:cxn modelId="{6C83042A-E90D-4450-A077-AB5E91F1CB65}" type="presOf" srcId="{3A645FA4-CB3D-40CB-9ABB-D41F64BDA51D}" destId="{2EC61214-7B3C-459A-8DD0-FB220103953E}" srcOrd="0" destOrd="0" presId="urn:microsoft.com/office/officeart/2009/3/layout/DescendingProcess"/>
    <dgm:cxn modelId="{B4AD7AAC-8150-43D4-B7CE-694A7E8F706C}" srcId="{1D4F3067-6077-4000-86C8-C48B1E257D80}" destId="{E2054B8B-8A7F-423B-AEDA-AE5100086B4C}" srcOrd="2" destOrd="0" parTransId="{E01E0EA2-BA06-4A1B-A0CB-20808EC3C56A}" sibTransId="{40DB4A15-A569-46BF-AC75-352B1887EA77}"/>
    <dgm:cxn modelId="{9240F5F0-8571-40B7-AE3C-949FDC5DE2B7}" srcId="{1D4F3067-6077-4000-86C8-C48B1E257D80}" destId="{3A645FA4-CB3D-40CB-9ABB-D41F64BDA51D}" srcOrd="4" destOrd="0" parTransId="{43C05368-C450-4243-A88F-0022C06646EF}" sibTransId="{DAA21D10-48F2-43A2-8162-12AEAE5B8C30}"/>
    <dgm:cxn modelId="{7D014F84-77D6-41AD-9268-821C3B4EBBB0}" type="presParOf" srcId="{976BB6DD-B9A3-47C7-85E4-93682A7DFF3F}" destId="{25857809-B183-491A-9BDC-E7BE8CA24430}" srcOrd="0" destOrd="0" presId="urn:microsoft.com/office/officeart/2009/3/layout/DescendingProcess"/>
    <dgm:cxn modelId="{66A775AC-FC38-4DC8-B4BD-9DB9F89D3AC6}" type="presParOf" srcId="{976BB6DD-B9A3-47C7-85E4-93682A7DFF3F}" destId="{5D07DBB9-808B-4E09-882D-B0866147B0A6}" srcOrd="1" destOrd="0" presId="urn:microsoft.com/office/officeart/2009/3/layout/DescendingProcess"/>
    <dgm:cxn modelId="{0E8845F1-04BE-4680-A9E1-3F506120074C}" type="presParOf" srcId="{976BB6DD-B9A3-47C7-85E4-93682A7DFF3F}" destId="{1A85020C-C25E-4007-852A-2EA36DF64E74}" srcOrd="2" destOrd="0" presId="urn:microsoft.com/office/officeart/2009/3/layout/DescendingProcess"/>
    <dgm:cxn modelId="{44692D40-8457-4A47-92EC-3E602C0273CC}" type="presParOf" srcId="{976BB6DD-B9A3-47C7-85E4-93682A7DFF3F}" destId="{DF7597B3-8398-4BE9-A375-6CDB7EAC9811}" srcOrd="3" destOrd="0" presId="urn:microsoft.com/office/officeart/2009/3/layout/DescendingProcess"/>
    <dgm:cxn modelId="{02EC63D3-3B53-42B4-AE17-C4982500EB58}" type="presParOf" srcId="{DF7597B3-8398-4BE9-A375-6CDB7EAC9811}" destId="{E3CB8A9B-07D0-4982-88CA-5D07AB9318F8}" srcOrd="0" destOrd="0" presId="urn:microsoft.com/office/officeart/2009/3/layout/DescendingProcess"/>
    <dgm:cxn modelId="{B2A7C7AC-6E63-492F-87AF-8BD83F379298}" type="presParOf" srcId="{976BB6DD-B9A3-47C7-85E4-93682A7DFF3F}" destId="{0FC7B784-E1A3-4F9B-B5EA-134068CFC15A}" srcOrd="4" destOrd="0" presId="urn:microsoft.com/office/officeart/2009/3/layout/DescendingProcess"/>
    <dgm:cxn modelId="{A4C88204-A833-4CC1-AD74-16B125A8827D}" type="presParOf" srcId="{976BB6DD-B9A3-47C7-85E4-93682A7DFF3F}" destId="{4C4C90C4-AD91-4CFB-BF08-647F28F33CD1}" srcOrd="5" destOrd="0" presId="urn:microsoft.com/office/officeart/2009/3/layout/DescendingProcess"/>
    <dgm:cxn modelId="{2A25A6D1-A755-4A7E-9B39-D92522B87E73}" type="presParOf" srcId="{4C4C90C4-AD91-4CFB-BF08-647F28F33CD1}" destId="{8C17993F-6E36-4B4A-BFC4-68D98753E429}" srcOrd="0" destOrd="0" presId="urn:microsoft.com/office/officeart/2009/3/layout/DescendingProcess"/>
    <dgm:cxn modelId="{45B31DCE-EEC9-4006-9836-94662D70A66A}" type="presParOf" srcId="{976BB6DD-B9A3-47C7-85E4-93682A7DFF3F}" destId="{7E7051FD-6572-4280-AB2B-925EF16B1DD9}" srcOrd="6" destOrd="0" presId="urn:microsoft.com/office/officeart/2009/3/layout/DescendingProcess"/>
    <dgm:cxn modelId="{2C875C01-B9AD-4D5B-9735-4FABE95F5526}" type="presParOf" srcId="{976BB6DD-B9A3-47C7-85E4-93682A7DFF3F}" destId="{2B4D20BD-28E0-4193-A676-99253068F9EA}" srcOrd="7" destOrd="0" presId="urn:microsoft.com/office/officeart/2009/3/layout/DescendingProcess"/>
    <dgm:cxn modelId="{40C30BC0-696C-44DA-B822-7B429BD26A35}" type="presParOf" srcId="{2B4D20BD-28E0-4193-A676-99253068F9EA}" destId="{F97B421A-E87C-4151-A6F6-2639F098D751}" srcOrd="0" destOrd="0" presId="urn:microsoft.com/office/officeart/2009/3/layout/DescendingProcess"/>
    <dgm:cxn modelId="{9ABD5700-DC9D-48C9-8A0C-30065A96A3E6}" type="presParOf" srcId="{976BB6DD-B9A3-47C7-85E4-93682A7DFF3F}" destId="{2EC61214-7B3C-459A-8DD0-FB220103953E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AE709DA-B792-42EB-B707-FDF3BDF6A2E4}" type="datetimeFigureOut">
              <a:rPr lang="en-GB"/>
              <a:pPr>
                <a:defRPr/>
              </a:pPr>
              <a:t>07/11/2016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3587D18-9CE2-4C1D-915D-5483964FF4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08342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3263900" y="509588"/>
            <a:ext cx="3398838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</p:sp>
      <p:sp>
        <p:nvSpPr>
          <p:cNvPr id="2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1323975" y="3228975"/>
            <a:ext cx="7278688" cy="3059113"/>
          </a:xfrm>
          <a:prstGeom prst="rect">
            <a:avLst/>
          </a:prstGeom>
          <a:noFill/>
          <a:ln w="9525" cap="flat" cmpd="sng">
            <a:noFill/>
            <a:prstDash val="solid"/>
            <a:bevel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noProof="0" smtClean="0">
                <a:sym typeface="Helvetica Neue" charset="0"/>
              </a:rPr>
              <a:t>Second level</a:t>
            </a:r>
          </a:p>
          <a:p>
            <a:pPr lvl="2"/>
            <a:r>
              <a:rPr lang="en-US" noProof="0" smtClean="0">
                <a:sym typeface="Helvetica Neue" charset="0"/>
              </a:rPr>
              <a:t>Third level</a:t>
            </a:r>
          </a:p>
          <a:p>
            <a:pPr lvl="3"/>
            <a:r>
              <a:rPr lang="en-US" noProof="0" smtClean="0">
                <a:sym typeface="Helvetica Neue" charset="0"/>
              </a:rPr>
              <a:t>Fourth level</a:t>
            </a:r>
          </a:p>
          <a:p>
            <a:pPr lvl="4"/>
            <a:r>
              <a:rPr lang="en-US" noProof="0" smtClean="0">
                <a:sym typeface="Helvetica Neue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55890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MS PGothic" panose="020B0600070205080204" pitchFamily="34" charset="-128"/>
        <a:cs typeface="Helvetica Neue" charset="0"/>
        <a:sym typeface="Helvetica Neue" charset="0"/>
      </a:defRPr>
    </a:lvl1pPr>
    <a:lvl2pPr indent="2286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2pPr>
    <a:lvl3pPr indent="4572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3pPr>
    <a:lvl4pPr indent="6858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4pPr>
    <a:lvl5pPr indent="914400" algn="l" defTabSz="457200" rtl="0" eaLnBrk="0" fontAlgn="base" hangingPunct="0">
      <a:lnSpc>
        <a:spcPct val="117000"/>
      </a:lnSpc>
      <a:spcBef>
        <a:spcPct val="0"/>
      </a:spcBef>
      <a:spcAft>
        <a:spcPct val="0"/>
      </a:spcAft>
      <a:defRPr sz="2200" kern="1200">
        <a:solidFill>
          <a:srgbClr val="000000"/>
        </a:solidFill>
        <a:latin typeface="Helvetica Neue" charset="0"/>
        <a:ea typeface="Helvetica Neue" charset="0"/>
        <a:cs typeface="Helvetica Neue" charset="0"/>
        <a:sym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2"/>
          <p:cNvSpPr>
            <a:spLocks noGrp="1" noChangeArrowheads="1"/>
          </p:cNvSpPr>
          <p:nvPr>
            <p:ph type="body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>
              <a:lnSpc>
                <a:spcPct val="100000"/>
              </a:lnSpc>
            </a:pPr>
            <a:endParaRPr lang="en-US" altLang="en-US" sz="1800" dirty="0" smtClean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222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1987" name="Rectangle 2"/>
          <p:cNvSpPr>
            <a:spLocks noGrp="1" noChangeArrowheads="1"/>
          </p:cNvSpPr>
          <p:nvPr>
            <p:ph type="body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>
              <a:lnSpc>
                <a:spcPct val="100000"/>
              </a:lnSpc>
            </a:pPr>
            <a:endParaRPr lang="en-US" altLang="en-US" sz="1800" dirty="0" smtClean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432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035" name="Rectangle 2"/>
          <p:cNvSpPr>
            <a:spLocks noGrp="1" noChangeArrowheads="1"/>
          </p:cNvSpPr>
          <p:nvPr>
            <p:ph type="body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defTabSz="914400" eaLnBrk="1">
              <a:lnSpc>
                <a:spcPct val="100000"/>
              </a:lnSpc>
            </a:pPr>
            <a:endParaRPr lang="en-US" altLang="en-US" sz="1800" dirty="0" smtClean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609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fld id="{82EA0437-F4D5-42A5-8C62-0AA51C298245}" type="slidenum">
              <a:rPr lang="en-GB" altLang="en-US"/>
              <a:pPr/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484493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fld id="{F78DCC77-87B0-428B-80E8-FA8B23ACAA0C}" type="slidenum">
              <a:rPr lang="en-GB" altLang="en-US"/>
              <a:pPr/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5478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2"/>
          <p:cNvSpPr>
            <a:spLocks noGrp="1" noChangeArrowheads="1"/>
          </p:cNvSpPr>
          <p:nvPr>
            <p:ph type="body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>
              <a:lnSpc>
                <a:spcPct val="100000"/>
              </a:lnSpc>
            </a:pPr>
            <a:endParaRPr lang="en-US" altLang="en-US" sz="1800" dirty="0" smtClean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695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fld id="{82EA0437-F4D5-42A5-8C62-0AA51C298245}" type="slidenum">
              <a:rPr lang="en-GB" altLang="en-US"/>
              <a:pPr/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091004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5622925" y="6456363"/>
            <a:ext cx="4302125" cy="33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sym typeface="Arial" panose="020B0604020202020204" pitchFamily="34" charset="0"/>
              </a:defRPr>
            </a:lvl9pPr>
          </a:lstStyle>
          <a:p>
            <a:fld id="{A788873A-2B76-45AF-83AD-285FD6C349CE}" type="slidenum">
              <a:rPr lang="en-GB" altLang="en-US"/>
              <a:pPr/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5368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39939" name="Rectangle 2"/>
          <p:cNvSpPr>
            <a:spLocks noGrp="1" noChangeArrowheads="1"/>
          </p:cNvSpPr>
          <p:nvPr>
            <p:ph type="body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>
              <a:lnSpc>
                <a:spcPct val="100000"/>
              </a:lnSpc>
            </a:pPr>
            <a:endParaRPr lang="en-US" altLang="en-US" sz="1800" dirty="0" smtClean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852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9699" name="Rectangle 2"/>
          <p:cNvSpPr>
            <a:spLocks noGrp="1" noChangeArrowheads="1"/>
          </p:cNvSpPr>
          <p:nvPr>
            <p:ph type="body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>
              <a:lnSpc>
                <a:spcPct val="100000"/>
              </a:lnSpc>
            </a:pPr>
            <a:endParaRPr lang="en-US" altLang="en-US" sz="1800" dirty="0" smtClean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048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219" name="Rectangle 2"/>
          <p:cNvSpPr>
            <a:spLocks noGrp="1" noChangeArrowheads="1"/>
          </p:cNvSpPr>
          <p:nvPr>
            <p:ph type="body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>
              <a:lnSpc>
                <a:spcPct val="100000"/>
              </a:lnSpc>
            </a:pPr>
            <a:endParaRPr lang="en-US" altLang="en-US" sz="1800" dirty="0" smtClean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561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171" name="Rectangle 2"/>
          <p:cNvSpPr>
            <a:spLocks noGrp="1" noChangeArrowheads="1"/>
          </p:cNvSpPr>
          <p:nvPr>
            <p:ph type="body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>
              <a:lnSpc>
                <a:spcPct val="100000"/>
              </a:lnSpc>
            </a:pPr>
            <a:r>
              <a:rPr lang="en-US" altLang="en-US" sz="1200" dirty="0" smtClean="0"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endParaRPr lang="en-US" altLang="en-US" sz="1800" dirty="0" smtClean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538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219" name="Rectangle 2"/>
          <p:cNvSpPr>
            <a:spLocks noGrp="1" noChangeArrowheads="1"/>
          </p:cNvSpPr>
          <p:nvPr>
            <p:ph type="body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>
              <a:lnSpc>
                <a:spcPct val="100000"/>
              </a:lnSpc>
            </a:pPr>
            <a:endParaRPr lang="en-US" altLang="en-US" sz="1800" dirty="0" smtClean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601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3" name="Rectangle 2"/>
          <p:cNvSpPr>
            <a:spLocks noGrp="1" noChangeArrowheads="1"/>
          </p:cNvSpPr>
          <p:nvPr>
            <p:ph type="body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>
              <a:lnSpc>
                <a:spcPct val="100000"/>
              </a:lnSpc>
            </a:pPr>
            <a:endParaRPr lang="en-US" altLang="en-US" sz="1800" dirty="0" smtClean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431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3" name="Rectangle 2"/>
          <p:cNvSpPr>
            <a:spLocks noGrp="1" noChangeArrowheads="1"/>
          </p:cNvSpPr>
          <p:nvPr>
            <p:ph type="body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>
              <a:lnSpc>
                <a:spcPct val="100000"/>
              </a:lnSpc>
            </a:pPr>
            <a:endParaRPr lang="en-US" altLang="en-US" sz="1800" dirty="0" smtClean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57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5363" name="Rectangle 2"/>
          <p:cNvSpPr>
            <a:spLocks noGrp="1" noChangeArrowheads="1"/>
          </p:cNvSpPr>
          <p:nvPr>
            <p:ph type="body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>
              <a:lnSpc>
                <a:spcPct val="100000"/>
              </a:lnSpc>
            </a:pPr>
            <a:endParaRPr lang="en-US" altLang="en-US" sz="1800" dirty="0" smtClean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0946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9459" name="Rectangle 2"/>
          <p:cNvSpPr>
            <a:spLocks noGrp="1" noChangeArrowheads="1"/>
          </p:cNvSpPr>
          <p:nvPr>
            <p:ph type="body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>
              <a:lnSpc>
                <a:spcPct val="100000"/>
              </a:lnSpc>
            </a:pPr>
            <a:endParaRPr lang="en-US" altLang="en-US" sz="1800" dirty="0" smtClean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746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11" name="Rectangle 2"/>
          <p:cNvSpPr>
            <a:spLocks noGrp="1" noChangeArrowheads="1"/>
          </p:cNvSpPr>
          <p:nvPr>
            <p:ph type="body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4400" eaLnBrk="1">
              <a:lnSpc>
                <a:spcPct val="100000"/>
              </a:lnSpc>
            </a:pPr>
            <a:endParaRPr lang="en-US" altLang="en-US" sz="1800" dirty="0" smtClean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138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49CF5-C613-4002-ADC6-CFAE94C031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619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2FFDE-FDD2-4CAC-95B7-006B9851FE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566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0488"/>
            <a:ext cx="2057400" cy="6767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0488"/>
            <a:ext cx="6019800" cy="6767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D08EA-026B-49A2-A77D-EDC8B59A63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9850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9C996-A3F7-46BF-83D4-F501CA6471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4482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85537-DF6D-4865-8459-48EBC17B4D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16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09CB9-0664-4AED-84EB-E15683923C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293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CE466-79E8-408F-80D4-2EE0CAA0F4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457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0018F-0984-4A5B-B592-3D61564B5F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1688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CF30C-00E6-4B33-8864-4590AA98EE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54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F9586-B6DC-4BA7-A4D1-DF1E4A338C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879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3406A-5E21-436B-A605-1707A59883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879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457200" y="90488"/>
            <a:ext cx="8229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anose="020B0604020202020204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 smtClean="0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 smtClean="0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 smtClean="0">
                <a:sym typeface="Arial" panose="020B0604020202020204" pitchFamily="34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6553200" y="6403975"/>
            <a:ext cx="2132013" cy="268288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45700" tIns="45700" rIns="45700" bIns="45700" numCol="1" anchor="ctr" anchorCtr="0" compatLnSpc="1">
            <a:prstTxWarp prst="textNoShape">
              <a:avLst/>
            </a:prstTxWarp>
          </a:bodyPr>
          <a:lstStyle>
            <a:lvl1pPr algn="r" eaLnBrk="1">
              <a:defRPr sz="1200">
                <a:solidFill>
                  <a:srgbClr val="888888"/>
                </a:solidFill>
                <a:latin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C2C65815-B1AB-4BE8-BEF2-28A65998444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+mj-lt"/>
          <a:ea typeface="MS PGothic" panose="020B0600070205080204" pitchFamily="34" charset="-128"/>
          <a:cs typeface="+mj-cs"/>
          <a:sym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ea typeface="MS PGothic" panose="020B0600070205080204" pitchFamily="34" charset="-128"/>
          <a:cs typeface="Arial" pitchFamily="34" charset="0"/>
          <a:sym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ea typeface="MS PGothic" panose="020B0600070205080204" pitchFamily="34" charset="-128"/>
          <a:cs typeface="Arial" pitchFamily="34" charset="0"/>
          <a:sym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ea typeface="MS PGothic" panose="020B0600070205080204" pitchFamily="34" charset="-128"/>
          <a:cs typeface="Arial" pitchFamily="34" charset="0"/>
          <a:sym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ea typeface="MS PGothic" panose="020B0600070205080204" pitchFamily="34" charset="-128"/>
          <a:cs typeface="Arial" pitchFamily="34" charset="0"/>
          <a:sym typeface="Arial" panose="020B060402020202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itchFamily="34" charset="0"/>
          <a:cs typeface="Arial" pitchFamily="34" charset="0"/>
          <a:sym typeface="Arial" pitchFamily="34" charset="0"/>
        </a:defRPr>
      </a:lvl9pPr>
    </p:titleStyle>
    <p:bodyStyle>
      <a:lvl1pPr marL="342900" indent="-1397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400">
          <a:solidFill>
            <a:srgbClr val="000000"/>
          </a:solidFill>
          <a:latin typeface="+mn-lt"/>
          <a:ea typeface="MS PGothic" panose="020B0600070205080204" pitchFamily="34" charset="-128"/>
          <a:cs typeface="+mn-cs"/>
          <a:sym typeface="Arial" panose="020B0604020202020204" pitchFamily="34" charset="0"/>
        </a:defRPr>
      </a:lvl1pPr>
      <a:lvl2pPr marL="742950" indent="-1079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1400">
          <a:solidFill>
            <a:srgbClr val="000000"/>
          </a:solidFill>
          <a:latin typeface="+mn-lt"/>
          <a:ea typeface="Arial" charset="0"/>
          <a:cs typeface="+mn-cs"/>
          <a:sym typeface="Arial" panose="020B0604020202020204" pitchFamily="34" charset="0"/>
        </a:defRPr>
      </a:lvl2pPr>
      <a:lvl3pPr marL="1143000" indent="-762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•"/>
        <a:defRPr sz="1400">
          <a:solidFill>
            <a:srgbClr val="000000"/>
          </a:solidFill>
          <a:latin typeface="+mn-lt"/>
          <a:ea typeface="Arial" charset="0"/>
          <a:cs typeface="+mn-cs"/>
          <a:sym typeface="Arial" panose="020B0604020202020204" pitchFamily="34" charset="0"/>
        </a:defRPr>
      </a:lvl3pPr>
      <a:lvl4pPr marL="1600200" indent="-101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–"/>
        <a:defRPr sz="1400">
          <a:solidFill>
            <a:srgbClr val="000000"/>
          </a:solidFill>
          <a:latin typeface="+mn-lt"/>
          <a:ea typeface="Arial" charset="0"/>
          <a:cs typeface="+mn-cs"/>
          <a:sym typeface="Arial" panose="020B0604020202020204" pitchFamily="34" charset="0"/>
        </a:defRPr>
      </a:lvl4pPr>
      <a:lvl5pPr marL="2057400" indent="-10160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buChar char="»"/>
        <a:defRPr sz="1400">
          <a:solidFill>
            <a:srgbClr val="000000"/>
          </a:solidFill>
          <a:latin typeface="+mn-lt"/>
          <a:ea typeface="Arial" charset="0"/>
          <a:cs typeface="+mn-cs"/>
          <a:sym typeface="Arial" panose="020B0604020202020204" pitchFamily="34" charset="0"/>
        </a:defRPr>
      </a:lvl5pPr>
      <a:lvl6pPr marL="2514600" indent="-101600" algn="l" rtl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1400">
          <a:solidFill>
            <a:srgbClr val="000000"/>
          </a:solidFill>
          <a:latin typeface="+mn-lt"/>
          <a:cs typeface="+mn-cs"/>
          <a:sym typeface="Arial" pitchFamily="34" charset="0"/>
        </a:defRPr>
      </a:lvl6pPr>
      <a:lvl7pPr marL="2971800" indent="-101600" algn="l" rtl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1400">
          <a:solidFill>
            <a:srgbClr val="000000"/>
          </a:solidFill>
          <a:latin typeface="+mn-lt"/>
          <a:cs typeface="+mn-cs"/>
          <a:sym typeface="Arial" pitchFamily="34" charset="0"/>
        </a:defRPr>
      </a:lvl7pPr>
      <a:lvl8pPr marL="3429000" indent="-101600" algn="l" rtl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1400">
          <a:solidFill>
            <a:srgbClr val="000000"/>
          </a:solidFill>
          <a:latin typeface="+mn-lt"/>
          <a:cs typeface="+mn-cs"/>
          <a:sym typeface="Arial" pitchFamily="34" charset="0"/>
        </a:defRPr>
      </a:lvl8pPr>
      <a:lvl9pPr marL="3886200" indent="-101600" algn="l" rtl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Arial" pitchFamily="34" charset="0"/>
        <a:buChar char="»"/>
        <a:defRPr sz="1400">
          <a:solidFill>
            <a:srgbClr val="000000"/>
          </a:solidFill>
          <a:latin typeface="+mn-lt"/>
          <a:cs typeface="+mn-cs"/>
          <a:sym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hyperlink" Target="http://archive.org/details/salis&amp;tab=collection?and%5b%5d=alcoholism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://archive.org/details/salis?tab=collection&amp;and%5b%5d=marijuana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6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27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s://archive.org/details/salis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jdp.org/article/S0955-3959(04)00133-1/fulltext?mobileUi=0" TargetMode="External"/><Relationship Id="rId3" Type="http://schemas.openxmlformats.org/officeDocument/2006/relationships/image" Target="../media/image1.png"/><Relationship Id="rId7" Type="http://schemas.openxmlformats.org/officeDocument/2006/relationships/hyperlink" Target="doi:10.1111/add.12083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linelibrary.wiley.com/doi/10.1111/j.1360-0443.2012.03813.x/full" TargetMode="External"/><Relationship Id="rId5" Type="http://schemas.openxmlformats.org/officeDocument/2006/relationships/hyperlink" Target="doi:10.1111/add.12021" TargetMode="External"/><Relationship Id="rId10" Type="http://schemas.openxmlformats.org/officeDocument/2006/relationships/hyperlink" Target="doi:10.1111/add.12029" TargetMode="External"/><Relationship Id="rId4" Type="http://schemas.openxmlformats.org/officeDocument/2006/relationships/image" Target="../media/image2.png"/><Relationship Id="rId9" Type="http://schemas.openxmlformats.org/officeDocument/2006/relationships/hyperlink" Target="doi:10.1111/add.12026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hyperlink" Target="http://archive.org/details/salis&amp;tab=collection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/>
          </p:cNvSpPr>
          <p:nvPr/>
        </p:nvSpPr>
        <p:spPr bwMode="auto">
          <a:xfrm>
            <a:off x="-3105" y="6410013"/>
            <a:ext cx="9144000" cy="4572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1800" dirty="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Picture: Getty Images</a:t>
            </a:r>
          </a:p>
        </p:txBody>
      </p:sp>
      <p:sp>
        <p:nvSpPr>
          <p:cNvPr id="6147" name="Rectangle 2"/>
          <p:cNvSpPr>
            <a:spLocks/>
          </p:cNvSpPr>
          <p:nvPr/>
        </p:nvSpPr>
        <p:spPr bwMode="auto">
          <a:xfrm>
            <a:off x="0" y="823913"/>
            <a:ext cx="9144000" cy="1143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148" name="Rectangle 3"/>
          <p:cNvSpPr>
            <a:spLocks/>
          </p:cNvSpPr>
          <p:nvPr/>
        </p:nvSpPr>
        <p:spPr bwMode="auto">
          <a:xfrm>
            <a:off x="0" y="0"/>
            <a:ext cx="9144000" cy="1143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6149" name="Picture 4" descr="image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14300"/>
            <a:ext cx="16017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6150" name="Picture 5" descr="image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2238"/>
            <a:ext cx="323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6151" name="Rectangle 6"/>
          <p:cNvSpPr>
            <a:spLocks/>
          </p:cNvSpPr>
          <p:nvPr/>
        </p:nvSpPr>
        <p:spPr bwMode="auto">
          <a:xfrm>
            <a:off x="1635124" y="312738"/>
            <a:ext cx="4156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dirty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SALIS Internet Archive </a:t>
            </a:r>
            <a:r>
              <a:rPr lang="en-US" altLang="en-US" b="1" i="1" dirty="0" smtClean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Digitization</a:t>
            </a:r>
            <a:r>
              <a:rPr lang="en-US" altLang="en-US" i="1" dirty="0" smtClean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 Project</a:t>
            </a:r>
            <a:endParaRPr lang="en-US" altLang="en-US" sz="1800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741865"/>
            <a:ext cx="77724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a-DK" altLang="en-US" sz="2400" dirty="0"/>
              <a:t>The SALIS Collection Unveiled: </a:t>
            </a:r>
          </a:p>
          <a:p>
            <a:pPr lvl="0" algn="ctr"/>
            <a:r>
              <a:rPr lang="da-DK" altLang="en-US" sz="2400" dirty="0"/>
              <a:t>Building an Alcohol, Tobacco and other Drugs (ATOD) Digital Archive </a:t>
            </a:r>
            <a:endParaRPr lang="da-DK" altLang="en-US" sz="2400" dirty="0" smtClean="0"/>
          </a:p>
          <a:p>
            <a:pPr lvl="0" algn="ctr"/>
            <a:endParaRPr lang="da-DK" altLang="en-US" sz="2400" dirty="0"/>
          </a:p>
          <a:p>
            <a:pPr lvl="0" algn="ctr"/>
            <a:r>
              <a:rPr lang="da-DK" altLang="en-US" sz="1800" dirty="0"/>
              <a:t>Christine Goodair, St </a:t>
            </a:r>
            <a:r>
              <a:rPr lang="da-DK" altLang="en-US" sz="1800" dirty="0" smtClean="0"/>
              <a:t>George’s, University </a:t>
            </a:r>
            <a:r>
              <a:rPr lang="da-DK" altLang="en-US" sz="1800" dirty="0"/>
              <a:t>of London &amp; Sheila Lacroix, SALIS (Substance Abuse Librarians &amp; Information Specialists</a:t>
            </a:r>
            <a:r>
              <a:rPr lang="da-DK" altLang="en-US" sz="1800" dirty="0" smtClean="0"/>
              <a:t>)</a:t>
            </a:r>
          </a:p>
          <a:p>
            <a:pPr lvl="0" algn="ctr"/>
            <a:endParaRPr lang="da-DK" altLang="en-US" sz="2000" dirty="0"/>
          </a:p>
          <a:p>
            <a:pPr lvl="0" algn="ctr"/>
            <a:r>
              <a:rPr lang="en-US" altLang="en-US" sz="2000" dirty="0" smtClean="0">
                <a:solidFill>
                  <a:srgbClr val="7030A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Society </a:t>
            </a:r>
            <a:r>
              <a:rPr lang="en-US" altLang="en-US" sz="2000" dirty="0">
                <a:solidFill>
                  <a:srgbClr val="7030A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for the Study of Addiction Annual Symposium, York, UK 11-12</a:t>
            </a:r>
            <a:r>
              <a:rPr lang="en-US" altLang="en-US" sz="2000" baseline="30000" dirty="0">
                <a:solidFill>
                  <a:srgbClr val="7030A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th</a:t>
            </a:r>
            <a:r>
              <a:rPr lang="en-US" altLang="en-US" sz="2000" dirty="0">
                <a:solidFill>
                  <a:srgbClr val="7030A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Nov 2016</a:t>
            </a:r>
          </a:p>
          <a:p>
            <a:pPr lvl="0" algn="ctr"/>
            <a:endParaRPr lang="da-DK" altLang="en-US" sz="2000" dirty="0"/>
          </a:p>
          <a:p>
            <a:pPr lvl="0" algn="ctr"/>
            <a:endParaRPr lang="da-DK" alt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031213"/>
            <a:ext cx="3245789" cy="1836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/>
          </p:cNvSpPr>
          <p:nvPr/>
        </p:nvSpPr>
        <p:spPr bwMode="auto">
          <a:xfrm>
            <a:off x="0" y="6399213"/>
            <a:ext cx="9144000" cy="4572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0963" name="Rectangle 2"/>
          <p:cNvSpPr>
            <a:spLocks/>
          </p:cNvSpPr>
          <p:nvPr/>
        </p:nvSpPr>
        <p:spPr bwMode="auto">
          <a:xfrm>
            <a:off x="0" y="823913"/>
            <a:ext cx="9144000" cy="1143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0964" name="Rectangle 3"/>
          <p:cNvSpPr>
            <a:spLocks/>
          </p:cNvSpPr>
          <p:nvPr/>
        </p:nvSpPr>
        <p:spPr bwMode="auto">
          <a:xfrm>
            <a:off x="0" y="0"/>
            <a:ext cx="9144000" cy="1143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40965" name="Picture 4" descr="image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14300"/>
            <a:ext cx="16017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40966" name="Picture 5" descr="image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2238"/>
            <a:ext cx="323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40967" name="Rectangle 6"/>
          <p:cNvSpPr>
            <a:spLocks/>
          </p:cNvSpPr>
          <p:nvPr/>
        </p:nvSpPr>
        <p:spPr bwMode="auto">
          <a:xfrm>
            <a:off x="1635125" y="312738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dirty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SALIS Internet Archive </a:t>
            </a:r>
            <a:r>
              <a:rPr lang="en-US" altLang="en-US" b="1" i="1" dirty="0" smtClean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Digitization </a:t>
            </a:r>
            <a:r>
              <a:rPr lang="en-US" altLang="en-US" i="1" dirty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Project</a:t>
            </a:r>
            <a:endParaRPr lang="en-US" altLang="en-US" sz="1800" dirty="0">
              <a:solidFill>
                <a:srgbClr val="7030A0"/>
              </a:solidFill>
            </a:endParaRPr>
          </a:p>
        </p:txBody>
      </p:sp>
      <p:pic>
        <p:nvPicPr>
          <p:cNvPr id="40968" name="Picture 7" descr="image10.png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143000"/>
            <a:ext cx="887888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/>
          </p:cNvSpPr>
          <p:nvPr/>
        </p:nvSpPr>
        <p:spPr bwMode="auto">
          <a:xfrm>
            <a:off x="0" y="6399213"/>
            <a:ext cx="9144000" cy="4572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3011" name="Rectangle 2"/>
          <p:cNvSpPr>
            <a:spLocks/>
          </p:cNvSpPr>
          <p:nvPr/>
        </p:nvSpPr>
        <p:spPr bwMode="auto">
          <a:xfrm>
            <a:off x="0" y="823913"/>
            <a:ext cx="9144000" cy="1143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3012" name="Rectangle 3"/>
          <p:cNvSpPr>
            <a:spLocks/>
          </p:cNvSpPr>
          <p:nvPr/>
        </p:nvSpPr>
        <p:spPr bwMode="auto">
          <a:xfrm>
            <a:off x="0" y="0"/>
            <a:ext cx="9144000" cy="1143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43013" name="Picture 4" descr="image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14300"/>
            <a:ext cx="16017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43014" name="Picture 5" descr="image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2238"/>
            <a:ext cx="323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43015" name="Rectangle 6"/>
          <p:cNvSpPr>
            <a:spLocks/>
          </p:cNvSpPr>
          <p:nvPr/>
        </p:nvSpPr>
        <p:spPr bwMode="auto">
          <a:xfrm>
            <a:off x="1635125" y="312738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dirty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SALIS Internet </a:t>
            </a:r>
            <a:r>
              <a:rPr lang="en-US" altLang="en-US" i="1" dirty="0" smtClean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Archive </a:t>
            </a:r>
            <a:r>
              <a:rPr lang="en-US" altLang="en-US" b="1" i="1" dirty="0" smtClean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Digitization</a:t>
            </a:r>
            <a:r>
              <a:rPr lang="en-US" altLang="en-US" i="1" dirty="0" smtClean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 Project</a:t>
            </a:r>
            <a:endParaRPr lang="en-US" altLang="en-US" sz="1800" dirty="0">
              <a:solidFill>
                <a:srgbClr val="7030A0"/>
              </a:solidFill>
            </a:endParaRPr>
          </a:p>
        </p:txBody>
      </p:sp>
      <p:pic>
        <p:nvPicPr>
          <p:cNvPr id="43016" name="Picture 7" descr="image07.png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143000"/>
            <a:ext cx="905351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81688"/>
            <a:ext cx="9144000" cy="976312"/>
          </a:xfrm>
          <a:prstGeom prst="rect">
            <a:avLst/>
          </a:prstGeom>
          <a:solidFill>
            <a:srgbClr val="063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704850"/>
            <a:ext cx="9144000" cy="114300"/>
          </a:xfrm>
          <a:prstGeom prst="rect">
            <a:avLst/>
          </a:prstGeom>
          <a:solidFill>
            <a:srgbClr val="063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14300"/>
          </a:xfrm>
          <a:prstGeom prst="rect">
            <a:avLst/>
          </a:prstGeom>
          <a:solidFill>
            <a:srgbClr val="063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5301" name="Picture 2" descr="http://www.salis.org/images/salis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4300"/>
            <a:ext cx="126047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4" descr="Internet Archi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5926138"/>
            <a:ext cx="8461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76350" y="263525"/>
            <a:ext cx="7086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7030A0"/>
                </a:solidFill>
                <a:latin typeface="Verdana" panose="020B0604030504040204" pitchFamily="34" charset="0"/>
              </a:rPr>
              <a:t>SALIS Internet </a:t>
            </a:r>
            <a:r>
              <a:rPr lang="en-US" i="1" dirty="0" smtClean="0">
                <a:solidFill>
                  <a:srgbClr val="7030A0"/>
                </a:solidFill>
                <a:latin typeface="Verdana" panose="020B0604030504040204" pitchFamily="34" charset="0"/>
              </a:rPr>
              <a:t>Archive </a:t>
            </a:r>
            <a:r>
              <a:rPr lang="en-US" b="1" i="1" dirty="0" smtClean="0">
                <a:solidFill>
                  <a:srgbClr val="7030A0"/>
                </a:solidFill>
                <a:latin typeface="Verdana" panose="020B0604030504040204" pitchFamily="34" charset="0"/>
              </a:rPr>
              <a:t>Digitization </a:t>
            </a:r>
            <a:r>
              <a:rPr lang="en-US" i="1" dirty="0" smtClean="0">
                <a:solidFill>
                  <a:srgbClr val="7030A0"/>
                </a:solidFill>
                <a:latin typeface="Verdana" panose="020B0604030504040204" pitchFamily="34" charset="0"/>
              </a:rPr>
              <a:t>Project</a:t>
            </a:r>
            <a:endParaRPr lang="en-US" i="1" dirty="0">
              <a:solidFill>
                <a:srgbClr val="7030A0"/>
              </a:solidFill>
              <a:latin typeface="Verdana" panose="020B0604030504040204" pitchFamily="34" charset="0"/>
            </a:endParaRPr>
          </a:p>
        </p:txBody>
      </p:sp>
      <p:sp>
        <p:nvSpPr>
          <p:cNvPr id="55304" name="TextBox 6"/>
          <p:cNvSpPr txBox="1">
            <a:spLocks noChangeArrowheads="1"/>
          </p:cNvSpPr>
          <p:nvPr/>
        </p:nvSpPr>
        <p:spPr bwMode="auto">
          <a:xfrm>
            <a:off x="-14288" y="819150"/>
            <a:ext cx="91440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UK </a:t>
            </a:r>
            <a:r>
              <a:rPr lang="en-US" altLang="en-US" sz="2800" dirty="0" smtClean="0"/>
              <a:t>texts in SALIS collection</a:t>
            </a:r>
            <a:endParaRPr lang="en-US" altLang="en-US" sz="2800" dirty="0"/>
          </a:p>
        </p:txBody>
      </p:sp>
      <p:pic>
        <p:nvPicPr>
          <p:cNvPr id="5530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2527301"/>
            <a:ext cx="1714500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458" y="2578662"/>
            <a:ext cx="1712913" cy="271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838" y="2309758"/>
            <a:ext cx="1713124" cy="27312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44368" y="2346201"/>
            <a:ext cx="2197079" cy="2844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17642"/>
            <a:ext cx="9144000" cy="440358"/>
          </a:xfrm>
          <a:prstGeom prst="rect">
            <a:avLst/>
          </a:prstGeom>
          <a:solidFill>
            <a:srgbClr val="063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704850"/>
            <a:ext cx="9144000" cy="114300"/>
          </a:xfrm>
          <a:prstGeom prst="rect">
            <a:avLst/>
          </a:prstGeom>
          <a:solidFill>
            <a:srgbClr val="063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14300"/>
          </a:xfrm>
          <a:prstGeom prst="rect">
            <a:avLst/>
          </a:prstGeom>
          <a:solidFill>
            <a:srgbClr val="063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205" name="Picture 2" descr="http://www.salis.org/images/salis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4300"/>
            <a:ext cx="126047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4" descr="Internet Archiv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6417642"/>
            <a:ext cx="401638" cy="394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76350" y="263525"/>
            <a:ext cx="7086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7030A0"/>
                </a:solidFill>
                <a:latin typeface="Verdana" panose="020B0604030504040204" pitchFamily="34" charset="0"/>
              </a:rPr>
              <a:t>SALIS Internet Archive </a:t>
            </a:r>
            <a:r>
              <a:rPr lang="en-US" b="1" i="1" dirty="0" smtClean="0">
                <a:solidFill>
                  <a:srgbClr val="7030A0"/>
                </a:solidFill>
                <a:latin typeface="Verdana" panose="020B0604030504040204" pitchFamily="34" charset="0"/>
              </a:rPr>
              <a:t>Digitization</a:t>
            </a:r>
            <a:r>
              <a:rPr lang="en-US" i="1" dirty="0" smtClean="0">
                <a:solidFill>
                  <a:srgbClr val="7030A0"/>
                </a:solidFill>
                <a:latin typeface="Verdana" panose="020B0604030504040204" pitchFamily="34" charset="0"/>
              </a:rPr>
              <a:t> Project</a:t>
            </a:r>
            <a:endParaRPr lang="en-US" i="1" dirty="0">
              <a:solidFill>
                <a:srgbClr val="7030A0"/>
              </a:solidFill>
              <a:latin typeface="Verdana" panose="020B0604030504040204" pitchFamily="34" charset="0"/>
            </a:endParaRPr>
          </a:p>
        </p:txBody>
      </p:sp>
      <p:sp>
        <p:nvSpPr>
          <p:cNvPr id="51208" name="TextBox 6"/>
          <p:cNvSpPr txBox="1">
            <a:spLocks noChangeArrowheads="1"/>
          </p:cNvSpPr>
          <p:nvPr/>
        </p:nvSpPr>
        <p:spPr bwMode="auto">
          <a:xfrm>
            <a:off x="0" y="819150"/>
            <a:ext cx="83629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800" dirty="0"/>
              <a:t>European texts </a:t>
            </a:r>
            <a:r>
              <a:rPr lang="en-GB" altLang="en-US" sz="2800" dirty="0" smtClean="0"/>
              <a:t>in SALIS collection: France</a:t>
            </a:r>
            <a:r>
              <a:rPr lang="en-GB" altLang="en-US" sz="2800" dirty="0"/>
              <a:t>, </a:t>
            </a:r>
            <a:r>
              <a:rPr lang="en-GB" altLang="en-US" sz="2800" dirty="0" smtClean="0"/>
              <a:t>Belgium, Italy &amp; Norway</a:t>
            </a:r>
            <a:endParaRPr lang="en-US" altLang="en-US" sz="2800" dirty="0"/>
          </a:p>
        </p:txBody>
      </p:sp>
      <p:pic>
        <p:nvPicPr>
          <p:cNvPr id="51209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37" y="2182746"/>
            <a:ext cx="1560596" cy="23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521" y="2004042"/>
            <a:ext cx="1469193" cy="23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1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52950"/>
            <a:ext cx="1652116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2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139" y="3641121"/>
            <a:ext cx="1445103" cy="23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05600" y="1409700"/>
            <a:ext cx="1532902" cy="237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00425" y="4041642"/>
            <a:ext cx="1543575" cy="2376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/>
          </p:cNvSpPr>
          <p:nvPr/>
        </p:nvSpPr>
        <p:spPr bwMode="auto">
          <a:xfrm>
            <a:off x="0" y="6399213"/>
            <a:ext cx="9144000" cy="4572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0" y="823913"/>
            <a:ext cx="9144000" cy="1143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8916" name="Rectangle 3"/>
          <p:cNvSpPr>
            <a:spLocks/>
          </p:cNvSpPr>
          <p:nvPr/>
        </p:nvSpPr>
        <p:spPr bwMode="auto">
          <a:xfrm>
            <a:off x="0" y="0"/>
            <a:ext cx="9144000" cy="1143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8917" name="Picture 4" descr="image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14300"/>
            <a:ext cx="16017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8918" name="Picture 5" descr="image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2238"/>
            <a:ext cx="323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38919" name="Rectangle 6"/>
          <p:cNvSpPr>
            <a:spLocks/>
          </p:cNvSpPr>
          <p:nvPr/>
        </p:nvSpPr>
        <p:spPr bwMode="auto">
          <a:xfrm>
            <a:off x="1635125" y="312738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dirty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SALIS Internet </a:t>
            </a:r>
            <a:r>
              <a:rPr lang="en-US" altLang="en-US" i="1" dirty="0" smtClean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Archive </a:t>
            </a:r>
            <a:r>
              <a:rPr lang="en-US" altLang="en-US" b="1" i="1" dirty="0" smtClean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Digitization </a:t>
            </a:r>
            <a:r>
              <a:rPr lang="en-US" altLang="en-US" i="1" dirty="0" smtClean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Project</a:t>
            </a:r>
            <a:endParaRPr lang="en-US" altLang="en-US" sz="1800" dirty="0">
              <a:solidFill>
                <a:srgbClr val="7030A0"/>
              </a:solidFill>
            </a:endParaRPr>
          </a:p>
        </p:txBody>
      </p:sp>
      <p:pic>
        <p:nvPicPr>
          <p:cNvPr id="38920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278995"/>
            <a:ext cx="44386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1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2333625"/>
            <a:ext cx="40100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063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704850"/>
            <a:ext cx="9144000" cy="114300"/>
          </a:xfrm>
          <a:prstGeom prst="rect">
            <a:avLst/>
          </a:prstGeom>
          <a:solidFill>
            <a:srgbClr val="063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14300"/>
          </a:xfrm>
          <a:prstGeom prst="rect">
            <a:avLst/>
          </a:prstGeom>
          <a:solidFill>
            <a:srgbClr val="063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5301" name="Picture 2" descr="http://www.salis.org/images/salis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4300"/>
            <a:ext cx="126047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4" descr="Internet Archi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6324600"/>
            <a:ext cx="72548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76350" y="263525"/>
            <a:ext cx="7086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7030A0"/>
                </a:solidFill>
                <a:latin typeface="Verdana" panose="020B0604030504040204" pitchFamily="34" charset="0"/>
              </a:rPr>
              <a:t>SALIS Internet </a:t>
            </a:r>
            <a:r>
              <a:rPr lang="en-US" i="1" dirty="0" smtClean="0">
                <a:solidFill>
                  <a:srgbClr val="7030A0"/>
                </a:solidFill>
                <a:latin typeface="Verdana" panose="020B0604030504040204" pitchFamily="34" charset="0"/>
              </a:rPr>
              <a:t>Archive </a:t>
            </a:r>
            <a:r>
              <a:rPr lang="en-US" b="1" i="1" dirty="0" smtClean="0">
                <a:solidFill>
                  <a:srgbClr val="7030A0"/>
                </a:solidFill>
                <a:latin typeface="Verdana" panose="020B0604030504040204" pitchFamily="34" charset="0"/>
              </a:rPr>
              <a:t>Digitization</a:t>
            </a:r>
            <a:r>
              <a:rPr lang="en-US" i="1" dirty="0" smtClean="0">
                <a:solidFill>
                  <a:srgbClr val="7030A0"/>
                </a:solidFill>
                <a:latin typeface="Verdana" panose="020B0604030504040204" pitchFamily="34" charset="0"/>
              </a:rPr>
              <a:t> Project</a:t>
            </a:r>
            <a:endParaRPr lang="en-US" i="1" dirty="0">
              <a:solidFill>
                <a:srgbClr val="7030A0"/>
              </a:solidFill>
              <a:latin typeface="Verdana" panose="020B0604030504040204" pitchFamily="34" charset="0"/>
            </a:endParaRPr>
          </a:p>
        </p:txBody>
      </p:sp>
      <p:sp>
        <p:nvSpPr>
          <p:cNvPr id="55304" name="TextBox 6"/>
          <p:cNvSpPr txBox="1">
            <a:spLocks noChangeArrowheads="1"/>
          </p:cNvSpPr>
          <p:nvPr/>
        </p:nvSpPr>
        <p:spPr bwMode="auto">
          <a:xfrm>
            <a:off x="-14288" y="819150"/>
            <a:ext cx="9144001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dirty="0" smtClean="0"/>
              <a:t> </a:t>
            </a:r>
            <a:r>
              <a:rPr lang="en-US" altLang="en-US" sz="2800" dirty="0" smtClean="0"/>
              <a:t>Linking with other Collections ….SALIS</a:t>
            </a:r>
            <a:endParaRPr lang="en-US" alt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032" y="1804227"/>
            <a:ext cx="2118735" cy="32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8090" y="1804208"/>
            <a:ext cx="1874831" cy="331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200" y="3690038"/>
            <a:ext cx="2685409" cy="1944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36244" y="261027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The Tobacco Institute "Passing Clouds" Thames TV Code on Channel 1/NTSC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2308" y="5739790"/>
            <a:ext cx="29527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http://www.williamwhitepapers.com</a:t>
            </a:r>
          </a:p>
        </p:txBody>
      </p:sp>
    </p:spTree>
    <p:extLst>
      <p:ext uri="{BB962C8B-B14F-4D97-AF65-F5344CB8AC3E}">
        <p14:creationId xmlns:p14="http://schemas.microsoft.com/office/powerpoint/2010/main" val="2732151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881688"/>
            <a:ext cx="9144000" cy="976312"/>
          </a:xfrm>
          <a:prstGeom prst="rect">
            <a:avLst/>
          </a:prstGeom>
          <a:solidFill>
            <a:srgbClr val="063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704850"/>
            <a:ext cx="9144000" cy="114300"/>
          </a:xfrm>
          <a:prstGeom prst="rect">
            <a:avLst/>
          </a:prstGeom>
          <a:solidFill>
            <a:srgbClr val="063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14300"/>
          </a:xfrm>
          <a:prstGeom prst="rect">
            <a:avLst/>
          </a:prstGeom>
          <a:solidFill>
            <a:srgbClr val="0635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7109" name="Picture 2" descr="http://www.salis.org/images/salis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4300"/>
            <a:ext cx="126047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4" descr="Internet Archi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5926138"/>
            <a:ext cx="8461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76350" y="263525"/>
            <a:ext cx="70866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7030A0"/>
                </a:solidFill>
                <a:latin typeface="Verdana" panose="020B0604030504040204" pitchFamily="34" charset="0"/>
              </a:rPr>
              <a:t>SALIS Internet Archive </a:t>
            </a:r>
            <a:r>
              <a:rPr lang="en-US" b="1" i="1" dirty="0">
                <a:solidFill>
                  <a:srgbClr val="7030A0"/>
                </a:solidFill>
                <a:latin typeface="Verdana" panose="020B0604030504040204" pitchFamily="34" charset="0"/>
              </a:rPr>
              <a:t>Digitization</a:t>
            </a:r>
            <a:r>
              <a:rPr lang="en-US" i="1" dirty="0">
                <a:solidFill>
                  <a:srgbClr val="7030A0"/>
                </a:solidFill>
                <a:latin typeface="Verdana" panose="020B0604030504040204" pitchFamily="34" charset="0"/>
              </a:rPr>
              <a:t>Project</a:t>
            </a:r>
          </a:p>
        </p:txBody>
      </p:sp>
      <p:sp>
        <p:nvSpPr>
          <p:cNvPr id="47112" name="TextBox 6"/>
          <p:cNvSpPr txBox="1">
            <a:spLocks noChangeArrowheads="1"/>
          </p:cNvSpPr>
          <p:nvPr/>
        </p:nvSpPr>
        <p:spPr bwMode="auto">
          <a:xfrm>
            <a:off x="0" y="819150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/>
              <a:t>UK</a:t>
            </a:r>
            <a:endParaRPr lang="en-US" alt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1679575"/>
            <a:ext cx="86868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Major contributors include </a:t>
            </a:r>
          </a:p>
        </p:txBody>
      </p:sp>
      <p:pic>
        <p:nvPicPr>
          <p:cNvPr id="471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71800"/>
            <a:ext cx="17145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5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6" t="8" b="-2"/>
          <a:stretch>
            <a:fillRect/>
          </a:stretch>
        </p:blipFill>
        <p:spPr bwMode="auto">
          <a:xfrm>
            <a:off x="3352800" y="1641475"/>
            <a:ext cx="51308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6" name="Picture 2" descr="Ho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052888"/>
            <a:ext cx="138112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/>
          </p:cNvSpPr>
          <p:nvPr/>
        </p:nvSpPr>
        <p:spPr bwMode="auto">
          <a:xfrm>
            <a:off x="0" y="6399213"/>
            <a:ext cx="9144000" cy="4572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8915" name="Rectangle 2"/>
          <p:cNvSpPr>
            <a:spLocks/>
          </p:cNvSpPr>
          <p:nvPr/>
        </p:nvSpPr>
        <p:spPr bwMode="auto">
          <a:xfrm>
            <a:off x="0" y="823913"/>
            <a:ext cx="9144000" cy="1143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8916" name="Rectangle 3"/>
          <p:cNvSpPr>
            <a:spLocks/>
          </p:cNvSpPr>
          <p:nvPr/>
        </p:nvSpPr>
        <p:spPr bwMode="auto">
          <a:xfrm>
            <a:off x="0" y="0"/>
            <a:ext cx="9144000" cy="1143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38917" name="Picture 4" descr="image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14300"/>
            <a:ext cx="16017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38918" name="Picture 5" descr="image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2238"/>
            <a:ext cx="323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38919" name="Rectangle 6"/>
          <p:cNvSpPr>
            <a:spLocks/>
          </p:cNvSpPr>
          <p:nvPr/>
        </p:nvSpPr>
        <p:spPr bwMode="auto">
          <a:xfrm>
            <a:off x="1635125" y="312738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dirty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SALIS Internet </a:t>
            </a:r>
            <a:r>
              <a:rPr lang="en-US" altLang="en-US" i="1" dirty="0" smtClean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Archive </a:t>
            </a:r>
            <a:r>
              <a:rPr lang="en-US" altLang="en-US" b="1" i="1" dirty="0" smtClean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Digitization</a:t>
            </a:r>
            <a:r>
              <a:rPr lang="en-US" altLang="en-US" i="1" dirty="0" smtClean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 Project</a:t>
            </a:r>
            <a:endParaRPr lang="en-US" altLang="en-US" sz="1800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 preferRelativeResize="0"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3200400"/>
            <a:ext cx="4212000" cy="132395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835958"/>
            <a:ext cx="8229600" cy="1508125"/>
          </a:xfrm>
        </p:spPr>
        <p:txBody>
          <a:bodyPr/>
          <a:lstStyle/>
          <a:p>
            <a:r>
              <a:rPr lang="en-GB" sz="2800" dirty="0" smtClean="0"/>
              <a:t>A case study: contributor and partnership </a:t>
            </a:r>
            <a:r>
              <a:rPr lang="en-GB" sz="2800" dirty="0"/>
              <a:t> </a:t>
            </a:r>
            <a:r>
              <a:rPr lang="en-GB" sz="2800" dirty="0" smtClean="0"/>
              <a:t>developer for the SALIS Collection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289195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SALIS Collection 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CAMH Library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Investigating partnerships &amp; </a:t>
            </a:r>
            <a:r>
              <a:rPr lang="en-US" dirty="0" err="1" smtClean="0"/>
              <a:t>possibilites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ARF Collections</a:t>
            </a:r>
          </a:p>
          <a:p>
            <a:r>
              <a:rPr lang="en-US" dirty="0" smtClean="0"/>
              <a:t>Partnership with University of Toronto Libraries</a:t>
            </a:r>
          </a:p>
          <a:p>
            <a:r>
              <a:rPr lang="en-US" dirty="0" smtClean="0"/>
              <a:t>CAMH Archives</a:t>
            </a:r>
          </a:p>
          <a:p>
            <a:r>
              <a:rPr lang="en-US" dirty="0" smtClean="0"/>
              <a:t>Cornell University Library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Sheila </a:t>
            </a:r>
            <a:r>
              <a:rPr lang="en-US" dirty="0" err="1" smtClean="0"/>
              <a:t>Lacroix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47" y="2780928"/>
            <a:ext cx="3035113" cy="2568836"/>
          </a:xfrm>
        </p:spPr>
      </p:pic>
    </p:spTree>
    <p:extLst>
      <p:ext uri="{BB962C8B-B14F-4D97-AF65-F5344CB8AC3E}">
        <p14:creationId xmlns:p14="http://schemas.microsoft.com/office/powerpoint/2010/main" val="192178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Addiction Research Foundation: </a:t>
            </a:r>
            <a:br>
              <a:rPr lang="en-US" sz="3600" dirty="0" smtClean="0"/>
            </a:br>
            <a:r>
              <a:rPr lang="en-US" sz="3600" dirty="0" smtClean="0"/>
              <a:t>1949 - 1998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Library Collections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Historical Collections with many donations &amp; special collections: laws, gov. documents, reports, books, etc.</a:t>
            </a:r>
          </a:p>
          <a:p>
            <a:r>
              <a:rPr lang="en-US" dirty="0" smtClean="0"/>
              <a:t>Publications by ARF staff and researchers</a:t>
            </a:r>
          </a:p>
          <a:p>
            <a:r>
              <a:rPr lang="en-US" dirty="0" smtClean="0"/>
              <a:t>ARF Publications (ARF was a publisher of books, curricula, videos, etc.)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564904"/>
            <a:ext cx="4041775" cy="243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13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/>
          </p:cNvSpPr>
          <p:nvPr/>
        </p:nvSpPr>
        <p:spPr bwMode="auto">
          <a:xfrm>
            <a:off x="0" y="6399213"/>
            <a:ext cx="9144000" cy="4572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Rectangle 2"/>
          <p:cNvSpPr>
            <a:spLocks/>
          </p:cNvSpPr>
          <p:nvPr/>
        </p:nvSpPr>
        <p:spPr bwMode="auto">
          <a:xfrm>
            <a:off x="0" y="823913"/>
            <a:ext cx="9144000" cy="1143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196" name="Rectangle 3"/>
          <p:cNvSpPr>
            <a:spLocks/>
          </p:cNvSpPr>
          <p:nvPr/>
        </p:nvSpPr>
        <p:spPr bwMode="auto">
          <a:xfrm>
            <a:off x="0" y="0"/>
            <a:ext cx="9144000" cy="1143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8197" name="Picture 4" descr="image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14300"/>
            <a:ext cx="16017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8198" name="Picture 5" descr="image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2238"/>
            <a:ext cx="323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8199" name="Rectangle 6"/>
          <p:cNvSpPr>
            <a:spLocks/>
          </p:cNvSpPr>
          <p:nvPr/>
        </p:nvSpPr>
        <p:spPr bwMode="auto">
          <a:xfrm>
            <a:off x="1635124" y="312738"/>
            <a:ext cx="44608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dirty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SALIS Internet Archive </a:t>
            </a:r>
            <a:r>
              <a:rPr lang="en-US" altLang="en-US" b="1" i="1" dirty="0" smtClean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Digitization</a:t>
            </a:r>
            <a:r>
              <a:rPr lang="en-US" altLang="en-US" i="1" dirty="0" smtClean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 </a:t>
            </a:r>
            <a:r>
              <a:rPr lang="en-US" altLang="en-US" i="1" dirty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Project</a:t>
            </a:r>
            <a:endParaRPr lang="en-US" altLang="en-US" sz="1800" dirty="0">
              <a:solidFill>
                <a:srgbClr val="7030A0"/>
              </a:solidFill>
            </a:endParaRPr>
          </a:p>
        </p:txBody>
      </p:sp>
      <p:sp>
        <p:nvSpPr>
          <p:cNvPr id="8200" name="Rectangle 7"/>
          <p:cNvSpPr>
            <a:spLocks/>
          </p:cNvSpPr>
          <p:nvPr/>
        </p:nvSpPr>
        <p:spPr bwMode="auto">
          <a:xfrm>
            <a:off x="0" y="817563"/>
            <a:ext cx="91440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>
                <a:latin typeface="Calibri" panose="020F0502020204030204" pitchFamily="34" charset="0"/>
                <a:sym typeface="Calibri" panose="020F0502020204030204" pitchFamily="34" charset="0"/>
              </a:rPr>
              <a:t>SALIS – </a:t>
            </a:r>
            <a:r>
              <a:rPr lang="en-US" altLang="en-US" sz="3600" dirty="0" smtClean="0">
                <a:latin typeface="Calibri" panose="020F0502020204030204" pitchFamily="34" charset="0"/>
                <a:sym typeface="Calibri" panose="020F0502020204030204" pitchFamily="34" charset="0"/>
              </a:rPr>
              <a:t>Who? Impetus?</a:t>
            </a:r>
            <a:endParaRPr lang="en-US" altLang="en-US" sz="36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201" name="Rectangle 8"/>
          <p:cNvSpPr>
            <a:spLocks/>
          </p:cNvSpPr>
          <p:nvPr/>
        </p:nvSpPr>
        <p:spPr bwMode="auto">
          <a:xfrm>
            <a:off x="838200" y="2133600"/>
            <a:ext cx="6858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7F7F7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spcBef>
                <a:spcPct val="0"/>
              </a:spcBef>
              <a:buClrTx/>
              <a:buSzTx/>
              <a:buNone/>
            </a:pPr>
            <a:r>
              <a:rPr lang="en-GB" alt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Who</a:t>
            </a:r>
            <a:r>
              <a:rPr lang="en-GB" altLang="en-US" sz="2400" b="1" dirty="0" smtClean="0">
                <a:solidFill>
                  <a:srgbClr val="7F7F7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- </a:t>
            </a:r>
            <a:r>
              <a:rPr lang="en-GB" altLang="en-US" sz="2400" dirty="0" smtClean="0">
                <a:solidFill>
                  <a:srgbClr val="7030A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Substance </a:t>
            </a:r>
            <a:r>
              <a:rPr lang="en-GB" altLang="en-US" sz="2400" dirty="0">
                <a:solidFill>
                  <a:srgbClr val="7030A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Abuse Librarians &amp; Information Specialists(SALIS) international association of individuals &amp; organizations with special interests in the exchange and dissemination of alcohol, tobacco, and other drug (ATOD) information</a:t>
            </a:r>
            <a:r>
              <a:rPr lang="en-GB" altLang="en-US" sz="2400" b="1" dirty="0">
                <a:solidFill>
                  <a:srgbClr val="7030A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.</a:t>
            </a:r>
            <a:endParaRPr lang="en-US" altLang="en-US" sz="2400" b="1" dirty="0">
              <a:solidFill>
                <a:srgbClr val="7030A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spcBef>
                <a:spcPct val="0"/>
              </a:spcBef>
              <a:buClrTx/>
              <a:buSzTx/>
              <a:buNone/>
            </a:pPr>
            <a:r>
              <a:rPr lang="en-US" alt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Impetus </a:t>
            </a:r>
            <a:r>
              <a:rPr lang="en-US" altLang="en-US" sz="2400" b="1" dirty="0" smtClean="0">
                <a:solidFill>
                  <a:srgbClr val="7F7F7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- </a:t>
            </a:r>
            <a:r>
              <a:rPr lang="en-US" altLang="en-US" sz="2400" dirty="0" smtClean="0">
                <a:solidFill>
                  <a:srgbClr val="7030A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Changes </a:t>
            </a:r>
            <a:r>
              <a:rPr lang="en-US" altLang="en-US" sz="2400" dirty="0">
                <a:solidFill>
                  <a:srgbClr val="7030A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within ATOD Information Sector </a:t>
            </a:r>
            <a:r>
              <a:rPr lang="en-US" altLang="en-US" sz="2400" dirty="0" smtClean="0">
                <a:solidFill>
                  <a:srgbClr val="7030A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– loss of access to collections research resources.</a:t>
            </a:r>
            <a:endParaRPr lang="en-US" altLang="en-US" sz="2400" dirty="0">
              <a:solidFill>
                <a:srgbClr val="7030A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IA: University of Toronto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89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University of Toronto Libraries: Partnership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Question: </a:t>
            </a:r>
            <a:br>
              <a:rPr lang="en-US" dirty="0" smtClean="0"/>
            </a:br>
            <a:r>
              <a:rPr lang="en-US" sz="2400" dirty="0" smtClean="0"/>
              <a:t>Can CAMH Library books be digitized @ </a:t>
            </a:r>
            <a:r>
              <a:rPr lang="en-US" sz="2400" dirty="0" err="1" smtClean="0"/>
              <a:t>UofT</a:t>
            </a:r>
            <a:r>
              <a:rPr lang="en-US" sz="2400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Discovered:	</a:t>
            </a:r>
          </a:p>
          <a:p>
            <a:r>
              <a:rPr lang="en-US" sz="2400" dirty="0" smtClean="0"/>
              <a:t>There is an IA scanning </a:t>
            </a:r>
            <a:r>
              <a:rPr lang="en-US" sz="2400" dirty="0" err="1" smtClean="0"/>
              <a:t>centre</a:t>
            </a:r>
            <a:r>
              <a:rPr lang="en-US" sz="2400" dirty="0" smtClean="0"/>
              <a:t> at </a:t>
            </a:r>
            <a:r>
              <a:rPr lang="en-US" sz="2400" dirty="0" err="1" smtClean="0"/>
              <a:t>UofT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UofT</a:t>
            </a:r>
            <a:r>
              <a:rPr lang="en-US" sz="2400" dirty="0" smtClean="0"/>
              <a:t> pays IA for items to be scanned. Not free!</a:t>
            </a:r>
          </a:p>
          <a:p>
            <a:r>
              <a:rPr lang="en-US" sz="2400" dirty="0" smtClean="0"/>
              <a:t>Primarily older books, copyright free.</a:t>
            </a:r>
          </a:p>
          <a:p>
            <a:r>
              <a:rPr lang="en-US" sz="2400" dirty="0" smtClean="0"/>
              <a:t>Agreed to scan and cover cost of Addiction Research Foundation books if:</a:t>
            </a:r>
          </a:p>
          <a:p>
            <a:pPr lvl="1"/>
            <a:r>
              <a:rPr lang="en-US" sz="2000" dirty="0" smtClean="0"/>
              <a:t>They are held in </a:t>
            </a:r>
            <a:r>
              <a:rPr lang="en-US" sz="2000" dirty="0" err="1" smtClean="0"/>
              <a:t>UofT</a:t>
            </a:r>
            <a:r>
              <a:rPr lang="en-US" sz="2000" dirty="0" smtClean="0"/>
              <a:t> Library Collections</a:t>
            </a:r>
          </a:p>
          <a:p>
            <a:pPr lvl="1"/>
            <a:r>
              <a:rPr lang="en-US" sz="2000" dirty="0" smtClean="0"/>
              <a:t>CAMH provides copyright clearance.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3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CAMH “Friends of the Archives”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	</a:t>
            </a:r>
          </a:p>
          <a:p>
            <a:r>
              <a:rPr lang="en-US" sz="2400" dirty="0" smtClean="0"/>
              <a:t>Offers </a:t>
            </a:r>
            <a:r>
              <a:rPr lang="en-US" sz="2400" dirty="0" err="1" smtClean="0"/>
              <a:t>Hewton</a:t>
            </a:r>
            <a:r>
              <a:rPr lang="en-US" sz="2400" dirty="0" smtClean="0"/>
              <a:t> and Griffin Bursaries for Archival Research</a:t>
            </a:r>
          </a:p>
          <a:p>
            <a:r>
              <a:rPr lang="en-US" sz="2400" dirty="0" smtClean="0"/>
              <a:t>Awarded a small amount in 2016 for digitizing ARF publications.</a:t>
            </a:r>
          </a:p>
          <a:p>
            <a:r>
              <a:rPr lang="en-US" sz="2400" dirty="0" smtClean="0"/>
              <a:t>Because of </a:t>
            </a:r>
            <a:r>
              <a:rPr lang="en-US" sz="2400" dirty="0" err="1" smtClean="0"/>
              <a:t>Uof</a:t>
            </a:r>
            <a:r>
              <a:rPr lang="en-US" sz="2400" dirty="0" smtClean="0"/>
              <a:t> T Libraries arrangement, choosing books by ARF authors but not published by ARF.</a:t>
            </a:r>
          </a:p>
          <a:p>
            <a:r>
              <a:rPr lang="en-US" sz="2400" dirty="0" smtClean="0"/>
              <a:t>Enough to digitize approx. 8 books.</a:t>
            </a:r>
          </a:p>
          <a:p>
            <a:r>
              <a:rPr lang="en-US" sz="2400" dirty="0" smtClean="0"/>
              <a:t>Choosing books from the Brookside Monograph Series. Brookside was the first location of the Alcoholism Research Foundation.</a:t>
            </a:r>
          </a:p>
          <a:p>
            <a:r>
              <a:rPr lang="en-US" sz="2400" dirty="0" smtClean="0"/>
              <a:t>Baby steps but every donation counts!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8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Sharing with other IA Collections 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CAMH Library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Many Historical Texts, including: </a:t>
            </a:r>
            <a:r>
              <a:rPr lang="en-US" b="1" i="1" dirty="0" smtClean="0"/>
              <a:t>Royal Commission on Opium Reports </a:t>
            </a:r>
            <a:r>
              <a:rPr lang="en-US" dirty="0" smtClean="0"/>
              <a:t>(Great Britain) from turn of last century. 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Examples of books held in the Cornell University IA collection that can be ‘shared’.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en-US" sz="1600" dirty="0" smtClean="0"/>
              <a:t>Based on testimony of 100 missionaries and travellers. 1900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189" y="2174875"/>
            <a:ext cx="2649447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52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you can Help!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400" dirty="0" smtClean="0"/>
              <a:t>We need the support of the broader addiction community to sustain and build this unique collection.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 algn="ctr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You can help by:</a:t>
            </a:r>
          </a:p>
          <a:p>
            <a:r>
              <a:rPr lang="en-US" sz="2400" dirty="0" smtClean="0"/>
              <a:t>Using the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</a:rPr>
              <a:t>The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</a:rPr>
              <a:t> SALIS Collection </a:t>
            </a:r>
            <a:r>
              <a:rPr lang="en-US" sz="2400" dirty="0" smtClean="0"/>
              <a:t>&amp; promoting it to your colleagues.</a:t>
            </a:r>
          </a:p>
          <a:p>
            <a:r>
              <a:rPr lang="en-US" sz="2400" smtClean="0"/>
              <a:t>Bookmarking </a:t>
            </a:r>
            <a:r>
              <a:rPr lang="en-US" sz="2400" dirty="0" smtClean="0"/>
              <a:t>the </a:t>
            </a:r>
            <a:r>
              <a:rPr lang="en-US" sz="2400" dirty="0"/>
              <a:t>url </a:t>
            </a:r>
            <a:r>
              <a:rPr lang="en-US" sz="2400" b="1" dirty="0">
                <a:hlinkClick r:id="rId2"/>
              </a:rPr>
              <a:t>https://</a:t>
            </a:r>
            <a:r>
              <a:rPr lang="en-US" sz="2400" b="1" dirty="0" smtClean="0">
                <a:hlinkClick r:id="rId2"/>
              </a:rPr>
              <a:t>archive.org/details/salis</a:t>
            </a:r>
            <a:endParaRPr lang="en-US" sz="2400" b="1" dirty="0" smtClean="0"/>
          </a:p>
          <a:p>
            <a:r>
              <a:rPr lang="en-US" sz="2400" dirty="0" smtClean="0"/>
              <a:t>Letting us know of any collections at risk.</a:t>
            </a:r>
          </a:p>
          <a:p>
            <a:r>
              <a:rPr lang="en-US" sz="2400" dirty="0" smtClean="0"/>
              <a:t>Offering suggested resources at any time. No need to send a physical resource. In most cases, SALIS will be able to track it down. If not, we will contact you. </a:t>
            </a:r>
          </a:p>
          <a:p>
            <a:r>
              <a:rPr lang="en-US" sz="2400" dirty="0" smtClean="0"/>
              <a:t>Supporting our Fundraising efforts. Let us know of opportunities for grants. 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salis@salis.org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 smtClean="0"/>
          </a:p>
        </p:txBody>
      </p:sp>
      <p:pic>
        <p:nvPicPr>
          <p:cNvPr id="3075" name="Picture 3" descr="U:\SLACROIX\SALIS\Advocacy\DigsProject\5322-The SALIS Collection logo_FINAL smalle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2060848"/>
            <a:ext cx="278130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35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/>
          </p:cNvSpPr>
          <p:nvPr/>
        </p:nvSpPr>
        <p:spPr bwMode="auto">
          <a:xfrm>
            <a:off x="0" y="6399213"/>
            <a:ext cx="9144000" cy="4572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8675" name="Rectangle 2"/>
          <p:cNvSpPr>
            <a:spLocks/>
          </p:cNvSpPr>
          <p:nvPr/>
        </p:nvSpPr>
        <p:spPr bwMode="auto">
          <a:xfrm>
            <a:off x="0" y="823913"/>
            <a:ext cx="9144000" cy="1143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8676" name="Rectangle 3"/>
          <p:cNvSpPr>
            <a:spLocks/>
          </p:cNvSpPr>
          <p:nvPr/>
        </p:nvSpPr>
        <p:spPr bwMode="auto">
          <a:xfrm>
            <a:off x="0" y="0"/>
            <a:ext cx="9144000" cy="1143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8677" name="Picture 4" descr="image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14300"/>
            <a:ext cx="16017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28678" name="Picture 5" descr="image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2238"/>
            <a:ext cx="323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28679" name="Rectangle 6"/>
          <p:cNvSpPr>
            <a:spLocks/>
          </p:cNvSpPr>
          <p:nvPr/>
        </p:nvSpPr>
        <p:spPr bwMode="auto">
          <a:xfrm>
            <a:off x="1635125" y="312738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dirty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SALIS Internet </a:t>
            </a:r>
            <a:r>
              <a:rPr lang="en-US" altLang="en-US" i="1" dirty="0" smtClean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Archive </a:t>
            </a:r>
            <a:r>
              <a:rPr lang="en-US" altLang="en-US" b="1" i="1" dirty="0" smtClean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Digitization </a:t>
            </a:r>
            <a:r>
              <a:rPr lang="en-US" altLang="en-US" i="1" dirty="0" smtClean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Project</a:t>
            </a:r>
            <a:endParaRPr lang="en-US" altLang="en-US" sz="1800" dirty="0">
              <a:solidFill>
                <a:srgbClr val="7030A0"/>
              </a:solidFill>
            </a:endParaRPr>
          </a:p>
        </p:txBody>
      </p:sp>
      <p:sp>
        <p:nvSpPr>
          <p:cNvPr id="28680" name="Rectangle 7"/>
          <p:cNvSpPr>
            <a:spLocks/>
          </p:cNvSpPr>
          <p:nvPr/>
        </p:nvSpPr>
        <p:spPr bwMode="auto">
          <a:xfrm>
            <a:off x="0" y="817563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da-DK" altLang="en-US" sz="3200"/>
              <a:t>References</a:t>
            </a:r>
          </a:p>
        </p:txBody>
      </p:sp>
      <p:sp>
        <p:nvSpPr>
          <p:cNvPr id="28681" name="Rectangle 8"/>
          <p:cNvSpPr>
            <a:spLocks/>
          </p:cNvSpPr>
          <p:nvPr/>
        </p:nvSpPr>
        <p:spPr bwMode="auto">
          <a:xfrm>
            <a:off x="838200" y="2133600"/>
            <a:ext cx="6858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da-DK" altLang="en-US" sz="2400"/>
          </a:p>
          <a:p>
            <a:pPr>
              <a:buFont typeface="Arial" panose="020B0604020202020204" pitchFamily="34" charset="0"/>
              <a:buNone/>
            </a:pPr>
            <a:endParaRPr lang="da-DK" altLang="en-US" sz="2400"/>
          </a:p>
        </p:txBody>
      </p:sp>
      <p:sp>
        <p:nvSpPr>
          <p:cNvPr id="2" name="Rectangle 1"/>
          <p:cNvSpPr/>
          <p:nvPr/>
        </p:nvSpPr>
        <p:spPr>
          <a:xfrm>
            <a:off x="33338" y="1636713"/>
            <a:ext cx="9110662" cy="59102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en-GB" altLang="en-US" kern="0" dirty="0">
              <a:latin typeface="Arial"/>
            </a:endParaRPr>
          </a:p>
          <a:p>
            <a:pPr>
              <a:defRPr/>
            </a:pPr>
            <a:r>
              <a:rPr lang="en-GB" altLang="en-US" kern="0" dirty="0">
                <a:latin typeface="Arial"/>
              </a:rPr>
              <a:t>Campbell, N. D. (2013), Remembering ‘Collective amnesia: reversing the global epidemic of addiction library closures’. Addiction, 108: 434. </a:t>
            </a:r>
            <a:r>
              <a:rPr lang="en-GB" altLang="en-US" kern="0" dirty="0">
                <a:latin typeface="Arial"/>
                <a:hlinkClick r:id="rId5"/>
              </a:rPr>
              <a:t>doi:10.1111/add.12021</a:t>
            </a:r>
            <a:endParaRPr lang="en-US" altLang="en-US" i="1" dirty="0"/>
          </a:p>
          <a:p>
            <a:pPr>
              <a:defRPr/>
            </a:pPr>
            <a:endParaRPr lang="en-US" altLang="en-US" i="1" dirty="0"/>
          </a:p>
          <a:p>
            <a:pPr>
              <a:defRPr/>
            </a:pPr>
            <a:r>
              <a:rPr lang="en-GB" altLang="en-US" dirty="0"/>
              <a:t>Corkery, J. M. (2013), Loss of materials and resources for addiction researchers: comment on Mitchell </a:t>
            </a:r>
            <a:r>
              <a:rPr lang="en-GB" altLang="en-US" i="1" dirty="0"/>
              <a:t>et al</a:t>
            </a:r>
            <a:r>
              <a:rPr lang="en-GB" altLang="en-US" dirty="0"/>
              <a:t>. (2012). Addiction, 108: 432–433. </a:t>
            </a:r>
            <a:r>
              <a:rPr lang="en-GB" altLang="en-US" dirty="0">
                <a:hlinkClick r:id="rId5"/>
              </a:rPr>
              <a:t>doi:10.1111/add.12021</a:t>
            </a: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r>
              <a:rPr lang="en-GB" altLang="en-US" dirty="0"/>
              <a:t>Mitchell A., Lacroix S., Weiner B., </a:t>
            </a:r>
            <a:r>
              <a:rPr lang="en-GB" altLang="en-US" dirty="0" err="1"/>
              <a:t>Imholtz</a:t>
            </a:r>
            <a:r>
              <a:rPr lang="en-GB" altLang="en-US" dirty="0"/>
              <a:t> C., Goodair C. (2012) Collective amnesia reversing the global epidemic of addiction library closures. Addiction,107: 1367–1368. </a:t>
            </a:r>
            <a:r>
              <a:rPr lang="en-GB" altLang="en-US" dirty="0">
                <a:hlinkClick r:id="rId6"/>
              </a:rPr>
              <a:t>http://onlinelibrary.wiley.com/doi/10.1111/j.1360-0443.2012.03813.x/full</a:t>
            </a:r>
            <a:endParaRPr lang="en-GB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r>
              <a:rPr lang="en-GB" altLang="en-US" dirty="0"/>
              <a:t>Mitchell, A. L., Lacroix, S., Weiner, B. S., </a:t>
            </a:r>
            <a:r>
              <a:rPr lang="en-GB" altLang="en-US" dirty="0" err="1"/>
              <a:t>Imholtz</a:t>
            </a:r>
            <a:r>
              <a:rPr lang="en-GB" altLang="en-US" dirty="0"/>
              <a:t>, C. and Goodair, C. (2013), Further Reflections. Addiction, 108: 438–439. </a:t>
            </a:r>
            <a:r>
              <a:rPr lang="en-GB" altLang="en-US" dirty="0">
                <a:hlinkClick r:id="rId7"/>
              </a:rPr>
              <a:t>doi:10.1111/add.12083</a:t>
            </a: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r>
              <a:rPr lang="en-US" altLang="en-US" dirty="0" err="1"/>
              <a:t>Reinarman</a:t>
            </a:r>
            <a:r>
              <a:rPr lang="en-US" altLang="en-US" dirty="0"/>
              <a:t> C. Librarians and other subversives: truth can be a casualty of drug wars too. </a:t>
            </a:r>
            <a:r>
              <a:rPr lang="en-US" altLang="en-US" dirty="0" err="1"/>
              <a:t>Int</a:t>
            </a:r>
            <a:r>
              <a:rPr lang="en-US" altLang="en-US" dirty="0"/>
              <a:t> J Drug Policy 2005; 16: 1–4. </a:t>
            </a:r>
            <a:r>
              <a:rPr lang="en-US" altLang="en-US" dirty="0">
                <a:hlinkClick r:id="rId8"/>
              </a:rPr>
              <a:t>http://www.ijdp.org/article/S0955-3959%2804%2900133-1/fulltext?mobileUi=0</a:t>
            </a:r>
            <a:endParaRPr lang="en-US" altLang="en-US" dirty="0"/>
          </a:p>
          <a:p>
            <a:pPr>
              <a:defRPr/>
            </a:pPr>
            <a:endParaRPr lang="en-GB" altLang="en-US" dirty="0"/>
          </a:p>
          <a:p>
            <a:pPr>
              <a:defRPr/>
            </a:pPr>
            <a:r>
              <a:rPr lang="en-GB" altLang="en-US" dirty="0" err="1"/>
              <a:t>Reinarman</a:t>
            </a:r>
            <a:r>
              <a:rPr lang="en-GB" altLang="en-US" dirty="0"/>
              <a:t>, C. (2013), The tragedy of lost libraries. Addiction, 108: 437–438. </a:t>
            </a:r>
            <a:r>
              <a:rPr lang="en-GB" altLang="en-US" dirty="0">
                <a:hlinkClick r:id="rId9"/>
              </a:rPr>
              <a:t>doi:10.1111/add.12026</a:t>
            </a:r>
            <a:endParaRPr lang="en-GB" altLang="en-US" dirty="0"/>
          </a:p>
          <a:p>
            <a:pPr>
              <a:defRPr/>
            </a:pPr>
            <a:endParaRPr lang="en-GB" altLang="en-US" kern="0" dirty="0">
              <a:latin typeface="Arial"/>
            </a:endParaRPr>
          </a:p>
          <a:p>
            <a:pPr>
              <a:defRPr/>
            </a:pPr>
            <a:r>
              <a:rPr lang="en-GB" altLang="en-US" kern="0" dirty="0" err="1">
                <a:latin typeface="Arial"/>
              </a:rPr>
              <a:t>Templeman</a:t>
            </a:r>
            <a:r>
              <a:rPr lang="en-GB" altLang="en-US" kern="0" dirty="0">
                <a:latin typeface="Arial"/>
              </a:rPr>
              <a:t>, D. and Shelling, J. (2013), Addiction libraries in Australia: collective amnesia threat. Addiction, 108: 436. </a:t>
            </a:r>
            <a:r>
              <a:rPr lang="en-GB" altLang="en-US" kern="0" dirty="0">
                <a:latin typeface="Arial"/>
                <a:hlinkClick r:id="rId10"/>
              </a:rPr>
              <a:t>doi:10.1111/add.12029</a:t>
            </a:r>
            <a:endParaRPr lang="en-GB" altLang="en-US" kern="0" dirty="0">
              <a:latin typeface="Arial"/>
            </a:endParaRPr>
          </a:p>
          <a:p>
            <a:pPr>
              <a:defRPr/>
            </a:pPr>
            <a:endParaRPr lang="en-GB" altLang="en-US" kern="0" dirty="0">
              <a:latin typeface="Arial"/>
            </a:endParaRPr>
          </a:p>
          <a:p>
            <a:pPr>
              <a:defRPr/>
            </a:pPr>
            <a:endParaRPr lang="en-US" altLang="en-US" i="1" dirty="0"/>
          </a:p>
          <a:p>
            <a:pPr>
              <a:defRPr/>
            </a:pPr>
            <a:endParaRPr lang="en-US" altLang="en-US" i="1" dirty="0"/>
          </a:p>
          <a:p>
            <a:pPr>
              <a:defRPr/>
            </a:pPr>
            <a:endParaRPr lang="en-US" altLang="en-US" i="1" dirty="0"/>
          </a:p>
          <a:p>
            <a:pPr>
              <a:defRPr/>
            </a:pPr>
            <a:endParaRPr lang="en-US" alt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/>
          </p:cNvSpPr>
          <p:nvPr/>
        </p:nvSpPr>
        <p:spPr bwMode="auto">
          <a:xfrm>
            <a:off x="0" y="6399213"/>
            <a:ext cx="9144000" cy="4572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147" name="Rectangle 2"/>
          <p:cNvSpPr>
            <a:spLocks/>
          </p:cNvSpPr>
          <p:nvPr/>
        </p:nvSpPr>
        <p:spPr bwMode="auto">
          <a:xfrm>
            <a:off x="0" y="823913"/>
            <a:ext cx="9144000" cy="1143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148" name="Rectangle 3"/>
          <p:cNvSpPr>
            <a:spLocks/>
          </p:cNvSpPr>
          <p:nvPr/>
        </p:nvSpPr>
        <p:spPr bwMode="auto">
          <a:xfrm>
            <a:off x="0" y="0"/>
            <a:ext cx="9144000" cy="1143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6149" name="Picture 4" descr="image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14300"/>
            <a:ext cx="16017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6150" name="Picture 5" descr="image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2238"/>
            <a:ext cx="323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6151" name="Rectangle 6"/>
          <p:cNvSpPr>
            <a:spLocks/>
          </p:cNvSpPr>
          <p:nvPr/>
        </p:nvSpPr>
        <p:spPr bwMode="auto">
          <a:xfrm>
            <a:off x="1635124" y="312738"/>
            <a:ext cx="41560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dirty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SALIS Internet Archive </a:t>
            </a:r>
            <a:r>
              <a:rPr lang="en-US" altLang="en-US" b="1" i="1" dirty="0" smtClean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Digitization</a:t>
            </a:r>
            <a:r>
              <a:rPr lang="en-US" altLang="en-US" i="1" dirty="0" smtClean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 Project</a:t>
            </a:r>
            <a:endParaRPr lang="en-US" altLang="en-US" sz="1800" dirty="0">
              <a:solidFill>
                <a:srgbClr val="7030A0"/>
              </a:solidFill>
            </a:endParaRPr>
          </a:p>
        </p:txBody>
      </p:sp>
      <p:sp>
        <p:nvSpPr>
          <p:cNvPr id="6152" name="Rectangle 7"/>
          <p:cNvSpPr>
            <a:spLocks/>
          </p:cNvSpPr>
          <p:nvPr/>
        </p:nvSpPr>
        <p:spPr bwMode="auto">
          <a:xfrm>
            <a:off x="0" y="817563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>
                <a:latin typeface="Calibri" panose="020F0502020204030204" pitchFamily="34" charset="0"/>
                <a:sym typeface="Calibri" panose="020F0502020204030204" pitchFamily="34" charset="0"/>
              </a:rPr>
              <a:t>Why Are We Doing This?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19480147"/>
              </p:ext>
            </p:extLst>
          </p:nvPr>
        </p:nvGraphicFramePr>
        <p:xfrm>
          <a:off x="1524000" y="2024063"/>
          <a:ext cx="7010400" cy="4375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013400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/>
          </p:cNvSpPr>
          <p:nvPr/>
        </p:nvSpPr>
        <p:spPr bwMode="auto">
          <a:xfrm>
            <a:off x="0" y="6399213"/>
            <a:ext cx="9144000" cy="4572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195" name="Rectangle 2"/>
          <p:cNvSpPr>
            <a:spLocks/>
          </p:cNvSpPr>
          <p:nvPr/>
        </p:nvSpPr>
        <p:spPr bwMode="auto">
          <a:xfrm>
            <a:off x="0" y="823913"/>
            <a:ext cx="9144000" cy="1143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196" name="Rectangle 3"/>
          <p:cNvSpPr>
            <a:spLocks/>
          </p:cNvSpPr>
          <p:nvPr/>
        </p:nvSpPr>
        <p:spPr bwMode="auto">
          <a:xfrm>
            <a:off x="0" y="0"/>
            <a:ext cx="9144000" cy="1143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8197" name="Picture 4" descr="image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14300"/>
            <a:ext cx="16017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8198" name="Picture 5" descr="image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2238"/>
            <a:ext cx="323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8199" name="Rectangle 6"/>
          <p:cNvSpPr>
            <a:spLocks/>
          </p:cNvSpPr>
          <p:nvPr/>
        </p:nvSpPr>
        <p:spPr bwMode="auto">
          <a:xfrm>
            <a:off x="1635124" y="312738"/>
            <a:ext cx="44608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wrap="square" lIns="45720" rIns="4572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dirty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SALIS Internet Archive </a:t>
            </a:r>
            <a:r>
              <a:rPr lang="en-US" altLang="en-US" b="1" i="1" dirty="0" smtClean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Digitization</a:t>
            </a:r>
            <a:r>
              <a:rPr lang="en-US" altLang="en-US" i="1" dirty="0" smtClean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 </a:t>
            </a:r>
            <a:r>
              <a:rPr lang="en-US" altLang="en-US" i="1" dirty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Project</a:t>
            </a:r>
            <a:endParaRPr lang="en-US" altLang="en-US" sz="1800" dirty="0">
              <a:solidFill>
                <a:srgbClr val="7030A0"/>
              </a:solidFill>
            </a:endParaRPr>
          </a:p>
        </p:txBody>
      </p:sp>
      <p:sp>
        <p:nvSpPr>
          <p:cNvPr id="8200" name="Rectangle 7"/>
          <p:cNvSpPr>
            <a:spLocks/>
          </p:cNvSpPr>
          <p:nvPr/>
        </p:nvSpPr>
        <p:spPr bwMode="auto">
          <a:xfrm>
            <a:off x="0" y="817563"/>
            <a:ext cx="91440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 smtClean="0"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40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201" name="Rectangle 8"/>
          <p:cNvSpPr>
            <a:spLocks/>
          </p:cNvSpPr>
          <p:nvPr/>
        </p:nvSpPr>
        <p:spPr bwMode="auto">
          <a:xfrm>
            <a:off x="834231" y="1719969"/>
            <a:ext cx="68580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  <a:buClrTx/>
              <a:buSzTx/>
              <a:buNone/>
            </a:pPr>
            <a:r>
              <a:rPr lang="en-GB" alt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Through…..</a:t>
            </a:r>
          </a:p>
          <a:p>
            <a:pPr eaLnBrk="1">
              <a:spcBef>
                <a:spcPct val="0"/>
              </a:spcBef>
              <a:buClrTx/>
              <a:buSzTx/>
              <a:buNone/>
            </a:pPr>
            <a:r>
              <a:rPr lang="en-GB" alt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Partnerships</a:t>
            </a:r>
            <a:endParaRPr lang="en-GB" altLang="en-US" sz="2400" b="1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spcBef>
                <a:spcPct val="0"/>
              </a:spcBef>
              <a:buClrTx/>
              <a:buSzTx/>
              <a:buNone/>
            </a:pPr>
            <a:endParaRPr lang="en-GB" altLang="en-US" sz="2400" b="1" dirty="0" smtClean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spcBef>
                <a:spcPct val="0"/>
              </a:spcBef>
              <a:buClrTx/>
              <a:buSzTx/>
              <a:buNone/>
            </a:pPr>
            <a:endParaRPr lang="en-GB" altLang="en-US" sz="2400" b="1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spcBef>
                <a:spcPct val="0"/>
              </a:spcBef>
              <a:buClrTx/>
              <a:buSzTx/>
              <a:buNone/>
            </a:pPr>
            <a:r>
              <a:rPr lang="en-GB" alt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With the </a:t>
            </a:r>
          </a:p>
          <a:p>
            <a:pPr eaLnBrk="1">
              <a:spcBef>
                <a:spcPct val="0"/>
              </a:spcBef>
              <a:buClrTx/>
              <a:buSzTx/>
              <a:buNone/>
            </a:pPr>
            <a:endParaRPr lang="en-GB" altLang="en-US" sz="2400" b="1" dirty="0" smtClean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spcBef>
                <a:spcPct val="0"/>
              </a:spcBef>
              <a:buClrTx/>
              <a:buSzTx/>
              <a:buNone/>
            </a:pPr>
            <a:r>
              <a:rPr lang="en-GB" alt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Internet Archive </a:t>
            </a:r>
            <a:r>
              <a:rPr lang="en-US" altLang="en-US" sz="2400" b="1" dirty="0">
                <a:solidFill>
                  <a:srgbClr val="7F7F7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en-US" altLang="en-US" sz="2400" b="1" dirty="0" smtClean="0">
                <a:solidFill>
                  <a:srgbClr val="7F7F7F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   </a:t>
            </a:r>
          </a:p>
          <a:p>
            <a:pPr eaLnBrk="1">
              <a:spcBef>
                <a:spcPct val="0"/>
              </a:spcBef>
              <a:buClrTx/>
              <a:buSzTx/>
              <a:buNone/>
            </a:pPr>
            <a:endParaRPr lang="en-US" altLang="en-US" sz="2400" b="1" dirty="0" smtClean="0">
              <a:solidFill>
                <a:srgbClr val="7F7F7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spcBef>
                <a:spcPct val="0"/>
              </a:spcBef>
              <a:buClrTx/>
              <a:buSzTx/>
              <a:buNone/>
            </a:pPr>
            <a:r>
              <a:rPr lang="en-US" alt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Libraries, documentation centres </a:t>
            </a:r>
          </a:p>
          <a:p>
            <a:pPr eaLnBrk="1">
              <a:spcBef>
                <a:spcPct val="0"/>
              </a:spcBef>
              <a:buClrTx/>
              <a:buSzTx/>
              <a:buNone/>
            </a:pPr>
            <a:endParaRPr lang="en-US" altLang="en-US" sz="2400" b="1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spcBef>
                <a:spcPct val="0"/>
              </a:spcBef>
              <a:buClrTx/>
              <a:buSzTx/>
              <a:buNone/>
            </a:pPr>
            <a:r>
              <a:rPr lang="en-US" altLang="en-US" sz="2400" b="1" dirty="0" smtClean="0">
                <a:solidFill>
                  <a:schemeClr val="tx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SALIS members and individuals </a:t>
            </a:r>
            <a:endParaRPr lang="en-US" altLang="en-US" sz="2400" b="1" dirty="0">
              <a:solidFill>
                <a:schemeClr val="tx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spcBef>
                <a:spcPct val="0"/>
              </a:spcBef>
              <a:buClrTx/>
              <a:buSzTx/>
              <a:buNone/>
            </a:pPr>
            <a:endParaRPr lang="en-US" altLang="en-US" sz="2400" b="1" dirty="0" smtClean="0">
              <a:solidFill>
                <a:srgbClr val="7F7F7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spcBef>
                <a:spcPct val="0"/>
              </a:spcBef>
              <a:buClrTx/>
              <a:buSzTx/>
              <a:buNone/>
            </a:pPr>
            <a:endParaRPr lang="en-US" altLang="en-US" sz="2400" b="1" dirty="0">
              <a:solidFill>
                <a:srgbClr val="7F7F7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>
              <a:spcBef>
                <a:spcPct val="0"/>
              </a:spcBef>
              <a:buClrTx/>
              <a:buSzTx/>
              <a:buNone/>
            </a:pPr>
            <a:endParaRPr lang="en-US" altLang="en-US" sz="2400" dirty="0">
              <a:solidFill>
                <a:srgbClr val="7030A0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3117" y="2081835"/>
            <a:ext cx="1152525" cy="12052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3275" y="786519"/>
            <a:ext cx="2457450" cy="186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188" y="3777814"/>
            <a:ext cx="834231" cy="545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0473" y="4470416"/>
            <a:ext cx="685526" cy="75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00800" y="5251905"/>
            <a:ext cx="1081069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917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/>
          </p:cNvSpPr>
          <p:nvPr/>
        </p:nvSpPr>
        <p:spPr bwMode="auto">
          <a:xfrm>
            <a:off x="0" y="6399213"/>
            <a:ext cx="9144000" cy="4572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339" name="Rectangle 2"/>
          <p:cNvSpPr>
            <a:spLocks/>
          </p:cNvSpPr>
          <p:nvPr/>
        </p:nvSpPr>
        <p:spPr bwMode="auto">
          <a:xfrm>
            <a:off x="0" y="823913"/>
            <a:ext cx="9144000" cy="1143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340" name="Rectangle 3"/>
          <p:cNvSpPr>
            <a:spLocks/>
          </p:cNvSpPr>
          <p:nvPr/>
        </p:nvSpPr>
        <p:spPr bwMode="auto">
          <a:xfrm>
            <a:off x="0" y="0"/>
            <a:ext cx="9144000" cy="1143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4341" name="Picture 4" descr="image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14300"/>
            <a:ext cx="16017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4342" name="Picture 5" descr="image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2238"/>
            <a:ext cx="323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14343" name="Rectangle 6"/>
          <p:cNvSpPr>
            <a:spLocks/>
          </p:cNvSpPr>
          <p:nvPr/>
        </p:nvSpPr>
        <p:spPr bwMode="auto">
          <a:xfrm>
            <a:off x="1635125" y="312738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dirty="0" smtClean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SALIS Internet Archive </a:t>
            </a:r>
            <a:r>
              <a:rPr lang="en-US" altLang="en-US" b="1" i="1" dirty="0" smtClean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Digitization</a:t>
            </a:r>
            <a:r>
              <a:rPr lang="en-US" altLang="en-US" i="1" dirty="0" smtClean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 Project</a:t>
            </a:r>
            <a:endParaRPr lang="en-US" altLang="en-US" sz="18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5575300"/>
            <a:ext cx="2153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https://archive.org/about/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45571"/>
            <a:ext cx="8729662" cy="25336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0088" y="4495801"/>
            <a:ext cx="5775312" cy="193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943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/>
          </p:cNvSpPr>
          <p:nvPr/>
        </p:nvSpPr>
        <p:spPr bwMode="auto">
          <a:xfrm>
            <a:off x="0" y="6399213"/>
            <a:ext cx="9144000" cy="4572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339" name="Rectangle 2"/>
          <p:cNvSpPr>
            <a:spLocks/>
          </p:cNvSpPr>
          <p:nvPr/>
        </p:nvSpPr>
        <p:spPr bwMode="auto">
          <a:xfrm>
            <a:off x="0" y="823913"/>
            <a:ext cx="9144000" cy="1143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340" name="Rectangle 3"/>
          <p:cNvSpPr>
            <a:spLocks/>
          </p:cNvSpPr>
          <p:nvPr/>
        </p:nvSpPr>
        <p:spPr bwMode="auto">
          <a:xfrm>
            <a:off x="0" y="0"/>
            <a:ext cx="9144000" cy="1143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4341" name="Picture 4" descr="image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14300"/>
            <a:ext cx="16017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4342" name="Picture 5" descr="image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2238"/>
            <a:ext cx="323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14343" name="Rectangle 6"/>
          <p:cNvSpPr>
            <a:spLocks/>
          </p:cNvSpPr>
          <p:nvPr/>
        </p:nvSpPr>
        <p:spPr bwMode="auto">
          <a:xfrm>
            <a:off x="1635125" y="312738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dirty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SALIS Internet Archive </a:t>
            </a:r>
            <a:r>
              <a:rPr lang="en-US" altLang="en-US" b="1" i="1" dirty="0" smtClean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Digitization</a:t>
            </a:r>
            <a:r>
              <a:rPr lang="en-US" altLang="en-US" i="1" dirty="0" smtClean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 </a:t>
            </a:r>
            <a:r>
              <a:rPr lang="en-US" altLang="en-US" i="1" dirty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Project</a:t>
            </a:r>
            <a:endParaRPr lang="en-US" altLang="en-US" sz="18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705187"/>
            <a:ext cx="2362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https://archive.org/about/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1015244"/>
            <a:ext cx="7772400" cy="632583"/>
          </a:xfrm>
        </p:spPr>
        <p:txBody>
          <a:bodyPr/>
          <a:lstStyle/>
          <a:p>
            <a:r>
              <a:rPr lang="en-GB" sz="2800" dirty="0"/>
              <a:t>Build </a:t>
            </a:r>
            <a:r>
              <a:rPr lang="en-GB" sz="2800" dirty="0" smtClean="0"/>
              <a:t>Libraries Together 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 algn="l">
              <a:spcBef>
                <a:spcPct val="0"/>
              </a:spcBef>
              <a:buClrTx/>
              <a:buSzTx/>
            </a:pPr>
            <a:r>
              <a:rPr lang="en-GB" altLang="en-US" kern="1200" dirty="0" smtClean="0">
                <a:latin typeface="Arial" panose="020B0604020202020204" pitchFamily="34" charset="0"/>
              </a:rPr>
              <a:t> </a:t>
            </a:r>
            <a:endParaRPr lang="en-GB" altLang="en-US" kern="1200" dirty="0">
              <a:latin typeface="Arial" panose="020B0604020202020204" pitchFamily="34" charset="0"/>
            </a:endParaRPr>
          </a:p>
          <a:p>
            <a:pPr lvl="0" algn="l">
              <a:spcBef>
                <a:spcPct val="0"/>
              </a:spcBef>
              <a:buClrTx/>
              <a:buSzTx/>
            </a:pPr>
            <a:endParaRPr lang="en-GB" altLang="en-US" kern="1200" dirty="0">
              <a:latin typeface="Arial" panose="020B0604020202020204" pitchFamily="34" charset="0"/>
            </a:endParaRPr>
          </a:p>
          <a:p>
            <a:r>
              <a:rPr lang="en-GB" altLang="en-US" sz="2000" dirty="0"/>
              <a:t>The SALIS Collection is Unique, in that our collection is actually being built by a number of SALIS libraries.</a:t>
            </a:r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5524" y="1516472"/>
            <a:ext cx="7242676" cy="8810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776" y="2518635"/>
            <a:ext cx="1713124" cy="652329"/>
          </a:xfrm>
          <a:prstGeom prst="rect">
            <a:avLst/>
          </a:prstGeom>
        </p:spPr>
      </p:pic>
      <p:pic>
        <p:nvPicPr>
          <p:cNvPr id="17" name="Picture 2" descr="Hom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612926"/>
            <a:ext cx="1381125" cy="89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ia800303.us.archive.org/23/items/rcseng/RCSPortaitRGBColourLogoSMALL_thumb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30824"/>
            <a:ext cx="1008000" cy="147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0912" y="3467100"/>
            <a:ext cx="1676400" cy="838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525" y="3499644"/>
            <a:ext cx="2743200" cy="6858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81479" y="5066162"/>
            <a:ext cx="1534343" cy="11452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6900" y="5085411"/>
            <a:ext cx="2700000" cy="432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29600" y="2612926"/>
            <a:ext cx="1676400" cy="3905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81600" y="5316168"/>
            <a:ext cx="1638300" cy="6191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891087" y="3182737"/>
            <a:ext cx="942975" cy="84772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62662" y="3114814"/>
            <a:ext cx="8286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883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/>
          </p:cNvSpPr>
          <p:nvPr/>
        </p:nvSpPr>
        <p:spPr bwMode="auto">
          <a:xfrm>
            <a:off x="0" y="6399213"/>
            <a:ext cx="9144000" cy="4572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339" name="Rectangle 2"/>
          <p:cNvSpPr>
            <a:spLocks/>
          </p:cNvSpPr>
          <p:nvPr/>
        </p:nvSpPr>
        <p:spPr bwMode="auto">
          <a:xfrm>
            <a:off x="0" y="823913"/>
            <a:ext cx="9144000" cy="1143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340" name="Rectangle 3"/>
          <p:cNvSpPr>
            <a:spLocks/>
          </p:cNvSpPr>
          <p:nvPr/>
        </p:nvSpPr>
        <p:spPr bwMode="auto">
          <a:xfrm>
            <a:off x="0" y="0"/>
            <a:ext cx="9144000" cy="1143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4341" name="Picture 4" descr="image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14300"/>
            <a:ext cx="16017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4342" name="Picture 5" descr="image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2238"/>
            <a:ext cx="323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14343" name="Rectangle 6"/>
          <p:cNvSpPr>
            <a:spLocks/>
          </p:cNvSpPr>
          <p:nvPr/>
        </p:nvSpPr>
        <p:spPr bwMode="auto">
          <a:xfrm>
            <a:off x="1635125" y="312738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dirty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SALIS Internet Archive </a:t>
            </a:r>
            <a:r>
              <a:rPr lang="en-US" altLang="en-US" b="1" i="1" dirty="0" smtClean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Digitization</a:t>
            </a:r>
            <a:r>
              <a:rPr lang="en-US" altLang="en-US" i="1" dirty="0" smtClean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 </a:t>
            </a:r>
            <a:r>
              <a:rPr lang="en-US" altLang="en-US" i="1" dirty="0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Project</a:t>
            </a:r>
            <a:endParaRPr lang="en-US" altLang="en-US" sz="1800" dirty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1101" y="1347133"/>
            <a:ext cx="7387431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dirty="0" smtClean="0"/>
              <a:t>A Brief History</a:t>
            </a:r>
          </a:p>
          <a:p>
            <a:endParaRPr lang="en-GB" dirty="0"/>
          </a:p>
          <a:p>
            <a:r>
              <a:rPr lang="en-GB" dirty="0" smtClean="0"/>
              <a:t>2008 SALIS &amp; its then European sister met to express concerns about loss of valuable ATOD collections</a:t>
            </a:r>
          </a:p>
          <a:p>
            <a:endParaRPr lang="en-GB" dirty="0"/>
          </a:p>
          <a:p>
            <a:r>
              <a:rPr lang="en-GB" dirty="0" smtClean="0"/>
              <a:t>SALIS established an international advocacy group to work on raising concerns &amp; to consider how to develop a digital SALIS Collection  </a:t>
            </a:r>
          </a:p>
          <a:p>
            <a:r>
              <a:rPr lang="en-GB" dirty="0" smtClean="0"/>
              <a:t> </a:t>
            </a:r>
          </a:p>
          <a:p>
            <a:r>
              <a:rPr lang="en-GB" dirty="0" smtClean="0"/>
              <a:t>2012 SALIS editorial in </a:t>
            </a:r>
            <a:r>
              <a:rPr lang="en-GB" b="1" dirty="0" smtClean="0"/>
              <a:t>Addiction</a:t>
            </a:r>
            <a:r>
              <a:rPr lang="en-GB" dirty="0" smtClean="0"/>
              <a:t> </a:t>
            </a:r>
            <a:r>
              <a:rPr lang="en-GB" dirty="0"/>
              <a:t>recommending Digital  </a:t>
            </a:r>
            <a:r>
              <a:rPr lang="en-GB" dirty="0" smtClean="0"/>
              <a:t>Archive </a:t>
            </a:r>
            <a:r>
              <a:rPr lang="en-GB" dirty="0"/>
              <a:t>to preserve ATOD information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Andrea </a:t>
            </a:r>
            <a:r>
              <a:rPr lang="en-GB" dirty="0"/>
              <a:t>Mitchell, SALIS Exec. Director </a:t>
            </a:r>
            <a:r>
              <a:rPr lang="en-GB" dirty="0" smtClean="0"/>
              <a:t> attended a seminar about the Internet Archive and began to explore options </a:t>
            </a:r>
          </a:p>
          <a:p>
            <a:endParaRPr lang="en-GB" dirty="0" smtClean="0"/>
          </a:p>
          <a:p>
            <a:r>
              <a:rPr lang="en-GB" dirty="0" smtClean="0"/>
              <a:t>2013 SALIS Conference in </a:t>
            </a:r>
            <a:r>
              <a:rPr lang="en-GB" dirty="0"/>
              <a:t>Berkeley </a:t>
            </a:r>
            <a:r>
              <a:rPr lang="en-GB" dirty="0" smtClean="0"/>
              <a:t>--</a:t>
            </a:r>
            <a:r>
              <a:rPr lang="en-GB" dirty="0"/>
              <a:t>a tour to visit the Internet </a:t>
            </a:r>
            <a:r>
              <a:rPr lang="en-GB" dirty="0" smtClean="0"/>
              <a:t>Archive – convinced advocacy group of potential, and  a test collection was set up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2014 - SALIS formally a </a:t>
            </a:r>
            <a:r>
              <a:rPr lang="en-GB" dirty="0"/>
              <a:t>Partner with the Internet Archive--2014 -contract was signed with the IA to start </a:t>
            </a:r>
            <a:r>
              <a:rPr lang="en-GB" dirty="0" smtClean="0"/>
              <a:t>digitization, and set up The SALIS Collection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2015 aim of 500 texts achieved…………… and now has over 900… and continues to grow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3493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/>
          </p:cNvSpPr>
          <p:nvPr/>
        </p:nvSpPr>
        <p:spPr bwMode="auto">
          <a:xfrm>
            <a:off x="0" y="6399213"/>
            <a:ext cx="9144000" cy="4572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435" name="Rectangle 2"/>
          <p:cNvSpPr>
            <a:spLocks/>
          </p:cNvSpPr>
          <p:nvPr/>
        </p:nvSpPr>
        <p:spPr bwMode="auto">
          <a:xfrm>
            <a:off x="0" y="823913"/>
            <a:ext cx="9144000" cy="1143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436" name="Rectangle 3"/>
          <p:cNvSpPr>
            <a:spLocks/>
          </p:cNvSpPr>
          <p:nvPr/>
        </p:nvSpPr>
        <p:spPr bwMode="auto">
          <a:xfrm>
            <a:off x="0" y="0"/>
            <a:ext cx="9144000" cy="1143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8437" name="Picture 4" descr="image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14300"/>
            <a:ext cx="16017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8438" name="Picture 5" descr="image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2238"/>
            <a:ext cx="323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18439" name="Rectangle 6"/>
          <p:cNvSpPr>
            <a:spLocks/>
          </p:cNvSpPr>
          <p:nvPr/>
        </p:nvSpPr>
        <p:spPr bwMode="auto">
          <a:xfrm>
            <a:off x="1635125" y="312738"/>
            <a:ext cx="342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 dirty="0">
                <a:solidFill>
                  <a:srgbClr val="7F7F7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SALIS Internet Archive </a:t>
            </a:r>
            <a:r>
              <a:rPr lang="en-US" altLang="en-US" i="1" dirty="0" smtClean="0">
                <a:solidFill>
                  <a:srgbClr val="7F7F7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Digitization</a:t>
            </a:r>
            <a:r>
              <a:rPr lang="en-US" altLang="en-US" i="1" dirty="0" smtClean="0">
                <a:solidFill>
                  <a:srgbClr val="0635C9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 </a:t>
            </a:r>
            <a:r>
              <a:rPr lang="en-US" altLang="en-US" i="1" dirty="0">
                <a:solidFill>
                  <a:srgbClr val="7F7F7F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Project</a:t>
            </a:r>
            <a:endParaRPr lang="en-US" altLang="en-US" sz="1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74044544"/>
              </p:ext>
            </p:extLst>
          </p:nvPr>
        </p:nvGraphicFramePr>
        <p:xfrm>
          <a:off x="1524000" y="1034396"/>
          <a:ext cx="7162800" cy="52457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8556816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/>
          </p:cNvSpPr>
          <p:nvPr/>
        </p:nvSpPr>
        <p:spPr bwMode="auto">
          <a:xfrm>
            <a:off x="0" y="6399213"/>
            <a:ext cx="9144000" cy="4572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387" name="Rectangle 2"/>
          <p:cNvSpPr>
            <a:spLocks/>
          </p:cNvSpPr>
          <p:nvPr/>
        </p:nvSpPr>
        <p:spPr bwMode="auto">
          <a:xfrm>
            <a:off x="0" y="823913"/>
            <a:ext cx="9144000" cy="1143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6388" name="Rectangle 3"/>
          <p:cNvSpPr>
            <a:spLocks/>
          </p:cNvSpPr>
          <p:nvPr/>
        </p:nvSpPr>
        <p:spPr bwMode="auto">
          <a:xfrm>
            <a:off x="0" y="0"/>
            <a:ext cx="9144000" cy="114300"/>
          </a:xfrm>
          <a:prstGeom prst="rect">
            <a:avLst/>
          </a:prstGeom>
          <a:solidFill>
            <a:srgbClr val="0635C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>
              <a:spcBef>
                <a:spcPct val="0"/>
              </a:spcBef>
              <a:buClrTx/>
              <a:buSzTx/>
              <a:buFontTx/>
              <a:buNone/>
            </a:pPr>
            <a:endParaRPr lang="da-DK" altLang="en-US" sz="1800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6389" name="Picture 4" descr="image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14300"/>
            <a:ext cx="1601787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6390" name="Picture 5" descr="image0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472238"/>
            <a:ext cx="323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16391" name="Rectangle 6"/>
          <p:cNvSpPr>
            <a:spLocks/>
          </p:cNvSpPr>
          <p:nvPr/>
        </p:nvSpPr>
        <p:spPr bwMode="auto">
          <a:xfrm>
            <a:off x="1635125" y="312738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45720" rIns="45720">
            <a:spAutoFit/>
          </a:bodyPr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140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i="1">
                <a:solidFill>
                  <a:srgbClr val="7030A0"/>
                </a:solidFill>
                <a:latin typeface="Verdana" panose="020B0604030504040204" pitchFamily="34" charset="0"/>
                <a:sym typeface="Verdana" panose="020B0604030504040204" pitchFamily="34" charset="0"/>
              </a:rPr>
              <a:t>SALIS Internet Archive Digitization  Project</a:t>
            </a:r>
            <a:endParaRPr lang="en-US" altLang="en-US" sz="1800">
              <a:solidFill>
                <a:srgbClr val="7030A0"/>
              </a:solidFill>
            </a:endParaRPr>
          </a:p>
        </p:txBody>
      </p:sp>
      <p:pic>
        <p:nvPicPr>
          <p:cNvPr id="16392" name="Picture 7" descr="image08.png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1074738"/>
            <a:ext cx="8866187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4F81BD"/>
          </a:solidFill>
          <a:prstDash val="solid"/>
          <a:bevel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  <a:sym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rgbClr val="4F81BD"/>
          </a:solidFill>
          <a:prstDash val="solid"/>
          <a:bevel/>
          <a:headEnd type="none" w="med" len="med"/>
          <a:tailEnd type="none" w="med" len="med"/>
        </a:ln>
        <a:effectLst>
          <a:outerShdw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pitchFamily="34" charset="0"/>
            <a:cs typeface="Arial" pitchFamily="34" charset="0"/>
            <a:sym typeface="Arial" pitchFamily="34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858</Words>
  <Application>Microsoft Office PowerPoint</Application>
  <PresentationFormat>On-screen Show (4:3)</PresentationFormat>
  <Paragraphs>160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MS PGothic</vt:lpstr>
      <vt:lpstr>Arial</vt:lpstr>
      <vt:lpstr>Calibri</vt:lpstr>
      <vt:lpstr>Helvetica Neue</vt:lpstr>
      <vt:lpstr>Verdana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Build Libraries Together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case study: contributor and partnership  developer for the SALIS Collection </vt:lpstr>
      <vt:lpstr>The SALIS Collection </vt:lpstr>
      <vt:lpstr>Addiction Research Foundation:  1949 - 1998</vt:lpstr>
      <vt:lpstr>IA: University of Toronto</vt:lpstr>
      <vt:lpstr>University of Toronto Libraries: Partnership</vt:lpstr>
      <vt:lpstr>CAMH “Friends of the Archives”</vt:lpstr>
      <vt:lpstr>Sharing with other IA Collections </vt:lpstr>
      <vt:lpstr>How you can Help!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SAC - Alameda 01</dc:creator>
  <cp:lastModifiedBy>Christine Goodair</cp:lastModifiedBy>
  <cp:revision>125</cp:revision>
  <cp:lastPrinted>2016-10-25T09:48:16Z</cp:lastPrinted>
  <dcterms:modified xsi:type="dcterms:W3CDTF">2016-11-07T14:59:43Z</dcterms:modified>
</cp:coreProperties>
</file>