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195875" cy="30595888"/>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521415D9-36F7-43E2-AB2F-B90AF26B5E84}">
      <p14:sectionLst xmlns:p14="http://schemas.microsoft.com/office/powerpoint/2010/main">
        <p14:section name="Untitled Section" id="{91F64965-BB48-4727-92E6-CF0C7EE7701D}">
          <p14:sldIdLst>
            <p14:sldId id="2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3469"/>
    <a:srgbClr val="009999"/>
    <a:srgbClr val="6699FF"/>
    <a:srgbClr val="006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p:normalViewPr>
  <p:slideViewPr>
    <p:cSldViewPr>
      <p:cViewPr>
        <p:scale>
          <a:sx n="25" d="100"/>
          <a:sy n="25" d="100"/>
        </p:scale>
        <p:origin x="-96" y="-72"/>
      </p:cViewPr>
      <p:guideLst>
        <p:guide orient="horz" pos="9636"/>
        <p:guide pos="136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0ADB97-A288-4E8E-A439-2D7CB49CC635}" type="datetimeFigureOut">
              <a:rPr lang="en-GB" smtClean="0"/>
              <a:t>11/02/2015</a:t>
            </a:fld>
            <a:endParaRPr lang="en-GB" dirty="0"/>
          </a:p>
        </p:txBody>
      </p:sp>
      <p:sp>
        <p:nvSpPr>
          <p:cNvPr id="4" name="Slide Image Placeholder 3"/>
          <p:cNvSpPr>
            <a:spLocks noGrp="1" noRot="1" noChangeAspect="1"/>
          </p:cNvSpPr>
          <p:nvPr>
            <p:ph type="sldImg" idx="2"/>
          </p:nvPr>
        </p:nvSpPr>
        <p:spPr>
          <a:xfrm>
            <a:off x="1009650" y="685800"/>
            <a:ext cx="48387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811917-214E-47FC-81C0-4043886C341A}" type="slidenum">
              <a:rPr lang="en-GB" smtClean="0"/>
              <a:t>‹#›</a:t>
            </a:fld>
            <a:endParaRPr lang="en-GB" dirty="0"/>
          </a:p>
        </p:txBody>
      </p:sp>
    </p:spTree>
    <p:extLst>
      <p:ext uri="{BB962C8B-B14F-4D97-AF65-F5344CB8AC3E}">
        <p14:creationId xmlns:p14="http://schemas.microsoft.com/office/powerpoint/2010/main" val="3402190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811917-214E-47FC-81C0-4043886C341A}" type="slidenum">
              <a:rPr lang="en-GB" smtClean="0"/>
              <a:t>1</a:t>
            </a:fld>
            <a:endParaRPr lang="en-GB" dirty="0"/>
          </a:p>
        </p:txBody>
      </p:sp>
    </p:spTree>
    <p:extLst>
      <p:ext uri="{BB962C8B-B14F-4D97-AF65-F5344CB8AC3E}">
        <p14:creationId xmlns:p14="http://schemas.microsoft.com/office/powerpoint/2010/main" val="2799608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088" y="9504363"/>
            <a:ext cx="36715700" cy="6557962"/>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6480175" y="17337088"/>
            <a:ext cx="30237113" cy="782002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753187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60588" y="1225550"/>
            <a:ext cx="38876287" cy="509905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160588" y="7138988"/>
            <a:ext cx="38876287" cy="201914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5555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318200" y="1225550"/>
            <a:ext cx="9718675" cy="2610485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60588" y="1225550"/>
            <a:ext cx="29005212" cy="261048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03909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60588" y="1225550"/>
            <a:ext cx="38876287" cy="509905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2160588" y="7138988"/>
            <a:ext cx="38876287" cy="201914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7317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11538" y="19661188"/>
            <a:ext cx="36717287" cy="60769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3411538" y="12968288"/>
            <a:ext cx="36717287" cy="6692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6468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60588" y="1225550"/>
            <a:ext cx="38876287" cy="509905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160588" y="7138988"/>
            <a:ext cx="19361150" cy="201914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1674138" y="7138988"/>
            <a:ext cx="19362737" cy="201914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865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60588" y="1225550"/>
            <a:ext cx="38876287" cy="509905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160588" y="6848475"/>
            <a:ext cx="19084925" cy="28543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60588" y="9702800"/>
            <a:ext cx="19084925" cy="176276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1942425" y="6848475"/>
            <a:ext cx="19094450" cy="28543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1942425" y="9702800"/>
            <a:ext cx="19094450" cy="176276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6899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60588" y="1225550"/>
            <a:ext cx="38876287" cy="509905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538165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04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0588" y="1217613"/>
            <a:ext cx="14209712" cy="5184775"/>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6887825" y="1217613"/>
            <a:ext cx="24149050" cy="2611278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160588" y="6402388"/>
            <a:ext cx="14209712" cy="209280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0682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66138" y="21416963"/>
            <a:ext cx="25917525" cy="2528887"/>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8466138" y="2733675"/>
            <a:ext cx="25917525" cy="18357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8466138" y="23945850"/>
            <a:ext cx="25917525" cy="35909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709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Rectangle 11"/>
          <p:cNvSpPr>
            <a:spLocks noChangeArrowheads="1"/>
          </p:cNvSpPr>
          <p:nvPr/>
        </p:nvSpPr>
        <p:spPr bwMode="auto">
          <a:xfrm>
            <a:off x="0" y="0"/>
            <a:ext cx="43195875" cy="4191000"/>
          </a:xfrm>
          <a:prstGeom prst="rect">
            <a:avLst/>
          </a:prstGeom>
          <a:solidFill>
            <a:srgbClr val="083469"/>
          </a:solidFill>
          <a:ln w="9525">
            <a:solidFill>
              <a:srgbClr val="08346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031" name="Rectangle 7"/>
          <p:cNvSpPr>
            <a:spLocks noChangeArrowheads="1"/>
          </p:cNvSpPr>
          <p:nvPr/>
        </p:nvSpPr>
        <p:spPr bwMode="auto">
          <a:xfrm>
            <a:off x="0" y="4191000"/>
            <a:ext cx="43195875" cy="762000"/>
          </a:xfrm>
          <a:prstGeom prst="rect">
            <a:avLst/>
          </a:prstGeom>
          <a:solidFill>
            <a:srgbClr val="0067C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033" name="Line 9"/>
          <p:cNvSpPr>
            <a:spLocks noChangeShapeType="1"/>
          </p:cNvSpPr>
          <p:nvPr/>
        </p:nvSpPr>
        <p:spPr bwMode="auto">
          <a:xfrm flipH="1">
            <a:off x="0" y="6096000"/>
            <a:ext cx="43195875" cy="0"/>
          </a:xfrm>
          <a:prstGeom prst="line">
            <a:avLst/>
          </a:prstGeom>
          <a:noFill/>
          <a:ln w="9525">
            <a:solidFill>
              <a:srgbClr val="08346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037" name="Rectangle 13"/>
          <p:cNvSpPr>
            <a:spLocks noChangeArrowheads="1"/>
          </p:cNvSpPr>
          <p:nvPr/>
        </p:nvSpPr>
        <p:spPr bwMode="auto">
          <a:xfrm>
            <a:off x="0" y="29794200"/>
            <a:ext cx="43195875" cy="801688"/>
          </a:xfrm>
          <a:prstGeom prst="rect">
            <a:avLst/>
          </a:prstGeom>
          <a:solidFill>
            <a:srgbClr val="08346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051" name="Line 27"/>
          <p:cNvSpPr>
            <a:spLocks noChangeShapeType="1"/>
          </p:cNvSpPr>
          <p:nvPr/>
        </p:nvSpPr>
        <p:spPr bwMode="auto">
          <a:xfrm>
            <a:off x="4343400" y="4191000"/>
            <a:ext cx="0" cy="1905000"/>
          </a:xfrm>
          <a:prstGeom prst="line">
            <a:avLst/>
          </a:prstGeom>
          <a:noFill/>
          <a:ln w="9525">
            <a:solidFill>
              <a:srgbClr val="08346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034" name="Line 10"/>
          <p:cNvSpPr>
            <a:spLocks noChangeShapeType="1"/>
          </p:cNvSpPr>
          <p:nvPr/>
        </p:nvSpPr>
        <p:spPr bwMode="auto">
          <a:xfrm>
            <a:off x="4343400" y="0"/>
            <a:ext cx="0" cy="49530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pic>
        <p:nvPicPr>
          <p:cNvPr id="1067" name="Picture 43" descr="StG_W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7038" y="536575"/>
            <a:ext cx="3457575" cy="1625600"/>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46" descr="10_2"/>
          <p:cNvPicPr>
            <a:picLocks noChangeAspect="1" noChangeArrowheads="1"/>
          </p:cNvPicPr>
          <p:nvPr/>
        </p:nvPicPr>
        <p:blipFill>
          <a:blip r:embed="rId14">
            <a:extLst>
              <a:ext uri="{28A0092B-C50C-407E-A947-70E740481C1C}">
                <a14:useLocalDpi xmlns:a14="http://schemas.microsoft.com/office/drawing/2010/main" val="0"/>
              </a:ext>
            </a:extLst>
          </a:blip>
          <a:srcRect l="13669"/>
          <a:stretch>
            <a:fillRect/>
          </a:stretch>
        </p:blipFill>
        <p:spPr bwMode="auto">
          <a:xfrm>
            <a:off x="0" y="17813338"/>
            <a:ext cx="17114838" cy="119332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216400" rtl="0" eaLnBrk="1" fontAlgn="base" hangingPunct="1">
        <a:spcBef>
          <a:spcPct val="0"/>
        </a:spcBef>
        <a:spcAft>
          <a:spcPct val="0"/>
        </a:spcAft>
        <a:defRPr sz="14000" b="1">
          <a:solidFill>
            <a:schemeClr val="bg1"/>
          </a:solidFill>
          <a:latin typeface="+mj-lt"/>
          <a:ea typeface="+mj-ea"/>
          <a:cs typeface="+mj-cs"/>
        </a:defRPr>
      </a:lvl1pPr>
      <a:lvl2pPr algn="l" defTabSz="4216400" rtl="0" eaLnBrk="1" fontAlgn="base" hangingPunct="1">
        <a:spcBef>
          <a:spcPct val="0"/>
        </a:spcBef>
        <a:spcAft>
          <a:spcPct val="0"/>
        </a:spcAft>
        <a:defRPr sz="14000" b="1">
          <a:solidFill>
            <a:schemeClr val="bg1"/>
          </a:solidFill>
          <a:latin typeface="Arial" charset="0"/>
        </a:defRPr>
      </a:lvl2pPr>
      <a:lvl3pPr algn="l" defTabSz="4216400" rtl="0" eaLnBrk="1" fontAlgn="base" hangingPunct="1">
        <a:spcBef>
          <a:spcPct val="0"/>
        </a:spcBef>
        <a:spcAft>
          <a:spcPct val="0"/>
        </a:spcAft>
        <a:defRPr sz="14000" b="1">
          <a:solidFill>
            <a:schemeClr val="bg1"/>
          </a:solidFill>
          <a:latin typeface="Arial" charset="0"/>
        </a:defRPr>
      </a:lvl3pPr>
      <a:lvl4pPr algn="l" defTabSz="4216400" rtl="0" eaLnBrk="1" fontAlgn="base" hangingPunct="1">
        <a:spcBef>
          <a:spcPct val="0"/>
        </a:spcBef>
        <a:spcAft>
          <a:spcPct val="0"/>
        </a:spcAft>
        <a:defRPr sz="14000" b="1">
          <a:solidFill>
            <a:schemeClr val="bg1"/>
          </a:solidFill>
          <a:latin typeface="Arial" charset="0"/>
        </a:defRPr>
      </a:lvl4pPr>
      <a:lvl5pPr algn="l" defTabSz="4216400" rtl="0" eaLnBrk="1" fontAlgn="base" hangingPunct="1">
        <a:spcBef>
          <a:spcPct val="0"/>
        </a:spcBef>
        <a:spcAft>
          <a:spcPct val="0"/>
        </a:spcAft>
        <a:defRPr sz="14000" b="1">
          <a:solidFill>
            <a:schemeClr val="bg1"/>
          </a:solidFill>
          <a:latin typeface="Arial" charset="0"/>
        </a:defRPr>
      </a:lvl5pPr>
      <a:lvl6pPr marL="457200" algn="l" defTabSz="4216400" rtl="0" eaLnBrk="1" fontAlgn="base" hangingPunct="1">
        <a:spcBef>
          <a:spcPct val="0"/>
        </a:spcBef>
        <a:spcAft>
          <a:spcPct val="0"/>
        </a:spcAft>
        <a:defRPr sz="14000" b="1">
          <a:solidFill>
            <a:schemeClr val="bg1"/>
          </a:solidFill>
          <a:latin typeface="Arial" charset="0"/>
        </a:defRPr>
      </a:lvl6pPr>
      <a:lvl7pPr marL="914400" algn="l" defTabSz="4216400" rtl="0" eaLnBrk="1" fontAlgn="base" hangingPunct="1">
        <a:spcBef>
          <a:spcPct val="0"/>
        </a:spcBef>
        <a:spcAft>
          <a:spcPct val="0"/>
        </a:spcAft>
        <a:defRPr sz="14000" b="1">
          <a:solidFill>
            <a:schemeClr val="bg1"/>
          </a:solidFill>
          <a:latin typeface="Arial" charset="0"/>
        </a:defRPr>
      </a:lvl7pPr>
      <a:lvl8pPr marL="1371600" algn="l" defTabSz="4216400" rtl="0" eaLnBrk="1" fontAlgn="base" hangingPunct="1">
        <a:spcBef>
          <a:spcPct val="0"/>
        </a:spcBef>
        <a:spcAft>
          <a:spcPct val="0"/>
        </a:spcAft>
        <a:defRPr sz="14000" b="1">
          <a:solidFill>
            <a:schemeClr val="bg1"/>
          </a:solidFill>
          <a:latin typeface="Arial" charset="0"/>
        </a:defRPr>
      </a:lvl8pPr>
      <a:lvl9pPr marL="1828800" algn="l" defTabSz="4216400" rtl="0" eaLnBrk="1" fontAlgn="base" hangingPunct="1">
        <a:spcBef>
          <a:spcPct val="0"/>
        </a:spcBef>
        <a:spcAft>
          <a:spcPct val="0"/>
        </a:spcAft>
        <a:defRPr sz="14000" b="1">
          <a:solidFill>
            <a:schemeClr val="bg1"/>
          </a:solidFill>
          <a:latin typeface="Arial" charset="0"/>
        </a:defRPr>
      </a:lvl9pPr>
    </p:titleStyle>
    <p:bodyStyle>
      <a:lvl1pPr algn="l" defTabSz="4216400" rtl="0" eaLnBrk="1" fontAlgn="base" hangingPunct="1">
        <a:spcBef>
          <a:spcPct val="20000"/>
        </a:spcBef>
        <a:spcAft>
          <a:spcPct val="0"/>
        </a:spcAft>
        <a:defRPr sz="5400" b="1">
          <a:solidFill>
            <a:srgbClr val="083469"/>
          </a:solidFill>
          <a:latin typeface="+mn-lt"/>
          <a:ea typeface="+mn-ea"/>
          <a:cs typeface="+mn-cs"/>
        </a:defRPr>
      </a:lvl1pPr>
      <a:lvl2pPr marL="190500" indent="585788" algn="l" defTabSz="4216400" rtl="0" eaLnBrk="1" fontAlgn="base" hangingPunct="1">
        <a:spcBef>
          <a:spcPct val="20000"/>
        </a:spcBef>
        <a:spcAft>
          <a:spcPct val="0"/>
        </a:spcAft>
        <a:defRPr sz="2800">
          <a:solidFill>
            <a:schemeClr val="tx1"/>
          </a:solidFill>
          <a:latin typeface="+mn-lt"/>
        </a:defRPr>
      </a:lvl2pPr>
      <a:lvl3pPr marL="7250113" indent="-6283325" algn="l" defTabSz="4216400" rtl="0" eaLnBrk="1" fontAlgn="base" hangingPunct="1">
        <a:spcBef>
          <a:spcPct val="20000"/>
        </a:spcBef>
        <a:spcAft>
          <a:spcPct val="0"/>
        </a:spcAft>
        <a:defRPr sz="2800">
          <a:solidFill>
            <a:schemeClr val="tx1"/>
          </a:solidFill>
          <a:latin typeface="+mn-lt"/>
        </a:defRPr>
      </a:lvl3pPr>
      <a:lvl4pPr marL="8494713" indent="-1054100" algn="l" defTabSz="4216400" rtl="0" eaLnBrk="1" fontAlgn="base" hangingPunct="1">
        <a:spcBef>
          <a:spcPct val="20000"/>
        </a:spcBef>
        <a:spcAft>
          <a:spcPct val="0"/>
        </a:spcAft>
        <a:buChar char="–"/>
        <a:defRPr sz="9200">
          <a:solidFill>
            <a:schemeClr val="tx1"/>
          </a:solidFill>
          <a:latin typeface="Times" pitchFamily="18" charset="0"/>
        </a:defRPr>
      </a:lvl4pPr>
      <a:lvl5pPr marL="8840788" indent="-155575" algn="l" defTabSz="4216400" rtl="0" eaLnBrk="1" fontAlgn="base" hangingPunct="1">
        <a:spcBef>
          <a:spcPct val="20000"/>
        </a:spcBef>
        <a:spcAft>
          <a:spcPct val="0"/>
        </a:spcAft>
        <a:buChar char="»"/>
        <a:defRPr sz="9200">
          <a:solidFill>
            <a:schemeClr val="tx1"/>
          </a:solidFill>
          <a:latin typeface="Times" pitchFamily="18" charset="0"/>
        </a:defRPr>
      </a:lvl5pPr>
      <a:lvl6pPr marL="9297988" indent="-155575" algn="l" defTabSz="4216400" rtl="0" eaLnBrk="1" fontAlgn="base" hangingPunct="1">
        <a:spcBef>
          <a:spcPct val="20000"/>
        </a:spcBef>
        <a:spcAft>
          <a:spcPct val="0"/>
        </a:spcAft>
        <a:buChar char="»"/>
        <a:defRPr sz="9200">
          <a:solidFill>
            <a:schemeClr val="tx1"/>
          </a:solidFill>
          <a:latin typeface="Times" pitchFamily="18" charset="0"/>
        </a:defRPr>
      </a:lvl6pPr>
      <a:lvl7pPr marL="9755188" indent="-155575" algn="l" defTabSz="4216400" rtl="0" eaLnBrk="1" fontAlgn="base" hangingPunct="1">
        <a:spcBef>
          <a:spcPct val="20000"/>
        </a:spcBef>
        <a:spcAft>
          <a:spcPct val="0"/>
        </a:spcAft>
        <a:buChar char="»"/>
        <a:defRPr sz="9200">
          <a:solidFill>
            <a:schemeClr val="tx1"/>
          </a:solidFill>
          <a:latin typeface="Times" pitchFamily="18" charset="0"/>
        </a:defRPr>
      </a:lvl7pPr>
      <a:lvl8pPr marL="10212388" indent="-155575" algn="l" defTabSz="4216400" rtl="0" eaLnBrk="1" fontAlgn="base" hangingPunct="1">
        <a:spcBef>
          <a:spcPct val="20000"/>
        </a:spcBef>
        <a:spcAft>
          <a:spcPct val="0"/>
        </a:spcAft>
        <a:buChar char="»"/>
        <a:defRPr sz="9200">
          <a:solidFill>
            <a:schemeClr val="tx1"/>
          </a:solidFill>
          <a:latin typeface="Times" pitchFamily="18" charset="0"/>
        </a:defRPr>
      </a:lvl8pPr>
      <a:lvl9pPr marL="10669588" indent="-155575" algn="l" defTabSz="4216400" rtl="0" eaLnBrk="1" fontAlgn="base" hangingPunct="1">
        <a:spcBef>
          <a:spcPct val="20000"/>
        </a:spcBef>
        <a:spcAft>
          <a:spcPct val="0"/>
        </a:spcAft>
        <a:buChar char="»"/>
        <a:defRPr sz="9200">
          <a:solidFill>
            <a:schemeClr val="tx1"/>
          </a:solidFill>
          <a:latin typeface="Times"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gul.ac.uk/research/projects/icdp/our-work-programmes/substance-misuse-book.pd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www.sgul.ac.uk/research/projects/icdp/our-work-programmes/substance-misuse-in-the-undergraduate-medical-curriculum" TargetMode="External"/><Relationship Id="rId4" Type="http://schemas.openxmlformats.org/officeDocument/2006/relationships/hyperlink" Target="http://www.biomedcentral.com/1472-6920/14/3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8078788" y="78501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dirty="0"/>
          </a:p>
        </p:txBody>
      </p:sp>
      <p:sp>
        <p:nvSpPr>
          <p:cNvPr id="2055" name="Text Box 7"/>
          <p:cNvSpPr txBox="1">
            <a:spLocks noChangeArrowheads="1"/>
          </p:cNvSpPr>
          <p:nvPr/>
        </p:nvSpPr>
        <p:spPr bwMode="auto">
          <a:xfrm>
            <a:off x="1393386" y="6375896"/>
            <a:ext cx="11432977" cy="1845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en-US" sz="5400" b="1" dirty="0" smtClean="0">
                <a:solidFill>
                  <a:srgbClr val="083469"/>
                </a:solidFill>
                <a:latin typeface="Arial" charset="0"/>
              </a:rPr>
              <a:t>Context &amp; Concerns</a:t>
            </a:r>
          </a:p>
          <a:p>
            <a:pPr algn="just">
              <a:spcBef>
                <a:spcPct val="50000"/>
              </a:spcBef>
            </a:pPr>
            <a:r>
              <a:rPr lang="en-GB" altLang="en-US" sz="2600" dirty="0" smtClean="0">
                <a:latin typeface="FrnkGothITC Bk BT" charset="0"/>
              </a:rPr>
              <a:t>Substance misuse is a major public health challenge both nationally and globally. The use and misuse of alcohol, drugs (licit and illicit), and of tobacco have impacts on individual patients, their families and communities.  Doctors within all branches of medicine are very likely to encounter individuals with substance-related health problems, with newly qualified doctors often feeling unprepared to deal with problems associated with substance misuse. Research, including surveys into the undergraduate medical UK curricula between the late 1980s and 2004 </a:t>
            </a:r>
            <a:r>
              <a:rPr lang="en-GB" altLang="en-US" sz="2600" baseline="30000" dirty="0" smtClean="0">
                <a:latin typeface="FrnkGothITC Bk BT" charset="0"/>
              </a:rPr>
              <a:t>(1)</a:t>
            </a:r>
            <a:r>
              <a:rPr lang="en-GB" altLang="en-US" sz="2600" dirty="0" smtClean="0">
                <a:latin typeface="FrnkGothITC Bk BT" charset="0"/>
              </a:rPr>
              <a:t>, found that substance misuse was generally very poorly represented in the training of our future doctors; and the number of hours allocated to teaching in substance misuse was small. </a:t>
            </a:r>
            <a:r>
              <a:rPr lang="en-GB" altLang="en-US" sz="2600" baseline="30000" dirty="0" smtClean="0">
                <a:latin typeface="FrnkGothITC Bk BT" charset="0"/>
              </a:rPr>
              <a:t>(2,3,4) </a:t>
            </a:r>
            <a:r>
              <a:rPr lang="en-GB" altLang="en-US" sz="2600" dirty="0" smtClean="0">
                <a:latin typeface="FrnkGothITC Bk BT" charset="0"/>
              </a:rPr>
              <a:t>It was taught mainly within the disciplines of psychiatry and pharmacology, thus reinforcing the false notion that substance misuse is a niche specialty topic. </a:t>
            </a:r>
            <a:r>
              <a:rPr lang="en-GB" altLang="en-US" sz="2600" baseline="30000" dirty="0" smtClean="0">
                <a:latin typeface="FrnkGothITC Bk BT" charset="0"/>
              </a:rPr>
              <a:t>(1)</a:t>
            </a:r>
            <a:r>
              <a:rPr lang="en-GB" altLang="en-US" sz="2600" dirty="0" smtClean="0">
                <a:latin typeface="FrnkGothITC Bk BT" charset="0"/>
              </a:rPr>
              <a:t> It was also found that  there were numerous initiatives  in North America, some establishing a core curriculum and others developing teaching, with very little happening in the UK. The lessons were clear: substance misuse has to be integrated in to the curriculum of medical students, and it has to be a topic introduced from the very beginning of the course – not least for students’ own health and professional behaviour. Funding was sought to address the issues.</a:t>
            </a:r>
          </a:p>
          <a:p>
            <a:pPr>
              <a:spcBef>
                <a:spcPct val="50000"/>
              </a:spcBef>
            </a:pPr>
            <a:r>
              <a:rPr lang="en-GB" altLang="en-US" sz="4000" b="1" dirty="0" smtClean="0">
                <a:latin typeface="+mj-lt"/>
              </a:rPr>
              <a:t>Project initiated:</a:t>
            </a:r>
          </a:p>
          <a:p>
            <a:pPr algn="just">
              <a:spcBef>
                <a:spcPct val="50000"/>
              </a:spcBef>
            </a:pPr>
            <a:r>
              <a:rPr lang="en-GB" altLang="en-US" sz="2600" dirty="0" smtClean="0">
                <a:latin typeface="FrnkGothITC Bk BT" charset="0"/>
              </a:rPr>
              <a:t>The ‘Substance Misuse in the Undergraduate Medical Curriculum Project’ was set up &amp; led by The  International Centre for Drug Policy, St George’s, University of London, with the aim of improving  substance misuse  teaching in undergraduate medicine, and funded by the Department of Health.</a:t>
            </a:r>
          </a:p>
          <a:p>
            <a:pPr algn="just">
              <a:spcBef>
                <a:spcPct val="50000"/>
              </a:spcBef>
            </a:pPr>
            <a:r>
              <a:rPr lang="en-GB" altLang="en-US" sz="5400" b="1" dirty="0">
                <a:solidFill>
                  <a:srgbClr val="083469"/>
                </a:solidFill>
                <a:latin typeface="+mj-lt"/>
              </a:rPr>
              <a:t>Phase </a:t>
            </a:r>
            <a:r>
              <a:rPr lang="en-GB" altLang="en-US" sz="5400" b="1" dirty="0" smtClean="0">
                <a:solidFill>
                  <a:srgbClr val="083469"/>
                </a:solidFill>
                <a:latin typeface="+mj-lt"/>
              </a:rPr>
              <a:t>1:Review 2005-07</a:t>
            </a:r>
            <a:endParaRPr lang="en-GB" altLang="en-US" sz="5400" dirty="0" smtClean="0">
              <a:solidFill>
                <a:srgbClr val="083469"/>
              </a:solidFill>
              <a:latin typeface="+mj-lt"/>
            </a:endParaRPr>
          </a:p>
          <a:p>
            <a:pPr algn="just">
              <a:spcBef>
                <a:spcPct val="50000"/>
              </a:spcBef>
            </a:pPr>
            <a:r>
              <a:rPr lang="en-GB" altLang="en-US" sz="2600" dirty="0" smtClean="0">
                <a:latin typeface="FrnkGothITC Bk BT" charset="0"/>
              </a:rPr>
              <a:t>Surveyed the ways in which substance misuse problems were being taught in all UK medical schools and found; no commonality of approach in what was taught about substance misuse; alcohol covered well, but relatively few covered teaching about other drugs; teaching was concentrated in the specialty niches; and optional learning about substance misuse was done through ‘student selected components’ (SSCs</a:t>
            </a:r>
            <a:r>
              <a:rPr lang="en-GB" altLang="en-US" sz="2800" dirty="0" smtClean="0">
                <a:latin typeface="FrnkGothITC Bk BT" charset="0"/>
              </a:rPr>
              <a:t>). </a:t>
            </a:r>
          </a:p>
          <a:p>
            <a:pPr algn="just">
              <a:spcBef>
                <a:spcPct val="50000"/>
              </a:spcBef>
            </a:pPr>
            <a:r>
              <a:rPr lang="en-GB" altLang="en-US" sz="4000" b="1" dirty="0" smtClean="0">
                <a:latin typeface="+mn-lt"/>
              </a:rPr>
              <a:t>Outcomes:</a:t>
            </a:r>
          </a:p>
          <a:p>
            <a:pPr algn="just">
              <a:spcBef>
                <a:spcPct val="50000"/>
              </a:spcBef>
            </a:pPr>
            <a:r>
              <a:rPr lang="en-GB" altLang="en-US" sz="2600" i="1" dirty="0" smtClean="0">
                <a:latin typeface="FrnkGothITC Bk BT" charset="0"/>
              </a:rPr>
              <a:t>Substance misuse in the undergraduate medical curriculum </a:t>
            </a:r>
            <a:r>
              <a:rPr lang="en-GB" altLang="en-US" sz="2600" i="1" baseline="30000" dirty="0" smtClean="0">
                <a:latin typeface="FrnkGothITC Bk BT" charset="0"/>
              </a:rPr>
              <a:t>(5) </a:t>
            </a:r>
            <a:r>
              <a:rPr lang="en-GB" altLang="en-US" sz="2600" i="1" dirty="0" smtClean="0">
                <a:latin typeface="FrnkGothITC Bk BT" charset="0"/>
              </a:rPr>
              <a:t>a</a:t>
            </a:r>
            <a:r>
              <a:rPr lang="en-GB" altLang="en-US" sz="2600" dirty="0" smtClean="0">
                <a:latin typeface="FrnkGothITC Bk BT" charset="0"/>
              </a:rPr>
              <a:t> UK-wide consensus guidance document on the integration of substance misuse in the undergraduate medical curriculum agreed and endorsed by the General Medical Council and cited in Tomorrows Doctors 2009. Funding sought to implement the guidance.</a:t>
            </a:r>
          </a:p>
        </p:txBody>
      </p:sp>
      <p:sp>
        <p:nvSpPr>
          <p:cNvPr id="2056" name="Text Box 8"/>
          <p:cNvSpPr txBox="1">
            <a:spLocks noChangeArrowheads="1"/>
          </p:cNvSpPr>
          <p:nvPr/>
        </p:nvSpPr>
        <p:spPr bwMode="auto">
          <a:xfrm>
            <a:off x="4724400" y="304800"/>
            <a:ext cx="3749040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7200" b="1" dirty="0" smtClean="0">
                <a:solidFill>
                  <a:schemeClr val="bg1"/>
                </a:solidFill>
                <a:latin typeface="Arial" charset="0"/>
              </a:rPr>
              <a:t>Improving the landscape of substance misuse in undergraduate medical education in the UK: travelling through time from an idea to change.</a:t>
            </a:r>
            <a:br>
              <a:rPr lang="en-GB" altLang="en-US" sz="7200" b="1" dirty="0" smtClean="0">
                <a:solidFill>
                  <a:schemeClr val="bg1"/>
                </a:solidFill>
                <a:latin typeface="Arial" charset="0"/>
              </a:rPr>
            </a:br>
            <a:r>
              <a:rPr lang="en-GB" altLang="en-US" sz="12000" b="1" dirty="0" smtClean="0">
                <a:solidFill>
                  <a:schemeClr val="bg1"/>
                </a:solidFill>
                <a:latin typeface="Arial" charset="0"/>
              </a:rPr>
              <a:t/>
            </a:r>
            <a:br>
              <a:rPr lang="en-GB" altLang="en-US" sz="12000" b="1" dirty="0" smtClean="0">
                <a:solidFill>
                  <a:schemeClr val="bg1"/>
                </a:solidFill>
                <a:latin typeface="Arial" charset="0"/>
              </a:rPr>
            </a:br>
            <a:endParaRPr lang="en-GB" altLang="en-US" dirty="0"/>
          </a:p>
        </p:txBody>
      </p:sp>
      <p:sp>
        <p:nvSpPr>
          <p:cNvPr id="2057" name="Text Box 9"/>
          <p:cNvSpPr txBox="1">
            <a:spLocks noChangeArrowheads="1"/>
          </p:cNvSpPr>
          <p:nvPr/>
        </p:nvSpPr>
        <p:spPr bwMode="auto">
          <a:xfrm>
            <a:off x="4316017" y="1976464"/>
            <a:ext cx="38210480" cy="7360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endParaRPr lang="en-GB" altLang="en-US" sz="4800" b="1" i="1" dirty="0" smtClean="0">
              <a:solidFill>
                <a:schemeClr val="bg1"/>
              </a:solidFill>
              <a:latin typeface="Arial" charset="0"/>
            </a:endParaRPr>
          </a:p>
          <a:p>
            <a:pPr>
              <a:spcBef>
                <a:spcPct val="50000"/>
              </a:spcBef>
            </a:pPr>
            <a:endParaRPr lang="en-GB" altLang="en-US" sz="4800" b="1" i="1" dirty="0" smtClean="0">
              <a:solidFill>
                <a:schemeClr val="bg1"/>
              </a:solidFill>
              <a:latin typeface="Arial" charset="0"/>
            </a:endParaRPr>
          </a:p>
          <a:p>
            <a:pPr>
              <a:spcBef>
                <a:spcPct val="50000"/>
              </a:spcBef>
            </a:pPr>
            <a:r>
              <a:rPr lang="en-GB" altLang="en-US" sz="4000" b="1" i="1" dirty="0" smtClean="0">
                <a:solidFill>
                  <a:schemeClr val="bg1"/>
                </a:solidFill>
                <a:latin typeface="Arial" charset="0"/>
              </a:rPr>
              <a:t>Christine Goodair, National Co-ordinator, Substance Misuse in the Undergraduate Medical Curriculum Project </a:t>
            </a:r>
          </a:p>
          <a:p>
            <a:pPr>
              <a:spcBef>
                <a:spcPct val="50000"/>
              </a:spcBef>
            </a:pPr>
            <a:r>
              <a:rPr lang="en-GB" altLang="en-US" sz="4800" b="1" i="1" dirty="0" smtClean="0">
                <a:solidFill>
                  <a:schemeClr val="bg1"/>
                </a:solidFill>
                <a:latin typeface="Arial" charset="0"/>
              </a:rPr>
              <a:t>Medical Curriculum St George’s, University of London. </a:t>
            </a:r>
          </a:p>
          <a:p>
            <a:pPr>
              <a:spcBef>
                <a:spcPct val="50000"/>
              </a:spcBef>
            </a:pPr>
            <a:r>
              <a:rPr lang="en-GB" altLang="en-US" sz="4800" b="1" i="1" dirty="0" smtClean="0">
                <a:solidFill>
                  <a:schemeClr val="bg1"/>
                </a:solidFill>
                <a:latin typeface="Arial" charset="0"/>
              </a:rPr>
              <a:t> </a:t>
            </a:r>
          </a:p>
          <a:p>
            <a:pPr>
              <a:spcBef>
                <a:spcPts val="3420"/>
              </a:spcBef>
            </a:pPr>
            <a:endParaRPr lang="en-GB" altLang="en-US" sz="4800" b="1" i="1" dirty="0" smtClean="0">
              <a:solidFill>
                <a:schemeClr val="bg1"/>
              </a:solidFill>
              <a:latin typeface="Arial" charset="0"/>
            </a:endParaRPr>
          </a:p>
          <a:p>
            <a:pPr>
              <a:spcBef>
                <a:spcPct val="50000"/>
              </a:spcBef>
            </a:pPr>
            <a:r>
              <a:rPr lang="en-GB" altLang="en-US" sz="4800" b="1" i="1" dirty="0" smtClean="0">
                <a:solidFill>
                  <a:schemeClr val="bg1"/>
                </a:solidFill>
                <a:latin typeface="Arial" charset="0"/>
              </a:rPr>
              <a:t>. </a:t>
            </a:r>
            <a:endParaRPr lang="en-GB" altLang="en-US" sz="4800" b="1" i="1" dirty="0">
              <a:solidFill>
                <a:schemeClr val="bg1"/>
              </a:solidFill>
              <a:latin typeface="Arial" charset="0"/>
            </a:endParaRPr>
          </a:p>
        </p:txBody>
      </p:sp>
      <p:sp>
        <p:nvSpPr>
          <p:cNvPr id="2059" name="Text Box 11"/>
          <p:cNvSpPr txBox="1">
            <a:spLocks noChangeArrowheads="1"/>
          </p:cNvSpPr>
          <p:nvPr/>
        </p:nvSpPr>
        <p:spPr bwMode="auto">
          <a:xfrm>
            <a:off x="4316017" y="5015608"/>
            <a:ext cx="3749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3600" b="1" dirty="0" smtClean="0">
                <a:solidFill>
                  <a:srgbClr val="083469"/>
                </a:solidFill>
                <a:latin typeface="Arial" charset="0"/>
              </a:rPr>
              <a:t>Address : St George’s University of London – cgoodair@sgul.ac.uk </a:t>
            </a:r>
            <a:endParaRPr lang="en-GB" altLang="en-US" dirty="0"/>
          </a:p>
        </p:txBody>
      </p:sp>
      <p:sp>
        <p:nvSpPr>
          <p:cNvPr id="2060" name="Text Box 12"/>
          <p:cNvSpPr txBox="1">
            <a:spLocks noChangeArrowheads="1"/>
          </p:cNvSpPr>
          <p:nvPr/>
        </p:nvSpPr>
        <p:spPr bwMode="auto">
          <a:xfrm>
            <a:off x="15405249" y="6375896"/>
            <a:ext cx="13249472" cy="2331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en-US" sz="5400" b="1" dirty="0" smtClean="0">
                <a:solidFill>
                  <a:srgbClr val="083469"/>
                </a:solidFill>
                <a:latin typeface="Arial" charset="0"/>
              </a:rPr>
              <a:t>Phase 2: Implementation </a:t>
            </a:r>
            <a:r>
              <a:rPr lang="en-GB" altLang="en-US" sz="5200" b="1" dirty="0" smtClean="0">
                <a:solidFill>
                  <a:srgbClr val="083469"/>
                </a:solidFill>
                <a:latin typeface="Arial" charset="0"/>
              </a:rPr>
              <a:t>2008-12 </a:t>
            </a:r>
            <a:endParaRPr lang="en-GB" altLang="en-US" sz="5200" b="1" dirty="0">
              <a:solidFill>
                <a:srgbClr val="083469"/>
              </a:solidFill>
              <a:latin typeface="Arial" charset="0"/>
            </a:endParaRPr>
          </a:p>
          <a:p>
            <a:pPr>
              <a:spcBef>
                <a:spcPct val="50000"/>
              </a:spcBef>
            </a:pPr>
            <a:r>
              <a:rPr lang="en-GB" altLang="en-US" sz="4000" b="1" dirty="0" smtClean="0">
                <a:latin typeface="+mj-lt"/>
              </a:rPr>
              <a:t>Aims:</a:t>
            </a:r>
          </a:p>
          <a:p>
            <a:pPr marL="457200" indent="-457200" algn="just">
              <a:spcBef>
                <a:spcPct val="50000"/>
              </a:spcBef>
              <a:buFont typeface="Wingdings" panose="05000000000000000000" pitchFamily="2" charset="2"/>
              <a:buChar char="Ø"/>
            </a:pPr>
            <a:r>
              <a:rPr lang="en-GB" altLang="en-US" sz="2600" dirty="0" smtClean="0">
                <a:latin typeface="FrnkGothITC Bk BT"/>
              </a:rPr>
              <a:t>to support medical schools in integrating and implementing the </a:t>
            </a:r>
            <a:r>
              <a:rPr lang="en-GB" altLang="en-US" sz="2600" i="1" dirty="0" smtClean="0">
                <a:latin typeface="FrnkGothITC Bk BT"/>
              </a:rPr>
              <a:t>Substance misuse in the undergraduate medical curriculum</a:t>
            </a:r>
            <a:r>
              <a:rPr lang="en-GB" altLang="en-US" sz="2600" i="1" baseline="30000" dirty="0">
                <a:latin typeface="FrnkGothITC Bk BT" charset="0"/>
              </a:rPr>
              <a:t> (5)</a:t>
            </a:r>
            <a:r>
              <a:rPr lang="en-GB" altLang="en-US" sz="2600" i="1" dirty="0" smtClean="0">
                <a:latin typeface="FrnkGothITC Bk BT"/>
              </a:rPr>
              <a:t> g</a:t>
            </a:r>
            <a:r>
              <a:rPr lang="en-GB" altLang="en-US" sz="2600" dirty="0" smtClean="0">
                <a:latin typeface="FrnkGothITC Bk BT"/>
              </a:rPr>
              <a:t>uidance into their curricula</a:t>
            </a:r>
          </a:p>
          <a:p>
            <a:pPr marL="457200" indent="-457200" algn="just">
              <a:spcBef>
                <a:spcPct val="50000"/>
              </a:spcBef>
              <a:buFont typeface="Wingdings" panose="05000000000000000000" pitchFamily="2" charset="2"/>
              <a:buChar char="Ø"/>
            </a:pPr>
            <a:r>
              <a:rPr lang="en-GB" altLang="en-US" sz="2600" dirty="0" smtClean="0">
                <a:latin typeface="FrnkGothITC Bk BT"/>
              </a:rPr>
              <a:t>to promote the development of a self-sustaining network of all English medical schools willing to pursue change in their curricula</a:t>
            </a:r>
          </a:p>
          <a:p>
            <a:pPr marL="457200" indent="-457200" algn="just">
              <a:spcBef>
                <a:spcPct val="50000"/>
              </a:spcBef>
              <a:buFont typeface="Wingdings" panose="05000000000000000000" pitchFamily="2" charset="2"/>
              <a:buChar char="Ø"/>
            </a:pPr>
            <a:r>
              <a:rPr lang="en-GB" altLang="en-US" sz="2600" dirty="0" smtClean="0">
                <a:latin typeface="FrnkGothITC Bk BT"/>
              </a:rPr>
              <a:t>to complete and validate the teaching and learning resources (Toolkit &amp; Factsheets) produced to advance the implementation programme</a:t>
            </a:r>
          </a:p>
          <a:p>
            <a:pPr algn="just">
              <a:spcBef>
                <a:spcPct val="50000"/>
              </a:spcBef>
            </a:pPr>
            <a:r>
              <a:rPr lang="en-GB" altLang="en-US" sz="2600" dirty="0" smtClean="0">
                <a:latin typeface="FrnkGothITC Bk BT"/>
              </a:rPr>
              <a:t>Achieved through appointment of curriculum co-ordinators in participating medical schools, funded by the Department of Health, who worked with local academic champions to identify the suitability of current substance misuse teaching and to recommend and support changes to ensure that substance misuse issues were fully covered in line with national guidance.</a:t>
            </a:r>
          </a:p>
          <a:p>
            <a:pPr algn="just">
              <a:spcBef>
                <a:spcPct val="50000"/>
              </a:spcBef>
            </a:pPr>
            <a:r>
              <a:rPr lang="en-GB" altLang="en-US" sz="2600" dirty="0" smtClean="0">
                <a:latin typeface="FrnkGothITC Bk BT"/>
              </a:rPr>
              <a:t>Mapping of teaching in the 18 participating schools was aligned to the national substance misuse key learning outcomes grouped into six key learning areas: </a:t>
            </a:r>
            <a:r>
              <a:rPr lang="en-GB" altLang="en-US" sz="2600" baseline="30000" dirty="0" smtClean="0">
                <a:latin typeface="FrnkGothITC Bk BT"/>
              </a:rPr>
              <a:t>(6) </a:t>
            </a: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a:latin typeface="Franklin Gothic Book" panose="020B0503020102020204" pitchFamily="34" charset="0"/>
            </a:endParaRPr>
          </a:p>
          <a:p>
            <a:pPr>
              <a:spcBef>
                <a:spcPct val="50000"/>
              </a:spcBef>
            </a:pPr>
            <a:r>
              <a:rPr lang="en-GB" altLang="en-US" sz="4000" b="1" dirty="0" smtClean="0">
                <a:latin typeface="+mj-lt"/>
              </a:rPr>
              <a:t>Results: </a:t>
            </a:r>
          </a:p>
          <a:p>
            <a:pPr algn="just">
              <a:spcBef>
                <a:spcPct val="50000"/>
              </a:spcBef>
            </a:pPr>
            <a:r>
              <a:rPr lang="en-GB" altLang="en-US" sz="2600" dirty="0" smtClean="0">
                <a:latin typeface="FrnkGothITC Bk BT"/>
              </a:rPr>
              <a:t>Mapping identified variation in the instances and provision of teaching between schools and within schools, as well as areas needing further development. </a:t>
            </a:r>
          </a:p>
          <a:p>
            <a:pPr algn="just">
              <a:spcBef>
                <a:spcPct val="50000"/>
              </a:spcBef>
            </a:pPr>
            <a:r>
              <a:rPr lang="en-GB" altLang="en-US" sz="2600" dirty="0" smtClean="0">
                <a:latin typeface="FrnkGothITC Bk BT"/>
              </a:rPr>
              <a:t>Common areas for all schools requiring further development included iatrogenic addiction; professionalism, self–care and fitness to practice; attitudes and issues relating to stigma; child related issues and social consequences. Changes relevant for each participating school were implemented.</a:t>
            </a: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dirty="0" smtClean="0">
              <a:latin typeface="Franklin Gothic Book" panose="020B0503020102020204" pitchFamily="34" charset="0"/>
            </a:endParaRPr>
          </a:p>
          <a:p>
            <a:pPr>
              <a:spcBef>
                <a:spcPct val="50000"/>
              </a:spcBef>
            </a:pPr>
            <a:endParaRPr lang="en-GB" altLang="en-US" sz="2800" b="1" dirty="0" smtClean="0">
              <a:latin typeface="Franklin Gothic Book" panose="020B0503020102020204" pitchFamily="34" charset="0"/>
            </a:endParaRPr>
          </a:p>
          <a:p>
            <a:pPr>
              <a:spcBef>
                <a:spcPct val="50000"/>
              </a:spcBef>
            </a:pPr>
            <a:endParaRPr lang="en-GB" altLang="en-US" sz="2800" b="1" dirty="0" smtClean="0">
              <a:solidFill>
                <a:srgbClr val="083469"/>
              </a:solidFill>
              <a:latin typeface="Franklin Gothic Book" panose="020B0503020102020204" pitchFamily="34" charset="0"/>
            </a:endParaRPr>
          </a:p>
        </p:txBody>
      </p:sp>
      <p:sp>
        <p:nvSpPr>
          <p:cNvPr id="2063" name="Text Box 15"/>
          <p:cNvSpPr txBox="1">
            <a:spLocks noChangeArrowheads="1"/>
          </p:cNvSpPr>
          <p:nvPr/>
        </p:nvSpPr>
        <p:spPr bwMode="auto">
          <a:xfrm>
            <a:off x="29598938" y="6375896"/>
            <a:ext cx="12039600" cy="23452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4000" b="1" dirty="0">
                <a:latin typeface="+mj-lt"/>
              </a:rPr>
              <a:t>Changes </a:t>
            </a:r>
            <a:r>
              <a:rPr lang="en-GB" altLang="en-US" sz="4000" b="1" dirty="0" smtClean="0">
                <a:latin typeface="+mj-lt"/>
              </a:rPr>
              <a:t>implemented:</a:t>
            </a:r>
            <a:endParaRPr lang="en-GB" altLang="en-US" sz="4000" b="1" dirty="0">
              <a:latin typeface="+mj-lt"/>
            </a:endParaRPr>
          </a:p>
          <a:p>
            <a:pPr marL="457200" indent="-457200" algn="just">
              <a:spcBef>
                <a:spcPct val="50000"/>
              </a:spcBef>
              <a:buFont typeface="Wingdings" panose="05000000000000000000" pitchFamily="2" charset="2"/>
              <a:buChar char="ü"/>
            </a:pPr>
            <a:r>
              <a:rPr lang="en-GB" altLang="en-US" sz="2600" dirty="0" smtClean="0">
                <a:latin typeface="FrnkGothITC Bk BT"/>
              </a:rPr>
              <a:t>Integration of  substance misuse teaching into general medical teaching modules for example in obstetrics and gynaecology.</a:t>
            </a:r>
          </a:p>
          <a:p>
            <a:pPr marL="457200" indent="-457200" algn="just">
              <a:spcBef>
                <a:spcPct val="50000"/>
              </a:spcBef>
              <a:buFont typeface="Wingdings" panose="05000000000000000000" pitchFamily="2" charset="2"/>
              <a:buChar char="ü"/>
            </a:pPr>
            <a:r>
              <a:rPr lang="en-GB" altLang="en-US" sz="2600" dirty="0" smtClean="0">
                <a:latin typeface="FrnkGothITC Bk BT"/>
              </a:rPr>
              <a:t>Teaching cases developed - one on chronic low back pain and long term pain medication prescribing with a learning objective specific to iatrogenic addiction. </a:t>
            </a:r>
          </a:p>
          <a:p>
            <a:pPr marL="457200" indent="-457200" algn="just">
              <a:spcBef>
                <a:spcPct val="50000"/>
              </a:spcBef>
              <a:buFont typeface="Wingdings" panose="05000000000000000000" pitchFamily="2" charset="2"/>
              <a:buChar char="ü"/>
            </a:pPr>
            <a:r>
              <a:rPr lang="en-GB" altLang="en-US" sz="2600" dirty="0" smtClean="0">
                <a:latin typeface="FrnkGothITC Bk BT"/>
              </a:rPr>
              <a:t>Virtual patient on professionalism – student having problems with alcohol/other drugs.</a:t>
            </a:r>
          </a:p>
          <a:p>
            <a:pPr marL="457200" indent="-457200" algn="just">
              <a:spcBef>
                <a:spcPct val="50000"/>
              </a:spcBef>
              <a:buFont typeface="Wingdings" panose="05000000000000000000" pitchFamily="2" charset="2"/>
              <a:buChar char="ü"/>
            </a:pPr>
            <a:r>
              <a:rPr lang="en-GB" altLang="en-US" sz="2600" dirty="0" smtClean="0">
                <a:latin typeface="FrnkGothITC Bk BT"/>
              </a:rPr>
              <a:t>Lectures - concepts and definitions such as addiction and dependency, the misuse of prescription drugs, street drugs etc.</a:t>
            </a:r>
          </a:p>
          <a:p>
            <a:pPr marL="457200" indent="-457200" algn="just">
              <a:spcBef>
                <a:spcPct val="50000"/>
              </a:spcBef>
              <a:buFont typeface="Wingdings" panose="05000000000000000000" pitchFamily="2" charset="2"/>
              <a:buChar char="ü"/>
            </a:pPr>
            <a:r>
              <a:rPr lang="en-GB" altLang="en-US" sz="2600" dirty="0" smtClean="0">
                <a:latin typeface="FrnkGothITC Bk BT"/>
              </a:rPr>
              <a:t>Independent online learning resources – addiction study guide – from diagnosis to treatment plan.</a:t>
            </a:r>
          </a:p>
          <a:p>
            <a:pPr marL="457200" indent="-457200" algn="just">
              <a:spcBef>
                <a:spcPct val="50000"/>
              </a:spcBef>
              <a:buFont typeface="Wingdings" panose="05000000000000000000" pitchFamily="2" charset="2"/>
              <a:buChar char="ü"/>
            </a:pPr>
            <a:r>
              <a:rPr lang="en-GB" altLang="en-US" sz="2600" dirty="0" smtClean="0">
                <a:latin typeface="FrnkGothITC Bk BT"/>
              </a:rPr>
              <a:t>Use of external speakers from organisations such as the Sick Doctors Trust, service users from drug services and others.</a:t>
            </a:r>
          </a:p>
          <a:p>
            <a:pPr marL="457200" indent="-457200" algn="just">
              <a:spcBef>
                <a:spcPct val="50000"/>
              </a:spcBef>
              <a:buFont typeface="Wingdings" panose="05000000000000000000" pitchFamily="2" charset="2"/>
              <a:buChar char="ü"/>
            </a:pPr>
            <a:r>
              <a:rPr lang="en-GB" altLang="en-US" sz="2600" dirty="0" smtClean="0">
                <a:latin typeface="FrnkGothITC Bk BT"/>
              </a:rPr>
              <a:t>Holdings of medical school library collections assessed on substance misuse with recommendations for withdrawals, purchase of new or updated texts and the inclusion of links to key free downloadable reports on library systems.</a:t>
            </a:r>
            <a:r>
              <a:rPr lang="en-GB" altLang="en-US" sz="2600" baseline="30000" dirty="0" smtClean="0">
                <a:latin typeface="FrnkGothITC Bk BT"/>
              </a:rPr>
              <a:t>(6,7)</a:t>
            </a:r>
          </a:p>
          <a:p>
            <a:pPr algn="just">
              <a:spcBef>
                <a:spcPct val="50000"/>
              </a:spcBef>
            </a:pPr>
            <a:r>
              <a:rPr lang="en-GB" altLang="en-US" sz="4000" b="1" dirty="0" smtClean="0">
                <a:latin typeface="+mj-lt"/>
              </a:rPr>
              <a:t>Conclusions:</a:t>
            </a:r>
          </a:p>
          <a:p>
            <a:pPr algn="just">
              <a:spcBef>
                <a:spcPct val="50000"/>
              </a:spcBef>
            </a:pPr>
            <a:r>
              <a:rPr lang="en-GB" altLang="en-US" sz="2600" dirty="0" smtClean="0">
                <a:latin typeface="FrnkGothITC Bk BT"/>
              </a:rPr>
              <a:t>This major initiative has enhanced the training and education of student doctors, and established a solid basis for substance misuse teaching, producing a number of clear and important positive outcomes:</a:t>
            </a:r>
            <a:r>
              <a:rPr lang="en-GB" altLang="en-US" sz="2600" baseline="30000" dirty="0" smtClean="0">
                <a:latin typeface="FrnkGothITC Bk BT"/>
                <a:sym typeface="Wingdings" panose="05000000000000000000" pitchFamily="2" charset="2"/>
              </a:rPr>
              <a:t>(7)</a:t>
            </a:r>
            <a:endParaRPr lang="en-GB" altLang="en-US" sz="2600" baseline="30000" dirty="0" smtClean="0">
              <a:latin typeface="FrnkGothITC Bk BT"/>
            </a:endParaRPr>
          </a:p>
          <a:p>
            <a:pPr marL="457200" indent="-457200" algn="just">
              <a:spcBef>
                <a:spcPct val="50000"/>
              </a:spcBef>
              <a:buFont typeface="Wingdings" panose="05000000000000000000" pitchFamily="2" charset="2"/>
              <a:buChar char="ü"/>
            </a:pPr>
            <a:r>
              <a:rPr lang="en-GB" altLang="en-US" sz="2600" dirty="0" smtClean="0">
                <a:latin typeface="FrnkGothITC Bk BT"/>
              </a:rPr>
              <a:t>An agreed high-level curriculum established across all UK medical schools for the first time, and where appropriate some learning objectives have been revised and aligned more closely.</a:t>
            </a:r>
          </a:p>
          <a:p>
            <a:pPr marL="457200" indent="-457200" algn="just">
              <a:spcBef>
                <a:spcPct val="50000"/>
              </a:spcBef>
              <a:buFont typeface="Wingdings" panose="05000000000000000000" pitchFamily="2" charset="2"/>
              <a:buChar char="ü"/>
            </a:pPr>
            <a:r>
              <a:rPr lang="en-GB" altLang="en-US" sz="2600" dirty="0" smtClean="0">
                <a:latin typeface="FrnkGothITC Bk BT"/>
              </a:rPr>
              <a:t>Substantial improvements in the extent and quality of teaching and training of all doctors taught in those schools, across a wide range of drug and alcohol issues which have already influenced the learning of at least 47,000 future doctors; and benefits will continue to accumulate over time.</a:t>
            </a:r>
          </a:p>
          <a:p>
            <a:pPr marL="457200" indent="-457200" algn="just">
              <a:spcBef>
                <a:spcPct val="50000"/>
              </a:spcBef>
              <a:buFont typeface="Wingdings" panose="05000000000000000000" pitchFamily="2" charset="2"/>
              <a:buChar char="ü"/>
            </a:pPr>
            <a:r>
              <a:rPr lang="en-GB" altLang="en-US" sz="2600" dirty="0" smtClean="0">
                <a:latin typeface="FrnkGothITC Bk BT"/>
              </a:rPr>
              <a:t>Raised awareness across the medical school curriculum committees of the importance of including drugs and alcohol learning in order to have a broad and integrated curriculum for future doctors.</a:t>
            </a:r>
          </a:p>
          <a:p>
            <a:pPr marL="457200" indent="-457200" algn="just">
              <a:spcBef>
                <a:spcPct val="50000"/>
              </a:spcBef>
              <a:buFont typeface="Wingdings" panose="05000000000000000000" pitchFamily="2" charset="2"/>
              <a:buChar char="ü"/>
            </a:pPr>
            <a:r>
              <a:rPr lang="en-GB" altLang="en-US" sz="2600" dirty="0" smtClean="0">
                <a:latin typeface="FrnkGothITC Bk BT"/>
              </a:rPr>
              <a:t>Practical and flexible teaching and training materials have been developed and validated by experts with the support of the trainee doctors.</a:t>
            </a:r>
          </a:p>
          <a:p>
            <a:pPr>
              <a:spcBef>
                <a:spcPct val="50000"/>
              </a:spcBef>
            </a:pPr>
            <a:r>
              <a:rPr lang="en-GB" altLang="en-US" sz="5400" b="1" dirty="0" smtClean="0">
                <a:solidFill>
                  <a:srgbClr val="083469"/>
                </a:solidFill>
                <a:latin typeface="+mj-lt"/>
              </a:rPr>
              <a:t>Phase 3:Sustainability 2013-14 </a:t>
            </a:r>
          </a:p>
          <a:p>
            <a:pPr algn="just">
              <a:spcBef>
                <a:spcPct val="50000"/>
              </a:spcBef>
            </a:pPr>
            <a:r>
              <a:rPr lang="en-GB" altLang="en-US" sz="4000" b="1" dirty="0" smtClean="0">
                <a:latin typeface="+mj-lt"/>
              </a:rPr>
              <a:t>Aim: </a:t>
            </a:r>
            <a:r>
              <a:rPr lang="en-GB" altLang="en-US" sz="2600" dirty="0" smtClean="0">
                <a:latin typeface="FrnkGothITC Bk BT"/>
              </a:rPr>
              <a:t>to sustain the positive changes implemented in the teaching of substance misuse so that future graduating medical students continue to be better equipped to deal with substance misuse issues. Supported by the National Treatment Agency &amp; the Society for the Study of Addiction.</a:t>
            </a:r>
          </a:p>
          <a:p>
            <a:pPr algn="just">
              <a:spcBef>
                <a:spcPct val="50000"/>
              </a:spcBef>
            </a:pPr>
            <a:r>
              <a:rPr lang="en-GB" altLang="en-US" sz="2800" b="1" dirty="0" smtClean="0">
                <a:latin typeface="+mj-lt"/>
              </a:rPr>
              <a:t>Activities being undertaken </a:t>
            </a:r>
          </a:p>
          <a:p>
            <a:pPr marL="457200" indent="-457200" algn="just">
              <a:spcBef>
                <a:spcPct val="50000"/>
              </a:spcBef>
              <a:buFont typeface="Wingdings" panose="05000000000000000000" pitchFamily="2" charset="2"/>
              <a:buChar char="Ø"/>
            </a:pPr>
            <a:r>
              <a:rPr lang="en-GB" altLang="en-US" sz="2600" dirty="0" smtClean="0">
                <a:latin typeface="FrnkGothITC Bk BT"/>
              </a:rPr>
              <a:t>Development of an academic network of those teaching substance misuse to embed changes in curricula and champion substance misuse teaching within their schools.</a:t>
            </a:r>
          </a:p>
          <a:p>
            <a:pPr marL="457200" indent="-457200" algn="just">
              <a:spcBef>
                <a:spcPct val="50000"/>
              </a:spcBef>
              <a:buFont typeface="Wingdings" panose="05000000000000000000" pitchFamily="2" charset="2"/>
              <a:buChar char="Ø"/>
            </a:pPr>
            <a:r>
              <a:rPr lang="en-GB" altLang="en-US" sz="2600" dirty="0" smtClean="0">
                <a:latin typeface="FrnkGothITC Bk BT"/>
              </a:rPr>
              <a:t>Updating of the learning resource factsheets and development of new titles and for these to be hosted on an online open access portal.</a:t>
            </a:r>
          </a:p>
          <a:p>
            <a:pPr>
              <a:spcBef>
                <a:spcPct val="50000"/>
              </a:spcBef>
            </a:pPr>
            <a:r>
              <a:rPr lang="en-GB" altLang="en-US" sz="2600" dirty="0" smtClean="0">
                <a:latin typeface="FrnkGothITC Bk BT"/>
              </a:rPr>
              <a:t>											</a:t>
            </a:r>
            <a:r>
              <a:rPr lang="en-GB" altLang="en-US" sz="1900" dirty="0" smtClean="0">
                <a:latin typeface="FrnkGothITC Bk BT"/>
              </a:rPr>
              <a:t>April 2014</a:t>
            </a:r>
          </a:p>
        </p:txBody>
      </p:sp>
      <p:sp>
        <p:nvSpPr>
          <p:cNvPr id="2" name="TextBox 1"/>
          <p:cNvSpPr txBox="1"/>
          <p:nvPr/>
        </p:nvSpPr>
        <p:spPr>
          <a:xfrm>
            <a:off x="1393386" y="25883120"/>
            <a:ext cx="26325231" cy="3893374"/>
          </a:xfrm>
          <a:prstGeom prst="rect">
            <a:avLst/>
          </a:prstGeom>
          <a:noFill/>
          <a:ln>
            <a:solidFill>
              <a:srgbClr val="009999"/>
            </a:solidFill>
          </a:ln>
        </p:spPr>
        <p:txBody>
          <a:bodyPr wrap="square" rtlCol="0">
            <a:spAutoFit/>
          </a:bodyPr>
          <a:lstStyle/>
          <a:p>
            <a:pPr>
              <a:spcBef>
                <a:spcPct val="50000"/>
              </a:spcBef>
            </a:pPr>
            <a:r>
              <a:rPr lang="en-GB" altLang="en-US" sz="1900" dirty="0" smtClean="0">
                <a:latin typeface="FrnkGothITC Bk BT" charset="0"/>
              </a:rPr>
              <a:t>References </a:t>
            </a:r>
          </a:p>
          <a:p>
            <a:pPr>
              <a:spcBef>
                <a:spcPct val="50000"/>
              </a:spcBef>
            </a:pPr>
            <a:r>
              <a:rPr lang="en-GB" altLang="en-US" sz="1900" dirty="0" smtClean="0">
                <a:latin typeface="FrnkGothITC Bk BT" charset="0"/>
              </a:rPr>
              <a:t>1. Falkowski </a:t>
            </a:r>
            <a:r>
              <a:rPr lang="en-GB" altLang="en-US" sz="1900" dirty="0">
                <a:latin typeface="FrnkGothITC Bk BT" charset="0"/>
              </a:rPr>
              <a:t>J, Ghodse AH.,(1989) Undergraduate Medical School Training in Psychoactive drugs and Rational Prescribing in the United Kingdom, British Journal of Addiction. 84:1539-1542.</a:t>
            </a:r>
          </a:p>
          <a:p>
            <a:pPr>
              <a:spcBef>
                <a:spcPct val="50000"/>
              </a:spcBef>
            </a:pPr>
            <a:r>
              <a:rPr lang="en-GB" altLang="en-US" sz="1900" dirty="0" smtClean="0">
                <a:latin typeface="FrnkGothITC Bk BT" charset="0"/>
              </a:rPr>
              <a:t>2. Glass </a:t>
            </a:r>
            <a:r>
              <a:rPr lang="en-GB" altLang="en-US" sz="1900" dirty="0">
                <a:latin typeface="FrnkGothITC Bk BT" charset="0"/>
              </a:rPr>
              <a:t>IB., (1989) Undergraduate training in substance abuse in the United Kingdom, British Journal of Addiction. 84(2):197-202.</a:t>
            </a:r>
          </a:p>
          <a:p>
            <a:pPr>
              <a:spcBef>
                <a:spcPct val="50000"/>
              </a:spcBef>
            </a:pPr>
            <a:r>
              <a:rPr lang="en-GB" altLang="en-US" sz="1900" dirty="0" smtClean="0">
                <a:latin typeface="FrnkGothITC Bk BT" charset="0"/>
              </a:rPr>
              <a:t>3. Crome </a:t>
            </a:r>
            <a:r>
              <a:rPr lang="en-GB" altLang="en-US" sz="1900" dirty="0">
                <a:latin typeface="FrnkGothITC Bk BT" charset="0"/>
              </a:rPr>
              <a:t>IB., (1999) The trouble with training: substance misuse education in British Medical Schools revisited. What are the issues? Drugs Education Prevention and Policy. 6:111–123. 	</a:t>
            </a:r>
          </a:p>
          <a:p>
            <a:pPr>
              <a:spcBef>
                <a:spcPct val="50000"/>
              </a:spcBef>
            </a:pPr>
            <a:r>
              <a:rPr lang="en-GB" altLang="en-US" sz="1900" dirty="0" smtClean="0">
                <a:latin typeface="FrnkGothITC Bk BT" charset="0"/>
              </a:rPr>
              <a:t>4. Crome </a:t>
            </a:r>
            <a:r>
              <a:rPr lang="en-GB" altLang="en-US" sz="1900" dirty="0">
                <a:latin typeface="FrnkGothITC Bk BT" charset="0"/>
              </a:rPr>
              <a:t>IB, Sheikh N., (2004) Undergraduate medical school education in substance misuse in Britain iii: can medical students drive change? Drugs: Education, Prevention and Policy. 11(6): 483-503.</a:t>
            </a:r>
          </a:p>
          <a:p>
            <a:pPr>
              <a:spcBef>
                <a:spcPct val="50000"/>
              </a:spcBef>
            </a:pPr>
            <a:r>
              <a:rPr lang="en-GB" altLang="en-US" sz="1900" dirty="0" smtClean="0">
                <a:latin typeface="FrnkGothITC Bk BT" charset="0"/>
              </a:rPr>
              <a:t>5. International </a:t>
            </a:r>
            <a:r>
              <a:rPr lang="en-GB" altLang="en-US" sz="1900" dirty="0">
                <a:latin typeface="FrnkGothITC Bk BT" charset="0"/>
              </a:rPr>
              <a:t>Centre for Drug Policy (2007) Substance Misuse in the Undergraduate Curriculum. </a:t>
            </a:r>
            <a:r>
              <a:rPr lang="en-GB" altLang="en-US" sz="1900" dirty="0">
                <a:latin typeface="FrnkGothITC Bk BT" charset="0"/>
                <a:hlinkClick r:id="rId3"/>
              </a:rPr>
              <a:t>http://</a:t>
            </a:r>
            <a:r>
              <a:rPr lang="en-GB" altLang="en-US" sz="1900" dirty="0" smtClean="0">
                <a:latin typeface="FrnkGothITC Bk BT" charset="0"/>
                <a:hlinkClick r:id="rId3"/>
              </a:rPr>
              <a:t>www.sgul.ac.uk/research/projects/icdp/our-work-programmes/substance-misuse-book.pdf</a:t>
            </a:r>
            <a:r>
              <a:rPr lang="en-GB" altLang="en-US" sz="1900" dirty="0" smtClean="0">
                <a:latin typeface="FrnkGothITC Bk BT" charset="0"/>
              </a:rPr>
              <a:t> (Accessed</a:t>
            </a:r>
            <a:r>
              <a:rPr lang="en-GB" altLang="en-US" sz="1900" dirty="0">
                <a:latin typeface="FrnkGothITC Bk BT" charset="0"/>
              </a:rPr>
              <a:t>: </a:t>
            </a:r>
            <a:r>
              <a:rPr lang="en-GB" altLang="en-US" sz="1900" dirty="0" smtClean="0">
                <a:latin typeface="FrnkGothITC Bk BT" charset="0"/>
              </a:rPr>
              <a:t>March:2014)</a:t>
            </a:r>
          </a:p>
          <a:p>
            <a:pPr>
              <a:spcBef>
                <a:spcPct val="50000"/>
              </a:spcBef>
            </a:pPr>
            <a:r>
              <a:rPr lang="en-GB" altLang="en-US" sz="1900" dirty="0" smtClean="0">
                <a:latin typeface="FrnkGothITC Bk BT" charset="0"/>
              </a:rPr>
              <a:t>6. Carroll </a:t>
            </a:r>
            <a:r>
              <a:rPr lang="en-GB" altLang="en-US" sz="1900" dirty="0">
                <a:latin typeface="FrnkGothITC Bk BT" charset="0"/>
              </a:rPr>
              <a:t>J et al (2014) Title: Substance misuse teaching in undergraduate medical </a:t>
            </a:r>
            <a:r>
              <a:rPr lang="en-GB" altLang="en-US" sz="1900" dirty="0" smtClean="0">
                <a:latin typeface="FrnkGothITC Bk BT" charset="0"/>
              </a:rPr>
              <a:t>education BMC </a:t>
            </a:r>
            <a:r>
              <a:rPr lang="en-GB" altLang="en-US" sz="1900" dirty="0">
                <a:latin typeface="FrnkGothITC Bk BT" charset="0"/>
              </a:rPr>
              <a:t>Medical Education.2014, 14:34 DOI: </a:t>
            </a:r>
            <a:r>
              <a:rPr lang="en-GB" altLang="en-US" sz="1900" dirty="0" smtClean="0">
                <a:latin typeface="FrnkGothITC Bk BT" charset="0"/>
              </a:rPr>
              <a:t>10.1186/1472-6920-14-34 </a:t>
            </a:r>
            <a:r>
              <a:rPr lang="en-GB" altLang="en-US" sz="1900" dirty="0" smtClean="0">
                <a:latin typeface="FrnkGothITC Bk BT" charset="0"/>
                <a:hlinkClick r:id="rId4"/>
              </a:rPr>
              <a:t>URL:http</a:t>
            </a:r>
            <a:r>
              <a:rPr lang="en-GB" altLang="en-US" sz="1900" dirty="0">
                <a:latin typeface="FrnkGothITC Bk BT" charset="0"/>
                <a:hlinkClick r:id="rId4"/>
              </a:rPr>
              <a:t>://</a:t>
            </a:r>
            <a:r>
              <a:rPr lang="en-GB" altLang="en-US" sz="1900" dirty="0" smtClean="0">
                <a:latin typeface="FrnkGothITC Bk BT" charset="0"/>
                <a:hlinkClick r:id="rId4"/>
              </a:rPr>
              <a:t>www.biomedcentral.com/1472-6920/14/34</a:t>
            </a:r>
            <a:r>
              <a:rPr lang="en-GB" altLang="en-US" sz="1900" dirty="0" smtClean="0">
                <a:latin typeface="FrnkGothITC Bk BT" charset="0"/>
              </a:rPr>
              <a:t> (</a:t>
            </a:r>
            <a:r>
              <a:rPr lang="en-GB" altLang="en-US" sz="1900" dirty="0">
                <a:latin typeface="FrnkGothITC Bk BT" charset="0"/>
              </a:rPr>
              <a:t>Accessed: March:2014)</a:t>
            </a:r>
          </a:p>
          <a:p>
            <a:pPr>
              <a:spcBef>
                <a:spcPct val="50000"/>
              </a:spcBef>
            </a:pPr>
            <a:r>
              <a:rPr lang="en-GB" altLang="en-US" sz="1900" dirty="0" smtClean="0">
                <a:latin typeface="FrnkGothITC Bk BT" charset="0"/>
              </a:rPr>
              <a:t>7. International </a:t>
            </a:r>
            <a:r>
              <a:rPr lang="en-GB" altLang="en-US" sz="1900" dirty="0">
                <a:latin typeface="FrnkGothITC Bk BT" charset="0"/>
              </a:rPr>
              <a:t>Centre for Drug Policy (</a:t>
            </a:r>
            <a:r>
              <a:rPr lang="en-GB" altLang="en-US" sz="1900" dirty="0" smtClean="0">
                <a:latin typeface="FrnkGothITC Bk BT" charset="0"/>
              </a:rPr>
              <a:t>2012) </a:t>
            </a:r>
            <a:r>
              <a:rPr lang="en-GB" altLang="en-US" sz="1900" dirty="0">
                <a:latin typeface="FrnkGothITC Bk BT" charset="0"/>
              </a:rPr>
              <a:t>Substance Misuse in the Undergraduate Curriculum Project Report. </a:t>
            </a:r>
            <a:r>
              <a:rPr lang="en-GB" altLang="en-US" sz="1900" dirty="0">
                <a:latin typeface="FrnkGothITC Bk BT" charset="0"/>
                <a:hlinkClick r:id="rId5"/>
              </a:rPr>
              <a:t>http://</a:t>
            </a:r>
            <a:r>
              <a:rPr lang="en-GB" altLang="en-US" sz="1900" dirty="0" smtClean="0">
                <a:latin typeface="FrnkGothITC Bk BT" charset="0"/>
                <a:hlinkClick r:id="rId5"/>
              </a:rPr>
              <a:t>www.sgul.ac.uk/research/projects/icdp/our-work-programmes/substance-misuse-in-the-undergraduate-medical-curriculum</a:t>
            </a:r>
            <a:endParaRPr lang="en-GB" altLang="en-US" sz="1900" dirty="0" smtClean="0">
              <a:latin typeface="FrnkGothITC Bk BT" charset="0"/>
            </a:endParaRPr>
          </a:p>
          <a:p>
            <a:pPr>
              <a:spcBef>
                <a:spcPct val="50000"/>
              </a:spcBef>
            </a:pPr>
            <a:r>
              <a:rPr lang="en-GB" altLang="en-US" sz="1900" dirty="0" smtClean="0">
                <a:latin typeface="FrnkGothITC Bk BT" charset="0"/>
              </a:rPr>
              <a:t> </a:t>
            </a:r>
            <a:r>
              <a:rPr lang="en-GB" altLang="en-US" sz="1900" dirty="0">
                <a:latin typeface="FrnkGothITC Bk BT" charset="0"/>
              </a:rPr>
              <a:t>(Accessed:March:2014</a:t>
            </a:r>
            <a:r>
              <a:rPr lang="en-GB" altLang="en-US" sz="1900" dirty="0" smtClean="0">
                <a:latin typeface="FrnkGothITC Bk BT" charset="0"/>
              </a:rPr>
              <a:t>)</a:t>
            </a:r>
            <a:endParaRPr lang="en-GB" dirty="0"/>
          </a:p>
        </p:txBody>
      </p:sp>
      <p:sp>
        <p:nvSpPr>
          <p:cNvPr id="4" name="TextBox 3"/>
          <p:cNvSpPr txBox="1"/>
          <p:nvPr/>
        </p:nvSpPr>
        <p:spPr>
          <a:xfrm>
            <a:off x="1393386" y="26099144"/>
            <a:ext cx="1266447" cy="461665"/>
          </a:xfrm>
          <a:prstGeom prst="rect">
            <a:avLst/>
          </a:prstGeom>
          <a:noFill/>
        </p:spPr>
        <p:txBody>
          <a:bodyPr wrap="square" rtlCol="0">
            <a:spAutoFit/>
          </a:bodyPr>
          <a:lstStyle/>
          <a:p>
            <a:endParaRPr lang="en-GB" dirty="0"/>
          </a:p>
        </p:txBody>
      </p:sp>
      <p:sp>
        <p:nvSpPr>
          <p:cNvPr id="10" name="Right Arrow 9"/>
          <p:cNvSpPr/>
          <p:nvPr/>
        </p:nvSpPr>
        <p:spPr bwMode="auto">
          <a:xfrm>
            <a:off x="13677057" y="15931189"/>
            <a:ext cx="978408" cy="2071945"/>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pitchFamily="18" charset="0"/>
            </a:endParaRPr>
          </a:p>
        </p:txBody>
      </p:sp>
      <p:sp>
        <p:nvSpPr>
          <p:cNvPr id="21" name="Right Arrow 20"/>
          <p:cNvSpPr/>
          <p:nvPr/>
        </p:nvSpPr>
        <p:spPr bwMode="auto">
          <a:xfrm>
            <a:off x="28165517" y="15960988"/>
            <a:ext cx="978408" cy="2071945"/>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89814655"/>
              </p:ext>
            </p:extLst>
          </p:nvPr>
        </p:nvGraphicFramePr>
        <p:xfrm>
          <a:off x="16053320" y="15153928"/>
          <a:ext cx="11665296" cy="6480720"/>
        </p:xfrm>
        <a:graphic>
          <a:graphicData uri="http://schemas.openxmlformats.org/drawingml/2006/table">
            <a:tbl>
              <a:tblPr/>
              <a:tblGrid>
                <a:gridCol w="3888432"/>
                <a:gridCol w="3888432"/>
                <a:gridCol w="3888432"/>
              </a:tblGrid>
              <a:tr h="810090">
                <a:tc>
                  <a:txBody>
                    <a:bodyPr/>
                    <a:lstStyle/>
                    <a:p>
                      <a:pPr marL="180340" algn="just" hangingPunct="0">
                        <a:lnSpc>
                          <a:spcPct val="115000"/>
                        </a:lnSpc>
                        <a:spcAft>
                          <a:spcPts val="1000"/>
                        </a:spcAft>
                      </a:pPr>
                      <a:r>
                        <a:rPr lang="en-GB" sz="2000" b="1" i="1" dirty="0">
                          <a:solidFill>
                            <a:srgbClr val="003399"/>
                          </a:solidFill>
                          <a:effectLst/>
                          <a:latin typeface="FrnkGothITC Bk BT"/>
                          <a:ea typeface="Times New Roman"/>
                          <a:cs typeface="Times New Roman"/>
                        </a:rPr>
                        <a:t>Learning outcomes area</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hangingPunct="0">
                        <a:lnSpc>
                          <a:spcPct val="115000"/>
                        </a:lnSpc>
                        <a:spcAft>
                          <a:spcPts val="1000"/>
                        </a:spcAft>
                      </a:pPr>
                      <a:r>
                        <a:rPr lang="en-GB" sz="2000" b="1" i="1" dirty="0">
                          <a:solidFill>
                            <a:srgbClr val="003399"/>
                          </a:solidFill>
                          <a:effectLst/>
                          <a:latin typeface="FrnkGothITC Bk BT"/>
                          <a:ea typeface="Times New Roman"/>
                          <a:cs typeface="Times New Roman"/>
                        </a:rPr>
                        <a:t>Number of SM teaching sessions</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ctr" hangingPunct="0">
                        <a:lnSpc>
                          <a:spcPct val="115000"/>
                        </a:lnSpc>
                        <a:spcAft>
                          <a:spcPts val="1000"/>
                        </a:spcAft>
                      </a:pPr>
                      <a:r>
                        <a:rPr lang="en-GB" sz="2000" b="1" i="1" dirty="0">
                          <a:solidFill>
                            <a:srgbClr val="003399"/>
                          </a:solidFill>
                          <a:effectLst/>
                          <a:latin typeface="FrnkGothITC Bk BT"/>
                          <a:ea typeface="Times New Roman"/>
                          <a:cs typeface="Times New Roman"/>
                        </a:rPr>
                        <a:t>Average per school (n=18)</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marL="180340" hangingPunct="0">
                        <a:lnSpc>
                          <a:spcPct val="115000"/>
                        </a:lnSpc>
                        <a:spcAft>
                          <a:spcPts val="1000"/>
                        </a:spcAft>
                      </a:pPr>
                      <a:r>
                        <a:rPr lang="en-GB" sz="2000" dirty="0">
                          <a:solidFill>
                            <a:srgbClr val="003399"/>
                          </a:solidFill>
                          <a:effectLst/>
                          <a:latin typeface="FrnkGothITC Bk BT"/>
                          <a:ea typeface="Times New Roman"/>
                          <a:cs typeface="Times New Roman"/>
                        </a:rPr>
                        <a:t>Bio-psycho-social models of addiction</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958</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53</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0180">
                <a:tc>
                  <a:txBody>
                    <a:bodyPr/>
                    <a:lstStyle/>
                    <a:p>
                      <a:pPr marL="180340" hangingPunct="0">
                        <a:lnSpc>
                          <a:spcPct val="115000"/>
                        </a:lnSpc>
                        <a:spcAft>
                          <a:spcPts val="1000"/>
                        </a:spcAft>
                      </a:pPr>
                      <a:r>
                        <a:rPr lang="en-GB" sz="2000" dirty="0">
                          <a:solidFill>
                            <a:srgbClr val="003399"/>
                          </a:solidFill>
                          <a:effectLst/>
                          <a:latin typeface="FrnkGothITC Bk BT"/>
                          <a:ea typeface="Times New Roman"/>
                          <a:cs typeface="Times New Roman"/>
                        </a:rPr>
                        <a:t>Professionalism, fitness to practice, and students’ own </a:t>
                      </a:r>
                      <a:r>
                        <a:rPr lang="en-GB" sz="2000" dirty="0" smtClean="0">
                          <a:solidFill>
                            <a:srgbClr val="003399"/>
                          </a:solidFill>
                          <a:effectLst/>
                          <a:latin typeface="FrnkGothITC Bk BT"/>
                          <a:ea typeface="Times New Roman"/>
                          <a:cs typeface="Times New Roman"/>
                        </a:rPr>
                        <a:t>health</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418</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23</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Clinical assessment of patients</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942</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52</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Treatment interventions</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921</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51</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marL="180340" hangingPunct="0">
                        <a:lnSpc>
                          <a:spcPct val="115000"/>
                        </a:lnSpc>
                        <a:spcAft>
                          <a:spcPts val="1000"/>
                        </a:spcAft>
                      </a:pPr>
                      <a:r>
                        <a:rPr lang="en-GB" sz="2000" dirty="0">
                          <a:solidFill>
                            <a:srgbClr val="003399"/>
                          </a:solidFill>
                          <a:effectLst/>
                          <a:latin typeface="FrnkGothITC Bk BT"/>
                          <a:ea typeface="Times New Roman"/>
                          <a:cs typeface="Times New Roman"/>
                        </a:rPr>
                        <a:t>Epidemiology, public health and society</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578</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32</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marL="180340" hangingPunct="0">
                        <a:lnSpc>
                          <a:spcPct val="115000"/>
                        </a:lnSpc>
                        <a:spcAft>
                          <a:spcPts val="1000"/>
                        </a:spcAft>
                      </a:pPr>
                      <a:r>
                        <a:rPr lang="en-GB" sz="2000" dirty="0">
                          <a:solidFill>
                            <a:srgbClr val="003399"/>
                          </a:solidFill>
                          <a:effectLst/>
                          <a:latin typeface="FrnkGothITC Bk BT"/>
                          <a:ea typeface="Times New Roman"/>
                          <a:cs typeface="Times New Roman"/>
                        </a:rPr>
                        <a:t>Specific disease and speciality topics</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846</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algn="just" hangingPunct="0">
                        <a:lnSpc>
                          <a:spcPct val="115000"/>
                        </a:lnSpc>
                        <a:spcAft>
                          <a:spcPts val="1000"/>
                        </a:spcAft>
                      </a:pPr>
                      <a:r>
                        <a:rPr lang="en-GB" sz="2000" dirty="0">
                          <a:solidFill>
                            <a:srgbClr val="003399"/>
                          </a:solidFill>
                          <a:effectLst/>
                          <a:latin typeface="FrnkGothITC Bk BT"/>
                          <a:ea typeface="Times New Roman"/>
                          <a:cs typeface="Times New Roman"/>
                        </a:rPr>
                        <a:t>478</a:t>
                      </a:r>
                      <a:endParaRPr lang="en-GB" sz="2000" dirty="0">
                        <a:effectLst/>
                        <a:latin typeface="FrnkGothITC Bk B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3"/>
          <p:cNvSpPr>
            <a:spLocks noChangeArrowheads="1"/>
          </p:cNvSpPr>
          <p:nvPr/>
        </p:nvSpPr>
        <p:spPr bwMode="auto">
          <a:xfrm>
            <a:off x="2160588" y="16498888"/>
            <a:ext cx="4319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0 Landscape1">
  <a:themeElements>
    <a:clrScheme name="A0 landscap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0 landscap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A0 landscap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0 landscap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0 landscap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0 landscap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0 landscap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0 landscap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0 landscape1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0 landscap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0 landscap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0 landscap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0 landscap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0 landscap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A0 Landscape1</Template>
  <TotalTime>310</TotalTime>
  <Words>1271</Words>
  <Application>Microsoft Office PowerPoint</Application>
  <PresentationFormat>Custom</PresentationFormat>
  <Paragraphs>94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A0 Landscape1</vt:lpstr>
      <vt:lpstr>PowerPoint Presentation</vt:lpstr>
    </vt:vector>
  </TitlesOfParts>
  <Company>SGUL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Licenced User</dc:creator>
  <cp:lastModifiedBy>Graham Hunt</cp:lastModifiedBy>
  <cp:revision>35</cp:revision>
  <cp:lastPrinted>2005-04-28T14:55:45Z</cp:lastPrinted>
  <dcterms:created xsi:type="dcterms:W3CDTF">2014-03-28T13:46:51Z</dcterms:created>
  <dcterms:modified xsi:type="dcterms:W3CDTF">2015-02-11T17:19:04Z</dcterms:modified>
</cp:coreProperties>
</file>