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7" r:id="rId4"/>
    <p:sldId id="275" r:id="rId5"/>
    <p:sldId id="260" r:id="rId6"/>
    <p:sldId id="276" r:id="rId7"/>
    <p:sldId id="263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8C6ECC"/>
    <a:srgbClr val="301E54"/>
    <a:srgbClr val="00BCB0"/>
    <a:srgbClr val="00FAE8"/>
    <a:srgbClr val="CE923A"/>
    <a:srgbClr val="54301E"/>
    <a:srgbClr val="8775B5"/>
    <a:srgbClr val="BBB1D5"/>
    <a:srgbClr val="E2E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6" autoAdjust="0"/>
    <p:restoredTop sz="69739" autoAdjust="0"/>
  </p:normalViewPr>
  <p:slideViewPr>
    <p:cSldViewPr>
      <p:cViewPr>
        <p:scale>
          <a:sx n="70" d="100"/>
          <a:sy n="70" d="100"/>
        </p:scale>
        <p:origin x="-1814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79A52-2692-4C05-9862-B1F7C1212867}" type="doc">
      <dgm:prSet loTypeId="urn:microsoft.com/office/officeart/2005/8/layout/h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nb-NO"/>
        </a:p>
      </dgm:t>
    </dgm:pt>
    <dgm:pt modelId="{A1139938-242E-493B-9187-9745E2CCED98}">
      <dgm:prSet phldrT="[Tekst]"/>
      <dgm:spPr/>
      <dgm:t>
        <a:bodyPr/>
        <a:lstStyle/>
        <a:p>
          <a:r>
            <a:rPr lang="en-US" noProof="0" dirty="0" smtClean="0"/>
            <a:t>Study design</a:t>
          </a:r>
          <a:endParaRPr lang="en-US" noProof="0" dirty="0"/>
        </a:p>
      </dgm:t>
    </dgm:pt>
    <dgm:pt modelId="{8A0B949F-BD3E-4947-A882-E5D6607E3F75}" type="parTrans" cxnId="{35C13EEF-31AE-4EF8-97DA-8A214A0891E0}">
      <dgm:prSet/>
      <dgm:spPr/>
      <dgm:t>
        <a:bodyPr/>
        <a:lstStyle/>
        <a:p>
          <a:endParaRPr lang="nb-NO"/>
        </a:p>
      </dgm:t>
    </dgm:pt>
    <dgm:pt modelId="{405939F0-D460-4BC5-A0B7-B81D5B01EFE1}" type="sibTrans" cxnId="{35C13EEF-31AE-4EF8-97DA-8A214A0891E0}">
      <dgm:prSet/>
      <dgm:spPr/>
      <dgm:t>
        <a:bodyPr/>
        <a:lstStyle/>
        <a:p>
          <a:endParaRPr lang="nb-NO"/>
        </a:p>
      </dgm:t>
    </dgm:pt>
    <dgm:pt modelId="{1DDA7DFC-A55C-4683-ACD5-9C4D1F15337E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en-US" sz="2700" noProof="0" dirty="0" smtClean="0"/>
            <a:t>12-week  open-label RCT</a:t>
          </a:r>
          <a:endParaRPr lang="en-US" sz="2700" noProof="0" dirty="0"/>
        </a:p>
      </dgm:t>
    </dgm:pt>
    <dgm:pt modelId="{1C95B679-04EB-4D68-9858-FBAF8935DC58}" type="parTrans" cxnId="{DFA44BC7-382B-43A6-9A1E-82C66CE48DEA}">
      <dgm:prSet/>
      <dgm:spPr/>
      <dgm:t>
        <a:bodyPr/>
        <a:lstStyle/>
        <a:p>
          <a:endParaRPr lang="nb-NO"/>
        </a:p>
      </dgm:t>
    </dgm:pt>
    <dgm:pt modelId="{C110FE49-4CC6-4097-B837-797D7DA8245A}" type="sibTrans" cxnId="{DFA44BC7-382B-43A6-9A1E-82C66CE48DEA}">
      <dgm:prSet/>
      <dgm:spPr/>
      <dgm:t>
        <a:bodyPr/>
        <a:lstStyle/>
        <a:p>
          <a:endParaRPr lang="nb-NO"/>
        </a:p>
      </dgm:t>
    </dgm:pt>
    <dgm:pt modelId="{4678D5C8-CBE9-4A52-B7D9-8E1E7CC93BBF}">
      <dgm:prSet phldrT="[Tekst]" custT="1"/>
      <dgm:spPr/>
      <dgm:t>
        <a:bodyPr/>
        <a:lstStyle/>
        <a:p>
          <a:pPr>
            <a:lnSpc>
              <a:spcPct val="100000"/>
            </a:lnSpc>
          </a:pPr>
          <a:r>
            <a:rPr lang="en-US" sz="2700" noProof="0" dirty="0" smtClean="0"/>
            <a:t>36-week follow-up</a:t>
          </a:r>
          <a:endParaRPr lang="en-US" sz="2700" noProof="0" dirty="0"/>
        </a:p>
      </dgm:t>
    </dgm:pt>
    <dgm:pt modelId="{9CC7596E-3DCE-48F7-B9E9-3D3014621D22}" type="parTrans" cxnId="{9BE93A1E-21E4-429E-AA8C-2509F5CDDD35}">
      <dgm:prSet/>
      <dgm:spPr/>
      <dgm:t>
        <a:bodyPr/>
        <a:lstStyle/>
        <a:p>
          <a:endParaRPr lang="nb-NO"/>
        </a:p>
      </dgm:t>
    </dgm:pt>
    <dgm:pt modelId="{A67325D9-552F-432F-84BB-6B94DBCE9A3D}" type="sibTrans" cxnId="{9BE93A1E-21E4-429E-AA8C-2509F5CDDD35}">
      <dgm:prSet/>
      <dgm:spPr/>
      <dgm:t>
        <a:bodyPr/>
        <a:lstStyle/>
        <a:p>
          <a:endParaRPr lang="nb-NO"/>
        </a:p>
      </dgm:t>
    </dgm:pt>
    <dgm:pt modelId="{5FF1044D-C474-4553-94EB-00163385BCBE}">
      <dgm:prSet phldrT="[Tekst]"/>
      <dgm:spPr/>
      <dgm:t>
        <a:bodyPr/>
        <a:lstStyle/>
        <a:p>
          <a:r>
            <a:rPr lang="nb-NO" dirty="0" smtClean="0"/>
            <a:t>Instruments</a:t>
          </a:r>
          <a:endParaRPr lang="nb-NO" dirty="0"/>
        </a:p>
      </dgm:t>
    </dgm:pt>
    <dgm:pt modelId="{86FAFC76-4776-4813-873E-C5280D43C1B1}" type="parTrans" cxnId="{988BC4E9-1069-4B36-8FFE-4805BD1FE17B}">
      <dgm:prSet/>
      <dgm:spPr/>
      <dgm:t>
        <a:bodyPr/>
        <a:lstStyle/>
        <a:p>
          <a:endParaRPr lang="nb-NO"/>
        </a:p>
      </dgm:t>
    </dgm:pt>
    <dgm:pt modelId="{ADE71F30-0D1F-456B-B799-878FC10E1CD5}" type="sibTrans" cxnId="{988BC4E9-1069-4B36-8FFE-4805BD1FE17B}">
      <dgm:prSet/>
      <dgm:spPr/>
      <dgm:t>
        <a:bodyPr/>
        <a:lstStyle/>
        <a:p>
          <a:endParaRPr lang="nb-NO"/>
        </a:p>
      </dgm:t>
    </dgm:pt>
    <dgm:pt modelId="{7EAD8831-28B8-4ACB-B2BC-0CC0D862E998}">
      <dgm:prSet phldrT="[Tekst]"/>
      <dgm:spPr/>
      <dgm:t>
        <a:bodyPr/>
        <a:lstStyle/>
        <a:p>
          <a:pPr>
            <a:lnSpc>
              <a:spcPct val="150000"/>
            </a:lnSpc>
          </a:pPr>
          <a:r>
            <a:rPr lang="en-US" noProof="0" dirty="0" err="1" smtClean="0"/>
            <a:t>Europ</a:t>
          </a:r>
          <a:r>
            <a:rPr lang="en-US" noProof="0" dirty="0" smtClean="0"/>
            <a:t>-ASI</a:t>
          </a:r>
          <a:endParaRPr lang="en-US" noProof="0" dirty="0"/>
        </a:p>
      </dgm:t>
    </dgm:pt>
    <dgm:pt modelId="{9C90133F-5804-49A7-BC53-AE1F64D6F6DE}" type="parTrans" cxnId="{249C5E82-A3F5-4311-A051-75DB9D6C8FEA}">
      <dgm:prSet/>
      <dgm:spPr/>
      <dgm:t>
        <a:bodyPr/>
        <a:lstStyle/>
        <a:p>
          <a:endParaRPr lang="nb-NO"/>
        </a:p>
      </dgm:t>
    </dgm:pt>
    <dgm:pt modelId="{052F1DF3-51F7-42A5-BBC8-08AAC3863B34}" type="sibTrans" cxnId="{249C5E82-A3F5-4311-A051-75DB9D6C8FEA}">
      <dgm:prSet/>
      <dgm:spPr/>
      <dgm:t>
        <a:bodyPr/>
        <a:lstStyle/>
        <a:p>
          <a:endParaRPr lang="nb-NO"/>
        </a:p>
      </dgm:t>
    </dgm:pt>
    <dgm:pt modelId="{4F5DE063-5DBC-4719-A135-46EA9C841A2E}">
      <dgm:prSet phldrT="[Tekst]"/>
      <dgm:spPr/>
      <dgm:t>
        <a:bodyPr/>
        <a:lstStyle/>
        <a:p>
          <a:pPr>
            <a:lnSpc>
              <a:spcPct val="150000"/>
            </a:lnSpc>
          </a:pPr>
          <a:r>
            <a:rPr lang="nb-NO" dirty="0" smtClean="0"/>
            <a:t>SCL-25</a:t>
          </a:r>
          <a:endParaRPr lang="nb-NO" dirty="0"/>
        </a:p>
      </dgm:t>
    </dgm:pt>
    <dgm:pt modelId="{59FD9516-B494-4753-A776-FD0DE017741A}" type="parTrans" cxnId="{83A9B879-013A-456B-99C9-134ECBF0AFDB}">
      <dgm:prSet/>
      <dgm:spPr/>
      <dgm:t>
        <a:bodyPr/>
        <a:lstStyle/>
        <a:p>
          <a:endParaRPr lang="nb-NO"/>
        </a:p>
      </dgm:t>
    </dgm:pt>
    <dgm:pt modelId="{24A0FCB5-401A-428B-A995-8BDBA1E41CDB}" type="sibTrans" cxnId="{83A9B879-013A-456B-99C9-134ECBF0AFDB}">
      <dgm:prSet/>
      <dgm:spPr/>
      <dgm:t>
        <a:bodyPr/>
        <a:lstStyle/>
        <a:p>
          <a:endParaRPr lang="nb-NO"/>
        </a:p>
      </dgm:t>
    </dgm:pt>
    <dgm:pt modelId="{A843651D-F9C9-401E-A658-45329EA3DEA2}">
      <dgm:prSet phldrT="[Tekst]"/>
      <dgm:spPr/>
      <dgm:t>
        <a:bodyPr/>
        <a:lstStyle/>
        <a:p>
          <a:pPr>
            <a:lnSpc>
              <a:spcPct val="150000"/>
            </a:lnSpc>
          </a:pPr>
          <a:r>
            <a:rPr lang="nb-NO" dirty="0" smtClean="0"/>
            <a:t>TSLS present</a:t>
          </a:r>
          <a:endParaRPr lang="nb-NO" dirty="0"/>
        </a:p>
      </dgm:t>
    </dgm:pt>
    <dgm:pt modelId="{63AF5A2A-082C-466C-84CE-00F3FA11A4E9}" type="parTrans" cxnId="{B487A134-4AC0-486C-9207-D1DB27AAC366}">
      <dgm:prSet/>
      <dgm:spPr/>
      <dgm:t>
        <a:bodyPr/>
        <a:lstStyle/>
        <a:p>
          <a:endParaRPr lang="nb-NO"/>
        </a:p>
      </dgm:t>
    </dgm:pt>
    <dgm:pt modelId="{ADA4CEBA-893A-4AFC-BFC0-E221A1A2FF31}" type="sibTrans" cxnId="{B487A134-4AC0-486C-9207-D1DB27AAC366}">
      <dgm:prSet/>
      <dgm:spPr/>
      <dgm:t>
        <a:bodyPr/>
        <a:lstStyle/>
        <a:p>
          <a:endParaRPr lang="nb-NO"/>
        </a:p>
      </dgm:t>
    </dgm:pt>
    <dgm:pt modelId="{8EA88E06-8BF5-4FF9-8D7B-786B146F2E0F}">
      <dgm:prSet phldrT="[Tekst]" custT="1"/>
      <dgm:spPr/>
      <dgm:t>
        <a:bodyPr/>
        <a:lstStyle/>
        <a:p>
          <a:pPr>
            <a:lnSpc>
              <a:spcPct val="100000"/>
            </a:lnSpc>
          </a:pPr>
          <a:endParaRPr lang="nb-NO" sz="2400" dirty="0"/>
        </a:p>
      </dgm:t>
    </dgm:pt>
    <dgm:pt modelId="{4676EAF9-F85B-4FC3-98B6-C608CFBBB174}" type="parTrans" cxnId="{E1650EA5-8643-47F7-B61F-F112413DB50F}">
      <dgm:prSet/>
      <dgm:spPr/>
      <dgm:t>
        <a:bodyPr/>
        <a:lstStyle/>
        <a:p>
          <a:endParaRPr lang="nb-NO"/>
        </a:p>
      </dgm:t>
    </dgm:pt>
    <dgm:pt modelId="{F1301638-C037-4653-AEE2-8E2B7C2A2FE3}" type="sibTrans" cxnId="{E1650EA5-8643-47F7-B61F-F112413DB50F}">
      <dgm:prSet/>
      <dgm:spPr/>
      <dgm:t>
        <a:bodyPr/>
        <a:lstStyle/>
        <a:p>
          <a:endParaRPr lang="nb-NO"/>
        </a:p>
      </dgm:t>
    </dgm:pt>
    <dgm:pt modelId="{5E9C2167-45DC-4397-87BE-2A2C5CC71A3E}" type="pres">
      <dgm:prSet presAssocID="{25D79A52-2692-4C05-9862-B1F7C1212867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015D85FA-1AB7-4460-945C-27C30E9E6848}" type="pres">
      <dgm:prSet presAssocID="{A1139938-242E-493B-9187-9745E2CCED98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61F3D80-97B5-4A10-AC10-35346AD232D2}" type="pres">
      <dgm:prSet presAssocID="{A1139938-242E-493B-9187-9745E2CCED98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nb-NO"/>
        </a:p>
      </dgm:t>
    </dgm:pt>
    <dgm:pt modelId="{ADD1AD32-D3A3-4D17-84AF-613DFB526135}" type="pres">
      <dgm:prSet presAssocID="{A1139938-242E-493B-9187-9745E2CCED98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407F4D7-FE86-4815-8726-6EAB8F7D9B64}" type="pres">
      <dgm:prSet presAssocID="{A1139938-242E-493B-9187-9745E2CCED98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3EA297B-0675-4A83-AE51-BA15735573F4}" type="pres">
      <dgm:prSet presAssocID="{405939F0-D460-4BC5-A0B7-B81D5B01EFE1}" presName="sibTrans" presStyleCnt="0"/>
      <dgm:spPr/>
      <dgm:t>
        <a:bodyPr/>
        <a:lstStyle/>
        <a:p>
          <a:endParaRPr lang="nb-NO"/>
        </a:p>
      </dgm:t>
    </dgm:pt>
    <dgm:pt modelId="{9275655F-2092-41D4-AB94-90C7C0D2C585}" type="pres">
      <dgm:prSet presAssocID="{5FF1044D-C474-4553-94EB-00163385BCBE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1189E90-2785-4A60-87DF-92CDCA48F077}" type="pres">
      <dgm:prSet presAssocID="{5FF1044D-C474-4553-94EB-00163385BCBE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nb-NO"/>
        </a:p>
      </dgm:t>
    </dgm:pt>
    <dgm:pt modelId="{5EAF20FB-91B3-43C7-917B-B9A269813647}" type="pres">
      <dgm:prSet presAssocID="{5FF1044D-C474-4553-94EB-00163385BCBE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9035853-8270-4D58-996C-5A5E69E3107C}" type="pres">
      <dgm:prSet presAssocID="{5FF1044D-C474-4553-94EB-00163385BCBE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B487A134-4AC0-486C-9207-D1DB27AAC366}" srcId="{5FF1044D-C474-4553-94EB-00163385BCBE}" destId="{A843651D-F9C9-401E-A658-45329EA3DEA2}" srcOrd="2" destOrd="0" parTransId="{63AF5A2A-082C-466C-84CE-00F3FA11A4E9}" sibTransId="{ADA4CEBA-893A-4AFC-BFC0-E221A1A2FF31}"/>
    <dgm:cxn modelId="{BE2D36D7-EA2D-4F87-BB3A-9DD4C9E508BD}" type="presOf" srcId="{A1139938-242E-493B-9187-9745E2CCED98}" destId="{6407F4D7-FE86-4815-8726-6EAB8F7D9B64}" srcOrd="0" destOrd="0" presId="urn:microsoft.com/office/officeart/2005/8/layout/hList2"/>
    <dgm:cxn modelId="{E1650EA5-8643-47F7-B61F-F112413DB50F}" srcId="{A1139938-242E-493B-9187-9745E2CCED98}" destId="{8EA88E06-8BF5-4FF9-8D7B-786B146F2E0F}" srcOrd="1" destOrd="0" parTransId="{4676EAF9-F85B-4FC3-98B6-C608CFBBB174}" sibTransId="{F1301638-C037-4653-AEE2-8E2B7C2A2FE3}"/>
    <dgm:cxn modelId="{DFA44BC7-382B-43A6-9A1E-82C66CE48DEA}" srcId="{A1139938-242E-493B-9187-9745E2CCED98}" destId="{1DDA7DFC-A55C-4683-ACD5-9C4D1F15337E}" srcOrd="0" destOrd="0" parTransId="{1C95B679-04EB-4D68-9858-FBAF8935DC58}" sibTransId="{C110FE49-4CC6-4097-B837-797D7DA8245A}"/>
    <dgm:cxn modelId="{FE892ACB-6D08-4D87-8228-3F35376B6A76}" type="presOf" srcId="{8EA88E06-8BF5-4FF9-8D7B-786B146F2E0F}" destId="{ADD1AD32-D3A3-4D17-84AF-613DFB526135}" srcOrd="0" destOrd="1" presId="urn:microsoft.com/office/officeart/2005/8/layout/hList2"/>
    <dgm:cxn modelId="{83A9B879-013A-456B-99C9-134ECBF0AFDB}" srcId="{5FF1044D-C474-4553-94EB-00163385BCBE}" destId="{4F5DE063-5DBC-4719-A135-46EA9C841A2E}" srcOrd="1" destOrd="0" parTransId="{59FD9516-B494-4753-A776-FD0DE017741A}" sibTransId="{24A0FCB5-401A-428B-A995-8BDBA1E41CDB}"/>
    <dgm:cxn modelId="{154A8B35-88A1-4660-8B5B-3D2D287B9BB5}" type="presOf" srcId="{4F5DE063-5DBC-4719-A135-46EA9C841A2E}" destId="{5EAF20FB-91B3-43C7-917B-B9A269813647}" srcOrd="0" destOrd="1" presId="urn:microsoft.com/office/officeart/2005/8/layout/hList2"/>
    <dgm:cxn modelId="{9EA83A9F-9F34-4A08-A87E-ED2AA93D7B91}" type="presOf" srcId="{1DDA7DFC-A55C-4683-ACD5-9C4D1F15337E}" destId="{ADD1AD32-D3A3-4D17-84AF-613DFB526135}" srcOrd="0" destOrd="0" presId="urn:microsoft.com/office/officeart/2005/8/layout/hList2"/>
    <dgm:cxn modelId="{249C5E82-A3F5-4311-A051-75DB9D6C8FEA}" srcId="{5FF1044D-C474-4553-94EB-00163385BCBE}" destId="{7EAD8831-28B8-4ACB-B2BC-0CC0D862E998}" srcOrd="0" destOrd="0" parTransId="{9C90133F-5804-49A7-BC53-AE1F64D6F6DE}" sibTransId="{052F1DF3-51F7-42A5-BBC8-08AAC3863B34}"/>
    <dgm:cxn modelId="{9BE93A1E-21E4-429E-AA8C-2509F5CDDD35}" srcId="{A1139938-242E-493B-9187-9745E2CCED98}" destId="{4678D5C8-CBE9-4A52-B7D9-8E1E7CC93BBF}" srcOrd="2" destOrd="0" parTransId="{9CC7596E-3DCE-48F7-B9E9-3D3014621D22}" sibTransId="{A67325D9-552F-432F-84BB-6B94DBCE9A3D}"/>
    <dgm:cxn modelId="{988BC4E9-1069-4B36-8FFE-4805BD1FE17B}" srcId="{25D79A52-2692-4C05-9862-B1F7C1212867}" destId="{5FF1044D-C474-4553-94EB-00163385BCBE}" srcOrd="1" destOrd="0" parTransId="{86FAFC76-4776-4813-873E-C5280D43C1B1}" sibTransId="{ADE71F30-0D1F-456B-B799-878FC10E1CD5}"/>
    <dgm:cxn modelId="{DC8D8958-906F-40BA-BF55-256C9E9D4FDF}" type="presOf" srcId="{25D79A52-2692-4C05-9862-B1F7C1212867}" destId="{5E9C2167-45DC-4397-87BE-2A2C5CC71A3E}" srcOrd="0" destOrd="0" presId="urn:microsoft.com/office/officeart/2005/8/layout/hList2"/>
    <dgm:cxn modelId="{06D533F1-B84E-4822-9964-AF40B1BEBE47}" type="presOf" srcId="{4678D5C8-CBE9-4A52-B7D9-8E1E7CC93BBF}" destId="{ADD1AD32-D3A3-4D17-84AF-613DFB526135}" srcOrd="0" destOrd="2" presId="urn:microsoft.com/office/officeart/2005/8/layout/hList2"/>
    <dgm:cxn modelId="{AC863EEB-3F07-4C58-A70D-9601CB8179AF}" type="presOf" srcId="{A843651D-F9C9-401E-A658-45329EA3DEA2}" destId="{5EAF20FB-91B3-43C7-917B-B9A269813647}" srcOrd="0" destOrd="2" presId="urn:microsoft.com/office/officeart/2005/8/layout/hList2"/>
    <dgm:cxn modelId="{2D24E590-8933-4B80-B82A-B47F296C87F6}" type="presOf" srcId="{7EAD8831-28B8-4ACB-B2BC-0CC0D862E998}" destId="{5EAF20FB-91B3-43C7-917B-B9A269813647}" srcOrd="0" destOrd="0" presId="urn:microsoft.com/office/officeart/2005/8/layout/hList2"/>
    <dgm:cxn modelId="{05F40A1B-1DD7-4CEB-9254-4138012CA34B}" type="presOf" srcId="{5FF1044D-C474-4553-94EB-00163385BCBE}" destId="{59035853-8270-4D58-996C-5A5E69E3107C}" srcOrd="0" destOrd="0" presId="urn:microsoft.com/office/officeart/2005/8/layout/hList2"/>
    <dgm:cxn modelId="{35C13EEF-31AE-4EF8-97DA-8A214A0891E0}" srcId="{25D79A52-2692-4C05-9862-B1F7C1212867}" destId="{A1139938-242E-493B-9187-9745E2CCED98}" srcOrd="0" destOrd="0" parTransId="{8A0B949F-BD3E-4947-A882-E5D6607E3F75}" sibTransId="{405939F0-D460-4BC5-A0B7-B81D5B01EFE1}"/>
    <dgm:cxn modelId="{D96E49D8-0B0D-407C-A454-31C60E818760}" type="presParOf" srcId="{5E9C2167-45DC-4397-87BE-2A2C5CC71A3E}" destId="{015D85FA-1AB7-4460-945C-27C30E9E6848}" srcOrd="0" destOrd="0" presId="urn:microsoft.com/office/officeart/2005/8/layout/hList2"/>
    <dgm:cxn modelId="{3AE64928-8763-4ED4-BFFC-B7784FB1262D}" type="presParOf" srcId="{015D85FA-1AB7-4460-945C-27C30E9E6848}" destId="{861F3D80-97B5-4A10-AC10-35346AD232D2}" srcOrd="0" destOrd="0" presId="urn:microsoft.com/office/officeart/2005/8/layout/hList2"/>
    <dgm:cxn modelId="{D6C01AEB-587E-4650-BA8A-35E604B83D8D}" type="presParOf" srcId="{015D85FA-1AB7-4460-945C-27C30E9E6848}" destId="{ADD1AD32-D3A3-4D17-84AF-613DFB526135}" srcOrd="1" destOrd="0" presId="urn:microsoft.com/office/officeart/2005/8/layout/hList2"/>
    <dgm:cxn modelId="{B6ED04A5-F603-43C7-8735-A2B5141B9499}" type="presParOf" srcId="{015D85FA-1AB7-4460-945C-27C30E9E6848}" destId="{6407F4D7-FE86-4815-8726-6EAB8F7D9B64}" srcOrd="2" destOrd="0" presId="urn:microsoft.com/office/officeart/2005/8/layout/hList2"/>
    <dgm:cxn modelId="{E2E2CC3A-5A9A-4E6E-AF48-2C94A0544474}" type="presParOf" srcId="{5E9C2167-45DC-4397-87BE-2A2C5CC71A3E}" destId="{93EA297B-0675-4A83-AE51-BA15735573F4}" srcOrd="1" destOrd="0" presId="urn:microsoft.com/office/officeart/2005/8/layout/hList2"/>
    <dgm:cxn modelId="{FB337D7F-3540-4EDB-B0A9-E0FA3D5B7DCF}" type="presParOf" srcId="{5E9C2167-45DC-4397-87BE-2A2C5CC71A3E}" destId="{9275655F-2092-41D4-AB94-90C7C0D2C585}" srcOrd="2" destOrd="0" presId="urn:microsoft.com/office/officeart/2005/8/layout/hList2"/>
    <dgm:cxn modelId="{E12CCF6A-BFA5-4D5D-A850-9A309C08D9D7}" type="presParOf" srcId="{9275655F-2092-41D4-AB94-90C7C0D2C585}" destId="{D1189E90-2785-4A60-87DF-92CDCA48F077}" srcOrd="0" destOrd="0" presId="urn:microsoft.com/office/officeart/2005/8/layout/hList2"/>
    <dgm:cxn modelId="{AD2F990C-31B8-4FC4-8458-0838652B37A5}" type="presParOf" srcId="{9275655F-2092-41D4-AB94-90C7C0D2C585}" destId="{5EAF20FB-91B3-43C7-917B-B9A269813647}" srcOrd="1" destOrd="0" presId="urn:microsoft.com/office/officeart/2005/8/layout/hList2"/>
    <dgm:cxn modelId="{7AD08F2B-38D2-47DE-AAD3-249AE50EDBD7}" type="presParOf" srcId="{9275655F-2092-41D4-AB94-90C7C0D2C585}" destId="{59035853-8270-4D58-996C-5A5E69E3107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7F4D7-FE86-4815-8726-6EAB8F7D9B64}">
      <dsp:nvSpPr>
        <dsp:cNvPr id="0" name=""/>
        <dsp:cNvSpPr/>
      </dsp:nvSpPr>
      <dsp:spPr>
        <a:xfrm rot="16200000">
          <a:off x="-1259783" y="2151837"/>
          <a:ext cx="3209544" cy="5902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20553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/>
            <a:t>Study design</a:t>
          </a:r>
          <a:endParaRPr lang="en-US" sz="3500" kern="1200" noProof="0" dirty="0"/>
        </a:p>
      </dsp:txBody>
      <dsp:txXfrm>
        <a:off x="-1259783" y="2151837"/>
        <a:ext cx="3209544" cy="590232"/>
      </dsp:txXfrm>
    </dsp:sp>
    <dsp:sp modelId="{ADD1AD32-D3A3-4D17-84AF-613DFB526135}">
      <dsp:nvSpPr>
        <dsp:cNvPr id="0" name=""/>
        <dsp:cNvSpPr/>
      </dsp:nvSpPr>
      <dsp:spPr>
        <a:xfrm>
          <a:off x="640104" y="842181"/>
          <a:ext cx="2939985" cy="32095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520553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smtClean="0"/>
            <a:t>12-week  open-label RCT</a:t>
          </a:r>
          <a:endParaRPr lang="en-US" sz="2700" kern="1200" noProof="0" dirty="0"/>
        </a:p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nb-NO" sz="2400" kern="1200" dirty="0"/>
        </a:p>
        <a:p>
          <a:pPr marL="228600" lvl="1" indent="-228600" algn="l" defTabSz="12001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smtClean="0"/>
            <a:t>36-week follow-up</a:t>
          </a:r>
          <a:endParaRPr lang="en-US" sz="2700" kern="1200" noProof="0" dirty="0"/>
        </a:p>
      </dsp:txBody>
      <dsp:txXfrm>
        <a:off x="640104" y="842181"/>
        <a:ext cx="2939985" cy="3209544"/>
      </dsp:txXfrm>
    </dsp:sp>
    <dsp:sp modelId="{861F3D80-97B5-4A10-AC10-35346AD232D2}">
      <dsp:nvSpPr>
        <dsp:cNvPr id="0" name=""/>
        <dsp:cNvSpPr/>
      </dsp:nvSpPr>
      <dsp:spPr>
        <a:xfrm>
          <a:off x="49871" y="63074"/>
          <a:ext cx="1180465" cy="11804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035853-8270-4D58-996C-5A5E69E3107C}">
      <dsp:nvSpPr>
        <dsp:cNvPr id="0" name=""/>
        <dsp:cNvSpPr/>
      </dsp:nvSpPr>
      <dsp:spPr>
        <a:xfrm rot="16200000">
          <a:off x="3035054" y="2151837"/>
          <a:ext cx="3209544" cy="5902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20553" bIns="0" numCol="1" spcCol="1270" anchor="t" anchorCtr="0">
          <a:noAutofit/>
        </a:bodyPr>
        <a:lstStyle/>
        <a:p>
          <a:pPr lvl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500" kern="1200" dirty="0" smtClean="0"/>
            <a:t>Instruments</a:t>
          </a:r>
          <a:endParaRPr lang="nb-NO" sz="3500" kern="1200" dirty="0"/>
        </a:p>
      </dsp:txBody>
      <dsp:txXfrm>
        <a:off x="3035054" y="2151837"/>
        <a:ext cx="3209544" cy="590232"/>
      </dsp:txXfrm>
    </dsp:sp>
    <dsp:sp modelId="{5EAF20FB-91B3-43C7-917B-B9A269813647}">
      <dsp:nvSpPr>
        <dsp:cNvPr id="0" name=""/>
        <dsp:cNvSpPr/>
      </dsp:nvSpPr>
      <dsp:spPr>
        <a:xfrm>
          <a:off x="4934942" y="842181"/>
          <a:ext cx="2939985" cy="32095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8920" tIns="520553" rIns="248920" bIns="248920" numCol="1" spcCol="1270" anchor="t" anchorCtr="0">
          <a:noAutofit/>
        </a:bodyPr>
        <a:lstStyle/>
        <a:p>
          <a:pPr marL="228600" lvl="1" indent="-228600" algn="l" defTabSz="12001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noProof="0" dirty="0" err="1" smtClean="0"/>
            <a:t>Europ</a:t>
          </a:r>
          <a:r>
            <a:rPr lang="en-US" sz="2700" kern="1200" noProof="0" dirty="0" smtClean="0"/>
            <a:t>-ASI</a:t>
          </a:r>
          <a:endParaRPr lang="en-US" sz="2700" kern="1200" noProof="0" dirty="0"/>
        </a:p>
        <a:p>
          <a:pPr marL="228600" lvl="1" indent="-228600" algn="l" defTabSz="12001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700" kern="1200" dirty="0" smtClean="0"/>
            <a:t>SCL-25</a:t>
          </a:r>
          <a:endParaRPr lang="nb-NO" sz="2700" kern="1200" dirty="0"/>
        </a:p>
        <a:p>
          <a:pPr marL="228600" lvl="1" indent="-228600" algn="l" defTabSz="12001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2700" kern="1200" dirty="0" smtClean="0"/>
            <a:t>TSLS present</a:t>
          </a:r>
          <a:endParaRPr lang="nb-NO" sz="2700" kern="1200" dirty="0"/>
        </a:p>
      </dsp:txBody>
      <dsp:txXfrm>
        <a:off x="4934942" y="842181"/>
        <a:ext cx="2939985" cy="3209544"/>
      </dsp:txXfrm>
    </dsp:sp>
    <dsp:sp modelId="{D1189E90-2785-4A60-87DF-92CDCA48F077}">
      <dsp:nvSpPr>
        <dsp:cNvPr id="0" name=""/>
        <dsp:cNvSpPr/>
      </dsp:nvSpPr>
      <dsp:spPr>
        <a:xfrm>
          <a:off x="4344709" y="63074"/>
          <a:ext cx="1180465" cy="118046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A3D12-9E00-4F1A-925F-32C0DD177268}" type="datetimeFigureOut">
              <a:rPr lang="nb-NO" smtClean="0"/>
              <a:t>31.10.2018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06506-1C5C-42CA-B603-F50210552B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458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06506-1C5C-42CA-B603-F50210552BE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105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B2402-A6AF-425D-B95B-DDFECCB6F1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21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C7B89-86C0-4872-8CD7-4018E23C91C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557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B2402-A6AF-425D-B95B-DDFECCB6F1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55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C7B89-86C0-4872-8CD7-4018E23C91C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339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B2402-A6AF-425D-B95B-DDFECCB6F1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5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76F15-8329-486F-8070-50CA716905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690AE-6998-4EAE-85B5-430B8D9D3E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1DD97-8134-4773-A746-01D5A55C07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68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721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0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98407-DEF1-40E1-AEDF-7C0F12F7CA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85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264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1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82E97-3AC3-4A57-AD54-5C8577D05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B1C72-BA2F-4570-A935-A95FF14163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8206D-3524-4511-90A1-835EFEEEA2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FD525-AD3E-4B9F-AA5D-7CA23FEF76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C9299-1C7B-44DF-98B9-DBF342F603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C1E4C-1D8C-402D-A843-ACD6BF354E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B652F-C9D7-4768-8DAB-0C100406CF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683560-853F-49BF-B3E0-C52A683A6624}" type="slidenum">
              <a:rPr lang="en-GB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1451-EDE2-43C8-BFA6-99C3E74880F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1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Freeform 55"/>
          <p:cNvSpPr>
            <a:spLocks/>
          </p:cNvSpPr>
          <p:nvPr/>
        </p:nvSpPr>
        <p:spPr bwMode="auto">
          <a:xfrm rot="10800000">
            <a:off x="-2" y="27382"/>
            <a:ext cx="9144001" cy="6858001"/>
          </a:xfrm>
          <a:prstGeom prst="rect">
            <a:avLst/>
          </a:prstGeom>
          <a:gradFill flip="none" rotWithShape="1">
            <a:gsLst>
              <a:gs pos="0">
                <a:srgbClr val="301E54">
                  <a:alpha val="40000"/>
                </a:srgbClr>
              </a:gs>
              <a:gs pos="100000">
                <a:srgbClr val="8775B5">
                  <a:gamma/>
                  <a:tint val="33725"/>
                  <a:invGamma/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7920880" cy="4824536"/>
          </a:xfrm>
        </p:spPr>
        <p:txBody>
          <a:bodyPr/>
          <a:lstStyle/>
          <a:p>
            <a:r>
              <a:rPr lang="en-US" dirty="0"/>
              <a:t>Quality of life </a:t>
            </a:r>
            <a:r>
              <a:rPr lang="en-US" dirty="0" smtClean="0"/>
              <a:t>among </a:t>
            </a:r>
            <a:r>
              <a:rPr lang="en-US" dirty="0"/>
              <a:t>heroin dependent poly-drug users </a:t>
            </a:r>
            <a:r>
              <a:rPr lang="en-US" dirty="0" smtClean="0"/>
              <a:t>receiving treatment with extended-release naltrexone or</a:t>
            </a:r>
            <a:endParaRPr lang="nb-NO" dirty="0"/>
          </a:p>
          <a:p>
            <a:r>
              <a:rPr lang="en-US" dirty="0" smtClean="0"/>
              <a:t>buprenorphine-naloxone</a:t>
            </a:r>
            <a:endParaRPr lang="nb-NO" dirty="0"/>
          </a:p>
          <a:p>
            <a:pPr algn="l"/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          Zhanna </a:t>
            </a:r>
            <a:r>
              <a:rPr lang="en-US" sz="2400" dirty="0"/>
              <a:t>Gaulen, </a:t>
            </a:r>
            <a:r>
              <a:rPr lang="en-US" sz="2400" dirty="0" err="1"/>
              <a:t>M.Phil</a:t>
            </a:r>
            <a:endParaRPr lang="en-US" sz="2400" dirty="0"/>
          </a:p>
          <a:p>
            <a:pPr algn="l"/>
            <a:r>
              <a:rPr lang="en-US" sz="1800" dirty="0" smtClean="0"/>
              <a:t>             Department </a:t>
            </a:r>
            <a:r>
              <a:rPr lang="en-US" sz="1800" dirty="0"/>
              <a:t>of Addiction Medicine, Haukeland University Hospital</a:t>
            </a:r>
          </a:p>
          <a:p>
            <a:pPr algn="l"/>
            <a:r>
              <a:rPr lang="en-US" sz="1800" dirty="0" smtClean="0"/>
              <a:t>             PhD </a:t>
            </a:r>
            <a:r>
              <a:rPr lang="en-US" sz="1800" dirty="0"/>
              <a:t>candidate, The Faculty of Medicine, University of </a:t>
            </a:r>
            <a:r>
              <a:rPr lang="en-US" sz="1800" dirty="0" smtClean="0"/>
              <a:t>Bergen</a:t>
            </a:r>
            <a:endParaRPr lang="en-US" sz="1800" dirty="0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4000" cy="6858917"/>
            <a:chOff x="0" y="0"/>
            <a:chExt cx="9144000" cy="6858917"/>
          </a:xfrm>
        </p:grpSpPr>
        <p:sp>
          <p:nvSpPr>
            <p:cNvPr id="13" name="Flowchart: Document 12"/>
            <p:cNvSpPr/>
            <p:nvPr/>
          </p:nvSpPr>
          <p:spPr>
            <a:xfrm flipH="1">
              <a:off x="0" y="0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ocument 12"/>
            <p:cNvSpPr/>
            <p:nvPr/>
          </p:nvSpPr>
          <p:spPr>
            <a:xfrm rot="10800000" flipH="1">
              <a:off x="0" y="6166221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381328"/>
            <a:ext cx="1755912" cy="3692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6381328"/>
            <a:ext cx="1571625" cy="371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6948264" y="116632"/>
            <a:ext cx="2059710" cy="432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112" y="6384752"/>
            <a:ext cx="1251128" cy="35661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188" y="6379418"/>
            <a:ext cx="2019300" cy="36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Extended-release naltrexone = </a:t>
            </a:r>
            <a:r>
              <a:rPr lang="en-US" sz="3200" dirty="0" err="1" smtClean="0"/>
              <a:t>Vivitrol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b-NO" dirty="0" smtClean="0"/>
          </a:p>
          <a:p>
            <a:endParaRPr lang="nb-NO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57761" cy="4248000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95936" y="3140968"/>
            <a:ext cx="4824536" cy="2808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18 years or older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in medically assisted rehabilitation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not </a:t>
            </a:r>
            <a:r>
              <a:rPr lang="en-US" sz="2000" dirty="0"/>
              <a:t>actively psychotic </a:t>
            </a:r>
            <a:r>
              <a:rPr lang="en-US" sz="2000" dirty="0" smtClean="0"/>
              <a:t>or </a:t>
            </a:r>
            <a:r>
              <a:rPr lang="en-US" sz="2000" dirty="0"/>
              <a:t>suicidal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no organ </a:t>
            </a:r>
            <a:r>
              <a:rPr lang="en-US" sz="2000" dirty="0" smtClean="0"/>
              <a:t>failure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not </a:t>
            </a:r>
            <a:r>
              <a:rPr lang="en-US" sz="2000" dirty="0"/>
              <a:t>pregnant </a:t>
            </a:r>
            <a:r>
              <a:rPr lang="en-US" sz="2000" dirty="0" smtClean="0"/>
              <a:t>or breastfeeding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861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sz="3200" dirty="0" smtClean="0"/>
              <a:t>Materials and methods</a:t>
            </a:r>
            <a:endParaRPr lang="en-US" sz="32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92593054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613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116632"/>
            <a:ext cx="4934152" cy="61200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41275">
            <a:solidFill>
              <a:schemeClr val="accent1">
                <a:lumMod val="75000"/>
                <a:alpha val="75000"/>
              </a:schemeClr>
            </a:solidFill>
          </a:ln>
        </p:spPr>
      </p:pic>
      <p:sp>
        <p:nvSpPr>
          <p:cNvPr id="7" name="Arc 6"/>
          <p:cNvSpPr/>
          <p:nvPr/>
        </p:nvSpPr>
        <p:spPr>
          <a:xfrm>
            <a:off x="4067944" y="1916832"/>
            <a:ext cx="1152128" cy="432048"/>
          </a:xfrm>
          <a:prstGeom prst="arc">
            <a:avLst>
              <a:gd name="adj1" fmla="val 16200000"/>
              <a:gd name="adj2" fmla="val 1610528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/>
          <p:cNvSpPr/>
          <p:nvPr/>
        </p:nvSpPr>
        <p:spPr>
          <a:xfrm>
            <a:off x="2699792" y="5877272"/>
            <a:ext cx="396044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noFill/>
            </a:endParaRPr>
          </a:p>
        </p:txBody>
      </p:sp>
      <p:sp>
        <p:nvSpPr>
          <p:cNvPr id="2" name="Minus 1"/>
          <p:cNvSpPr/>
          <p:nvPr/>
        </p:nvSpPr>
        <p:spPr>
          <a:xfrm>
            <a:off x="3585592" y="260648"/>
            <a:ext cx="914400" cy="288032"/>
          </a:xfrm>
          <a:prstGeom prst="mathMin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46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80728"/>
          </a:xfrm>
        </p:spPr>
        <p:txBody>
          <a:bodyPr>
            <a:norm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reatment intervention</a:t>
            </a:r>
            <a:endParaRPr lang="nb-NO" sz="32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899592" y="1587679"/>
            <a:ext cx="1915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12 </a:t>
            </a:r>
            <a:r>
              <a:rPr lang="en-US" sz="3200" dirty="0" smtClean="0"/>
              <a:t>weeks</a:t>
            </a:r>
            <a:endParaRPr lang="en-US" sz="32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5888181" y="1586409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36 </a:t>
            </a:r>
            <a:r>
              <a:rPr lang="en-US" sz="2800" dirty="0" smtClean="0"/>
              <a:t>weeks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5331685" y="1124744"/>
            <a:ext cx="2768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BUP-to-NTX 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group</a:t>
            </a:r>
            <a:endParaRPr lang="en-US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4088" y="2162473"/>
            <a:ext cx="1673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NTX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group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 rot="5400000">
            <a:off x="6534201" y="364324"/>
            <a:ext cx="848162" cy="3004299"/>
          </a:xfrm>
          <a:prstGeom prst="upArrow">
            <a:avLst/>
          </a:pr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Oval 5"/>
          <p:cNvSpPr/>
          <p:nvPr/>
        </p:nvSpPr>
        <p:spPr>
          <a:xfrm>
            <a:off x="3923928" y="1150913"/>
            <a:ext cx="1371600" cy="1371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Up Arrow 8"/>
          <p:cNvSpPr/>
          <p:nvPr/>
        </p:nvSpPr>
        <p:spPr>
          <a:xfrm rot="5400000">
            <a:off x="1619672" y="218257"/>
            <a:ext cx="936104" cy="3384376"/>
          </a:xfrm>
          <a:prstGeom prst="upArrow">
            <a:avLst/>
          </a:prstGeom>
          <a:noFill/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xtBox 3"/>
          <p:cNvSpPr txBox="1"/>
          <p:nvPr/>
        </p:nvSpPr>
        <p:spPr>
          <a:xfrm>
            <a:off x="4211960" y="16288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NTX</a:t>
            </a:r>
            <a:endParaRPr lang="nb-NO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095127"/>
            <a:ext cx="3130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Buprenorphine (BUP)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253" y="2247255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Naltrexone (NTX)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3068960"/>
            <a:ext cx="5413661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Our objectives: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Impact life </a:t>
            </a:r>
            <a:r>
              <a:rPr lang="en-US" sz="2800" dirty="0" smtClean="0"/>
              <a:t>satisfaction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1600" dirty="0" smtClean="0"/>
              <a:t>«I would change nothing about my current life</a:t>
            </a:r>
            <a:r>
              <a:rPr lang="en-US" sz="1600" dirty="0" smtClean="0"/>
              <a:t>»</a:t>
            </a:r>
          </a:p>
          <a:p>
            <a:r>
              <a:rPr lang="en-US" sz="1600" dirty="0" smtClean="0"/>
              <a:t>«</a:t>
            </a:r>
            <a:r>
              <a:rPr lang="en-US" sz="1600" dirty="0"/>
              <a:t>I have the important things I want right now»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Associations </a:t>
            </a:r>
            <a:r>
              <a:rPr lang="en-US" sz="2800" dirty="0" smtClean="0"/>
              <a:t>with quality of </a:t>
            </a:r>
            <a:r>
              <a:rPr lang="en-US" sz="2800" dirty="0" smtClean="0"/>
              <a:t>life</a:t>
            </a:r>
            <a:endParaRPr lang="en-US" sz="2400" dirty="0" smtClean="0"/>
          </a:p>
          <a:p>
            <a:r>
              <a:rPr lang="en-US" sz="1600" dirty="0" smtClean="0"/>
              <a:t>Drug use, physical and mental health</a:t>
            </a:r>
          </a:p>
          <a:p>
            <a:r>
              <a:rPr lang="en-US" sz="1600" dirty="0" smtClean="0"/>
              <a:t>Social relations, work</a:t>
            </a:r>
          </a:p>
          <a:p>
            <a:r>
              <a:rPr lang="en-US" sz="1600" dirty="0" smtClean="0"/>
              <a:t>Depression and anxiety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973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/>
      <p:bldP spid="17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Autofit/>
          </a:bodyPr>
          <a:lstStyle/>
          <a:p>
            <a:r>
              <a:rPr lang="nb-NO" sz="3200" dirty="0"/>
              <a:t>THANK YOU</a:t>
            </a:r>
            <a:endParaRPr lang="en-US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70000"/>
            <a:ext cx="8219256" cy="34035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References</a:t>
            </a:r>
            <a:endParaRPr lang="en-US" sz="4200" dirty="0" smtClean="0"/>
          </a:p>
          <a:p>
            <a:pPr marL="0" indent="0">
              <a:buNone/>
            </a:pPr>
            <a:r>
              <a:rPr lang="en-US" sz="2800" dirty="0"/>
              <a:t>Rudd, R. A., Seth, P., David, F., &amp; Scholl, L. (2016). Increases in drug and opioid-involved overdose deaths - United States, 2010-2015. </a:t>
            </a:r>
            <a:r>
              <a:rPr lang="en-US" sz="2800" i="1" dirty="0"/>
              <a:t>MMWR Morbidity and Mortality Weekly Report</a:t>
            </a:r>
            <a:r>
              <a:rPr lang="en-US" sz="2800" dirty="0"/>
              <a:t>(65), </a:t>
            </a:r>
            <a:r>
              <a:rPr lang="en-US" sz="2800" dirty="0" smtClean="0"/>
              <a:t>1445-1452.</a:t>
            </a:r>
            <a:endParaRPr lang="nb-NO" sz="2800" dirty="0"/>
          </a:p>
          <a:p>
            <a:pPr marL="0" indent="0">
              <a:buNone/>
            </a:pPr>
            <a:r>
              <a:rPr lang="en-US" sz="2800" dirty="0"/>
              <a:t>Florence, C. S., Zhou, C., Luo, F., &amp; Xu, L. (2016). The Economic Burden of Prescription Opioid Overdose, Abuse, and Dependence in the United States, 2013. Med Care, 54(10), 901-906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/>
              <a:t>Tanum, L., et al. (2017). "Effectiveness of injectable extended-release naltrexone vs daily buprenorphine-naloxone for opioid dependence: A randomized clinical </a:t>
            </a:r>
            <a:r>
              <a:rPr lang="en-US" sz="2800" dirty="0" err="1"/>
              <a:t>noninferiority</a:t>
            </a:r>
            <a:r>
              <a:rPr lang="en-US" sz="2800" dirty="0"/>
              <a:t> trial." JAMA Psychiatry 74(12): 1197-1205.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5100" dirty="0" smtClean="0"/>
              <a:t>Acknowledgements</a:t>
            </a:r>
            <a:endParaRPr lang="en-US" sz="2800" dirty="0" smtClean="0"/>
          </a:p>
          <a:p>
            <a:r>
              <a:rPr lang="nb-NO" sz="3400" dirty="0"/>
              <a:t>S</a:t>
            </a:r>
            <a:r>
              <a:rPr lang="nb-NO" sz="3400" dirty="0" smtClean="0"/>
              <a:t>upervisors Lars </a:t>
            </a:r>
            <a:r>
              <a:rPr lang="nb-NO" sz="3400" dirty="0"/>
              <a:t>Tanum, Research Professor  </a:t>
            </a:r>
            <a:r>
              <a:rPr lang="nb-NO" sz="3400" dirty="0" smtClean="0"/>
              <a:t>and Lars Thore </a:t>
            </a:r>
            <a:r>
              <a:rPr lang="nb-NO" sz="3400" dirty="0"/>
              <a:t>Fadnes, </a:t>
            </a:r>
            <a:r>
              <a:rPr lang="en-US" sz="3400" dirty="0" smtClean="0"/>
              <a:t>Associate</a:t>
            </a:r>
            <a:r>
              <a:rPr lang="nb-NO" sz="3400" dirty="0" smtClean="0"/>
              <a:t> </a:t>
            </a:r>
            <a:r>
              <a:rPr lang="nb-NO" sz="3400" dirty="0"/>
              <a:t>Professor</a:t>
            </a:r>
            <a:endParaRPr lang="nb-NO" sz="3400" dirty="0" smtClean="0"/>
          </a:p>
          <a:p>
            <a:r>
              <a:rPr lang="en-US" sz="3400" dirty="0" smtClean="0"/>
              <a:t>Department of Addiction Medicine, Haukeland University Hospital</a:t>
            </a:r>
          </a:p>
          <a:p>
            <a:r>
              <a:rPr lang="en-US" sz="3400" dirty="0" smtClean="0"/>
              <a:t>The Faculty of Medicine, University of Bergen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4355976" y="4657199"/>
            <a:ext cx="47525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Contact</a:t>
            </a:r>
            <a:endParaRPr lang="en-US" dirty="0" smtClean="0"/>
          </a:p>
          <a:p>
            <a:r>
              <a:rPr lang="nb-NO" dirty="0"/>
              <a:t>                zhanna.gaulen@helse-bergen.no</a:t>
            </a:r>
          </a:p>
          <a:p>
            <a:r>
              <a:rPr lang="nb-NO" dirty="0" smtClean="0"/>
              <a:t>                zhanna.gaulen@uib.no</a:t>
            </a:r>
          </a:p>
          <a:p>
            <a:r>
              <a:rPr lang="nb-NO" dirty="0" smtClean="0"/>
              <a:t>                </a:t>
            </a:r>
          </a:p>
          <a:p>
            <a:r>
              <a:rPr lang="nb-NO" dirty="0" smtClean="0"/>
              <a:t>                +47 416 35 221</a:t>
            </a:r>
            <a:endParaRPr lang="en-US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5085804"/>
            <a:ext cx="451972" cy="431428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5713478"/>
            <a:ext cx="452622" cy="430752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80502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325</Words>
  <Application>Microsoft Office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Custom Design</vt:lpstr>
      <vt:lpstr>PowerPoint Presentation</vt:lpstr>
      <vt:lpstr>Extended-release naltrexone = Vivitrol</vt:lpstr>
      <vt:lpstr>Materials and methods</vt:lpstr>
      <vt:lpstr>PowerPoint Presentation</vt:lpstr>
      <vt:lpstr>Treatment intervention</vt:lpstr>
      <vt:lpstr>THANK YOU</vt:lpstr>
    </vt:vector>
  </TitlesOfParts>
  <Company>Leeds Mental Health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Leeds Mental Health Trust</dc:creator>
  <cp:lastModifiedBy>Zhanna Gaulen</cp:lastModifiedBy>
  <cp:revision>127</cp:revision>
  <cp:lastPrinted>2018-10-29T08:55:57Z</cp:lastPrinted>
  <dcterms:created xsi:type="dcterms:W3CDTF">2007-11-06T18:11:25Z</dcterms:created>
  <dcterms:modified xsi:type="dcterms:W3CDTF">2018-10-31T08:46:55Z</dcterms:modified>
</cp:coreProperties>
</file>