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3" r:id="rId1"/>
  </p:sldMasterIdLst>
  <p:notesMasterIdLst>
    <p:notesMasterId r:id="rId24"/>
  </p:notesMasterIdLst>
  <p:sldIdLst>
    <p:sldId id="256" r:id="rId2"/>
    <p:sldId id="257" r:id="rId3"/>
    <p:sldId id="258" r:id="rId4"/>
    <p:sldId id="260" r:id="rId5"/>
    <p:sldId id="261" r:id="rId6"/>
    <p:sldId id="262" r:id="rId7"/>
    <p:sldId id="264" r:id="rId8"/>
    <p:sldId id="265" r:id="rId9"/>
    <p:sldId id="266" r:id="rId10"/>
    <p:sldId id="267" r:id="rId11"/>
    <p:sldId id="278" r:id="rId12"/>
    <p:sldId id="279" r:id="rId13"/>
    <p:sldId id="268" r:id="rId14"/>
    <p:sldId id="277" r:id="rId15"/>
    <p:sldId id="269" r:id="rId16"/>
    <p:sldId id="270" r:id="rId17"/>
    <p:sldId id="271" r:id="rId18"/>
    <p:sldId id="272" r:id="rId19"/>
    <p:sldId id="273" r:id="rId20"/>
    <p:sldId id="274" r:id="rId21"/>
    <p:sldId id="275" r:id="rId22"/>
    <p:sldId id="27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CCCCFF"/>
    <a:srgbClr val="B2B2B2"/>
    <a:srgbClr val="AAADD6"/>
    <a:srgbClr val="BBE0E3"/>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6" autoAdjust="0"/>
    <p:restoredTop sz="94660"/>
  </p:normalViewPr>
  <p:slideViewPr>
    <p:cSldViewPr>
      <p:cViewPr>
        <p:scale>
          <a:sx n="75" d="100"/>
          <a:sy n="75" d="100"/>
        </p:scale>
        <p:origin x="-900" y="-6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en-US"/>
          </a:p>
        </p:txBody>
      </p:sp>
      <p:sp>
        <p:nvSpPr>
          <p:cNvPr id="235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en-US"/>
          </a:p>
        </p:txBody>
      </p:sp>
      <p:sp>
        <p:nvSpPr>
          <p:cNvPr id="2355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35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35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en-US"/>
          </a:p>
        </p:txBody>
      </p:sp>
      <p:sp>
        <p:nvSpPr>
          <p:cNvPr id="235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A9B283C-C629-4119-A0BA-0F85B4818A4A}" type="slidenum">
              <a:rPr lang="en-GB" altLang="en-US"/>
              <a:pPr/>
              <a:t>‹#›</a:t>
            </a:fld>
            <a:endParaRPr lang="en-GB" altLang="en-US"/>
          </a:p>
        </p:txBody>
      </p:sp>
    </p:spTree>
    <p:extLst>
      <p:ext uri="{BB962C8B-B14F-4D97-AF65-F5344CB8AC3E}">
        <p14:creationId xmlns:p14="http://schemas.microsoft.com/office/powerpoint/2010/main" val="8870444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3C8829-EC72-4FFC-A8A4-B3062451F0DD}" type="slidenum">
              <a:rPr lang="en-GB" altLang="en-US"/>
              <a:pPr/>
              <a:t>1</a:t>
            </a:fld>
            <a:endParaRPr lang="en-GB" altLang="en-US"/>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C7B09A-3162-41C4-A736-B400D89FDCA2}" type="slidenum">
              <a:rPr lang="en-GB" altLang="en-US"/>
              <a:pPr/>
              <a:t>10</a:t>
            </a:fld>
            <a:endParaRPr lang="en-GB" altLang="en-US"/>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9BC72A-45F8-4017-B758-8E95D43DE78D}" type="slidenum">
              <a:rPr lang="en-GB" altLang="en-US"/>
              <a:pPr/>
              <a:t>11</a:t>
            </a:fld>
            <a:endParaRPr lang="en-GB" altLang="en-US"/>
          </a:p>
        </p:txBody>
      </p:sp>
      <p:sp>
        <p:nvSpPr>
          <p:cNvPr id="145410" name="Rectangle 2"/>
          <p:cNvSpPr>
            <a:spLocks noRot="1" noChangeArrowheads="1" noTextEdit="1"/>
          </p:cNvSpPr>
          <p:nvPr>
            <p:ph type="sldImg"/>
          </p:nvPr>
        </p:nvSpPr>
        <p:spPr>
          <a:ln/>
        </p:spPr>
      </p:sp>
      <p:sp>
        <p:nvSpPr>
          <p:cNvPr id="14541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5E6653-ACC6-43BA-B2E4-04266744329F}" type="slidenum">
              <a:rPr lang="en-GB" altLang="en-US"/>
              <a:pPr/>
              <a:t>12</a:t>
            </a:fld>
            <a:endParaRPr lang="en-GB" altLang="en-US"/>
          </a:p>
        </p:txBody>
      </p:sp>
      <p:sp>
        <p:nvSpPr>
          <p:cNvPr id="147458" name="Rectangle 2"/>
          <p:cNvSpPr>
            <a:spLocks noRot="1" noChangeArrowheads="1" noTextEdit="1"/>
          </p:cNvSpPr>
          <p:nvPr>
            <p:ph type="sldImg"/>
          </p:nvPr>
        </p:nvSpPr>
        <p:spPr>
          <a:ln/>
        </p:spPr>
      </p:sp>
      <p:sp>
        <p:nvSpPr>
          <p:cNvPr id="14745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430F1B-0D17-4560-9495-5F0A87536D01}" type="slidenum">
              <a:rPr lang="en-GB" altLang="en-US"/>
              <a:pPr/>
              <a:t>13</a:t>
            </a:fld>
            <a:endParaRPr lang="en-GB" altLang="en-US"/>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C611C8-FC44-43CF-8447-3233D1B6A5CA}" type="slidenum">
              <a:rPr lang="en-GB" altLang="en-US"/>
              <a:pPr/>
              <a:t>14</a:t>
            </a:fld>
            <a:endParaRPr lang="en-GB" altLang="en-US"/>
          </a:p>
        </p:txBody>
      </p:sp>
      <p:sp>
        <p:nvSpPr>
          <p:cNvPr id="143362" name="Rectangle 2"/>
          <p:cNvSpPr>
            <a:spLocks noRot="1" noChangeArrowheads="1" noTextEdit="1"/>
          </p:cNvSpPr>
          <p:nvPr>
            <p:ph type="sldImg"/>
          </p:nvPr>
        </p:nvSpPr>
        <p:spPr>
          <a:ln/>
        </p:spPr>
      </p:sp>
      <p:sp>
        <p:nvSpPr>
          <p:cNvPr id="143363"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EDFFD0-B1FD-4DFE-8247-74EFFD62B0AC}" type="slidenum">
              <a:rPr lang="en-GB" altLang="en-US"/>
              <a:pPr/>
              <a:t>15</a:t>
            </a:fld>
            <a:endParaRPr lang="en-GB" alt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11C97-49AA-47BD-84BD-54CAF68BAFB3}" type="slidenum">
              <a:rPr lang="en-GB" altLang="en-US"/>
              <a:pPr/>
              <a:t>16</a:t>
            </a:fld>
            <a:endParaRPr lang="en-GB" altLang="en-US"/>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C78F1E-7738-4F04-983F-8123E389792C}" type="slidenum">
              <a:rPr lang="en-GB" altLang="en-US"/>
              <a:pPr/>
              <a:t>17</a:t>
            </a:fld>
            <a:endParaRPr lang="en-GB" alt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C43623-5F31-4497-9CC3-4A2D3AE1F958}" type="slidenum">
              <a:rPr lang="en-GB" altLang="en-US"/>
              <a:pPr/>
              <a:t>18</a:t>
            </a:fld>
            <a:endParaRPr lang="en-GB" alt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6E6666-2EA0-42A9-ADEE-55F3EE96574E}" type="slidenum">
              <a:rPr lang="en-GB" altLang="en-US"/>
              <a:pPr/>
              <a:t>19</a:t>
            </a:fld>
            <a:endParaRPr lang="en-GB" alt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B53CF-1C54-4A71-AC39-A74A6FE849BF}" type="slidenum">
              <a:rPr lang="en-GB" altLang="en-US"/>
              <a:pPr/>
              <a:t>2</a:t>
            </a:fld>
            <a:endParaRPr lang="en-GB" altLang="en-US"/>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DDF874-F900-49F6-8095-C95870E474AF}" type="slidenum">
              <a:rPr lang="en-GB" altLang="en-US"/>
              <a:pPr/>
              <a:t>20</a:t>
            </a:fld>
            <a:endParaRPr lang="en-GB" altLang="en-US"/>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F2472F-ABE7-43CC-9A4D-DAD8DBEB4E30}" type="slidenum">
              <a:rPr lang="en-GB" altLang="en-US"/>
              <a:pPr/>
              <a:t>21</a:t>
            </a:fld>
            <a:endParaRPr lang="en-GB" alt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28B82-9E28-4EE9-90F0-E05844A0414F}" type="slidenum">
              <a:rPr lang="en-GB" altLang="en-US"/>
              <a:pPr/>
              <a:t>22</a:t>
            </a:fld>
            <a:endParaRPr lang="en-GB" altLang="en-US"/>
          </a:p>
        </p:txBody>
      </p:sp>
      <p:sp>
        <p:nvSpPr>
          <p:cNvPr id="141314" name="Rectangle 2"/>
          <p:cNvSpPr>
            <a:spLocks noRo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AE45F-4064-4CEC-97C6-1CBD4E9EC0DC}" type="slidenum">
              <a:rPr lang="en-GB" altLang="en-US"/>
              <a:pPr/>
              <a:t>3</a:t>
            </a:fld>
            <a:endParaRPr lang="en-GB" altLang="en-US"/>
          </a:p>
        </p:txBody>
      </p:sp>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9314A-4A9E-4EB0-B3BF-1754ACD05322}" type="slidenum">
              <a:rPr lang="en-GB" altLang="en-US"/>
              <a:pPr/>
              <a:t>4</a:t>
            </a:fld>
            <a:endParaRPr lang="en-GB" altLang="en-US"/>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A0FCCA-FB13-4DE6-885D-3D12471AF594}" type="slidenum">
              <a:rPr lang="en-GB" altLang="en-US"/>
              <a:pPr/>
              <a:t>5</a:t>
            </a:fld>
            <a:endParaRPr lang="en-GB" altLang="en-US"/>
          </a:p>
        </p:txBody>
      </p:sp>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78BA9D-7A8E-45BE-A609-174B9803D943}" type="slidenum">
              <a:rPr lang="en-GB" altLang="en-US"/>
              <a:pPr/>
              <a:t>6</a:t>
            </a:fld>
            <a:endParaRPr lang="en-GB" altLang="en-US"/>
          </a:p>
        </p:txBody>
      </p:sp>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B819C5-294D-4F8B-8C4E-9B594DDB8000}" type="slidenum">
              <a:rPr lang="en-GB" altLang="en-US"/>
              <a:pPr/>
              <a:t>7</a:t>
            </a:fld>
            <a:endParaRPr lang="en-GB" altLang="en-US"/>
          </a:p>
        </p:txBody>
      </p:sp>
      <p:sp>
        <p:nvSpPr>
          <p:cNvPr id="31746" name="Rectangle 2"/>
          <p:cNvSpPr>
            <a:spLocks noRo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05C010-BD5C-4CE6-B4E7-4FF201350CAF}" type="slidenum">
              <a:rPr lang="en-GB" altLang="en-US"/>
              <a:pPr/>
              <a:t>8</a:t>
            </a:fld>
            <a:endParaRPr lang="en-GB" altLang="en-US"/>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50AFE5-4A5F-46D8-B142-0CCD7E99E23E}" type="slidenum">
              <a:rPr lang="en-GB" altLang="en-US"/>
              <a:pPr/>
              <a:t>9</a:t>
            </a:fld>
            <a:endParaRPr lang="en-GB" altLang="en-US"/>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39266" name="Group 2"/>
          <p:cNvGrpSpPr>
            <a:grpSpLocks/>
          </p:cNvGrpSpPr>
          <p:nvPr/>
        </p:nvGrpSpPr>
        <p:grpSpPr bwMode="auto">
          <a:xfrm>
            <a:off x="0" y="0"/>
            <a:ext cx="5867400" cy="6858000"/>
            <a:chOff x="0" y="0"/>
            <a:chExt cx="3696" cy="4320"/>
          </a:xfrm>
        </p:grpSpPr>
        <p:sp>
          <p:nvSpPr>
            <p:cNvPr id="139267" name="Rectangle 3"/>
            <p:cNvSpPr>
              <a:spLocks noChangeArrowheads="1"/>
            </p:cNvSpPr>
            <p:nvPr/>
          </p:nvSpPr>
          <p:spPr bwMode="auto">
            <a:xfrm>
              <a:off x="0" y="0"/>
              <a:ext cx="28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GB" altLang="en-US" sz="2400">
                <a:latin typeface="Times New Roman" pitchFamily="18" charset="0"/>
              </a:endParaRPr>
            </a:p>
          </p:txBody>
        </p:sp>
        <p:sp>
          <p:nvSpPr>
            <p:cNvPr id="139268" name="AutoShape 4"/>
            <p:cNvSpPr>
              <a:spLocks noChangeArrowheads="1"/>
            </p:cNvSpPr>
            <p:nvPr/>
          </p:nvSpPr>
          <p:spPr bwMode="white">
            <a:xfrm>
              <a:off x="432" y="624"/>
              <a:ext cx="3264" cy="12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kumimoji="1" lang="en-GB" altLang="en-US" sz="2400">
                <a:latin typeface="Times New Roman" pitchFamily="18" charset="0"/>
              </a:endParaRPr>
            </a:p>
          </p:txBody>
        </p:sp>
      </p:grpSp>
      <p:grpSp>
        <p:nvGrpSpPr>
          <p:cNvPr id="139269" name="Group 5"/>
          <p:cNvGrpSpPr>
            <a:grpSpLocks/>
          </p:cNvGrpSpPr>
          <p:nvPr/>
        </p:nvGrpSpPr>
        <p:grpSpPr bwMode="auto">
          <a:xfrm>
            <a:off x="3632200" y="4889500"/>
            <a:ext cx="4876800" cy="319088"/>
            <a:chOff x="2288" y="3080"/>
            <a:chExt cx="3072" cy="201"/>
          </a:xfrm>
        </p:grpSpPr>
        <p:sp>
          <p:nvSpPr>
            <p:cNvPr id="139270" name="AutoShape 6"/>
            <p:cNvSpPr>
              <a:spLocks noChangeArrowheads="1"/>
            </p:cNvSpPr>
            <p:nvPr/>
          </p:nvSpPr>
          <p:spPr bwMode="auto">
            <a:xfrm flipH="1">
              <a:off x="2288" y="3080"/>
              <a:ext cx="2914"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9271" name="AutoShape 7"/>
            <p:cNvSpPr>
              <a:spLocks noChangeArrowheads="1"/>
            </p:cNvSpPr>
            <p:nvPr/>
          </p:nvSpPr>
          <p:spPr bwMode="auto">
            <a:xfrm>
              <a:off x="5196" y="3080"/>
              <a:ext cx="164"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39272"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pPr lvl="0"/>
            <a:r>
              <a:rPr lang="en-GB" altLang="en-US" noProof="0" smtClean="0"/>
              <a:t>Click to edit Master subtitle style</a:t>
            </a:r>
          </a:p>
        </p:txBody>
      </p:sp>
      <p:sp>
        <p:nvSpPr>
          <p:cNvPr id="139273" name="Rectangle 9"/>
          <p:cNvSpPr>
            <a:spLocks noGrp="1" noChangeArrowheads="1"/>
          </p:cNvSpPr>
          <p:nvPr>
            <p:ph type="dt" sz="quarter" idx="2"/>
          </p:nvPr>
        </p:nvSpPr>
        <p:spPr/>
        <p:txBody>
          <a:bodyPr/>
          <a:lstStyle>
            <a:lvl1pPr>
              <a:defRPr>
                <a:solidFill>
                  <a:schemeClr val="bg1"/>
                </a:solidFill>
              </a:defRPr>
            </a:lvl1pPr>
          </a:lstStyle>
          <a:p>
            <a:endParaRPr lang="en-GB" altLang="en-US"/>
          </a:p>
        </p:txBody>
      </p:sp>
      <p:sp>
        <p:nvSpPr>
          <p:cNvPr id="139274" name="Rectangle 10"/>
          <p:cNvSpPr>
            <a:spLocks noGrp="1" noChangeArrowheads="1"/>
          </p:cNvSpPr>
          <p:nvPr>
            <p:ph type="ftr" sz="quarter" idx="3"/>
          </p:nvPr>
        </p:nvSpPr>
        <p:spPr/>
        <p:txBody>
          <a:bodyPr/>
          <a:lstStyle>
            <a:lvl1pPr algn="r">
              <a:defRPr/>
            </a:lvl1pPr>
          </a:lstStyle>
          <a:p>
            <a:endParaRPr lang="en-GB" altLang="en-US"/>
          </a:p>
        </p:txBody>
      </p:sp>
      <p:sp>
        <p:nvSpPr>
          <p:cNvPr id="139275" name="Rectangle 11"/>
          <p:cNvSpPr>
            <a:spLocks noGrp="1" noChangeArrowheads="1"/>
          </p:cNvSpPr>
          <p:nvPr>
            <p:ph type="sldNum" sz="quarter" idx="4"/>
          </p:nvPr>
        </p:nvSpPr>
        <p:spPr>
          <a:xfrm>
            <a:off x="76200" y="6248400"/>
            <a:ext cx="587375" cy="488950"/>
          </a:xfrm>
        </p:spPr>
        <p:txBody>
          <a:bodyPr anchorCtr="0"/>
          <a:lstStyle>
            <a:lvl1pPr>
              <a:defRPr/>
            </a:lvl1pPr>
          </a:lstStyle>
          <a:p>
            <a:fld id="{BCC38058-748A-43F6-979F-EBD42E277DA2}" type="slidenum">
              <a:rPr lang="en-GB" altLang="en-US"/>
              <a:pPr/>
              <a:t>‹#›</a:t>
            </a:fld>
            <a:endParaRPr lang="en-GB" altLang="en-US"/>
          </a:p>
        </p:txBody>
      </p:sp>
      <p:sp>
        <p:nvSpPr>
          <p:cNvPr id="139276"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pPr lvl="0"/>
            <a:r>
              <a:rPr lang="en-GB" altLang="en-US" noProof="0" smtClean="0"/>
              <a:t>Click to edit Master title style</a:t>
            </a:r>
          </a:p>
        </p:txBody>
      </p:sp>
    </p:spTree>
  </p:cSld>
  <p:clrMapOvr>
    <a:masterClrMapping/>
  </p:clrMapOvr>
  <p:transition spd="med">
    <p:plus/>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A8FF215-3387-4565-9734-2B818842650A}" type="slidenum">
              <a:rPr lang="en-GB" altLang="en-US"/>
              <a:pPr/>
              <a:t>‹#›</a:t>
            </a:fld>
            <a:endParaRPr lang="en-GB" altLang="en-US"/>
          </a:p>
        </p:txBody>
      </p:sp>
    </p:spTree>
    <p:extLst>
      <p:ext uri="{BB962C8B-B14F-4D97-AF65-F5344CB8AC3E}">
        <p14:creationId xmlns:p14="http://schemas.microsoft.com/office/powerpoint/2010/main" val="1623792634"/>
      </p:ext>
    </p:extLst>
  </p:cSld>
  <p:clrMapOvr>
    <a:masterClrMapping/>
  </p:clrMapOvr>
  <p:transition spd="med">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9037AE4-9BE2-443E-B85B-961EA74DAA36}" type="slidenum">
              <a:rPr lang="en-GB" altLang="en-US"/>
              <a:pPr/>
              <a:t>‹#›</a:t>
            </a:fld>
            <a:endParaRPr lang="en-GB" altLang="en-US"/>
          </a:p>
        </p:txBody>
      </p:sp>
    </p:spTree>
    <p:extLst>
      <p:ext uri="{BB962C8B-B14F-4D97-AF65-F5344CB8AC3E}">
        <p14:creationId xmlns:p14="http://schemas.microsoft.com/office/powerpoint/2010/main" val="605220052"/>
      </p:ext>
    </p:extLst>
  </p:cSld>
  <p:clrMapOvr>
    <a:masterClrMapping/>
  </p:clrMapOvr>
  <p:transition spd="med">
    <p:plu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838200" y="2362200"/>
            <a:ext cx="7693025" cy="3724275"/>
          </a:xfrm>
        </p:spPr>
        <p:txBody>
          <a:bodyPr/>
          <a:lstStyle/>
          <a:p>
            <a:endParaRPr lang="en-GB"/>
          </a:p>
        </p:txBody>
      </p:sp>
      <p:sp>
        <p:nvSpPr>
          <p:cNvPr id="4" name="Date Placeholder 3"/>
          <p:cNvSpPr>
            <a:spLocks noGrp="1"/>
          </p:cNvSpPr>
          <p:nvPr>
            <p:ph type="dt" sz="half" idx="10"/>
          </p:nvPr>
        </p:nvSpPr>
        <p:spPr>
          <a:xfrm>
            <a:off x="2438400" y="6248400"/>
            <a:ext cx="2130425" cy="474663"/>
          </a:xfrm>
        </p:spPr>
        <p:txBody>
          <a:bodyPr/>
          <a:lstStyle>
            <a:lvl1pPr>
              <a:defRPr/>
            </a:lvl1pPr>
          </a:lstStyle>
          <a:p>
            <a:endParaRPr lang="en-GB" altLang="en-US"/>
          </a:p>
        </p:txBody>
      </p:sp>
      <p:sp>
        <p:nvSpPr>
          <p:cNvPr id="5" name="Footer Placeholder 4"/>
          <p:cNvSpPr>
            <a:spLocks noGrp="1"/>
          </p:cNvSpPr>
          <p:nvPr>
            <p:ph type="ftr" sz="quarter" idx="11"/>
          </p:nvPr>
        </p:nvSpPr>
        <p:spPr>
          <a:xfrm>
            <a:off x="5791200" y="6248400"/>
            <a:ext cx="2897188" cy="474663"/>
          </a:xfrm>
        </p:spPr>
        <p:txBody>
          <a:bodyPr/>
          <a:lstStyle>
            <a:lvl1pPr>
              <a:defRPr/>
            </a:lvl1pPr>
          </a:lstStyle>
          <a:p>
            <a:endParaRPr lang="en-GB" altLang="en-US"/>
          </a:p>
        </p:txBody>
      </p:sp>
      <p:sp>
        <p:nvSpPr>
          <p:cNvPr id="6" name="Slide Number Placeholder 5"/>
          <p:cNvSpPr>
            <a:spLocks noGrp="1"/>
          </p:cNvSpPr>
          <p:nvPr>
            <p:ph type="sldNum" sz="quarter" idx="12"/>
          </p:nvPr>
        </p:nvSpPr>
        <p:spPr>
          <a:xfrm>
            <a:off x="84138" y="6242050"/>
            <a:ext cx="587375" cy="488950"/>
          </a:xfrm>
        </p:spPr>
        <p:txBody>
          <a:bodyPr/>
          <a:lstStyle>
            <a:lvl1pPr>
              <a:defRPr/>
            </a:lvl1pPr>
          </a:lstStyle>
          <a:p>
            <a:fld id="{6E5A6FD0-8126-478C-92BC-B1BA5941CAAE}" type="slidenum">
              <a:rPr lang="en-GB" altLang="en-US"/>
              <a:pPr/>
              <a:t>‹#›</a:t>
            </a:fld>
            <a:endParaRPr lang="en-GB" altLang="en-US"/>
          </a:p>
        </p:txBody>
      </p:sp>
    </p:spTree>
    <p:extLst>
      <p:ext uri="{BB962C8B-B14F-4D97-AF65-F5344CB8AC3E}">
        <p14:creationId xmlns:p14="http://schemas.microsoft.com/office/powerpoint/2010/main" val="800602327"/>
      </p:ext>
    </p:extLst>
  </p:cSld>
  <p:clrMapOvr>
    <a:masterClrMapping/>
  </p:clrMapOvr>
  <p:transition spd="med">
    <p:plu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C1614A5-44B1-4268-99CE-1B9DAA76F386}" type="slidenum">
              <a:rPr lang="en-GB" altLang="en-US"/>
              <a:pPr/>
              <a:t>‹#›</a:t>
            </a:fld>
            <a:endParaRPr lang="en-GB" altLang="en-US"/>
          </a:p>
        </p:txBody>
      </p:sp>
    </p:spTree>
    <p:extLst>
      <p:ext uri="{BB962C8B-B14F-4D97-AF65-F5344CB8AC3E}">
        <p14:creationId xmlns:p14="http://schemas.microsoft.com/office/powerpoint/2010/main" val="714837011"/>
      </p:ext>
    </p:extLst>
  </p:cSld>
  <p:clrMapOvr>
    <a:masterClrMapping/>
  </p:clrMapOvr>
  <p:transition spd="med">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C14772BF-C1CD-4FD4-A8C3-EBDC4D11F88D}" type="slidenum">
              <a:rPr lang="en-GB" altLang="en-US"/>
              <a:pPr/>
              <a:t>‹#›</a:t>
            </a:fld>
            <a:endParaRPr lang="en-GB" altLang="en-US"/>
          </a:p>
        </p:txBody>
      </p:sp>
    </p:spTree>
    <p:extLst>
      <p:ext uri="{BB962C8B-B14F-4D97-AF65-F5344CB8AC3E}">
        <p14:creationId xmlns:p14="http://schemas.microsoft.com/office/powerpoint/2010/main" val="2256085923"/>
      </p:ext>
    </p:extLst>
  </p:cSld>
  <p:clrMapOvr>
    <a:masterClrMapping/>
  </p:clrMapOvr>
  <p:transition spd="med">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8A0F66C0-EAD5-42EF-9939-A9D68C821559}" type="slidenum">
              <a:rPr lang="en-GB" altLang="en-US"/>
              <a:pPr/>
              <a:t>‹#›</a:t>
            </a:fld>
            <a:endParaRPr lang="en-GB" altLang="en-US"/>
          </a:p>
        </p:txBody>
      </p:sp>
    </p:spTree>
    <p:extLst>
      <p:ext uri="{BB962C8B-B14F-4D97-AF65-F5344CB8AC3E}">
        <p14:creationId xmlns:p14="http://schemas.microsoft.com/office/powerpoint/2010/main" val="3712452709"/>
      </p:ext>
    </p:extLst>
  </p:cSld>
  <p:clrMapOvr>
    <a:masterClrMapping/>
  </p:clrMapOvr>
  <p:transition spd="med">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8DA65665-54FC-440E-8480-7C0353727980}" type="slidenum">
              <a:rPr lang="en-GB" altLang="en-US"/>
              <a:pPr/>
              <a:t>‹#›</a:t>
            </a:fld>
            <a:endParaRPr lang="en-GB" altLang="en-US"/>
          </a:p>
        </p:txBody>
      </p:sp>
    </p:spTree>
    <p:extLst>
      <p:ext uri="{BB962C8B-B14F-4D97-AF65-F5344CB8AC3E}">
        <p14:creationId xmlns:p14="http://schemas.microsoft.com/office/powerpoint/2010/main" val="4125703193"/>
      </p:ext>
    </p:extLst>
  </p:cSld>
  <p:clrMapOvr>
    <a:masterClrMapping/>
  </p:clrMapOvr>
  <p:transition spd="med">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BF9212BD-1B08-48FC-964B-76958701C9EB}" type="slidenum">
              <a:rPr lang="en-GB" altLang="en-US"/>
              <a:pPr/>
              <a:t>‹#›</a:t>
            </a:fld>
            <a:endParaRPr lang="en-GB" altLang="en-US"/>
          </a:p>
        </p:txBody>
      </p:sp>
    </p:spTree>
    <p:extLst>
      <p:ext uri="{BB962C8B-B14F-4D97-AF65-F5344CB8AC3E}">
        <p14:creationId xmlns:p14="http://schemas.microsoft.com/office/powerpoint/2010/main" val="438644942"/>
      </p:ext>
    </p:extLst>
  </p:cSld>
  <p:clrMapOvr>
    <a:masterClrMapping/>
  </p:clrMapOvr>
  <p:transition spd="med">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F36F14A-A243-4AE9-997E-FCBF9B497C0B}" type="slidenum">
              <a:rPr lang="en-GB" altLang="en-US"/>
              <a:pPr/>
              <a:t>‹#›</a:t>
            </a:fld>
            <a:endParaRPr lang="en-GB" altLang="en-US"/>
          </a:p>
        </p:txBody>
      </p:sp>
    </p:spTree>
    <p:extLst>
      <p:ext uri="{BB962C8B-B14F-4D97-AF65-F5344CB8AC3E}">
        <p14:creationId xmlns:p14="http://schemas.microsoft.com/office/powerpoint/2010/main" val="4083162785"/>
      </p:ext>
    </p:extLst>
  </p:cSld>
  <p:clrMapOvr>
    <a:masterClrMapping/>
  </p:clrMapOvr>
  <p:transition spd="med">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A039AFDC-BF87-4E5C-9FDA-6CE7EC192D22}" type="slidenum">
              <a:rPr lang="en-GB" altLang="en-US"/>
              <a:pPr/>
              <a:t>‹#›</a:t>
            </a:fld>
            <a:endParaRPr lang="en-GB" altLang="en-US"/>
          </a:p>
        </p:txBody>
      </p:sp>
    </p:spTree>
    <p:extLst>
      <p:ext uri="{BB962C8B-B14F-4D97-AF65-F5344CB8AC3E}">
        <p14:creationId xmlns:p14="http://schemas.microsoft.com/office/powerpoint/2010/main" val="3114583846"/>
      </p:ext>
    </p:extLst>
  </p:cSld>
  <p:clrMapOvr>
    <a:masterClrMapping/>
  </p:clrMapOvr>
  <p:transition spd="med">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579D341F-0B65-4B25-9A21-C087A26E2C83}" type="slidenum">
              <a:rPr lang="en-GB" altLang="en-US"/>
              <a:pPr/>
              <a:t>‹#›</a:t>
            </a:fld>
            <a:endParaRPr lang="en-GB" altLang="en-US"/>
          </a:p>
        </p:txBody>
      </p:sp>
    </p:spTree>
    <p:extLst>
      <p:ext uri="{BB962C8B-B14F-4D97-AF65-F5344CB8AC3E}">
        <p14:creationId xmlns:p14="http://schemas.microsoft.com/office/powerpoint/2010/main" val="1549808053"/>
      </p:ext>
    </p:extLst>
  </p:cSld>
  <p:clrMapOvr>
    <a:masterClrMapping/>
  </p:clrMapOvr>
  <p:transition spd="med">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2B2B2"/>
            </a:gs>
            <a:gs pos="100000">
              <a:srgbClr val="B2B2B2">
                <a:gamma/>
                <a:tint val="38039"/>
                <a:invGamma/>
              </a:srgbClr>
            </a:gs>
          </a:gsLst>
          <a:lin ang="2700000" scaled="1"/>
        </a:gradFill>
        <a:effectLst/>
      </p:bgPr>
    </p:bg>
    <p:spTree>
      <p:nvGrpSpPr>
        <p:cNvPr id="1" name=""/>
        <p:cNvGrpSpPr/>
        <p:nvPr/>
      </p:nvGrpSpPr>
      <p:grpSpPr>
        <a:xfrm>
          <a:off x="0" y="0"/>
          <a:ext cx="0" cy="0"/>
          <a:chOff x="0" y="0"/>
          <a:chExt cx="0" cy="0"/>
        </a:xfrm>
      </p:grpSpPr>
      <p:grpSp>
        <p:nvGrpSpPr>
          <p:cNvPr id="138242" name="Group 2"/>
          <p:cNvGrpSpPr>
            <a:grpSpLocks/>
          </p:cNvGrpSpPr>
          <p:nvPr/>
        </p:nvGrpSpPr>
        <p:grpSpPr bwMode="auto">
          <a:xfrm>
            <a:off x="0" y="0"/>
            <a:ext cx="7620000" cy="6858000"/>
            <a:chOff x="0" y="0"/>
            <a:chExt cx="4800" cy="4320"/>
          </a:xfrm>
        </p:grpSpPr>
        <p:grpSp>
          <p:nvGrpSpPr>
            <p:cNvPr id="138243" name="Group 3"/>
            <p:cNvGrpSpPr>
              <a:grpSpLocks/>
            </p:cNvGrpSpPr>
            <p:nvPr userDrawn="1"/>
          </p:nvGrpSpPr>
          <p:grpSpPr bwMode="auto">
            <a:xfrm>
              <a:off x="0" y="0"/>
              <a:ext cx="2016" cy="4320"/>
              <a:chOff x="0" y="0"/>
              <a:chExt cx="2016" cy="4320"/>
            </a:xfrm>
          </p:grpSpPr>
          <p:sp>
            <p:nvSpPr>
              <p:cNvPr id="138244" name="Rectangle 4"/>
              <p:cNvSpPr>
                <a:spLocks noChangeArrowheads="1"/>
              </p:cNvSpPr>
              <p:nvPr userDrawn="1"/>
            </p:nvSpPr>
            <p:spPr bwMode="auto">
              <a:xfrm>
                <a:off x="0" y="0"/>
                <a:ext cx="480" cy="432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8245" name="Freeform 5"/>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grpSp>
        <p:grpSp>
          <p:nvGrpSpPr>
            <p:cNvPr id="138246" name="Group 6"/>
            <p:cNvGrpSpPr>
              <a:grpSpLocks/>
            </p:cNvGrpSpPr>
            <p:nvPr/>
          </p:nvGrpSpPr>
          <p:grpSpPr bwMode="auto">
            <a:xfrm>
              <a:off x="144" y="1248"/>
              <a:ext cx="4656" cy="201"/>
              <a:chOff x="144" y="1248"/>
              <a:chExt cx="4656" cy="201"/>
            </a:xfrm>
          </p:grpSpPr>
          <p:sp>
            <p:nvSpPr>
              <p:cNvPr id="138247" name="AutoShape 7"/>
              <p:cNvSpPr>
                <a:spLocks noChangeArrowheads="1"/>
              </p:cNvSpPr>
              <p:nvPr/>
            </p:nvSpPr>
            <p:spPr bwMode="auto">
              <a:xfrm>
                <a:off x="384" y="1248"/>
                <a:ext cx="4416" cy="200"/>
              </a:xfrm>
              <a:prstGeom prst="roundRect">
                <a:avLst>
                  <a:gd name="adj" fmla="val 0"/>
                </a:avLst>
              </a:prstGeom>
              <a:solidFill>
                <a:schemeClr va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8248" name="AutoShape 8"/>
              <p:cNvSpPr>
                <a:spLocks noChangeArrowheads="1"/>
              </p:cNvSpPr>
              <p:nvPr/>
            </p:nvSpPr>
            <p:spPr bwMode="auto">
              <a:xfrm flipH="1">
                <a:off x="144" y="1248"/>
                <a:ext cx="248" cy="201"/>
              </a:xfrm>
              <a:prstGeom prst="flowChartDelay">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sp>
        <p:nvSpPr>
          <p:cNvPr id="138249" name="AutoShape 9"/>
          <p:cNvSpPr>
            <a:spLocks noGrp="1" noChangeArrowheads="1"/>
          </p:cNvSpPr>
          <p:nvPr>
            <p:ph type="title"/>
          </p:nvPr>
        </p:nvSpPr>
        <p:spPr bwMode="auto">
          <a:xfrm>
            <a:off x="762000" y="762000"/>
            <a:ext cx="7924800" cy="1143000"/>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38250" name="Rectangle 10"/>
          <p:cNvSpPr>
            <a:spLocks noGrp="1" noChangeArrowheads="1"/>
          </p:cNvSpPr>
          <p:nvPr>
            <p:ph type="body" idx="1"/>
          </p:nvPr>
        </p:nvSpPr>
        <p:spPr bwMode="auto">
          <a:xfrm>
            <a:off x="838200" y="2362200"/>
            <a:ext cx="76930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38251" name="Rectangle 11"/>
          <p:cNvSpPr>
            <a:spLocks noGrp="1" noChangeArrowheads="1"/>
          </p:cNvSpPr>
          <p:nvPr>
            <p:ph type="dt" sz="half" idx="2"/>
          </p:nvPr>
        </p:nvSpPr>
        <p:spPr bwMode="auto">
          <a:xfrm>
            <a:off x="2438400" y="6248400"/>
            <a:ext cx="2130425"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lvl1pPr>
          </a:lstStyle>
          <a:p>
            <a:endParaRPr lang="en-GB" altLang="en-US"/>
          </a:p>
        </p:txBody>
      </p:sp>
      <p:sp>
        <p:nvSpPr>
          <p:cNvPr id="138252" name="Rectangle 12"/>
          <p:cNvSpPr>
            <a:spLocks noGrp="1" noChangeArrowheads="1"/>
          </p:cNvSpPr>
          <p:nvPr>
            <p:ph type="ftr" sz="quarter" idx="3"/>
          </p:nvPr>
        </p:nvSpPr>
        <p:spPr bwMode="auto">
          <a:xfrm>
            <a:off x="5791200" y="6248400"/>
            <a:ext cx="289718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lvl1pPr>
          </a:lstStyle>
          <a:p>
            <a:endParaRPr lang="en-GB" altLang="en-US"/>
          </a:p>
        </p:txBody>
      </p:sp>
      <p:sp>
        <p:nvSpPr>
          <p:cNvPr id="138253" name="Rectangle 13"/>
          <p:cNvSpPr>
            <a:spLocks noGrp="1" noChangeArrowheads="1"/>
          </p:cNvSpPr>
          <p:nvPr>
            <p:ph type="sldNum" sz="quarter" idx="4"/>
          </p:nvPr>
        </p:nvSpPr>
        <p:spPr bwMode="auto">
          <a:xfrm>
            <a:off x="84138" y="6242050"/>
            <a:ext cx="5873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58A48F6B-6269-464E-B14F-3347357422A5}"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ransition spd="med">
    <p:plus/>
  </p:transition>
  <p:timing>
    <p:tnLst>
      <p:par>
        <p:cTn id="1" dur="indefinite" restart="never" nodeType="tmRoot"/>
      </p:par>
    </p:tnLst>
  </p:timing>
  <p:txStyles>
    <p:titleStyle>
      <a:lvl1pPr algn="l" rtl="0" fontAlgn="base">
        <a:lnSpc>
          <a:spcPct val="90000"/>
        </a:lnSpc>
        <a:spcBef>
          <a:spcPct val="0"/>
        </a:spcBef>
        <a:spcAft>
          <a:spcPct val="0"/>
        </a:spcAft>
        <a:defRPr sz="3600" b="1">
          <a:solidFill>
            <a:schemeClr val="tx2"/>
          </a:solidFill>
          <a:latin typeface="+mj-lt"/>
          <a:ea typeface="+mj-ea"/>
          <a:cs typeface="+mj-cs"/>
        </a:defRPr>
      </a:lvl1pPr>
      <a:lvl2pPr algn="l" rtl="0" fontAlgn="base">
        <a:lnSpc>
          <a:spcPct val="90000"/>
        </a:lnSpc>
        <a:spcBef>
          <a:spcPct val="0"/>
        </a:spcBef>
        <a:spcAft>
          <a:spcPct val="0"/>
        </a:spcAft>
        <a:defRPr sz="3600" b="1">
          <a:solidFill>
            <a:schemeClr val="tx2"/>
          </a:solidFill>
          <a:latin typeface="Arial" charset="0"/>
          <a:cs typeface="Arial" charset="0"/>
        </a:defRPr>
      </a:lvl2pPr>
      <a:lvl3pPr algn="l" rtl="0" fontAlgn="base">
        <a:lnSpc>
          <a:spcPct val="90000"/>
        </a:lnSpc>
        <a:spcBef>
          <a:spcPct val="0"/>
        </a:spcBef>
        <a:spcAft>
          <a:spcPct val="0"/>
        </a:spcAft>
        <a:defRPr sz="3600" b="1">
          <a:solidFill>
            <a:schemeClr val="tx2"/>
          </a:solidFill>
          <a:latin typeface="Arial" charset="0"/>
          <a:cs typeface="Arial" charset="0"/>
        </a:defRPr>
      </a:lvl3pPr>
      <a:lvl4pPr algn="l" rtl="0" fontAlgn="base">
        <a:lnSpc>
          <a:spcPct val="90000"/>
        </a:lnSpc>
        <a:spcBef>
          <a:spcPct val="0"/>
        </a:spcBef>
        <a:spcAft>
          <a:spcPct val="0"/>
        </a:spcAft>
        <a:defRPr sz="3600" b="1">
          <a:solidFill>
            <a:schemeClr val="tx2"/>
          </a:solidFill>
          <a:latin typeface="Arial" charset="0"/>
          <a:cs typeface="Arial" charset="0"/>
        </a:defRPr>
      </a:lvl4pPr>
      <a:lvl5pPr algn="l" rtl="0" fontAlgn="base">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cs typeface="+mn-cs"/>
        </a:defRPr>
      </a:lvl3pPr>
      <a:lvl4pPr marL="1600200" indent="-228600" algn="l" rtl="0" fontAlgn="base">
        <a:spcBef>
          <a:spcPct val="20000"/>
        </a:spcBef>
        <a:spcAft>
          <a:spcPct val="0"/>
        </a:spcAft>
        <a:buClr>
          <a:schemeClr val="tx1"/>
        </a:buClr>
        <a:buSzPct val="80000"/>
        <a:buChar char="–"/>
        <a:defRPr>
          <a:solidFill>
            <a:schemeClr val="tx1"/>
          </a:solidFill>
          <a:latin typeface="+mn-lt"/>
          <a:cs typeface="+mn-cs"/>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http://www.clubdrugs-ghb.com/images/ghbhh.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2"/>
          <p:cNvSpPr>
            <a:spLocks noGrp="1" noChangeArrowheads="1"/>
          </p:cNvSpPr>
          <p:nvPr>
            <p:ph type="ctrTitle"/>
          </p:nvPr>
        </p:nvSpPr>
        <p:spPr>
          <a:xfrm>
            <a:off x="755650" y="1341438"/>
            <a:ext cx="5111750" cy="1223962"/>
          </a:xfrm>
        </p:spPr>
        <p:txBody>
          <a:bodyPr/>
          <a:lstStyle/>
          <a:p>
            <a:r>
              <a:rPr lang="en-US" altLang="en-US" sz="2800"/>
              <a:t>Complex Management of Gamma Hydroxyl Butyrate Withdrawal </a:t>
            </a:r>
          </a:p>
        </p:txBody>
      </p:sp>
      <p:sp>
        <p:nvSpPr>
          <p:cNvPr id="2051" name="Rectangle 3"/>
          <p:cNvSpPr>
            <a:spLocks noGrp="1" noChangeArrowheads="1"/>
          </p:cNvSpPr>
          <p:nvPr>
            <p:ph type="subTitle" idx="1"/>
          </p:nvPr>
        </p:nvSpPr>
        <p:spPr>
          <a:xfrm>
            <a:off x="3779838" y="4868863"/>
            <a:ext cx="4679950" cy="365125"/>
          </a:xfrm>
        </p:spPr>
        <p:txBody>
          <a:bodyPr/>
          <a:lstStyle/>
          <a:p>
            <a:pPr>
              <a:lnSpc>
                <a:spcPct val="80000"/>
              </a:lnSpc>
            </a:pPr>
            <a:r>
              <a:rPr lang="en-US" altLang="en-US" sz="2300">
                <a:solidFill>
                  <a:srgbClr val="FFFF66"/>
                </a:solidFill>
              </a:rPr>
              <a:t>Zelda Summers &amp; K M Gangineni</a:t>
            </a:r>
          </a:p>
        </p:txBody>
      </p:sp>
      <p:pic>
        <p:nvPicPr>
          <p:cNvPr id="2058" name="Picture 10" descr="PHOTO"/>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588125" y="1844675"/>
            <a:ext cx="1908175" cy="130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9" name="Group 11"/>
          <p:cNvGrpSpPr>
            <a:grpSpLocks noChangeAspect="1"/>
          </p:cNvGrpSpPr>
          <p:nvPr/>
        </p:nvGrpSpPr>
        <p:grpSpPr bwMode="auto">
          <a:xfrm>
            <a:off x="1187450" y="4292600"/>
            <a:ext cx="428625" cy="1295400"/>
            <a:chOff x="3744" y="624"/>
            <a:chExt cx="270" cy="816"/>
          </a:xfrm>
        </p:grpSpPr>
        <p:sp>
          <p:nvSpPr>
            <p:cNvPr id="2060" name="AutoShape 12"/>
            <p:cNvSpPr>
              <a:spLocks noChangeAspect="1" noChangeArrowheads="1" noTextEdit="1"/>
            </p:cNvSpPr>
            <p:nvPr/>
          </p:nvSpPr>
          <p:spPr bwMode="auto">
            <a:xfrm>
              <a:off x="3744" y="624"/>
              <a:ext cx="270" cy="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20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 y="624"/>
              <a:ext cx="274" cy="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slide(fromBottom)">
                                      <p:cBhvr>
                                        <p:cTn id="7" dur="2000"/>
                                        <p:tgtEl>
                                          <p:spTgt spid="2050"/>
                                        </p:tgtEl>
                                      </p:cBhvr>
                                    </p:animEffect>
                                  </p:childTnLst>
                                </p:cTn>
                              </p:par>
                            </p:childTnLst>
                          </p:cTn>
                        </p:par>
                        <p:par>
                          <p:cTn id="8" fill="hold" nodeType="afterGroup">
                            <p:stCondLst>
                              <p:cond delay="2000"/>
                            </p:stCondLst>
                            <p:childTnLst>
                              <p:par>
                                <p:cTn id="9" presetID="3" presetClass="entr" presetSubtype="10" fill="hold" nodeType="afterEffect">
                                  <p:stCondLst>
                                    <p:cond delay="0"/>
                                  </p:stCondLst>
                                  <p:childTnLst>
                                    <p:set>
                                      <p:cBhvr>
                                        <p:cTn id="10" dur="1" fill="hold">
                                          <p:stCondLst>
                                            <p:cond delay="0"/>
                                          </p:stCondLst>
                                        </p:cTn>
                                        <p:tgtEl>
                                          <p:spTgt spid="2058"/>
                                        </p:tgtEl>
                                        <p:attrNameLst>
                                          <p:attrName>style.visibility</p:attrName>
                                        </p:attrNameLst>
                                      </p:cBhvr>
                                      <p:to>
                                        <p:strVal val="visible"/>
                                      </p:to>
                                    </p:set>
                                    <p:animEffect transition="in" filter="blinds(horizontal)">
                                      <p:cBhvr>
                                        <p:cTn id="11" dur="1000"/>
                                        <p:tgtEl>
                                          <p:spTgt spid="2058"/>
                                        </p:tgtEl>
                                      </p:cBhvr>
                                    </p:animEffect>
                                  </p:childTnLst>
                                </p:cTn>
                              </p:par>
                              <p:par>
                                <p:cTn id="12" presetID="3" presetClass="entr" presetSubtype="10" fill="hold" nodeType="withEffect">
                                  <p:stCondLst>
                                    <p:cond delay="0"/>
                                  </p:stCondLst>
                                  <p:childTnLst>
                                    <p:set>
                                      <p:cBhvr>
                                        <p:cTn id="13" dur="1" fill="hold">
                                          <p:stCondLst>
                                            <p:cond delay="0"/>
                                          </p:stCondLst>
                                        </p:cTn>
                                        <p:tgtEl>
                                          <p:spTgt spid="2059"/>
                                        </p:tgtEl>
                                        <p:attrNameLst>
                                          <p:attrName>style.visibility</p:attrName>
                                        </p:attrNameLst>
                                      </p:cBhvr>
                                      <p:to>
                                        <p:strVal val="visible"/>
                                      </p:to>
                                    </p:set>
                                    <p:animEffect transition="in" filter="blinds(horizontal)">
                                      <p:cBhvr>
                                        <p:cTn id="14" dur="1000"/>
                                        <p:tgtEl>
                                          <p:spTgt spid="2059"/>
                                        </p:tgtEl>
                                      </p:cBhvr>
                                    </p:animEffect>
                                  </p:childTnLst>
                                </p:cTn>
                              </p:par>
                            </p:childTnLst>
                          </p:cTn>
                        </p:par>
                        <p:par>
                          <p:cTn id="15" fill="hold" nodeType="afterGroup">
                            <p:stCondLst>
                              <p:cond delay="3000"/>
                            </p:stCondLst>
                            <p:childTnLst>
                              <p:par>
                                <p:cTn id="16" presetID="8" presetClass="entr" presetSubtype="16" fill="hold" grpId="0" nodeType="afterEffect">
                                  <p:stCondLst>
                                    <p:cond delay="1000"/>
                                  </p:stCondLst>
                                  <p:childTnLst>
                                    <p:set>
                                      <p:cBhvr>
                                        <p:cTn id="17" dur="1" fill="hold">
                                          <p:stCondLst>
                                            <p:cond delay="0"/>
                                          </p:stCondLst>
                                        </p:cTn>
                                        <p:tgtEl>
                                          <p:spTgt spid="2051">
                                            <p:txEl>
                                              <p:pRg st="0" end="0"/>
                                            </p:txEl>
                                          </p:spTgt>
                                        </p:tgtEl>
                                        <p:attrNameLst>
                                          <p:attrName>style.visibility</p:attrName>
                                        </p:attrNameLst>
                                      </p:cBhvr>
                                      <p:to>
                                        <p:strVal val="visible"/>
                                      </p:to>
                                    </p:set>
                                    <p:animEffect transition="in" filter="diamond(in)">
                                      <p:cBhvr>
                                        <p:cTn id="18" dur="1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2"/>
          <p:cNvSpPr>
            <a:spLocks noGrp="1" noChangeArrowheads="1"/>
          </p:cNvSpPr>
          <p:nvPr>
            <p:ph type="title"/>
          </p:nvPr>
        </p:nvSpPr>
        <p:spPr>
          <a:xfrm>
            <a:off x="762000" y="1196975"/>
            <a:ext cx="6689725" cy="708025"/>
          </a:xfrm>
        </p:spPr>
        <p:txBody>
          <a:bodyPr/>
          <a:lstStyle/>
          <a:p>
            <a:r>
              <a:rPr lang="en-US" altLang="en-US" sz="3200"/>
              <a:t>Management of GHB Withdrawal</a:t>
            </a:r>
          </a:p>
        </p:txBody>
      </p:sp>
      <p:sp>
        <p:nvSpPr>
          <p:cNvPr id="13315" name="Rectangle 3"/>
          <p:cNvSpPr>
            <a:spLocks noGrp="1" noChangeArrowheads="1"/>
          </p:cNvSpPr>
          <p:nvPr>
            <p:ph type="body" idx="1"/>
          </p:nvPr>
        </p:nvSpPr>
        <p:spPr>
          <a:xfrm>
            <a:off x="827088" y="2387600"/>
            <a:ext cx="7993062" cy="2808288"/>
          </a:xfrm>
        </p:spPr>
        <p:txBody>
          <a:bodyPr/>
          <a:lstStyle/>
          <a:p>
            <a:pPr marL="0" indent="0" algn="just">
              <a:lnSpc>
                <a:spcPct val="80000"/>
              </a:lnSpc>
              <a:spcBef>
                <a:spcPct val="0"/>
              </a:spcBef>
              <a:buClr>
                <a:srgbClr val="000000"/>
              </a:buClr>
              <a:buFont typeface="Wingdings" pitchFamily="2" charset="2"/>
              <a:buNone/>
            </a:pPr>
            <a:r>
              <a:rPr lang="en-US" altLang="en-US" sz="2000"/>
              <a:t>Symptomatic and supportive care in addition to sedation is required in medical setting to prevent injury, hyperthermia and rhabdomyolysis</a:t>
            </a:r>
          </a:p>
          <a:p>
            <a:pPr marL="0" indent="0" algn="just">
              <a:lnSpc>
                <a:spcPct val="80000"/>
              </a:lnSpc>
              <a:spcBef>
                <a:spcPct val="0"/>
              </a:spcBef>
              <a:buClr>
                <a:srgbClr val="000000"/>
              </a:buClr>
              <a:buFont typeface="Wingdings" pitchFamily="2" charset="2"/>
              <a:buNone/>
            </a:pPr>
            <a:endParaRPr lang="en-US" altLang="en-US" sz="1800" u="sng"/>
          </a:p>
          <a:p>
            <a:pPr marL="0" indent="0" algn="just">
              <a:lnSpc>
                <a:spcPct val="80000"/>
              </a:lnSpc>
              <a:spcBef>
                <a:spcPct val="0"/>
              </a:spcBef>
              <a:buClr>
                <a:srgbClr val="000000"/>
              </a:buClr>
              <a:buFont typeface="Wingdings" pitchFamily="2" charset="2"/>
              <a:buNone/>
            </a:pPr>
            <a:r>
              <a:rPr lang="en-US" altLang="en-US" sz="2000" b="1" u="sng"/>
              <a:t>Medications</a:t>
            </a:r>
          </a:p>
          <a:p>
            <a:pPr marL="0" indent="0" algn="just">
              <a:lnSpc>
                <a:spcPct val="80000"/>
              </a:lnSpc>
              <a:spcBef>
                <a:spcPct val="0"/>
              </a:spcBef>
              <a:buClr>
                <a:srgbClr val="000000"/>
              </a:buClr>
              <a:buFont typeface="Wingdings" pitchFamily="2" charset="2"/>
              <a:buNone/>
            </a:pPr>
            <a:endParaRPr lang="en-US" altLang="en-US" sz="1800" u="sng"/>
          </a:p>
          <a:p>
            <a:pPr marL="358775" lvl="1" indent="365125" algn="just">
              <a:lnSpc>
                <a:spcPct val="80000"/>
              </a:lnSpc>
              <a:spcBef>
                <a:spcPct val="0"/>
              </a:spcBef>
              <a:buClr>
                <a:srgbClr val="000000"/>
              </a:buClr>
              <a:buFont typeface="Wingdings 2" pitchFamily="18" charset="2"/>
              <a:buChar char="Ë"/>
            </a:pPr>
            <a:r>
              <a:rPr lang="en-US" altLang="en-US" sz="1800"/>
              <a:t>Benzodiazepines</a:t>
            </a:r>
          </a:p>
          <a:p>
            <a:pPr marL="358775" lvl="1" indent="365125" algn="just">
              <a:lnSpc>
                <a:spcPct val="80000"/>
              </a:lnSpc>
              <a:spcBef>
                <a:spcPct val="0"/>
              </a:spcBef>
              <a:buClr>
                <a:srgbClr val="000000"/>
              </a:buClr>
              <a:buFont typeface="Wingdings 2" pitchFamily="18" charset="2"/>
              <a:buChar char="Ë"/>
            </a:pPr>
            <a:r>
              <a:rPr lang="en-US" altLang="en-US" sz="1800"/>
              <a:t>Barbiturates</a:t>
            </a:r>
          </a:p>
          <a:p>
            <a:pPr marL="358775" lvl="1" indent="365125" algn="just">
              <a:lnSpc>
                <a:spcPct val="80000"/>
              </a:lnSpc>
              <a:spcBef>
                <a:spcPct val="0"/>
              </a:spcBef>
              <a:buClr>
                <a:srgbClr val="000000"/>
              </a:buClr>
              <a:buFont typeface="Wingdings 2" pitchFamily="18" charset="2"/>
              <a:buChar char="Ë"/>
            </a:pPr>
            <a:r>
              <a:rPr lang="en-US" altLang="en-US" sz="1800"/>
              <a:t>GABA B agonists such as Baclofen</a:t>
            </a:r>
          </a:p>
          <a:p>
            <a:pPr marL="358775" lvl="1" indent="365125" algn="just">
              <a:lnSpc>
                <a:spcPct val="80000"/>
              </a:lnSpc>
              <a:spcBef>
                <a:spcPct val="0"/>
              </a:spcBef>
              <a:buClr>
                <a:srgbClr val="000000"/>
              </a:buClr>
              <a:buFont typeface="Wingdings 2" pitchFamily="18" charset="2"/>
              <a:buChar char="Ë"/>
            </a:pPr>
            <a:r>
              <a:rPr lang="en-US" altLang="en-US" sz="1800"/>
              <a:t>Acamprosate</a:t>
            </a:r>
          </a:p>
          <a:p>
            <a:pPr marL="358775" lvl="1" indent="365125" algn="just">
              <a:lnSpc>
                <a:spcPct val="80000"/>
              </a:lnSpc>
              <a:spcBef>
                <a:spcPct val="0"/>
              </a:spcBef>
              <a:buClr>
                <a:srgbClr val="000000"/>
              </a:buClr>
              <a:buFont typeface="Wingdings 2" pitchFamily="18" charset="2"/>
              <a:buChar char="Ë"/>
            </a:pPr>
            <a:r>
              <a:rPr lang="en-US" altLang="en-US" sz="1800"/>
              <a:t>Anti-psychotics</a:t>
            </a:r>
          </a:p>
          <a:p>
            <a:pPr marL="358775" lvl="1" indent="365125" algn="just">
              <a:lnSpc>
                <a:spcPct val="80000"/>
              </a:lnSpc>
              <a:spcBef>
                <a:spcPct val="0"/>
              </a:spcBef>
              <a:buClr>
                <a:srgbClr val="000000"/>
              </a:buClr>
              <a:buFont typeface="Wingdings 2" pitchFamily="18" charset="2"/>
              <a:buChar char="Ë"/>
            </a:pPr>
            <a:r>
              <a:rPr lang="en-US" altLang="en-US" sz="1800"/>
              <a:t>Anti-convulsants</a:t>
            </a:r>
          </a:p>
          <a:p>
            <a:pPr marL="358775" lvl="1" indent="365125" algn="just">
              <a:lnSpc>
                <a:spcPct val="80000"/>
              </a:lnSpc>
              <a:spcBef>
                <a:spcPct val="0"/>
              </a:spcBef>
              <a:buClr>
                <a:srgbClr val="000000"/>
              </a:buClr>
              <a:buFont typeface="Wingdings 2" pitchFamily="18" charset="2"/>
              <a:buChar char="Ë"/>
            </a:pPr>
            <a:r>
              <a:rPr lang="en-US" altLang="en-US" sz="1800"/>
              <a:t>Anti-hypertensives such as beta blockers</a:t>
            </a:r>
            <a:endParaRPr lang="en-US" altLang="en-US"/>
          </a:p>
        </p:txBody>
      </p:sp>
      <p:pic>
        <p:nvPicPr>
          <p:cNvPr id="13316" name="Picture 4" descr="Cardiff Un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BroM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slide(fromBottom)">
                                      <p:cBhvr>
                                        <p:cTn id="7" dur="1000"/>
                                        <p:tgtEl>
                                          <p:spTgt spid="13314"/>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11" dur="1000"/>
                                        <p:tgtEl>
                                          <p:spTgt spid="13315">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5" dur="1000"/>
                                        <p:tgtEl>
                                          <p:spTgt spid="13315">
                                            <p:txEl>
                                              <p:pRg st="2" end="2"/>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animEffect transition="in" filter="blinds(horizontal)">
                                      <p:cBhvr>
                                        <p:cTn id="19" dur="1000"/>
                                        <p:tgtEl>
                                          <p:spTgt spid="13315">
                                            <p:txEl>
                                              <p:pRg st="4" end="4"/>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3315">
                                            <p:txEl>
                                              <p:pRg st="5" end="5"/>
                                            </p:txEl>
                                          </p:spTgt>
                                        </p:tgtEl>
                                        <p:attrNameLst>
                                          <p:attrName>style.visibility</p:attrName>
                                        </p:attrNameLst>
                                      </p:cBhvr>
                                      <p:to>
                                        <p:strVal val="visible"/>
                                      </p:to>
                                    </p:set>
                                    <p:animEffect transition="in" filter="blinds(horizontal)">
                                      <p:cBhvr>
                                        <p:cTn id="23" dur="1000"/>
                                        <p:tgtEl>
                                          <p:spTgt spid="13315">
                                            <p:txEl>
                                              <p:pRg st="5" end="5"/>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3315">
                                            <p:txEl>
                                              <p:pRg st="6" end="6"/>
                                            </p:txEl>
                                          </p:spTgt>
                                        </p:tgtEl>
                                        <p:attrNameLst>
                                          <p:attrName>style.visibility</p:attrName>
                                        </p:attrNameLst>
                                      </p:cBhvr>
                                      <p:to>
                                        <p:strVal val="visible"/>
                                      </p:to>
                                    </p:set>
                                    <p:animEffect transition="in" filter="blinds(horizontal)">
                                      <p:cBhvr>
                                        <p:cTn id="27" dur="1000"/>
                                        <p:tgtEl>
                                          <p:spTgt spid="13315">
                                            <p:txEl>
                                              <p:pRg st="6" end="6"/>
                                            </p:txEl>
                                          </p:spTgt>
                                        </p:tgtEl>
                                      </p:cBhvr>
                                    </p:animEffect>
                                  </p:childTnLst>
                                </p:cTn>
                              </p:par>
                            </p:childTnLst>
                          </p:cTn>
                        </p:par>
                        <p:par>
                          <p:cTn id="28" fill="hold" nodeType="afterGroup">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13315">
                                            <p:txEl>
                                              <p:pRg st="7" end="7"/>
                                            </p:txEl>
                                          </p:spTgt>
                                        </p:tgtEl>
                                        <p:attrNameLst>
                                          <p:attrName>style.visibility</p:attrName>
                                        </p:attrNameLst>
                                      </p:cBhvr>
                                      <p:to>
                                        <p:strVal val="visible"/>
                                      </p:to>
                                    </p:set>
                                    <p:animEffect transition="in" filter="blinds(horizontal)">
                                      <p:cBhvr>
                                        <p:cTn id="31" dur="1000"/>
                                        <p:tgtEl>
                                          <p:spTgt spid="13315">
                                            <p:txEl>
                                              <p:pRg st="7" end="7"/>
                                            </p:txEl>
                                          </p:spTgt>
                                        </p:tgtEl>
                                      </p:cBhvr>
                                    </p:animEffect>
                                  </p:childTnLst>
                                </p:cTn>
                              </p:par>
                            </p:childTnLst>
                          </p:cTn>
                        </p:par>
                        <p:par>
                          <p:cTn id="32" fill="hold" nodeType="afterGroup">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13315">
                                            <p:txEl>
                                              <p:pRg st="8" end="8"/>
                                            </p:txEl>
                                          </p:spTgt>
                                        </p:tgtEl>
                                        <p:attrNameLst>
                                          <p:attrName>style.visibility</p:attrName>
                                        </p:attrNameLst>
                                      </p:cBhvr>
                                      <p:to>
                                        <p:strVal val="visible"/>
                                      </p:to>
                                    </p:set>
                                    <p:animEffect transition="in" filter="blinds(horizontal)">
                                      <p:cBhvr>
                                        <p:cTn id="35" dur="1000"/>
                                        <p:tgtEl>
                                          <p:spTgt spid="13315">
                                            <p:txEl>
                                              <p:pRg st="8" end="8"/>
                                            </p:txEl>
                                          </p:spTgt>
                                        </p:tgtEl>
                                      </p:cBhvr>
                                    </p:animEffect>
                                  </p:childTnLst>
                                </p:cTn>
                              </p:par>
                            </p:childTnLst>
                          </p:cTn>
                        </p:par>
                        <p:par>
                          <p:cTn id="36" fill="hold" nodeType="afterGroup">
                            <p:stCondLst>
                              <p:cond delay="8000"/>
                            </p:stCondLst>
                            <p:childTnLst>
                              <p:par>
                                <p:cTn id="37" presetID="3" presetClass="entr" presetSubtype="10" fill="hold" grpId="0" nodeType="afterEffect">
                                  <p:stCondLst>
                                    <p:cond delay="0"/>
                                  </p:stCondLst>
                                  <p:childTnLst>
                                    <p:set>
                                      <p:cBhvr>
                                        <p:cTn id="38" dur="1" fill="hold">
                                          <p:stCondLst>
                                            <p:cond delay="0"/>
                                          </p:stCondLst>
                                        </p:cTn>
                                        <p:tgtEl>
                                          <p:spTgt spid="13315">
                                            <p:txEl>
                                              <p:pRg st="9" end="9"/>
                                            </p:txEl>
                                          </p:spTgt>
                                        </p:tgtEl>
                                        <p:attrNameLst>
                                          <p:attrName>style.visibility</p:attrName>
                                        </p:attrNameLst>
                                      </p:cBhvr>
                                      <p:to>
                                        <p:strVal val="visible"/>
                                      </p:to>
                                    </p:set>
                                    <p:animEffect transition="in" filter="blinds(horizontal)">
                                      <p:cBhvr>
                                        <p:cTn id="39" dur="1000"/>
                                        <p:tgtEl>
                                          <p:spTgt spid="13315">
                                            <p:txEl>
                                              <p:pRg st="9" end="9"/>
                                            </p:txEl>
                                          </p:spTgt>
                                        </p:tgtEl>
                                      </p:cBhvr>
                                    </p:animEffect>
                                  </p:childTnLst>
                                </p:cTn>
                              </p:par>
                            </p:childTnLst>
                          </p:cTn>
                        </p:par>
                        <p:par>
                          <p:cTn id="40" fill="hold" nodeType="afterGroup">
                            <p:stCondLst>
                              <p:cond delay="9000"/>
                            </p:stCondLst>
                            <p:childTnLst>
                              <p:par>
                                <p:cTn id="41" presetID="3" presetClass="entr" presetSubtype="10" fill="hold" grpId="0" nodeType="afterEffect">
                                  <p:stCondLst>
                                    <p:cond delay="0"/>
                                  </p:stCondLst>
                                  <p:childTnLst>
                                    <p:set>
                                      <p:cBhvr>
                                        <p:cTn id="42" dur="1" fill="hold">
                                          <p:stCondLst>
                                            <p:cond delay="0"/>
                                          </p:stCondLst>
                                        </p:cTn>
                                        <p:tgtEl>
                                          <p:spTgt spid="13315">
                                            <p:txEl>
                                              <p:pRg st="10" end="10"/>
                                            </p:txEl>
                                          </p:spTgt>
                                        </p:tgtEl>
                                        <p:attrNameLst>
                                          <p:attrName>style.visibility</p:attrName>
                                        </p:attrNameLst>
                                      </p:cBhvr>
                                      <p:to>
                                        <p:strVal val="visible"/>
                                      </p:to>
                                    </p:set>
                                    <p:animEffect transition="in" filter="blinds(horizontal)">
                                      <p:cBhvr>
                                        <p:cTn id="43" dur="1000"/>
                                        <p:tgtEl>
                                          <p:spTgt spid="133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endParaRPr lang="en-GB" altLang="en-US"/>
          </a:p>
        </p:txBody>
      </p:sp>
      <p:grpSp>
        <p:nvGrpSpPr>
          <p:cNvPr id="144388" name="Group 4"/>
          <p:cNvGrpSpPr>
            <a:grpSpLocks/>
          </p:cNvGrpSpPr>
          <p:nvPr/>
        </p:nvGrpSpPr>
        <p:grpSpPr bwMode="auto">
          <a:xfrm>
            <a:off x="1692275" y="2565400"/>
            <a:ext cx="3457575" cy="3081338"/>
            <a:chOff x="2256" y="4003"/>
            <a:chExt cx="1824" cy="1569"/>
          </a:xfrm>
        </p:grpSpPr>
        <p:pic>
          <p:nvPicPr>
            <p:cNvPr id="144389"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1700" t="20810" r="15370" b="13295"/>
            <a:stretch>
              <a:fillRect/>
            </a:stretch>
          </p:blipFill>
          <p:spPr bwMode="auto">
            <a:xfrm>
              <a:off x="2280" y="4003"/>
              <a:ext cx="1800" cy="1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390" name="Text Box 6"/>
            <p:cNvSpPr txBox="1">
              <a:spLocks noChangeArrowheads="1"/>
            </p:cNvSpPr>
            <p:nvPr/>
          </p:nvSpPr>
          <p:spPr bwMode="auto">
            <a:xfrm>
              <a:off x="2256" y="5386"/>
              <a:ext cx="1824"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defTabSz="1279525">
                <a:defRPr>
                  <a:solidFill>
                    <a:schemeClr val="tx1"/>
                  </a:solidFill>
                  <a:latin typeface="Arial" charset="0"/>
                  <a:cs typeface="Arial" charset="0"/>
                </a:defRPr>
              </a:lvl1pPr>
              <a:lvl2pPr defTabSz="1279525">
                <a:defRPr>
                  <a:solidFill>
                    <a:schemeClr val="tx1"/>
                  </a:solidFill>
                  <a:latin typeface="Arial" charset="0"/>
                  <a:cs typeface="Arial" charset="0"/>
                </a:defRPr>
              </a:lvl2pPr>
              <a:lvl3pPr defTabSz="1279525">
                <a:defRPr>
                  <a:solidFill>
                    <a:schemeClr val="tx1"/>
                  </a:solidFill>
                  <a:latin typeface="Arial" charset="0"/>
                  <a:cs typeface="Arial" charset="0"/>
                </a:defRPr>
              </a:lvl3pPr>
              <a:lvl4pPr defTabSz="1279525">
                <a:defRPr>
                  <a:solidFill>
                    <a:schemeClr val="tx1"/>
                  </a:solidFill>
                  <a:latin typeface="Arial" charset="0"/>
                  <a:cs typeface="Arial" charset="0"/>
                </a:defRPr>
              </a:lvl4pPr>
              <a:lvl5pPr defTabSz="1279525">
                <a:defRPr>
                  <a:solidFill>
                    <a:schemeClr val="tx1"/>
                  </a:solidFill>
                  <a:latin typeface="Arial" charset="0"/>
                  <a:cs typeface="Arial" charset="0"/>
                </a:defRPr>
              </a:lvl5pPr>
              <a:lvl6pPr defTabSz="1279525" fontAlgn="base">
                <a:spcBef>
                  <a:spcPct val="0"/>
                </a:spcBef>
                <a:spcAft>
                  <a:spcPct val="0"/>
                </a:spcAft>
                <a:defRPr>
                  <a:solidFill>
                    <a:schemeClr val="tx1"/>
                  </a:solidFill>
                  <a:latin typeface="Arial" charset="0"/>
                  <a:cs typeface="Arial" charset="0"/>
                </a:defRPr>
              </a:lvl6pPr>
              <a:lvl7pPr defTabSz="1279525" fontAlgn="base">
                <a:spcBef>
                  <a:spcPct val="0"/>
                </a:spcBef>
                <a:spcAft>
                  <a:spcPct val="0"/>
                </a:spcAft>
                <a:defRPr>
                  <a:solidFill>
                    <a:schemeClr val="tx1"/>
                  </a:solidFill>
                  <a:latin typeface="Arial" charset="0"/>
                  <a:cs typeface="Arial" charset="0"/>
                </a:defRPr>
              </a:lvl7pPr>
              <a:lvl8pPr defTabSz="1279525" fontAlgn="base">
                <a:spcBef>
                  <a:spcPct val="0"/>
                </a:spcBef>
                <a:spcAft>
                  <a:spcPct val="0"/>
                </a:spcAft>
                <a:defRPr>
                  <a:solidFill>
                    <a:schemeClr val="tx1"/>
                  </a:solidFill>
                  <a:latin typeface="Arial" charset="0"/>
                  <a:cs typeface="Arial" charset="0"/>
                </a:defRPr>
              </a:lvl8pPr>
              <a:lvl9pPr defTabSz="1279525" fontAlgn="base">
                <a:spcBef>
                  <a:spcPct val="0"/>
                </a:spcBef>
                <a:spcAft>
                  <a:spcPct val="0"/>
                </a:spcAft>
                <a:defRPr>
                  <a:solidFill>
                    <a:schemeClr val="tx1"/>
                  </a:solidFill>
                  <a:latin typeface="Arial" charset="0"/>
                  <a:cs typeface="Arial" charset="0"/>
                </a:defRPr>
              </a:lvl9pPr>
            </a:lstStyle>
            <a:p>
              <a:pPr algn="ctr"/>
              <a:r>
                <a:rPr lang="en-GB" altLang="en-US" sz="900" b="1"/>
                <a:t>CYCLE OF ABUSE, PHYSIOLOGIC TOLERANCE</a:t>
              </a:r>
            </a:p>
            <a:p>
              <a:pPr algn="ctr"/>
              <a:r>
                <a:rPr lang="en-GB" altLang="en-US" sz="900" b="1"/>
                <a:t>AND GHB WITHDRAWAL PATHOPHYSIOLOGY</a:t>
              </a:r>
            </a:p>
          </p:txBody>
        </p:sp>
      </p:grpSp>
      <p:grpSp>
        <p:nvGrpSpPr>
          <p:cNvPr id="144391" name="Group 7"/>
          <p:cNvGrpSpPr>
            <a:grpSpLocks/>
          </p:cNvGrpSpPr>
          <p:nvPr/>
        </p:nvGrpSpPr>
        <p:grpSpPr bwMode="auto">
          <a:xfrm>
            <a:off x="5508625" y="2708275"/>
            <a:ext cx="2735263" cy="1016000"/>
            <a:chOff x="2160" y="1344"/>
            <a:chExt cx="1248" cy="433"/>
          </a:xfrm>
        </p:grpSpPr>
        <p:pic>
          <p:nvPicPr>
            <p:cNvPr id="144392"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55630" t="31007" r="10217" b="49515"/>
            <a:stretch>
              <a:fillRect/>
            </a:stretch>
          </p:blipFill>
          <p:spPr bwMode="auto">
            <a:xfrm>
              <a:off x="2256" y="1344"/>
              <a:ext cx="1014" cy="348"/>
            </a:xfrm>
            <a:prstGeom prst="rect">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miter lim="800000"/>
                  <a:headEnd/>
                  <a:tailEnd/>
                </a14:hiddenLine>
              </a:ext>
            </a:extLst>
          </p:spPr>
        </p:pic>
        <p:sp>
          <p:nvSpPr>
            <p:cNvPr id="144393" name="Rectangle 9"/>
            <p:cNvSpPr>
              <a:spLocks noChangeArrowheads="1"/>
            </p:cNvSpPr>
            <p:nvPr/>
          </p:nvSpPr>
          <p:spPr bwMode="auto">
            <a:xfrm>
              <a:off x="2160" y="1659"/>
              <a:ext cx="1248" cy="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r>
                <a:rPr lang="en-GB" altLang="en-US" sz="800" b="1">
                  <a:latin typeface="Courier New" pitchFamily="49" charset="0"/>
                  <a:ea typeface="Times New Roman" pitchFamily="18" charset="0"/>
                  <a:cs typeface="Courier New" pitchFamily="49" charset="0"/>
                </a:rPr>
                <a:t>GHB chemical structure (C</a:t>
              </a:r>
              <a:r>
                <a:rPr lang="en-GB" altLang="en-US" sz="400" b="1">
                  <a:latin typeface="Courier New" pitchFamily="49" charset="0"/>
                  <a:ea typeface="Times New Roman" pitchFamily="18" charset="0"/>
                  <a:cs typeface="Courier New" pitchFamily="49" charset="0"/>
                </a:rPr>
                <a:t>4</a:t>
              </a:r>
              <a:r>
                <a:rPr lang="en-GB" altLang="en-US" sz="800" b="1">
                  <a:latin typeface="Courier New" pitchFamily="49" charset="0"/>
                  <a:ea typeface="Times New Roman" pitchFamily="18" charset="0"/>
                  <a:cs typeface="Courier New" pitchFamily="49" charset="0"/>
                </a:rPr>
                <a:t>H</a:t>
              </a:r>
              <a:r>
                <a:rPr lang="en-GB" altLang="en-US" sz="400" b="1">
                  <a:latin typeface="Courier New" pitchFamily="49" charset="0"/>
                  <a:ea typeface="Times New Roman" pitchFamily="18" charset="0"/>
                  <a:cs typeface="Courier New" pitchFamily="49" charset="0"/>
                </a:rPr>
                <a:t>8</a:t>
              </a:r>
              <a:r>
                <a:rPr lang="en-GB" altLang="en-US" sz="800" b="1">
                  <a:latin typeface="Courier New" pitchFamily="49" charset="0"/>
                  <a:ea typeface="Times New Roman" pitchFamily="18" charset="0"/>
                  <a:cs typeface="Courier New" pitchFamily="49" charset="0"/>
                </a:rPr>
                <a:t>O</a:t>
              </a:r>
              <a:r>
                <a:rPr lang="en-GB" altLang="en-US" sz="400" b="1">
                  <a:latin typeface="Courier New" pitchFamily="49" charset="0"/>
                  <a:ea typeface="Times New Roman" pitchFamily="18" charset="0"/>
                  <a:cs typeface="Courier New" pitchFamily="49" charset="0"/>
                </a:rPr>
                <a:t>3</a:t>
              </a:r>
              <a:r>
                <a:rPr lang="en-GB" altLang="en-US" sz="800" b="1">
                  <a:latin typeface="Courier New" pitchFamily="49" charset="0"/>
                  <a:ea typeface="Times New Roman" pitchFamily="18" charset="0"/>
                  <a:cs typeface="Courier New" pitchFamily="49" charset="0"/>
                </a:rPr>
                <a:t>)</a:t>
              </a:r>
              <a:r>
                <a:rPr lang="en-GB" altLang="en-US" sz="1200">
                  <a:ea typeface="Times New Roman" pitchFamily="18" charset="0"/>
                  <a:cs typeface="Courier New" pitchFamily="49" charset="0"/>
                </a:rPr>
                <a:t> </a:t>
              </a:r>
              <a:endParaRPr lang="en-GB" altLang="en-US">
                <a:ea typeface="Times New Roman" pitchFamily="18" charset="0"/>
                <a:cs typeface="Courier New" pitchFamily="49" charset="0"/>
              </a:endParaRPr>
            </a:p>
          </p:txBody>
        </p:sp>
      </p:grpSp>
      <p:pic>
        <p:nvPicPr>
          <p:cNvPr id="144394" name="Picture 10" descr="Cardiff Univ"/>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144395" name="Picture 11" descr="BroMo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144388"/>
                                        </p:tgtEl>
                                        <p:attrNameLst>
                                          <p:attrName>style.visibility</p:attrName>
                                        </p:attrNameLst>
                                      </p:cBhvr>
                                      <p:to>
                                        <p:strVal val="visible"/>
                                      </p:to>
                                    </p:set>
                                    <p:animEffect transition="in" filter="blinds(horizontal)">
                                      <p:cBhvr>
                                        <p:cTn id="7" dur="1000"/>
                                        <p:tgtEl>
                                          <p:spTgt spid="144388"/>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144391"/>
                                        </p:tgtEl>
                                        <p:attrNameLst>
                                          <p:attrName>style.visibility</p:attrName>
                                        </p:attrNameLst>
                                      </p:cBhvr>
                                      <p:to>
                                        <p:strVal val="visible"/>
                                      </p:to>
                                    </p:set>
                                    <p:animEffect transition="in" filter="blinds(horizontal)">
                                      <p:cBhvr>
                                        <p:cTn id="11" dur="1000"/>
                                        <p:tgtEl>
                                          <p:spTgt spid="1443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780" name="AutoShape 348"/>
          <p:cNvSpPr>
            <a:spLocks noGrp="1" noChangeArrowheads="1"/>
          </p:cNvSpPr>
          <p:nvPr>
            <p:ph type="title"/>
          </p:nvPr>
        </p:nvSpPr>
        <p:spPr>
          <a:xfrm>
            <a:off x="755650" y="765175"/>
            <a:ext cx="7770813" cy="1139825"/>
          </a:xfrm>
        </p:spPr>
        <p:txBody>
          <a:bodyPr/>
          <a:lstStyle/>
          <a:p>
            <a:r>
              <a:rPr lang="en-US" altLang="en-US" sz="2400"/>
              <a:t>TEMPORAL PATTERN OF THE SYMPTOMS OF GHB WITHDRAWAL</a:t>
            </a:r>
            <a:endParaRPr lang="en-GB" altLang="en-US" sz="2400"/>
          </a:p>
        </p:txBody>
      </p:sp>
      <p:graphicFrame>
        <p:nvGraphicFramePr>
          <p:cNvPr id="146791" name="Group 359"/>
          <p:cNvGraphicFramePr>
            <a:graphicFrameLocks noGrp="1"/>
          </p:cNvGraphicFramePr>
          <p:nvPr>
            <p:ph idx="1"/>
          </p:nvPr>
        </p:nvGraphicFramePr>
        <p:xfrm>
          <a:off x="838200" y="2362200"/>
          <a:ext cx="7693025" cy="3960495"/>
        </p:xfrm>
        <a:graphic>
          <a:graphicData uri="http://schemas.openxmlformats.org/drawingml/2006/table">
            <a:tbl>
              <a:tblPr/>
              <a:tblGrid>
                <a:gridCol w="3373438"/>
                <a:gridCol w="1223962"/>
                <a:gridCol w="1446213"/>
                <a:gridCol w="1649412"/>
              </a:tblGrid>
              <a:tr h="485775">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charset="0"/>
                          <a:cs typeface="Arial" charset="0"/>
                        </a:rPr>
                        <a:t>SYMPTOMS: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charset="0"/>
                          <a:cs typeface="Arial" charset="0"/>
                        </a:rPr>
                        <a:t>Early (1-24 hours)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charset="0"/>
                          <a:cs typeface="Arial" charset="0"/>
                        </a:rPr>
                        <a:t>Progressive</a:t>
                      </a:r>
                      <a:br>
                        <a:rPr kumimoji="0" lang="en-US" altLang="en-US" sz="1200" b="1" i="0" u="none" strike="noStrike" cap="none" normalizeH="0" baseline="0" smtClean="0">
                          <a:ln>
                            <a:noFill/>
                          </a:ln>
                          <a:solidFill>
                            <a:schemeClr val="tx1"/>
                          </a:solidFill>
                          <a:effectLst/>
                          <a:latin typeface="Arial" charset="0"/>
                          <a:cs typeface="Arial" charset="0"/>
                        </a:rPr>
                      </a:br>
                      <a:r>
                        <a:rPr kumimoji="0" lang="en-US" altLang="en-US" sz="1200" b="1" i="0" u="none" strike="noStrike" cap="none" normalizeH="0" baseline="0" smtClean="0">
                          <a:ln>
                            <a:noFill/>
                          </a:ln>
                          <a:solidFill>
                            <a:schemeClr val="tx1"/>
                          </a:solidFill>
                          <a:effectLst/>
                          <a:latin typeface="Arial" charset="0"/>
                          <a:cs typeface="Arial" charset="0"/>
                        </a:rPr>
                        <a:t>(1-6 days)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charset="0"/>
                          <a:cs typeface="Arial" charset="0"/>
                        </a:rPr>
                        <a:t>Episodic when</a:t>
                      </a:r>
                      <a:br>
                        <a:rPr kumimoji="0" lang="en-US" altLang="en-US" sz="1200" b="1" i="0" u="none" strike="noStrike" cap="none" normalizeH="0" baseline="0" smtClean="0">
                          <a:ln>
                            <a:noFill/>
                          </a:ln>
                          <a:solidFill>
                            <a:schemeClr val="tx1"/>
                          </a:solidFill>
                          <a:effectLst/>
                          <a:latin typeface="Arial" charset="0"/>
                          <a:cs typeface="Arial" charset="0"/>
                        </a:rPr>
                      </a:br>
                      <a:r>
                        <a:rPr kumimoji="0" lang="en-US" altLang="en-US" sz="1200" b="1" i="0" u="none" strike="noStrike" cap="none" normalizeH="0" baseline="0" smtClean="0">
                          <a:ln>
                            <a:noFill/>
                          </a:ln>
                          <a:solidFill>
                            <a:schemeClr val="tx1"/>
                          </a:solidFill>
                          <a:effectLst/>
                          <a:latin typeface="Arial" charset="0"/>
                          <a:cs typeface="Arial" charset="0"/>
                        </a:rPr>
                        <a:t>waning (7-14 days)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Anxiety/Restlessness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Insomnia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Tremor</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Confusion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Delirium</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Auditory, tactile, and visual hallucinations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613">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Intermittent Tachycardia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Hypertension</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Nausea</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Vomiting</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0025">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Diaphoresis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chemeClr val="tx1"/>
                          </a:solidFill>
                          <a:effectLst/>
                          <a:latin typeface="Arial" charset="0"/>
                          <a:cs typeface="Arial" charset="0"/>
                        </a:rPr>
                        <a:t>+</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
                <a:tc>
                  <a:txBody>
                    <a:bodyPr/>
                    <a:lstStyle>
                      <a:lvl1pPr marL="342900" indent="-342900">
                        <a:spcBef>
                          <a:spcPct val="20000"/>
                        </a:spcBef>
                        <a:buClr>
                          <a:schemeClr val="tx1"/>
                        </a:buClr>
                        <a:buSzPct val="75000"/>
                        <a:buFont typeface="Wingdings" pitchFamily="2" charset="2"/>
                        <a:defRPr sz="2400">
                          <a:solidFill>
                            <a:schemeClr val="tx1"/>
                          </a:solidFill>
                          <a:latin typeface="Arial" charset="0"/>
                          <a:cs typeface="Arial" charset="0"/>
                        </a:defRPr>
                      </a:lvl1pPr>
                      <a:lvl2pPr marL="742950" indent="-285750">
                        <a:spcBef>
                          <a:spcPct val="20000"/>
                        </a:spcBef>
                        <a:buClr>
                          <a:schemeClr val="tx1"/>
                        </a:buClr>
                        <a:buSzPct val="75000"/>
                        <a:defRPr sz="2000">
                          <a:solidFill>
                            <a:schemeClr val="tx1"/>
                          </a:solidFill>
                          <a:latin typeface="Arial" charset="0"/>
                          <a:cs typeface="Arial" charset="0"/>
                        </a:defRPr>
                      </a:lvl2pPr>
                      <a:lvl3pPr marL="1143000" indent="-228600">
                        <a:spcBef>
                          <a:spcPct val="20000"/>
                        </a:spcBef>
                        <a:buClr>
                          <a:schemeClr val="tx1"/>
                        </a:buClr>
                        <a:buSzPct val="75000"/>
                        <a:buFont typeface="Wingdings" pitchFamily="2" charset="2"/>
                        <a:defRPr>
                          <a:solidFill>
                            <a:schemeClr val="tx1"/>
                          </a:solidFill>
                          <a:latin typeface="Arial" charset="0"/>
                          <a:cs typeface="Arial" charset="0"/>
                        </a:defRPr>
                      </a:lvl3pPr>
                      <a:lvl4pPr marL="1600200" indent="-228600">
                        <a:spcBef>
                          <a:spcPct val="20000"/>
                        </a:spcBef>
                        <a:buClr>
                          <a:schemeClr val="tx1"/>
                        </a:buClr>
                        <a:buSzPct val="80000"/>
                        <a:defRPr sz="1600">
                          <a:solidFill>
                            <a:schemeClr val="tx1"/>
                          </a:solidFill>
                          <a:latin typeface="Arial" charset="0"/>
                          <a:cs typeface="Arial" charset="0"/>
                        </a:defRPr>
                      </a:lvl4pPr>
                      <a:lvl5pPr marL="2057400" indent="-228600">
                        <a:spcBef>
                          <a:spcPct val="20000"/>
                        </a:spcBef>
                        <a:buClr>
                          <a:schemeClr val="tx1"/>
                        </a:buClr>
                        <a:buSzPct val="65000"/>
                        <a:buFont typeface="Wingdings" pitchFamily="2" charset="2"/>
                        <a:defRPr sz="1600">
                          <a:solidFill>
                            <a:schemeClr val="tx1"/>
                          </a:solidFill>
                          <a:latin typeface="Arial" charset="0"/>
                          <a:cs typeface="Arial" charset="0"/>
                        </a:defRPr>
                      </a:lvl5pPr>
                      <a:lvl6pPr marL="25146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marL="29718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marL="34290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marL="3886200" indent="-228600"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altLang="en-US" sz="1200" b="1" i="0" u="none" strike="noStrike" cap="none" normalizeH="0" baseline="0" smtClean="0">
                          <a:ln>
                            <a:noFill/>
                          </a:ln>
                          <a:solidFill>
                            <a:schemeClr val="tx1"/>
                          </a:solidFill>
                          <a:effectLst/>
                          <a:latin typeface="Arial" charset="0"/>
                          <a:cs typeface="Arial" charset="0"/>
                        </a:rPr>
                        <a:t>Key: Mild = +, Moderate = ++, Severe = +++</a:t>
                      </a:r>
                    </a:p>
                  </a:txBody>
                  <a:tcPr anchor="b" horzOverflow="overflow">
                    <a:lnL cap="flat">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GB" altLang="en-US" sz="24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GB" altLang="en-US" sz="2400" b="0" i="0" u="none" strike="noStrike" cap="none" normalizeH="0" baseline="0" smtClean="0">
                        <a:ln>
                          <a:noFill/>
                        </a:ln>
                        <a:solidFill>
                          <a:schemeClr val="tx1"/>
                        </a:solidFill>
                        <a:effectLst/>
                        <a:latin typeface="Arial" charset="0"/>
                        <a:cs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c>
                  <a:txBody>
                    <a:bodyPr/>
                    <a:lstStyle>
                      <a:lvl1pPr>
                        <a:spcBef>
                          <a:spcPct val="20000"/>
                        </a:spcBef>
                        <a:buClr>
                          <a:schemeClr val="tx1"/>
                        </a:buClr>
                        <a:buSzPct val="75000"/>
                        <a:buFont typeface="Wingdings" pitchFamily="2" charset="2"/>
                        <a:defRPr sz="2400">
                          <a:solidFill>
                            <a:schemeClr val="tx1"/>
                          </a:solidFill>
                          <a:latin typeface="Arial" charset="0"/>
                          <a:cs typeface="Arial" charset="0"/>
                        </a:defRPr>
                      </a:lvl1pPr>
                      <a:lvl2pPr>
                        <a:spcBef>
                          <a:spcPct val="20000"/>
                        </a:spcBef>
                        <a:buClr>
                          <a:schemeClr val="tx1"/>
                        </a:buClr>
                        <a:buSzPct val="75000"/>
                        <a:defRPr sz="2000">
                          <a:solidFill>
                            <a:schemeClr val="tx1"/>
                          </a:solidFill>
                          <a:latin typeface="Arial" charset="0"/>
                          <a:cs typeface="Arial" charset="0"/>
                        </a:defRPr>
                      </a:lvl2pPr>
                      <a:lvl3pPr>
                        <a:spcBef>
                          <a:spcPct val="20000"/>
                        </a:spcBef>
                        <a:buClr>
                          <a:schemeClr val="tx1"/>
                        </a:buClr>
                        <a:buSzPct val="75000"/>
                        <a:buFont typeface="Wingdings" pitchFamily="2" charset="2"/>
                        <a:defRPr>
                          <a:solidFill>
                            <a:schemeClr val="tx1"/>
                          </a:solidFill>
                          <a:latin typeface="Arial" charset="0"/>
                          <a:cs typeface="Arial" charset="0"/>
                        </a:defRPr>
                      </a:lvl3pPr>
                      <a:lvl4pPr>
                        <a:spcBef>
                          <a:spcPct val="20000"/>
                        </a:spcBef>
                        <a:buClr>
                          <a:schemeClr val="tx1"/>
                        </a:buClr>
                        <a:buSzPct val="80000"/>
                        <a:defRPr sz="1600">
                          <a:solidFill>
                            <a:schemeClr val="tx1"/>
                          </a:solidFill>
                          <a:latin typeface="Arial" charset="0"/>
                          <a:cs typeface="Arial" charset="0"/>
                        </a:defRPr>
                      </a:lvl4pPr>
                      <a:lvl5pPr>
                        <a:spcBef>
                          <a:spcPct val="20000"/>
                        </a:spcBef>
                        <a:buClr>
                          <a:schemeClr val="tx1"/>
                        </a:buClr>
                        <a:buSzPct val="65000"/>
                        <a:buFont typeface="Wingdings" pitchFamily="2" charset="2"/>
                        <a:defRPr sz="1600">
                          <a:solidFill>
                            <a:schemeClr val="tx1"/>
                          </a:solidFill>
                          <a:latin typeface="Arial" charset="0"/>
                          <a:cs typeface="Arial" charset="0"/>
                        </a:defRPr>
                      </a:lvl5pPr>
                      <a:lvl6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6pPr>
                      <a:lvl7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7pPr>
                      <a:lvl8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8pPr>
                      <a:lvl9pPr fontAlgn="base">
                        <a:spcBef>
                          <a:spcPct val="20000"/>
                        </a:spcBef>
                        <a:spcAft>
                          <a:spcPct val="0"/>
                        </a:spcAft>
                        <a:buClr>
                          <a:schemeClr val="tx1"/>
                        </a:buClr>
                        <a:buSzPct val="65000"/>
                        <a:buFont typeface="Wingdings" pitchFamily="2" charset="2"/>
                        <a:defRPr sz="1600">
                          <a:solidFill>
                            <a:schemeClr val="tx1"/>
                          </a:solidFill>
                          <a:latin typeface="Arial" charset="0"/>
                          <a:cs typeface="Arial" charset="0"/>
                        </a:defRPr>
                      </a:lvl9pPr>
                    </a:lstStyle>
                    <a:p>
                      <a:pPr marL="0" marR="0" lvl="0" indent="0" algn="l" defTabSz="914400" rtl="0" eaLnBrk="1" fontAlgn="base" latinLnBrk="0" hangingPunct="1">
                        <a:lnSpc>
                          <a:spcPct val="100000"/>
                        </a:lnSpc>
                        <a:spcBef>
                          <a:spcPct val="20000"/>
                        </a:spcBef>
                        <a:spcAft>
                          <a:spcPct val="0"/>
                        </a:spcAft>
                        <a:buClr>
                          <a:schemeClr val="tx1"/>
                        </a:buClr>
                        <a:buSzPct val="75000"/>
                        <a:buFont typeface="Wingdings" pitchFamily="2" charset="2"/>
                        <a:buNone/>
                        <a:tabLst/>
                      </a:pPr>
                      <a:endParaRPr kumimoji="0" lang="en-GB" altLang="en-US" sz="2400" b="0" i="0" u="none" strike="noStrike" cap="none" normalizeH="0" baseline="0" smtClean="0">
                        <a:ln>
                          <a:noFill/>
                        </a:ln>
                        <a:solidFill>
                          <a:schemeClr val="tx1"/>
                        </a:solidFill>
                        <a:effectLst/>
                        <a:latin typeface="Arial" charset="0"/>
                        <a:cs typeface="Arial" charset="0"/>
                      </a:endParaRPr>
                    </a:p>
                  </a:txBody>
                  <a:tcPr anchor="b" horzOverflow="overflow">
                    <a:lnL>
                      <a:noFill/>
                    </a:lnL>
                    <a:lnR cap="flat">
                      <a:noFill/>
                    </a:lnR>
                    <a:lnT w="12700" cap="flat" cmpd="sng" algn="ctr">
                      <a:solidFill>
                        <a:srgbClr val="000000"/>
                      </a:solidFill>
                      <a:prstDash val="solid"/>
                      <a:round/>
                      <a:headEnd type="none" w="med" len="med"/>
                      <a:tailEnd type="none" w="med" len="med"/>
                    </a:lnT>
                    <a:lnB cap="flat">
                      <a:noFill/>
                    </a:lnB>
                    <a:lnTlToBr>
                      <a:noFill/>
                    </a:lnTlToBr>
                    <a:lnBlToTr>
                      <a:noFill/>
                    </a:lnBlToTr>
                    <a:noFill/>
                  </a:tcPr>
                </a:tc>
              </a:tr>
            </a:tbl>
          </a:graphicData>
        </a:graphic>
      </p:graphicFrame>
      <p:pic>
        <p:nvPicPr>
          <p:cNvPr id="146792" name="Picture 360" descr="Cardiff Un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146793" name="Picture 361" descr="BroM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6780"/>
                                        </p:tgtEl>
                                        <p:attrNameLst>
                                          <p:attrName>style.visibility</p:attrName>
                                        </p:attrNameLst>
                                      </p:cBhvr>
                                      <p:to>
                                        <p:strVal val="visible"/>
                                      </p:to>
                                    </p:set>
                                    <p:animEffect transition="in" filter="slide(fromBottom)">
                                      <p:cBhvr>
                                        <p:cTn id="7" dur="1000"/>
                                        <p:tgtEl>
                                          <p:spTgt spid="146780"/>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146791"/>
                                        </p:tgtEl>
                                        <p:attrNameLst>
                                          <p:attrName>style.visibility</p:attrName>
                                        </p:attrNameLst>
                                      </p:cBhvr>
                                      <p:to>
                                        <p:strVal val="visible"/>
                                      </p:to>
                                    </p:set>
                                    <p:animEffect transition="in" filter="blinds(horizontal)">
                                      <p:cBhvr>
                                        <p:cTn id="11" dur="1000"/>
                                        <p:tgtEl>
                                          <p:spTgt spid="146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7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title"/>
          </p:nvPr>
        </p:nvSpPr>
        <p:spPr>
          <a:xfrm>
            <a:off x="762000" y="1196975"/>
            <a:ext cx="7924800" cy="708025"/>
          </a:xfrm>
        </p:spPr>
        <p:txBody>
          <a:bodyPr/>
          <a:lstStyle/>
          <a:p>
            <a:r>
              <a:rPr lang="en-US" altLang="en-US" sz="3200"/>
              <a:t>Management of GHB Withdrawal</a:t>
            </a:r>
          </a:p>
        </p:txBody>
      </p:sp>
      <p:sp>
        <p:nvSpPr>
          <p:cNvPr id="14339" name="Rectangle 3"/>
          <p:cNvSpPr>
            <a:spLocks noGrp="1" noChangeArrowheads="1"/>
          </p:cNvSpPr>
          <p:nvPr>
            <p:ph type="body" idx="1"/>
          </p:nvPr>
        </p:nvSpPr>
        <p:spPr>
          <a:xfrm>
            <a:off x="838200" y="2362200"/>
            <a:ext cx="7693025" cy="3298825"/>
          </a:xfrm>
        </p:spPr>
        <p:txBody>
          <a:bodyPr/>
          <a:lstStyle/>
          <a:p>
            <a:pPr algn="just">
              <a:lnSpc>
                <a:spcPct val="80000"/>
              </a:lnSpc>
              <a:buFont typeface="Wingdings 2" pitchFamily="18" charset="2"/>
              <a:buChar char="Ë"/>
            </a:pPr>
            <a:r>
              <a:rPr lang="en-US" altLang="en-US" sz="2000"/>
              <a:t>Milder forms of withdrawal may be successfully treated with benzodiazepines on an out patient basis. (Addolorato et al 1999c; Galloway et al.1997)</a:t>
            </a:r>
          </a:p>
          <a:p>
            <a:pPr algn="just">
              <a:lnSpc>
                <a:spcPct val="80000"/>
              </a:lnSpc>
              <a:buFont typeface="Wingdings 2" pitchFamily="18" charset="2"/>
              <a:buChar char="Ë"/>
            </a:pPr>
            <a:r>
              <a:rPr lang="en-US" altLang="en-US" sz="2000"/>
              <a:t>Severe withdrawal states require medical support, high doses of benzodiazepines and capacity for physical restraint to prevent the patient from harming self or others during bouts of psychotic agitation (Dyer et al.2001; Miotto and Roth 2001)</a:t>
            </a:r>
          </a:p>
          <a:p>
            <a:pPr algn="just">
              <a:lnSpc>
                <a:spcPct val="80000"/>
              </a:lnSpc>
              <a:buFont typeface="Wingdings 2" pitchFamily="18" charset="2"/>
              <a:buChar char="Ë"/>
            </a:pPr>
            <a:r>
              <a:rPr lang="en-US" altLang="en-US" sz="2000"/>
              <a:t>Craig and Colleagues reported a case of a patient who needed 507 mg of lorazepam plus 120 mg of diazepam over 90 hours to control agitation.</a:t>
            </a:r>
          </a:p>
          <a:p>
            <a:pPr algn="just">
              <a:lnSpc>
                <a:spcPct val="80000"/>
              </a:lnSpc>
              <a:buFont typeface="Wingdings 2" pitchFamily="18" charset="2"/>
              <a:buChar char="Ë"/>
            </a:pPr>
            <a:r>
              <a:rPr lang="en-US" altLang="en-US" sz="2000"/>
              <a:t>Other drugs used in the management are Barbiturates (Benzodiazepine Resistant cases), antipsychotic, chloral hydrate, anticonvulsants.</a:t>
            </a:r>
          </a:p>
        </p:txBody>
      </p:sp>
      <p:pic>
        <p:nvPicPr>
          <p:cNvPr id="14340" name="Picture 4" descr="Cardiff Un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BroM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
        <p:nvSpPr>
          <p:cNvPr id="14342" name="AutoShape 6"/>
          <p:cNvSpPr>
            <a:spLocks noChangeArrowheads="1"/>
          </p:cNvSpPr>
          <p:nvPr/>
        </p:nvSpPr>
        <p:spPr bwMode="auto">
          <a:xfrm>
            <a:off x="7164388" y="5949950"/>
            <a:ext cx="1512887" cy="70802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charset="0"/>
                <a:cs typeface="Arial" charset="0"/>
              </a:defRPr>
            </a:lvl1pPr>
            <a:lvl2pPr>
              <a:lnSpc>
                <a:spcPct val="90000"/>
              </a:lnSpc>
              <a:defRPr sz="3600" b="1">
                <a:solidFill>
                  <a:schemeClr val="tx2"/>
                </a:solidFill>
                <a:latin typeface="Arial" charset="0"/>
                <a:cs typeface="Arial" charset="0"/>
              </a:defRPr>
            </a:lvl2pPr>
            <a:lvl3pPr>
              <a:lnSpc>
                <a:spcPct val="90000"/>
              </a:lnSpc>
              <a:defRPr sz="3600" b="1">
                <a:solidFill>
                  <a:schemeClr val="tx2"/>
                </a:solidFill>
                <a:latin typeface="Arial" charset="0"/>
                <a:cs typeface="Arial" charset="0"/>
              </a:defRPr>
            </a:lvl3pPr>
            <a:lvl4pPr>
              <a:lnSpc>
                <a:spcPct val="90000"/>
              </a:lnSpc>
              <a:defRPr sz="3600" b="1">
                <a:solidFill>
                  <a:schemeClr val="tx2"/>
                </a:solidFill>
                <a:latin typeface="Arial" charset="0"/>
                <a:cs typeface="Arial" charset="0"/>
              </a:defRPr>
            </a:lvl4pPr>
            <a:lvl5pPr>
              <a:lnSpc>
                <a:spcPct val="90000"/>
              </a:lnSpc>
              <a:defRPr sz="3600" b="1">
                <a:solidFill>
                  <a:schemeClr val="tx2"/>
                </a:solidFill>
                <a:latin typeface="Arial" charset="0"/>
                <a:cs typeface="Arial" charset="0"/>
              </a:defRPr>
            </a:lvl5pPr>
            <a:lvl6pPr marL="457200" fontAlgn="base">
              <a:lnSpc>
                <a:spcPct val="90000"/>
              </a:lnSpc>
              <a:spcBef>
                <a:spcPct val="0"/>
              </a:spcBef>
              <a:spcAft>
                <a:spcPct val="0"/>
              </a:spcAft>
              <a:defRPr sz="3600" b="1">
                <a:solidFill>
                  <a:schemeClr val="tx2"/>
                </a:solidFill>
                <a:latin typeface="Arial" charset="0"/>
                <a:cs typeface="Arial" charset="0"/>
              </a:defRPr>
            </a:lvl6pPr>
            <a:lvl7pPr marL="914400" fontAlgn="base">
              <a:lnSpc>
                <a:spcPct val="90000"/>
              </a:lnSpc>
              <a:spcBef>
                <a:spcPct val="0"/>
              </a:spcBef>
              <a:spcAft>
                <a:spcPct val="0"/>
              </a:spcAft>
              <a:defRPr sz="3600" b="1">
                <a:solidFill>
                  <a:schemeClr val="tx2"/>
                </a:solidFill>
                <a:latin typeface="Arial" charset="0"/>
                <a:cs typeface="Arial" charset="0"/>
              </a:defRPr>
            </a:lvl7pPr>
            <a:lvl8pPr marL="1371600" fontAlgn="base">
              <a:lnSpc>
                <a:spcPct val="90000"/>
              </a:lnSpc>
              <a:spcBef>
                <a:spcPct val="0"/>
              </a:spcBef>
              <a:spcAft>
                <a:spcPct val="0"/>
              </a:spcAft>
              <a:defRPr sz="3600" b="1">
                <a:solidFill>
                  <a:schemeClr val="tx2"/>
                </a:solidFill>
                <a:latin typeface="Arial" charset="0"/>
                <a:cs typeface="Arial" charset="0"/>
              </a:defRPr>
            </a:lvl8pPr>
            <a:lvl9pPr marL="1828800" fontAlgn="base">
              <a:lnSpc>
                <a:spcPct val="90000"/>
              </a:lnSpc>
              <a:spcBef>
                <a:spcPct val="0"/>
              </a:spcBef>
              <a:spcAft>
                <a:spcPct val="0"/>
              </a:spcAft>
              <a:defRPr sz="3600" b="1">
                <a:solidFill>
                  <a:schemeClr val="tx2"/>
                </a:solidFill>
                <a:latin typeface="Arial" charset="0"/>
                <a:cs typeface="Arial" charset="0"/>
              </a:defRPr>
            </a:lvl9pPr>
          </a:lstStyle>
          <a:p>
            <a:r>
              <a:rPr lang="en-US" altLang="en-US" sz="1600"/>
              <a:t>Continued</a:t>
            </a:r>
            <a:r>
              <a:rPr lang="en-US" altLang="en-US" sz="3200"/>
              <a:t>..</a:t>
            </a:r>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slide(fromBottom)">
                                      <p:cBhvr>
                                        <p:cTn id="7" dur="1000"/>
                                        <p:tgtEl>
                                          <p:spTgt spid="14338"/>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11" dur="1000"/>
                                        <p:tgtEl>
                                          <p:spTgt spid="14339">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15" dur="1000"/>
                                        <p:tgtEl>
                                          <p:spTgt spid="14339">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9" dur="1000"/>
                                        <p:tgtEl>
                                          <p:spTgt spid="14339">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23" dur="1000"/>
                                        <p:tgtEl>
                                          <p:spTgt spid="14339">
                                            <p:txEl>
                                              <p:pRg st="3" end="3"/>
                                            </p:txEl>
                                          </p:spTgt>
                                        </p:tgtEl>
                                      </p:cBhvr>
                                    </p:animEffect>
                                  </p:childTnLst>
                                </p:cTn>
                              </p:par>
                            </p:childTnLst>
                          </p:cTn>
                        </p:par>
                        <p:par>
                          <p:cTn id="24" fill="hold" nodeType="afterGroup">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14342"/>
                                        </p:tgtEl>
                                        <p:attrNameLst>
                                          <p:attrName>style.visibility</p:attrName>
                                        </p:attrNameLst>
                                      </p:cBhvr>
                                      <p:to>
                                        <p:strVal val="visible"/>
                                      </p:to>
                                    </p:set>
                                    <p:animEffect transition="in" filter="slide(fromBottom)">
                                      <p:cBhvr>
                                        <p:cTn id="27" dur="10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P spid="143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AutoShape 2"/>
          <p:cNvSpPr>
            <a:spLocks noGrp="1" noChangeArrowheads="1"/>
          </p:cNvSpPr>
          <p:nvPr>
            <p:ph type="title"/>
          </p:nvPr>
        </p:nvSpPr>
        <p:spPr>
          <a:xfrm>
            <a:off x="762000" y="1196975"/>
            <a:ext cx="7924800" cy="708025"/>
          </a:xfrm>
        </p:spPr>
        <p:txBody>
          <a:bodyPr/>
          <a:lstStyle/>
          <a:p>
            <a:r>
              <a:rPr lang="en-US" altLang="en-US" sz="3200"/>
              <a:t>Management of GHB Withdrawal</a:t>
            </a:r>
          </a:p>
        </p:txBody>
      </p:sp>
      <p:sp>
        <p:nvSpPr>
          <p:cNvPr id="142339" name="Rectangle 3"/>
          <p:cNvSpPr>
            <a:spLocks noGrp="1" noChangeArrowheads="1"/>
          </p:cNvSpPr>
          <p:nvPr>
            <p:ph type="body" idx="1"/>
          </p:nvPr>
        </p:nvSpPr>
        <p:spPr>
          <a:xfrm>
            <a:off x="838200" y="2362200"/>
            <a:ext cx="7693025" cy="2219325"/>
          </a:xfrm>
        </p:spPr>
        <p:txBody>
          <a:bodyPr/>
          <a:lstStyle/>
          <a:p>
            <a:pPr algn="just">
              <a:lnSpc>
                <a:spcPct val="80000"/>
              </a:lnSpc>
              <a:buFont typeface="Wingdings 2" pitchFamily="18" charset="2"/>
              <a:buChar char="Ë"/>
            </a:pPr>
            <a:r>
              <a:rPr lang="en-US" altLang="en-US" sz="2000"/>
              <a:t>In the above described patient we used drugs which share same pharmacological action such as Baclofen (acts on GABA B receptors) and drugs like acamprosate, sodiumvalproate (acts on GABA transaminase and slow down degradation of GABA).</a:t>
            </a:r>
          </a:p>
          <a:p>
            <a:pPr algn="just">
              <a:lnSpc>
                <a:spcPct val="80000"/>
              </a:lnSpc>
              <a:buFont typeface="Wingdings 2" pitchFamily="18" charset="2"/>
              <a:buChar char="Ë"/>
            </a:pPr>
            <a:r>
              <a:rPr lang="en-US" altLang="en-US" sz="2000"/>
              <a:t>Symptomatic and supportive care in addition to sedation is required in medical setting to prevent injury, hyperthermia and rhabdomyolysis (cause of mortality)</a:t>
            </a:r>
          </a:p>
        </p:txBody>
      </p:sp>
      <p:pic>
        <p:nvPicPr>
          <p:cNvPr id="142340" name="Picture 4" descr="Cardiff Un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142341" name="Picture 5" descr="BroM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slide(fromBottom)">
                                      <p:cBhvr>
                                        <p:cTn id="7" dur="1000"/>
                                        <p:tgtEl>
                                          <p:spTgt spid="142338"/>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42339">
                                            <p:txEl>
                                              <p:pRg st="0" end="0"/>
                                            </p:txEl>
                                          </p:spTgt>
                                        </p:tgtEl>
                                        <p:attrNameLst>
                                          <p:attrName>style.visibility</p:attrName>
                                        </p:attrNameLst>
                                      </p:cBhvr>
                                      <p:to>
                                        <p:strVal val="visible"/>
                                      </p:to>
                                    </p:set>
                                    <p:animEffect transition="in" filter="blinds(horizontal)">
                                      <p:cBhvr>
                                        <p:cTn id="11" dur="1000"/>
                                        <p:tgtEl>
                                          <p:spTgt spid="142339">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42339">
                                            <p:txEl>
                                              <p:pRg st="1" end="1"/>
                                            </p:txEl>
                                          </p:spTgt>
                                        </p:tgtEl>
                                        <p:attrNameLst>
                                          <p:attrName>style.visibility</p:attrName>
                                        </p:attrNameLst>
                                      </p:cBhvr>
                                      <p:to>
                                        <p:strVal val="visible"/>
                                      </p:to>
                                    </p:set>
                                    <p:animEffect transition="in" filter="blinds(horizontal)">
                                      <p:cBhvr>
                                        <p:cTn id="15" dur="1000"/>
                                        <p:tgtEl>
                                          <p:spTgt spid="142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p:bldP spid="142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Grp="1" noChangeArrowheads="1"/>
          </p:cNvSpPr>
          <p:nvPr>
            <p:ph type="title"/>
          </p:nvPr>
        </p:nvSpPr>
        <p:spPr>
          <a:xfrm>
            <a:off x="762000" y="1125538"/>
            <a:ext cx="2946400" cy="779462"/>
          </a:xfrm>
        </p:spPr>
        <p:txBody>
          <a:bodyPr/>
          <a:lstStyle/>
          <a:p>
            <a:r>
              <a:rPr lang="en-US" altLang="en-US" sz="3200"/>
              <a:t>Baclofen</a:t>
            </a:r>
          </a:p>
        </p:txBody>
      </p:sp>
      <p:sp>
        <p:nvSpPr>
          <p:cNvPr id="15363" name="Rectangle 3"/>
          <p:cNvSpPr>
            <a:spLocks noGrp="1" noChangeArrowheads="1"/>
          </p:cNvSpPr>
          <p:nvPr>
            <p:ph type="body" idx="1"/>
          </p:nvPr>
        </p:nvSpPr>
        <p:spPr>
          <a:xfrm>
            <a:off x="838200" y="2362200"/>
            <a:ext cx="7693025" cy="2867025"/>
          </a:xfrm>
        </p:spPr>
        <p:txBody>
          <a:bodyPr/>
          <a:lstStyle/>
          <a:p>
            <a:pPr>
              <a:lnSpc>
                <a:spcPct val="80000"/>
              </a:lnSpc>
              <a:buFont typeface="Wingdings 2" pitchFamily="18" charset="2"/>
              <a:buChar char="Ë"/>
            </a:pPr>
            <a:r>
              <a:rPr lang="en-US" altLang="en-US" sz="2000" b="1"/>
              <a:t>Advantages</a:t>
            </a:r>
          </a:p>
          <a:p>
            <a:pPr lvl="1">
              <a:lnSpc>
                <a:spcPct val="80000"/>
              </a:lnSpc>
              <a:buFont typeface="Wingdings 2" pitchFamily="18" charset="2"/>
              <a:buChar char="Ë"/>
            </a:pPr>
            <a:r>
              <a:rPr lang="en-US" altLang="en-US" sz="1800"/>
              <a:t>Needed minimal use of benzodiazepines</a:t>
            </a:r>
          </a:p>
          <a:p>
            <a:pPr lvl="1">
              <a:lnSpc>
                <a:spcPct val="80000"/>
              </a:lnSpc>
              <a:buFont typeface="Wingdings 2" pitchFamily="18" charset="2"/>
              <a:buChar char="Ë"/>
            </a:pPr>
            <a:r>
              <a:rPr lang="en-US" altLang="en-US" sz="1800"/>
              <a:t>Less risk of respiratory depression</a:t>
            </a:r>
          </a:p>
          <a:p>
            <a:pPr lvl="1">
              <a:lnSpc>
                <a:spcPct val="80000"/>
              </a:lnSpc>
              <a:buFont typeface="Wingdings 2" pitchFamily="18" charset="2"/>
              <a:buChar char="Ë"/>
            </a:pPr>
            <a:r>
              <a:rPr lang="en-US" altLang="en-US" sz="1800"/>
              <a:t>No marked withdrawal due to similar pharmacological action</a:t>
            </a:r>
          </a:p>
          <a:p>
            <a:pPr lvl="1">
              <a:lnSpc>
                <a:spcPct val="80000"/>
              </a:lnSpc>
              <a:buFont typeface="Wingdings 2" pitchFamily="18" charset="2"/>
              <a:buChar char="Ë"/>
            </a:pPr>
            <a:r>
              <a:rPr lang="en-US" altLang="en-US" sz="1800"/>
              <a:t>Easy to administer</a:t>
            </a:r>
          </a:p>
          <a:p>
            <a:pPr>
              <a:lnSpc>
                <a:spcPct val="80000"/>
              </a:lnSpc>
              <a:buFont typeface="Wingdings 2" pitchFamily="18" charset="2"/>
              <a:buChar char="Ë"/>
            </a:pPr>
            <a:r>
              <a:rPr lang="en-US" altLang="en-US" sz="2000" b="1"/>
              <a:t>Disadvantages</a:t>
            </a:r>
          </a:p>
          <a:p>
            <a:pPr lvl="1">
              <a:lnSpc>
                <a:spcPct val="80000"/>
              </a:lnSpc>
              <a:buFont typeface="Wingdings 2" pitchFamily="18" charset="2"/>
              <a:buChar char="Ë"/>
            </a:pPr>
            <a:r>
              <a:rPr lang="en-US" altLang="en-US" sz="1800"/>
              <a:t>Not commonly prescribed</a:t>
            </a:r>
          </a:p>
          <a:p>
            <a:pPr lvl="1">
              <a:lnSpc>
                <a:spcPct val="80000"/>
              </a:lnSpc>
              <a:buFont typeface="Wingdings 2" pitchFamily="18" charset="2"/>
              <a:buChar char="Ë"/>
            </a:pPr>
            <a:r>
              <a:rPr lang="en-US" altLang="en-US" sz="1800"/>
              <a:t>Risk of dependence in very short time</a:t>
            </a:r>
          </a:p>
          <a:p>
            <a:pPr lvl="1">
              <a:lnSpc>
                <a:spcPct val="80000"/>
              </a:lnSpc>
              <a:buFont typeface="Wingdings 2" pitchFamily="18" charset="2"/>
              <a:buChar char="Ë"/>
            </a:pPr>
            <a:r>
              <a:rPr lang="en-US" altLang="en-US" sz="1800"/>
              <a:t>Risk of severe withdrawal (same as GHB)</a:t>
            </a:r>
          </a:p>
        </p:txBody>
      </p:sp>
      <p:pic>
        <p:nvPicPr>
          <p:cNvPr id="15364" name="Picture 4" descr="Cardiff Un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BroM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slide(fromBottom)">
                                      <p:cBhvr>
                                        <p:cTn id="7" dur="1000"/>
                                        <p:tgtEl>
                                          <p:spTgt spid="15362"/>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11" dur="1000"/>
                                        <p:tgtEl>
                                          <p:spTgt spid="15363">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5" dur="1000"/>
                                        <p:tgtEl>
                                          <p:spTgt spid="15363">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9" dur="1000"/>
                                        <p:tgtEl>
                                          <p:spTgt spid="15363">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23" dur="1000"/>
                                        <p:tgtEl>
                                          <p:spTgt spid="15363">
                                            <p:txEl>
                                              <p:pRg st="3" end="3"/>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27" dur="1000"/>
                                        <p:tgtEl>
                                          <p:spTgt spid="15363">
                                            <p:txEl>
                                              <p:pRg st="4" end="4"/>
                                            </p:txEl>
                                          </p:spTgt>
                                        </p:tgtEl>
                                      </p:cBhvr>
                                    </p:animEffect>
                                  </p:childTnLst>
                                </p:cTn>
                              </p:par>
                            </p:childTnLst>
                          </p:cTn>
                        </p:par>
                        <p:par>
                          <p:cTn id="28" fill="hold" nodeType="afterGroup">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Effect transition="in" filter="blinds(horizontal)">
                                      <p:cBhvr>
                                        <p:cTn id="31" dur="1000"/>
                                        <p:tgtEl>
                                          <p:spTgt spid="15363">
                                            <p:txEl>
                                              <p:pRg st="5" end="5"/>
                                            </p:txEl>
                                          </p:spTgt>
                                        </p:tgtEl>
                                      </p:cBhvr>
                                    </p:animEffect>
                                  </p:childTnLst>
                                </p:cTn>
                              </p:par>
                            </p:childTnLst>
                          </p:cTn>
                        </p:par>
                        <p:par>
                          <p:cTn id="32" fill="hold" nodeType="afterGroup">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15363">
                                            <p:txEl>
                                              <p:pRg st="6" end="6"/>
                                            </p:txEl>
                                          </p:spTgt>
                                        </p:tgtEl>
                                        <p:attrNameLst>
                                          <p:attrName>style.visibility</p:attrName>
                                        </p:attrNameLst>
                                      </p:cBhvr>
                                      <p:to>
                                        <p:strVal val="visible"/>
                                      </p:to>
                                    </p:set>
                                    <p:animEffect transition="in" filter="blinds(horizontal)">
                                      <p:cBhvr>
                                        <p:cTn id="35" dur="1000"/>
                                        <p:tgtEl>
                                          <p:spTgt spid="15363">
                                            <p:txEl>
                                              <p:pRg st="6" end="6"/>
                                            </p:txEl>
                                          </p:spTgt>
                                        </p:tgtEl>
                                      </p:cBhvr>
                                    </p:animEffect>
                                  </p:childTnLst>
                                </p:cTn>
                              </p:par>
                            </p:childTnLst>
                          </p:cTn>
                        </p:par>
                        <p:par>
                          <p:cTn id="36" fill="hold" nodeType="afterGroup">
                            <p:stCondLst>
                              <p:cond delay="8000"/>
                            </p:stCondLst>
                            <p:childTnLst>
                              <p:par>
                                <p:cTn id="37" presetID="3" presetClass="entr" presetSubtype="10" fill="hold" grpId="0" nodeType="afterEffect">
                                  <p:stCondLst>
                                    <p:cond delay="0"/>
                                  </p:stCondLst>
                                  <p:childTnLst>
                                    <p:set>
                                      <p:cBhvr>
                                        <p:cTn id="38" dur="1" fill="hold">
                                          <p:stCondLst>
                                            <p:cond delay="0"/>
                                          </p:stCondLst>
                                        </p:cTn>
                                        <p:tgtEl>
                                          <p:spTgt spid="15363">
                                            <p:txEl>
                                              <p:pRg st="7" end="7"/>
                                            </p:txEl>
                                          </p:spTgt>
                                        </p:tgtEl>
                                        <p:attrNameLst>
                                          <p:attrName>style.visibility</p:attrName>
                                        </p:attrNameLst>
                                      </p:cBhvr>
                                      <p:to>
                                        <p:strVal val="visible"/>
                                      </p:to>
                                    </p:set>
                                    <p:animEffect transition="in" filter="blinds(horizontal)">
                                      <p:cBhvr>
                                        <p:cTn id="39" dur="1000"/>
                                        <p:tgtEl>
                                          <p:spTgt spid="15363">
                                            <p:txEl>
                                              <p:pRg st="7" end="7"/>
                                            </p:txEl>
                                          </p:spTgt>
                                        </p:tgtEl>
                                      </p:cBhvr>
                                    </p:animEffect>
                                  </p:childTnLst>
                                </p:cTn>
                              </p:par>
                            </p:childTnLst>
                          </p:cTn>
                        </p:par>
                        <p:par>
                          <p:cTn id="40" fill="hold" nodeType="afterGroup">
                            <p:stCondLst>
                              <p:cond delay="9000"/>
                            </p:stCondLst>
                            <p:childTnLst>
                              <p:par>
                                <p:cTn id="41" presetID="3" presetClass="entr" presetSubtype="10" fill="hold" grpId="0" nodeType="afterEffect">
                                  <p:stCondLst>
                                    <p:cond delay="0"/>
                                  </p:stCondLst>
                                  <p:childTnLst>
                                    <p:set>
                                      <p:cBhvr>
                                        <p:cTn id="42" dur="1" fill="hold">
                                          <p:stCondLst>
                                            <p:cond delay="0"/>
                                          </p:stCondLst>
                                        </p:cTn>
                                        <p:tgtEl>
                                          <p:spTgt spid="15363">
                                            <p:txEl>
                                              <p:pRg st="8" end="8"/>
                                            </p:txEl>
                                          </p:spTgt>
                                        </p:tgtEl>
                                        <p:attrNameLst>
                                          <p:attrName>style.visibility</p:attrName>
                                        </p:attrNameLst>
                                      </p:cBhvr>
                                      <p:to>
                                        <p:strVal val="visible"/>
                                      </p:to>
                                    </p:set>
                                    <p:animEffect transition="in" filter="blinds(horizontal)">
                                      <p:cBhvr>
                                        <p:cTn id="43" dur="1000"/>
                                        <p:tgtEl>
                                          <p:spTgt spid="153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Grp="1" noChangeArrowheads="1"/>
          </p:cNvSpPr>
          <p:nvPr>
            <p:ph type="title"/>
          </p:nvPr>
        </p:nvSpPr>
        <p:spPr>
          <a:xfrm>
            <a:off x="762000" y="1341438"/>
            <a:ext cx="3305175" cy="563562"/>
          </a:xfrm>
        </p:spPr>
        <p:txBody>
          <a:bodyPr/>
          <a:lstStyle/>
          <a:p>
            <a:r>
              <a:rPr lang="en-US" altLang="en-US" sz="2800"/>
              <a:t>Benzodiazepines</a:t>
            </a:r>
          </a:p>
        </p:txBody>
      </p:sp>
      <p:sp>
        <p:nvSpPr>
          <p:cNvPr id="16387" name="Rectangle 3"/>
          <p:cNvSpPr>
            <a:spLocks noGrp="1" noChangeArrowheads="1"/>
          </p:cNvSpPr>
          <p:nvPr>
            <p:ph type="body" idx="1"/>
          </p:nvPr>
        </p:nvSpPr>
        <p:spPr>
          <a:xfrm>
            <a:off x="838200" y="2362200"/>
            <a:ext cx="7693025" cy="2506663"/>
          </a:xfrm>
        </p:spPr>
        <p:txBody>
          <a:bodyPr/>
          <a:lstStyle/>
          <a:p>
            <a:pPr>
              <a:lnSpc>
                <a:spcPct val="90000"/>
              </a:lnSpc>
              <a:buFont typeface="Wingdings 2" pitchFamily="18" charset="2"/>
              <a:buChar char="Ë"/>
            </a:pPr>
            <a:r>
              <a:rPr lang="en-US" altLang="en-US" sz="2000" b="1"/>
              <a:t>Advantages</a:t>
            </a:r>
          </a:p>
          <a:p>
            <a:pPr lvl="1">
              <a:lnSpc>
                <a:spcPct val="90000"/>
              </a:lnSpc>
              <a:buFont typeface="Wingdings 2" pitchFamily="18" charset="2"/>
              <a:buChar char="Ë"/>
            </a:pPr>
            <a:r>
              <a:rPr lang="en-US" altLang="en-US" sz="1800"/>
              <a:t>Commonly prescribed</a:t>
            </a:r>
          </a:p>
          <a:p>
            <a:pPr lvl="1">
              <a:lnSpc>
                <a:spcPct val="90000"/>
              </a:lnSpc>
              <a:buFont typeface="Wingdings 2" pitchFamily="18" charset="2"/>
              <a:buChar char="Ë"/>
            </a:pPr>
            <a:r>
              <a:rPr lang="en-US" altLang="en-US" sz="1800"/>
              <a:t>Most of published evidence recommends</a:t>
            </a:r>
          </a:p>
          <a:p>
            <a:pPr>
              <a:lnSpc>
                <a:spcPct val="90000"/>
              </a:lnSpc>
              <a:buFont typeface="Wingdings 2" pitchFamily="18" charset="2"/>
              <a:buChar char="Ë"/>
            </a:pPr>
            <a:r>
              <a:rPr lang="en-US" altLang="en-US" sz="2000" b="1"/>
              <a:t>Disadvantages</a:t>
            </a:r>
          </a:p>
          <a:p>
            <a:pPr lvl="1">
              <a:lnSpc>
                <a:spcPct val="90000"/>
              </a:lnSpc>
              <a:buFont typeface="Wingdings 2" pitchFamily="18" charset="2"/>
              <a:buChar char="Ë"/>
            </a:pPr>
            <a:r>
              <a:rPr lang="en-US" altLang="en-US" sz="1800"/>
              <a:t>Risk of respiratory depression</a:t>
            </a:r>
          </a:p>
          <a:p>
            <a:pPr lvl="1">
              <a:lnSpc>
                <a:spcPct val="90000"/>
              </a:lnSpc>
              <a:buFont typeface="Wingdings 2" pitchFamily="18" charset="2"/>
              <a:buChar char="Ë"/>
            </a:pPr>
            <a:r>
              <a:rPr lang="en-US" altLang="en-US" sz="1800"/>
              <a:t>Needed very high doses compared to alcohol withdrawal</a:t>
            </a:r>
          </a:p>
          <a:p>
            <a:pPr lvl="1">
              <a:lnSpc>
                <a:spcPct val="90000"/>
              </a:lnSpc>
              <a:buFont typeface="Wingdings 2" pitchFamily="18" charset="2"/>
              <a:buChar char="Ë"/>
            </a:pPr>
            <a:r>
              <a:rPr lang="en-US" altLang="en-US" sz="1800"/>
              <a:t>Difficulty in managing resistant cases</a:t>
            </a:r>
          </a:p>
        </p:txBody>
      </p:sp>
      <p:pic>
        <p:nvPicPr>
          <p:cNvPr id="16388" name="Picture 4" descr="Cardiff Un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BroM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slide(fromBottom)">
                                      <p:cBhvr>
                                        <p:cTn id="7" dur="1000"/>
                                        <p:tgtEl>
                                          <p:spTgt spid="16386"/>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11" dur="1000"/>
                                        <p:tgtEl>
                                          <p:spTgt spid="16387">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5" dur="1000"/>
                                        <p:tgtEl>
                                          <p:spTgt spid="16387">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9" dur="1000"/>
                                        <p:tgtEl>
                                          <p:spTgt spid="16387">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23" dur="1000"/>
                                        <p:tgtEl>
                                          <p:spTgt spid="16387">
                                            <p:txEl>
                                              <p:pRg st="3" end="3"/>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blinds(horizontal)">
                                      <p:cBhvr>
                                        <p:cTn id="27" dur="1000"/>
                                        <p:tgtEl>
                                          <p:spTgt spid="16387">
                                            <p:txEl>
                                              <p:pRg st="4" end="4"/>
                                            </p:txEl>
                                          </p:spTgt>
                                        </p:tgtEl>
                                      </p:cBhvr>
                                    </p:animEffect>
                                  </p:childTnLst>
                                </p:cTn>
                              </p:par>
                            </p:childTnLst>
                          </p:cTn>
                        </p:par>
                        <p:par>
                          <p:cTn id="28" fill="hold" nodeType="afterGroup">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Effect transition="in" filter="blinds(horizontal)">
                                      <p:cBhvr>
                                        <p:cTn id="31" dur="1000"/>
                                        <p:tgtEl>
                                          <p:spTgt spid="16387">
                                            <p:txEl>
                                              <p:pRg st="5" end="5"/>
                                            </p:txEl>
                                          </p:spTgt>
                                        </p:tgtEl>
                                      </p:cBhvr>
                                    </p:animEffect>
                                  </p:childTnLst>
                                </p:cTn>
                              </p:par>
                            </p:childTnLst>
                          </p:cTn>
                        </p:par>
                        <p:par>
                          <p:cTn id="32" fill="hold" nodeType="afterGroup">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16387">
                                            <p:txEl>
                                              <p:pRg st="6" end="6"/>
                                            </p:txEl>
                                          </p:spTgt>
                                        </p:tgtEl>
                                        <p:attrNameLst>
                                          <p:attrName>style.visibility</p:attrName>
                                        </p:attrNameLst>
                                      </p:cBhvr>
                                      <p:to>
                                        <p:strVal val="visible"/>
                                      </p:to>
                                    </p:set>
                                    <p:animEffect transition="in" filter="blinds(horizontal)">
                                      <p:cBhvr>
                                        <p:cTn id="35" dur="10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Grp="1" noChangeArrowheads="1"/>
          </p:cNvSpPr>
          <p:nvPr>
            <p:ph type="title"/>
          </p:nvPr>
        </p:nvSpPr>
        <p:spPr>
          <a:xfrm>
            <a:off x="762000" y="1196975"/>
            <a:ext cx="4386263" cy="708025"/>
          </a:xfrm>
        </p:spPr>
        <p:txBody>
          <a:bodyPr/>
          <a:lstStyle/>
          <a:p>
            <a:r>
              <a:rPr lang="en-US" altLang="en-US" sz="3200"/>
              <a:t>Other Medications</a:t>
            </a:r>
          </a:p>
        </p:txBody>
      </p:sp>
      <p:sp>
        <p:nvSpPr>
          <p:cNvPr id="17411" name="Rectangle 3"/>
          <p:cNvSpPr>
            <a:spLocks noGrp="1" noChangeArrowheads="1"/>
          </p:cNvSpPr>
          <p:nvPr>
            <p:ph type="body" idx="1"/>
          </p:nvPr>
        </p:nvSpPr>
        <p:spPr/>
        <p:txBody>
          <a:bodyPr/>
          <a:lstStyle/>
          <a:p>
            <a:pPr algn="just">
              <a:lnSpc>
                <a:spcPct val="90000"/>
              </a:lnSpc>
              <a:buFont typeface="Wingdings 2" pitchFamily="18" charset="2"/>
              <a:buChar char="Ë"/>
            </a:pPr>
            <a:r>
              <a:rPr lang="en-US" altLang="en-US" sz="2000"/>
              <a:t>Anti-psychotics are not efficient and could cause effects such as dystonic reactions and neuroleptic malignant syndrome.</a:t>
            </a:r>
          </a:p>
          <a:p>
            <a:pPr algn="just">
              <a:lnSpc>
                <a:spcPct val="90000"/>
              </a:lnSpc>
              <a:buFont typeface="Wingdings 2" pitchFamily="18" charset="2"/>
              <a:buChar char="Ë"/>
            </a:pPr>
            <a:r>
              <a:rPr lang="en-US" altLang="en-US" sz="2000"/>
              <a:t>Anti-hypertensives could be used only in milder cases but could cause paradoxical vasospasm in severe withdrawal.</a:t>
            </a:r>
          </a:p>
          <a:p>
            <a:pPr algn="just">
              <a:lnSpc>
                <a:spcPct val="90000"/>
              </a:lnSpc>
              <a:buFont typeface="Wingdings 2" pitchFamily="18" charset="2"/>
              <a:buChar char="Ë"/>
            </a:pPr>
            <a:r>
              <a:rPr lang="en-US" altLang="en-US" sz="2000"/>
              <a:t>It was reported that anti-hypertensives could treat milder symptoms (autonomic instability) but sometimes lead to major withdrawal</a:t>
            </a:r>
          </a:p>
          <a:p>
            <a:pPr algn="just">
              <a:lnSpc>
                <a:spcPct val="90000"/>
              </a:lnSpc>
              <a:buFont typeface="Wingdings 2" pitchFamily="18" charset="2"/>
              <a:buChar char="Ë"/>
            </a:pPr>
            <a:r>
              <a:rPr lang="en-US" altLang="en-US" sz="2000"/>
              <a:t>Phenobarbital (unlike other barbiturates) can directly open GABA-A and voltage gated chloride channels (Sivilotti et al.,2001) and therefore less dependent on GABA availability.</a:t>
            </a:r>
          </a:p>
          <a:p>
            <a:pPr algn="just">
              <a:lnSpc>
                <a:spcPct val="90000"/>
              </a:lnSpc>
              <a:buFont typeface="Wingdings 2" pitchFamily="18" charset="2"/>
              <a:buChar char="Ë"/>
            </a:pPr>
            <a:r>
              <a:rPr lang="en-US" altLang="en-US" sz="2000"/>
              <a:t>This might explain the response of benzodiazepine resistant GHB withdrawal symptoms to phenobarbital.</a:t>
            </a:r>
          </a:p>
        </p:txBody>
      </p:sp>
      <p:pic>
        <p:nvPicPr>
          <p:cNvPr id="17412" name="Picture 4" descr="Cardiff Un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descr="BroM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slide(fromBottom)">
                                      <p:cBhvr>
                                        <p:cTn id="7" dur="1000"/>
                                        <p:tgtEl>
                                          <p:spTgt spid="17410"/>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11" dur="1000"/>
                                        <p:tgtEl>
                                          <p:spTgt spid="17411">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5" dur="1000"/>
                                        <p:tgtEl>
                                          <p:spTgt spid="17411">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9" dur="1000"/>
                                        <p:tgtEl>
                                          <p:spTgt spid="17411">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3" dur="1000"/>
                                        <p:tgtEl>
                                          <p:spTgt spid="17411">
                                            <p:txEl>
                                              <p:pRg st="3" end="3"/>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27" dur="10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title"/>
          </p:nvPr>
        </p:nvSpPr>
        <p:spPr>
          <a:xfrm>
            <a:off x="762000" y="1196975"/>
            <a:ext cx="2297113" cy="708025"/>
          </a:xfrm>
        </p:spPr>
        <p:txBody>
          <a:bodyPr/>
          <a:lstStyle/>
          <a:p>
            <a:r>
              <a:rPr lang="en-US" altLang="en-US" sz="3200"/>
              <a:t>FACTS</a:t>
            </a:r>
          </a:p>
        </p:txBody>
      </p:sp>
      <p:sp>
        <p:nvSpPr>
          <p:cNvPr id="18435" name="Rectangle 3"/>
          <p:cNvSpPr>
            <a:spLocks noGrp="1" noChangeArrowheads="1"/>
          </p:cNvSpPr>
          <p:nvPr>
            <p:ph type="body" idx="1"/>
          </p:nvPr>
        </p:nvSpPr>
        <p:spPr>
          <a:xfrm>
            <a:off x="838200" y="2362200"/>
            <a:ext cx="7693025" cy="2938463"/>
          </a:xfrm>
        </p:spPr>
        <p:txBody>
          <a:bodyPr/>
          <a:lstStyle/>
          <a:p>
            <a:pPr algn="just">
              <a:lnSpc>
                <a:spcPct val="90000"/>
              </a:lnSpc>
              <a:buFont typeface="Wingdings 2" pitchFamily="18" charset="2"/>
              <a:buChar char="Ë"/>
            </a:pPr>
            <a:r>
              <a:rPr lang="en-US" altLang="en-US" sz="2000"/>
              <a:t>Treatment for at least 2 weeks in hospital setting </a:t>
            </a:r>
          </a:p>
          <a:p>
            <a:pPr algn="just">
              <a:lnSpc>
                <a:spcPct val="90000"/>
              </a:lnSpc>
              <a:buFont typeface="Wingdings 2" pitchFamily="18" charset="2"/>
              <a:buChar char="Ë"/>
            </a:pPr>
            <a:r>
              <a:rPr lang="en-US" altLang="en-US" sz="2000"/>
              <a:t>Transfer to psychiatric unit once neuropsychiatric symptoms are controlled.</a:t>
            </a:r>
          </a:p>
          <a:p>
            <a:pPr algn="just">
              <a:lnSpc>
                <a:spcPct val="90000"/>
              </a:lnSpc>
              <a:buFont typeface="Wingdings 2" pitchFamily="18" charset="2"/>
              <a:buChar char="Ë"/>
            </a:pPr>
            <a:r>
              <a:rPr lang="en-US" altLang="en-US" sz="2000"/>
              <a:t>Monitoring of physical state is very important during treatment of withdrawal</a:t>
            </a:r>
          </a:p>
          <a:p>
            <a:pPr algn="just">
              <a:lnSpc>
                <a:spcPct val="90000"/>
              </a:lnSpc>
              <a:buFont typeface="Wingdings 2" pitchFamily="18" charset="2"/>
              <a:buChar char="Ë"/>
            </a:pPr>
            <a:r>
              <a:rPr lang="en-US" altLang="en-US" sz="2000"/>
              <a:t>Close monitoring after discharge and very gradual reduction of sedatives prescribed</a:t>
            </a:r>
          </a:p>
          <a:p>
            <a:pPr algn="just">
              <a:lnSpc>
                <a:spcPct val="90000"/>
              </a:lnSpc>
              <a:buFont typeface="Wingdings 2" pitchFamily="18" charset="2"/>
              <a:buChar char="Ë"/>
            </a:pPr>
            <a:r>
              <a:rPr lang="en-US" altLang="en-US" sz="2000"/>
              <a:t>Follow up  to six months due to risk of severe depressive and anxiety symptoms which could trigger relapse</a:t>
            </a:r>
          </a:p>
        </p:txBody>
      </p:sp>
      <p:pic>
        <p:nvPicPr>
          <p:cNvPr id="18436" name="Picture 4" descr="Cardiff Un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18437" name="Picture 5" descr="BroM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slide(fromBottom)">
                                      <p:cBhvr>
                                        <p:cTn id="7" dur="1000"/>
                                        <p:tgtEl>
                                          <p:spTgt spid="18434"/>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11" dur="1000"/>
                                        <p:tgtEl>
                                          <p:spTgt spid="18435">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8435">
                                            <p:txEl>
                                              <p:pRg st="1" end="1"/>
                                            </p:txEl>
                                          </p:spTgt>
                                        </p:tgtEl>
                                        <p:attrNameLst>
                                          <p:attrName>style.visibility</p:attrName>
                                        </p:attrNameLst>
                                      </p:cBhvr>
                                      <p:to>
                                        <p:strVal val="visible"/>
                                      </p:to>
                                    </p:set>
                                    <p:animEffect transition="in" filter="blinds(horizontal)">
                                      <p:cBhvr>
                                        <p:cTn id="15" dur="1000"/>
                                        <p:tgtEl>
                                          <p:spTgt spid="18435">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9" dur="1000"/>
                                        <p:tgtEl>
                                          <p:spTgt spid="18435">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23" dur="1000"/>
                                        <p:tgtEl>
                                          <p:spTgt spid="18435">
                                            <p:txEl>
                                              <p:pRg st="3" end="3"/>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blinds(horizontal)">
                                      <p:cBhvr>
                                        <p:cTn id="27" dur="1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762000" y="1196975"/>
            <a:ext cx="7924800" cy="708025"/>
          </a:xfrm>
        </p:spPr>
        <p:txBody>
          <a:bodyPr/>
          <a:lstStyle/>
          <a:p>
            <a:r>
              <a:rPr lang="en-US" altLang="en-US" sz="3200"/>
              <a:t>Myths about GHB use and Treatment</a:t>
            </a:r>
          </a:p>
        </p:txBody>
      </p:sp>
      <p:sp>
        <p:nvSpPr>
          <p:cNvPr id="20483" name="Rectangle 3"/>
          <p:cNvSpPr>
            <a:spLocks noGrp="1" noChangeArrowheads="1"/>
          </p:cNvSpPr>
          <p:nvPr>
            <p:ph type="body" idx="1"/>
          </p:nvPr>
        </p:nvSpPr>
        <p:spPr>
          <a:xfrm>
            <a:off x="838200" y="2362200"/>
            <a:ext cx="7693025" cy="1211263"/>
          </a:xfrm>
        </p:spPr>
        <p:txBody>
          <a:bodyPr/>
          <a:lstStyle/>
          <a:p>
            <a:pPr>
              <a:buFont typeface="Wingdings 2" pitchFamily="18" charset="2"/>
              <a:buChar char="Ë"/>
            </a:pPr>
            <a:r>
              <a:rPr lang="en-US" altLang="en-US" sz="2000"/>
              <a:t>Non dangerous, non addictive and could easily stopped</a:t>
            </a:r>
          </a:p>
          <a:p>
            <a:pPr>
              <a:buFont typeface="Wingdings 2" pitchFamily="18" charset="2"/>
              <a:buChar char="Ë"/>
            </a:pPr>
            <a:r>
              <a:rPr lang="en-US" altLang="en-US" sz="2000"/>
              <a:t>Could be stopped with alcohol usage</a:t>
            </a:r>
          </a:p>
          <a:p>
            <a:pPr>
              <a:buFont typeface="Wingdings 2" pitchFamily="18" charset="2"/>
              <a:buChar char="Ë"/>
            </a:pPr>
            <a:r>
              <a:rPr lang="en-US" altLang="en-US" sz="2000"/>
              <a:t>Olanzapine  could be used to self detoxify</a:t>
            </a:r>
          </a:p>
        </p:txBody>
      </p:sp>
      <p:pic>
        <p:nvPicPr>
          <p:cNvPr id="20484" name="Picture 4" descr="Cardiff Un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20485" name="Picture 5" descr="BroM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slide(fromBottom)">
                                      <p:cBhvr>
                                        <p:cTn id="7" dur="1000"/>
                                        <p:tgtEl>
                                          <p:spTgt spid="20482"/>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0483">
                                            <p:txEl>
                                              <p:pRg st="0" end="0"/>
                                            </p:txEl>
                                          </p:spTgt>
                                        </p:tgtEl>
                                        <p:attrNameLst>
                                          <p:attrName>style.visibility</p:attrName>
                                        </p:attrNameLst>
                                      </p:cBhvr>
                                      <p:to>
                                        <p:strVal val="visible"/>
                                      </p:to>
                                    </p:set>
                                    <p:animEffect transition="in" filter="blinds(horizontal)">
                                      <p:cBhvr>
                                        <p:cTn id="11" dur="1000"/>
                                        <p:tgtEl>
                                          <p:spTgt spid="20483">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0483">
                                            <p:txEl>
                                              <p:pRg st="1" end="1"/>
                                            </p:txEl>
                                          </p:spTgt>
                                        </p:tgtEl>
                                        <p:attrNameLst>
                                          <p:attrName>style.visibility</p:attrName>
                                        </p:attrNameLst>
                                      </p:cBhvr>
                                      <p:to>
                                        <p:strVal val="visible"/>
                                      </p:to>
                                    </p:set>
                                    <p:animEffect transition="in" filter="blinds(horizontal)">
                                      <p:cBhvr>
                                        <p:cTn id="15" dur="1000"/>
                                        <p:tgtEl>
                                          <p:spTgt spid="20483">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Effect transition="in" filter="blinds(horizontal)">
                                      <p:cBhvr>
                                        <p:cTn id="19" dur="1000"/>
                                        <p:tgtEl>
                                          <p:spTgt spid="204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a:xfrm>
            <a:off x="755650" y="1268413"/>
            <a:ext cx="3675063" cy="636587"/>
          </a:xfrm>
        </p:spPr>
        <p:txBody>
          <a:bodyPr/>
          <a:lstStyle/>
          <a:p>
            <a:r>
              <a:rPr lang="en-US" altLang="en-US" sz="3200"/>
              <a:t>Introduction</a:t>
            </a:r>
          </a:p>
        </p:txBody>
      </p:sp>
      <p:sp>
        <p:nvSpPr>
          <p:cNvPr id="3075" name="Rectangle 3"/>
          <p:cNvSpPr>
            <a:spLocks noGrp="1" noChangeArrowheads="1"/>
          </p:cNvSpPr>
          <p:nvPr>
            <p:ph type="body" idx="1"/>
          </p:nvPr>
        </p:nvSpPr>
        <p:spPr>
          <a:xfrm>
            <a:off x="838200" y="2349500"/>
            <a:ext cx="7693025" cy="2592388"/>
          </a:xfrm>
        </p:spPr>
        <p:txBody>
          <a:bodyPr/>
          <a:lstStyle/>
          <a:p>
            <a:pPr marL="355600" indent="-355600" algn="just">
              <a:lnSpc>
                <a:spcPct val="90000"/>
              </a:lnSpc>
              <a:buFont typeface="Wingdings 2" pitchFamily="18" charset="2"/>
              <a:buChar char="Ë"/>
            </a:pPr>
            <a:r>
              <a:rPr lang="en-US" altLang="en-US" sz="2000"/>
              <a:t>GHB is a naturally occurring short chain fatty acid related to gamma amino butyric acid found in peripheral organs including heart, liver, brain, kidney, cardiac and skeletal muscles.</a:t>
            </a:r>
          </a:p>
          <a:p>
            <a:pPr marL="355600" indent="-355600" algn="just">
              <a:lnSpc>
                <a:spcPct val="90000"/>
              </a:lnSpc>
              <a:buFont typeface="Wingdings 2" pitchFamily="18" charset="2"/>
              <a:buChar char="Ë"/>
            </a:pPr>
            <a:r>
              <a:rPr lang="en-US" altLang="en-US" sz="2000"/>
              <a:t>GHB is rapidly absorbed from GI tract </a:t>
            </a:r>
          </a:p>
          <a:p>
            <a:pPr marL="355600" indent="-355600" algn="just">
              <a:lnSpc>
                <a:spcPct val="90000"/>
              </a:lnSpc>
              <a:buFont typeface="Wingdings 2" pitchFamily="18" charset="2"/>
              <a:buChar char="Ë"/>
            </a:pPr>
            <a:r>
              <a:rPr lang="en-US" altLang="en-US" sz="2000"/>
              <a:t>Peak plasma levels in 40 -60 minutes after ingestion.</a:t>
            </a:r>
          </a:p>
          <a:p>
            <a:pPr marL="355600" indent="-355600" algn="just">
              <a:lnSpc>
                <a:spcPct val="90000"/>
              </a:lnSpc>
              <a:buFont typeface="Wingdings 2" pitchFamily="18" charset="2"/>
              <a:buChar char="Ë"/>
            </a:pPr>
            <a:r>
              <a:rPr lang="en-US" altLang="en-US" sz="2000"/>
              <a:t>Plasma levels are negligible 6hours after a single 4.5gramdose</a:t>
            </a:r>
          </a:p>
          <a:p>
            <a:pPr marL="355600" indent="-355600" algn="just">
              <a:lnSpc>
                <a:spcPct val="90000"/>
              </a:lnSpc>
              <a:buFont typeface="Wingdings 2" pitchFamily="18" charset="2"/>
              <a:buChar char="Ë"/>
            </a:pPr>
            <a:r>
              <a:rPr lang="en-US" altLang="en-US" sz="2000"/>
              <a:t>GHB is sold as clear odorless liquid with slightly salty taste (powder less common).     </a:t>
            </a:r>
            <a:endParaRPr lang="en-US" altLang="en-US" sz="2000" b="1"/>
          </a:p>
        </p:txBody>
      </p:sp>
      <p:pic>
        <p:nvPicPr>
          <p:cNvPr id="3076" name="Picture 4" descr="Cardiff Un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BroM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lide(fromBottom)">
                                      <p:cBhvr>
                                        <p:cTn id="7" dur="1000"/>
                                        <p:tgtEl>
                                          <p:spTgt spid="3074"/>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Effect transition="in" filter="blinds(horizontal)">
                                      <p:cBhvr>
                                        <p:cTn id="11" dur="1000"/>
                                        <p:tgtEl>
                                          <p:spTgt spid="3075">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animEffect transition="in" filter="blinds(horizontal)">
                                      <p:cBhvr>
                                        <p:cTn id="15" dur="1000"/>
                                        <p:tgtEl>
                                          <p:spTgt spid="3075">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Effect transition="in" filter="blinds(horizontal)">
                                      <p:cBhvr>
                                        <p:cTn id="19" dur="1000"/>
                                        <p:tgtEl>
                                          <p:spTgt spid="3075">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3075">
                                            <p:txEl>
                                              <p:pRg st="3" end="3"/>
                                            </p:txEl>
                                          </p:spTgt>
                                        </p:tgtEl>
                                        <p:attrNameLst>
                                          <p:attrName>style.visibility</p:attrName>
                                        </p:attrNameLst>
                                      </p:cBhvr>
                                      <p:to>
                                        <p:strVal val="visible"/>
                                      </p:to>
                                    </p:set>
                                    <p:animEffect transition="in" filter="blinds(horizontal)">
                                      <p:cBhvr>
                                        <p:cTn id="23" dur="1000"/>
                                        <p:tgtEl>
                                          <p:spTgt spid="3075">
                                            <p:txEl>
                                              <p:pRg st="3" end="3"/>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Effect transition="in" filter="blinds(horizontal)">
                                      <p:cBhvr>
                                        <p:cTn id="27" dur="1000"/>
                                        <p:tgtEl>
                                          <p:spTgt spid="30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title"/>
          </p:nvPr>
        </p:nvSpPr>
        <p:spPr>
          <a:xfrm>
            <a:off x="762000" y="1196975"/>
            <a:ext cx="4457700" cy="708025"/>
          </a:xfrm>
        </p:spPr>
        <p:txBody>
          <a:bodyPr/>
          <a:lstStyle/>
          <a:p>
            <a:r>
              <a:rPr lang="en-US" altLang="en-US" sz="3200"/>
              <a:t>Recommendations</a:t>
            </a:r>
          </a:p>
        </p:txBody>
      </p:sp>
      <p:sp>
        <p:nvSpPr>
          <p:cNvPr id="21507" name="Rectangle 3"/>
          <p:cNvSpPr>
            <a:spLocks noGrp="1" noChangeArrowheads="1"/>
          </p:cNvSpPr>
          <p:nvPr>
            <p:ph type="body" idx="1"/>
          </p:nvPr>
        </p:nvSpPr>
        <p:spPr>
          <a:xfrm>
            <a:off x="838200" y="2362200"/>
            <a:ext cx="7693025" cy="3371850"/>
          </a:xfrm>
        </p:spPr>
        <p:txBody>
          <a:bodyPr/>
          <a:lstStyle/>
          <a:p>
            <a:pPr algn="just">
              <a:lnSpc>
                <a:spcPct val="80000"/>
              </a:lnSpc>
              <a:buFont typeface="Wingdings 2" pitchFamily="18" charset="2"/>
              <a:buChar char="Ë"/>
            </a:pPr>
            <a:r>
              <a:rPr lang="en-US" altLang="en-US" sz="2000"/>
              <a:t>GHB should be suspected in cases of coma, seizures or withdrawal when no other aetiology can be found; urine drug test negative for other drugs and demographic factors point towards this type are young adults with history of substance misuse and body builders.</a:t>
            </a:r>
          </a:p>
          <a:p>
            <a:pPr algn="just">
              <a:lnSpc>
                <a:spcPct val="80000"/>
              </a:lnSpc>
              <a:buFont typeface="Wingdings 2" pitchFamily="18" charset="2"/>
              <a:buChar char="Ë"/>
            </a:pPr>
            <a:r>
              <a:rPr lang="en-US" altLang="en-US" sz="2000"/>
              <a:t>Detailed information should be obtained about usage and frequency to ascertain the risk of severe withdrawal.</a:t>
            </a:r>
          </a:p>
          <a:p>
            <a:pPr algn="just">
              <a:lnSpc>
                <a:spcPct val="80000"/>
              </a:lnSpc>
              <a:buFont typeface="Wingdings 2" pitchFamily="18" charset="2"/>
              <a:buChar char="Ë"/>
            </a:pPr>
            <a:r>
              <a:rPr lang="en-US" altLang="en-US" sz="2000"/>
              <a:t>GHB severe withdrawal should be considered as medical emergency and ideally should be treated in hospital setting for at least 2 weeks due to high rates of mortality</a:t>
            </a:r>
          </a:p>
          <a:p>
            <a:pPr algn="just">
              <a:lnSpc>
                <a:spcPct val="80000"/>
              </a:lnSpc>
              <a:buFont typeface="Wingdings 2" pitchFamily="18" charset="2"/>
              <a:buChar char="Ë"/>
            </a:pPr>
            <a:r>
              <a:rPr lang="en-US" altLang="en-US" sz="2000"/>
              <a:t>GHB usage and frequency of use should be enquired as routine measure while obtaining psychiatric history</a:t>
            </a:r>
          </a:p>
        </p:txBody>
      </p:sp>
      <p:pic>
        <p:nvPicPr>
          <p:cNvPr id="21508" name="Picture 4" descr="Cardiff Un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BroM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slide(fromBottom)">
                                      <p:cBhvr>
                                        <p:cTn id="7" dur="1000"/>
                                        <p:tgtEl>
                                          <p:spTgt spid="21506"/>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1507">
                                            <p:txEl>
                                              <p:pRg st="0" end="0"/>
                                            </p:txEl>
                                          </p:spTgt>
                                        </p:tgtEl>
                                        <p:attrNameLst>
                                          <p:attrName>style.visibility</p:attrName>
                                        </p:attrNameLst>
                                      </p:cBhvr>
                                      <p:to>
                                        <p:strVal val="visible"/>
                                      </p:to>
                                    </p:set>
                                    <p:animEffect transition="in" filter="blinds(horizontal)">
                                      <p:cBhvr>
                                        <p:cTn id="11" dur="1000"/>
                                        <p:tgtEl>
                                          <p:spTgt spid="21507">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1507">
                                            <p:txEl>
                                              <p:pRg st="1" end="1"/>
                                            </p:txEl>
                                          </p:spTgt>
                                        </p:tgtEl>
                                        <p:attrNameLst>
                                          <p:attrName>style.visibility</p:attrName>
                                        </p:attrNameLst>
                                      </p:cBhvr>
                                      <p:to>
                                        <p:strVal val="visible"/>
                                      </p:to>
                                    </p:set>
                                    <p:animEffect transition="in" filter="blinds(horizontal)">
                                      <p:cBhvr>
                                        <p:cTn id="15" dur="1000"/>
                                        <p:tgtEl>
                                          <p:spTgt spid="21507">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Effect transition="in" filter="blinds(horizontal)">
                                      <p:cBhvr>
                                        <p:cTn id="19" dur="1000"/>
                                        <p:tgtEl>
                                          <p:spTgt spid="21507">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21507">
                                            <p:txEl>
                                              <p:pRg st="3" end="3"/>
                                            </p:txEl>
                                          </p:spTgt>
                                        </p:tgtEl>
                                        <p:attrNameLst>
                                          <p:attrName>style.visibility</p:attrName>
                                        </p:attrNameLst>
                                      </p:cBhvr>
                                      <p:to>
                                        <p:strVal val="visible"/>
                                      </p:to>
                                    </p:set>
                                    <p:animEffect transition="in" filter="blinds(horizontal)">
                                      <p:cBhvr>
                                        <p:cTn id="23" dur="1000"/>
                                        <p:tgtEl>
                                          <p:spTgt spid="21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Grp="1" noChangeArrowheads="1"/>
          </p:cNvSpPr>
          <p:nvPr>
            <p:ph type="title"/>
          </p:nvPr>
        </p:nvSpPr>
        <p:spPr>
          <a:xfrm>
            <a:off x="762000" y="1268413"/>
            <a:ext cx="2873375" cy="636587"/>
          </a:xfrm>
        </p:spPr>
        <p:txBody>
          <a:bodyPr/>
          <a:lstStyle/>
          <a:p>
            <a:r>
              <a:rPr lang="en-US" altLang="en-US" sz="3200"/>
              <a:t>Conclusion </a:t>
            </a:r>
          </a:p>
        </p:txBody>
      </p:sp>
      <p:sp>
        <p:nvSpPr>
          <p:cNvPr id="22531" name="Rectangle 3"/>
          <p:cNvSpPr>
            <a:spLocks noGrp="1" noChangeArrowheads="1"/>
          </p:cNvSpPr>
          <p:nvPr>
            <p:ph type="body" idx="1"/>
          </p:nvPr>
        </p:nvSpPr>
        <p:spPr>
          <a:xfrm>
            <a:off x="838200" y="2362200"/>
            <a:ext cx="7693025" cy="2435225"/>
          </a:xfrm>
        </p:spPr>
        <p:txBody>
          <a:bodyPr/>
          <a:lstStyle/>
          <a:p>
            <a:pPr algn="just">
              <a:lnSpc>
                <a:spcPct val="90000"/>
              </a:lnSpc>
              <a:buFont typeface="Wingdings 2" pitchFamily="18" charset="2"/>
              <a:buChar char="Ë"/>
            </a:pPr>
            <a:r>
              <a:rPr lang="en-US" altLang="en-US" sz="2000"/>
              <a:t>GHB is emerging drug of abuse which has sedating and anesthetic properties</a:t>
            </a:r>
          </a:p>
          <a:p>
            <a:pPr algn="just">
              <a:lnSpc>
                <a:spcPct val="90000"/>
              </a:lnSpc>
              <a:buFont typeface="Wingdings 2" pitchFamily="18" charset="2"/>
              <a:buChar char="Ë"/>
            </a:pPr>
            <a:r>
              <a:rPr lang="en-US" altLang="en-US" sz="2000"/>
              <a:t>Even though emerging medical information provides new insights into GHB dependence and withdrawal, research on treatment is an important area to be developed. </a:t>
            </a:r>
          </a:p>
          <a:p>
            <a:pPr algn="just">
              <a:lnSpc>
                <a:spcPct val="90000"/>
              </a:lnSpc>
              <a:buFont typeface="Wingdings 2" pitchFamily="18" charset="2"/>
              <a:buChar char="Ë"/>
            </a:pPr>
            <a:r>
              <a:rPr lang="en-US" altLang="en-US" sz="2000"/>
              <a:t>Psychiatric, emergency and critical care professionals need to be aware of GHB withdrawal signs and should coordinate their care to provide safe management of these patients.</a:t>
            </a:r>
          </a:p>
        </p:txBody>
      </p:sp>
      <p:pic>
        <p:nvPicPr>
          <p:cNvPr id="22532" name="Picture 4" descr="Cardiff Uni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22533" name="Picture 5" descr="BroM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slide(fromBottom)">
                                      <p:cBhvr>
                                        <p:cTn id="7" dur="1000"/>
                                        <p:tgtEl>
                                          <p:spTgt spid="22530"/>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11" dur="1000"/>
                                        <p:tgtEl>
                                          <p:spTgt spid="22531">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22531">
                                            <p:txEl>
                                              <p:pRg st="1" end="1"/>
                                            </p:txEl>
                                          </p:spTgt>
                                        </p:tgtEl>
                                        <p:attrNameLst>
                                          <p:attrName>style.visibility</p:attrName>
                                        </p:attrNameLst>
                                      </p:cBhvr>
                                      <p:to>
                                        <p:strVal val="visible"/>
                                      </p:to>
                                    </p:set>
                                    <p:animEffect transition="in" filter="blinds(horizontal)">
                                      <p:cBhvr>
                                        <p:cTn id="15" dur="1000"/>
                                        <p:tgtEl>
                                          <p:spTgt spid="22531">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Effect transition="in" filter="blinds(horizontal)">
                                      <p:cBhvr>
                                        <p:cTn id="19" dur="1000"/>
                                        <p:tgtEl>
                                          <p:spTgt spid="225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AutoShape 2"/>
          <p:cNvSpPr>
            <a:spLocks noGrp="1" noChangeArrowheads="1"/>
          </p:cNvSpPr>
          <p:nvPr>
            <p:ph type="title"/>
          </p:nvPr>
        </p:nvSpPr>
        <p:spPr>
          <a:xfrm>
            <a:off x="3132138" y="3068638"/>
            <a:ext cx="2879725" cy="855662"/>
          </a:xfrm>
        </p:spPr>
        <p:txBody>
          <a:bodyPr/>
          <a:lstStyle/>
          <a:p>
            <a:r>
              <a:rPr lang="en-US" altLang="en-US"/>
              <a:t>Thank You</a:t>
            </a:r>
            <a:endParaRPr lang="en-GB" altLang="en-US"/>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40290"/>
                                        </p:tgtEl>
                                        <p:attrNameLst>
                                          <p:attrName>style.visibility</p:attrName>
                                        </p:attrNameLst>
                                      </p:cBhvr>
                                      <p:to>
                                        <p:strVal val="visible"/>
                                      </p:to>
                                    </p:set>
                                    <p:set>
                                      <p:cBhvr>
                                        <p:cTn id="7" dur="455" fill="hold">
                                          <p:stCondLst>
                                            <p:cond delay="0"/>
                                          </p:stCondLst>
                                        </p:cTn>
                                        <p:tgtEl>
                                          <p:spTgt spid="140290"/>
                                        </p:tgtEl>
                                        <p:attrNameLst>
                                          <p:attrName>style.rotation</p:attrName>
                                        </p:attrNameLst>
                                      </p:cBhvr>
                                      <p:to>
                                        <p:strVal val="-45.0"/>
                                      </p:to>
                                    </p:set>
                                    <p:anim calcmode="lin" valueType="num">
                                      <p:cBhvr>
                                        <p:cTn id="8" dur="455" fill="hold">
                                          <p:stCondLst>
                                            <p:cond delay="455"/>
                                          </p:stCondLst>
                                        </p:cTn>
                                        <p:tgtEl>
                                          <p:spTgt spid="140290"/>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140290"/>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140290"/>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140290"/>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p:cNvSpPr>
            <a:spLocks noGrp="1" noChangeArrowheads="1"/>
          </p:cNvSpPr>
          <p:nvPr>
            <p:ph type="title"/>
          </p:nvPr>
        </p:nvSpPr>
        <p:spPr>
          <a:xfrm>
            <a:off x="762000" y="1268413"/>
            <a:ext cx="5970588" cy="636587"/>
          </a:xfrm>
        </p:spPr>
        <p:txBody>
          <a:bodyPr/>
          <a:lstStyle/>
          <a:p>
            <a:r>
              <a:rPr lang="en-US" altLang="en-US" sz="3200"/>
              <a:t>People at Risk</a:t>
            </a:r>
          </a:p>
        </p:txBody>
      </p:sp>
      <p:sp>
        <p:nvSpPr>
          <p:cNvPr id="4099" name="Rectangle 3"/>
          <p:cNvSpPr>
            <a:spLocks noGrp="1" noChangeArrowheads="1"/>
          </p:cNvSpPr>
          <p:nvPr>
            <p:ph type="body" idx="1"/>
          </p:nvPr>
        </p:nvSpPr>
        <p:spPr>
          <a:xfrm>
            <a:off x="838200" y="2349500"/>
            <a:ext cx="7693025" cy="3724275"/>
          </a:xfrm>
        </p:spPr>
        <p:txBody>
          <a:bodyPr/>
          <a:lstStyle/>
          <a:p>
            <a:pPr algn="just">
              <a:lnSpc>
                <a:spcPct val="80000"/>
              </a:lnSpc>
              <a:buFont typeface="Wingdings 2" pitchFamily="18" charset="2"/>
              <a:buChar char="Ë"/>
            </a:pPr>
            <a:r>
              <a:rPr lang="en-US" altLang="en-US" sz="2000"/>
              <a:t>Bodybuilders/other athletes, sex workers using GHB for a sleep or workout aid or weight loss tool--the largest group.  </a:t>
            </a:r>
          </a:p>
          <a:p>
            <a:pPr algn="just">
              <a:lnSpc>
                <a:spcPct val="80000"/>
              </a:lnSpc>
              <a:buFont typeface="Wingdings 2" pitchFamily="18" charset="2"/>
              <a:buChar char="Ë"/>
            </a:pPr>
            <a:r>
              <a:rPr lang="en-US" altLang="en-US" sz="2000"/>
              <a:t>Business professionals who travel frequently and were introduced to GHB as a “safe” sleep aid.</a:t>
            </a:r>
          </a:p>
          <a:p>
            <a:pPr algn="just">
              <a:lnSpc>
                <a:spcPct val="80000"/>
              </a:lnSpc>
              <a:buFont typeface="Wingdings 2" pitchFamily="18" charset="2"/>
              <a:buChar char="Ë"/>
            </a:pPr>
            <a:r>
              <a:rPr lang="en-US" altLang="en-US" sz="2000"/>
              <a:t>The elderly, who have been told that GHB is an anti-aging compound.</a:t>
            </a:r>
          </a:p>
          <a:p>
            <a:pPr algn="just">
              <a:lnSpc>
                <a:spcPct val="80000"/>
              </a:lnSpc>
              <a:buFont typeface="Wingdings 2" pitchFamily="18" charset="2"/>
              <a:buChar char="Ë"/>
            </a:pPr>
            <a:r>
              <a:rPr lang="en-US" altLang="en-US" sz="2000"/>
              <a:t>People with prior depression, who have been told that GHB is an anti-depressant.  Intoxicating effects of GHB may make it seem, initially, to have this effect, but it later turns on many of them.  </a:t>
            </a:r>
          </a:p>
          <a:p>
            <a:pPr algn="just">
              <a:lnSpc>
                <a:spcPct val="80000"/>
              </a:lnSpc>
              <a:buFont typeface="Wingdings 2" pitchFamily="18" charset="2"/>
              <a:buChar char="Ë"/>
            </a:pPr>
            <a:r>
              <a:rPr lang="en-US" altLang="en-US" sz="2000"/>
              <a:t>People subject to drug testing programs who use GHB as an alcohol substitute and to bypass testing. </a:t>
            </a:r>
          </a:p>
          <a:p>
            <a:pPr algn="just">
              <a:lnSpc>
                <a:spcPct val="80000"/>
              </a:lnSpc>
              <a:buFont typeface="Wingdings 2" pitchFamily="18" charset="2"/>
              <a:buChar char="Ë"/>
            </a:pPr>
            <a:r>
              <a:rPr lang="en-US" altLang="en-US" sz="2000"/>
              <a:t>Website managers, especially those selling GHB and other sports/dietary supplements, and computer programmers.</a:t>
            </a:r>
          </a:p>
        </p:txBody>
      </p:sp>
      <p:pic>
        <p:nvPicPr>
          <p:cNvPr id="4100" name="Picture 4" descr="Cardiff Un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BroM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slide(fromBottom)">
                                      <p:cBhvr>
                                        <p:cTn id="7" dur="1000"/>
                                        <p:tgtEl>
                                          <p:spTgt spid="4098"/>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Effect transition="in" filter="blinds(horizontal)">
                                      <p:cBhvr>
                                        <p:cTn id="11" dur="1000"/>
                                        <p:tgtEl>
                                          <p:spTgt spid="4099">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4099">
                                            <p:txEl>
                                              <p:pRg st="1" end="1"/>
                                            </p:txEl>
                                          </p:spTgt>
                                        </p:tgtEl>
                                        <p:attrNameLst>
                                          <p:attrName>style.visibility</p:attrName>
                                        </p:attrNameLst>
                                      </p:cBhvr>
                                      <p:to>
                                        <p:strVal val="visible"/>
                                      </p:to>
                                    </p:set>
                                    <p:animEffect transition="in" filter="blinds(horizontal)">
                                      <p:cBhvr>
                                        <p:cTn id="15" dur="1000"/>
                                        <p:tgtEl>
                                          <p:spTgt spid="4099">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Effect transition="in" filter="blinds(horizontal)">
                                      <p:cBhvr>
                                        <p:cTn id="19" dur="1000"/>
                                        <p:tgtEl>
                                          <p:spTgt spid="4099">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4099">
                                            <p:txEl>
                                              <p:pRg st="3" end="3"/>
                                            </p:txEl>
                                          </p:spTgt>
                                        </p:tgtEl>
                                        <p:attrNameLst>
                                          <p:attrName>style.visibility</p:attrName>
                                        </p:attrNameLst>
                                      </p:cBhvr>
                                      <p:to>
                                        <p:strVal val="visible"/>
                                      </p:to>
                                    </p:set>
                                    <p:animEffect transition="in" filter="blinds(horizontal)">
                                      <p:cBhvr>
                                        <p:cTn id="23" dur="1000"/>
                                        <p:tgtEl>
                                          <p:spTgt spid="4099">
                                            <p:txEl>
                                              <p:pRg st="3" end="3"/>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4099">
                                            <p:txEl>
                                              <p:pRg st="4" end="4"/>
                                            </p:txEl>
                                          </p:spTgt>
                                        </p:tgtEl>
                                        <p:attrNameLst>
                                          <p:attrName>style.visibility</p:attrName>
                                        </p:attrNameLst>
                                      </p:cBhvr>
                                      <p:to>
                                        <p:strVal val="visible"/>
                                      </p:to>
                                    </p:set>
                                    <p:animEffect transition="in" filter="blinds(horizontal)">
                                      <p:cBhvr>
                                        <p:cTn id="27" dur="1000"/>
                                        <p:tgtEl>
                                          <p:spTgt spid="4099">
                                            <p:txEl>
                                              <p:pRg st="4" end="4"/>
                                            </p:txEl>
                                          </p:spTgt>
                                        </p:tgtEl>
                                      </p:cBhvr>
                                    </p:animEffect>
                                  </p:childTnLst>
                                </p:cTn>
                              </p:par>
                            </p:childTnLst>
                          </p:cTn>
                        </p:par>
                        <p:par>
                          <p:cTn id="28" fill="hold" nodeType="afterGroup">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Effect transition="in" filter="blinds(horizontal)">
                                      <p:cBhvr>
                                        <p:cTn id="31" dur="10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noGrp="1" noChangeArrowheads="1"/>
          </p:cNvSpPr>
          <p:nvPr>
            <p:ph type="title"/>
          </p:nvPr>
        </p:nvSpPr>
        <p:spPr>
          <a:xfrm>
            <a:off x="762000" y="1341438"/>
            <a:ext cx="3089275" cy="563562"/>
          </a:xfrm>
        </p:spPr>
        <p:txBody>
          <a:bodyPr/>
          <a:lstStyle/>
          <a:p>
            <a:r>
              <a:rPr lang="en-US" altLang="en-US" sz="3200"/>
              <a:t>Case report</a:t>
            </a:r>
          </a:p>
        </p:txBody>
      </p:sp>
      <p:sp>
        <p:nvSpPr>
          <p:cNvPr id="6147" name="Rectangle 3"/>
          <p:cNvSpPr>
            <a:spLocks noGrp="1" noChangeArrowheads="1"/>
          </p:cNvSpPr>
          <p:nvPr>
            <p:ph type="body" idx="1"/>
          </p:nvPr>
        </p:nvSpPr>
        <p:spPr>
          <a:xfrm>
            <a:off x="838200" y="2362200"/>
            <a:ext cx="7693025" cy="3082925"/>
          </a:xfrm>
        </p:spPr>
        <p:txBody>
          <a:bodyPr/>
          <a:lstStyle/>
          <a:p>
            <a:pPr algn="just">
              <a:lnSpc>
                <a:spcPct val="90000"/>
              </a:lnSpc>
              <a:buFont typeface="Wingdings 2" pitchFamily="18" charset="2"/>
              <a:buChar char="Ë"/>
            </a:pPr>
            <a:r>
              <a:rPr lang="en-US" altLang="en-US" sz="2000"/>
              <a:t>29yr old single man</a:t>
            </a:r>
          </a:p>
          <a:p>
            <a:pPr algn="just">
              <a:lnSpc>
                <a:spcPct val="90000"/>
              </a:lnSpc>
              <a:buFont typeface="Wingdings 2" pitchFamily="18" charset="2"/>
              <a:buChar char="Ë"/>
            </a:pPr>
            <a:r>
              <a:rPr lang="en-US" altLang="en-US" sz="2000"/>
              <a:t>H/o poly substance misuse (many years including alcohol)</a:t>
            </a:r>
          </a:p>
          <a:p>
            <a:pPr algn="just">
              <a:lnSpc>
                <a:spcPct val="90000"/>
              </a:lnSpc>
              <a:buFont typeface="Wingdings 2" pitchFamily="18" charset="2"/>
              <a:buChar char="Ë"/>
            </a:pPr>
            <a:r>
              <a:rPr lang="en-US" altLang="en-US" sz="2000"/>
              <a:t>GHB use in last 1 year</a:t>
            </a:r>
          </a:p>
          <a:p>
            <a:pPr algn="just">
              <a:lnSpc>
                <a:spcPct val="90000"/>
              </a:lnSpc>
              <a:buFont typeface="Wingdings 2" pitchFamily="18" charset="2"/>
              <a:buChar char="Ë"/>
            </a:pPr>
            <a:r>
              <a:rPr lang="en-US" altLang="en-US" sz="2000"/>
              <a:t>Usage every 2-3 hours</a:t>
            </a:r>
          </a:p>
          <a:p>
            <a:pPr algn="just">
              <a:lnSpc>
                <a:spcPct val="90000"/>
              </a:lnSpc>
              <a:buFont typeface="Wingdings 2" pitchFamily="18" charset="2"/>
              <a:buChar char="Ë"/>
            </a:pPr>
            <a:r>
              <a:rPr lang="en-US" altLang="en-US" sz="2000"/>
              <a:t>Up to 300ml and half the dose at night time to aid sleep</a:t>
            </a:r>
          </a:p>
          <a:p>
            <a:pPr algn="just">
              <a:lnSpc>
                <a:spcPct val="90000"/>
              </a:lnSpc>
              <a:buFont typeface="Wingdings 2" pitchFamily="18" charset="2"/>
              <a:buChar char="Ë"/>
            </a:pPr>
            <a:r>
              <a:rPr lang="en-US" altLang="en-US" sz="2000"/>
              <a:t>Diagnosed with GHB dependence</a:t>
            </a:r>
          </a:p>
          <a:p>
            <a:pPr algn="just">
              <a:lnSpc>
                <a:spcPct val="90000"/>
              </a:lnSpc>
              <a:buFont typeface="Wingdings 2" pitchFamily="18" charset="2"/>
              <a:buChar char="Ë"/>
            </a:pPr>
            <a:r>
              <a:rPr lang="en-US" altLang="en-US" sz="2000"/>
              <a:t>C/o Mood swings </a:t>
            </a:r>
          </a:p>
          <a:p>
            <a:pPr algn="just">
              <a:lnSpc>
                <a:spcPct val="90000"/>
              </a:lnSpc>
              <a:buFont typeface="Wingdings 2" pitchFamily="18" charset="2"/>
              <a:buChar char="Ë"/>
            </a:pPr>
            <a:r>
              <a:rPr lang="en-US" altLang="en-US" sz="2000"/>
              <a:t>Latter denied (mentioned in order to get Olanzapine) (recommended in internet sites)</a:t>
            </a:r>
          </a:p>
        </p:txBody>
      </p:sp>
      <p:pic>
        <p:nvPicPr>
          <p:cNvPr id="6148" name="Picture 4" descr="Cardiff Un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BroM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slide(fromBottom)">
                                      <p:cBhvr>
                                        <p:cTn id="7" dur="1000"/>
                                        <p:tgtEl>
                                          <p:spTgt spid="6146"/>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6147">
                                            <p:txEl>
                                              <p:pRg st="0" end="0"/>
                                            </p:txEl>
                                          </p:spTgt>
                                        </p:tgtEl>
                                        <p:attrNameLst>
                                          <p:attrName>style.visibility</p:attrName>
                                        </p:attrNameLst>
                                      </p:cBhvr>
                                      <p:to>
                                        <p:strVal val="visible"/>
                                      </p:to>
                                    </p:set>
                                    <p:animEffect transition="in" filter="blinds(horizontal)">
                                      <p:cBhvr>
                                        <p:cTn id="11" dur="1000"/>
                                        <p:tgtEl>
                                          <p:spTgt spid="6147">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5" dur="1000"/>
                                        <p:tgtEl>
                                          <p:spTgt spid="6147">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9" dur="1000"/>
                                        <p:tgtEl>
                                          <p:spTgt spid="6147">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3" dur="1000"/>
                                        <p:tgtEl>
                                          <p:spTgt spid="6147">
                                            <p:txEl>
                                              <p:pRg st="3" end="3"/>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blinds(horizontal)">
                                      <p:cBhvr>
                                        <p:cTn id="27" dur="1000"/>
                                        <p:tgtEl>
                                          <p:spTgt spid="6147">
                                            <p:txEl>
                                              <p:pRg st="4" end="4"/>
                                            </p:txEl>
                                          </p:spTgt>
                                        </p:tgtEl>
                                      </p:cBhvr>
                                    </p:animEffect>
                                  </p:childTnLst>
                                </p:cTn>
                              </p:par>
                            </p:childTnLst>
                          </p:cTn>
                        </p:par>
                        <p:par>
                          <p:cTn id="28" fill="hold" nodeType="afterGroup">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6147">
                                            <p:txEl>
                                              <p:pRg st="5" end="5"/>
                                            </p:txEl>
                                          </p:spTgt>
                                        </p:tgtEl>
                                        <p:attrNameLst>
                                          <p:attrName>style.visibility</p:attrName>
                                        </p:attrNameLst>
                                      </p:cBhvr>
                                      <p:to>
                                        <p:strVal val="visible"/>
                                      </p:to>
                                    </p:set>
                                    <p:animEffect transition="in" filter="blinds(horizontal)">
                                      <p:cBhvr>
                                        <p:cTn id="31" dur="1000"/>
                                        <p:tgtEl>
                                          <p:spTgt spid="6147">
                                            <p:txEl>
                                              <p:pRg st="5" end="5"/>
                                            </p:txEl>
                                          </p:spTgt>
                                        </p:tgtEl>
                                      </p:cBhvr>
                                    </p:animEffect>
                                  </p:childTnLst>
                                </p:cTn>
                              </p:par>
                            </p:childTnLst>
                          </p:cTn>
                        </p:par>
                        <p:par>
                          <p:cTn id="32" fill="hold" nodeType="afterGroup">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6147">
                                            <p:txEl>
                                              <p:pRg st="6" end="6"/>
                                            </p:txEl>
                                          </p:spTgt>
                                        </p:tgtEl>
                                        <p:attrNameLst>
                                          <p:attrName>style.visibility</p:attrName>
                                        </p:attrNameLst>
                                      </p:cBhvr>
                                      <p:to>
                                        <p:strVal val="visible"/>
                                      </p:to>
                                    </p:set>
                                    <p:animEffect transition="in" filter="blinds(horizontal)">
                                      <p:cBhvr>
                                        <p:cTn id="35" dur="1000"/>
                                        <p:tgtEl>
                                          <p:spTgt spid="6147">
                                            <p:txEl>
                                              <p:pRg st="6" end="6"/>
                                            </p:txEl>
                                          </p:spTgt>
                                        </p:tgtEl>
                                      </p:cBhvr>
                                    </p:animEffect>
                                  </p:childTnLst>
                                </p:cTn>
                              </p:par>
                            </p:childTnLst>
                          </p:cTn>
                        </p:par>
                        <p:par>
                          <p:cTn id="36" fill="hold" nodeType="afterGroup">
                            <p:stCondLst>
                              <p:cond delay="8000"/>
                            </p:stCondLst>
                            <p:childTnLst>
                              <p:par>
                                <p:cTn id="37" presetID="3" presetClass="entr" presetSubtype="10" fill="hold" grpId="0" nodeType="afterEffect">
                                  <p:stCondLst>
                                    <p:cond delay="0"/>
                                  </p:stCondLst>
                                  <p:childTnLst>
                                    <p:set>
                                      <p:cBhvr>
                                        <p:cTn id="38" dur="1" fill="hold">
                                          <p:stCondLst>
                                            <p:cond delay="0"/>
                                          </p:stCondLst>
                                        </p:cTn>
                                        <p:tgtEl>
                                          <p:spTgt spid="6147">
                                            <p:txEl>
                                              <p:pRg st="7" end="7"/>
                                            </p:txEl>
                                          </p:spTgt>
                                        </p:tgtEl>
                                        <p:attrNameLst>
                                          <p:attrName>style.visibility</p:attrName>
                                        </p:attrNameLst>
                                      </p:cBhvr>
                                      <p:to>
                                        <p:strVal val="visible"/>
                                      </p:to>
                                    </p:set>
                                    <p:animEffect transition="in" filter="blinds(horizontal)">
                                      <p:cBhvr>
                                        <p:cTn id="39" dur="10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a:xfrm>
            <a:off x="762000" y="1125538"/>
            <a:ext cx="3449638" cy="779462"/>
          </a:xfrm>
        </p:spPr>
        <p:txBody>
          <a:bodyPr/>
          <a:lstStyle/>
          <a:p>
            <a:r>
              <a:rPr lang="en-US" altLang="en-US" sz="3200"/>
              <a:t>Management</a:t>
            </a:r>
          </a:p>
        </p:txBody>
      </p:sp>
      <p:sp>
        <p:nvSpPr>
          <p:cNvPr id="7171" name="Rectangle 3"/>
          <p:cNvSpPr>
            <a:spLocks noGrp="1" noChangeArrowheads="1"/>
          </p:cNvSpPr>
          <p:nvPr>
            <p:ph type="body" idx="1"/>
          </p:nvPr>
        </p:nvSpPr>
        <p:spPr>
          <a:xfrm>
            <a:off x="838200" y="2362200"/>
            <a:ext cx="7693025" cy="2722563"/>
          </a:xfrm>
        </p:spPr>
        <p:txBody>
          <a:bodyPr/>
          <a:lstStyle/>
          <a:p>
            <a:pPr>
              <a:buFont typeface="Wingdings 2" pitchFamily="18" charset="2"/>
              <a:buChar char="Ë"/>
            </a:pPr>
            <a:r>
              <a:rPr lang="en-US" altLang="en-US" sz="2400" b="1"/>
              <a:t>Investigations</a:t>
            </a:r>
          </a:p>
          <a:p>
            <a:pPr lvl="1">
              <a:buFont typeface="Wingdings 2" pitchFamily="18" charset="2"/>
              <a:buChar char="Ë"/>
            </a:pPr>
            <a:r>
              <a:rPr lang="en-US" altLang="en-US" sz="2000"/>
              <a:t>Routine blood investigations </a:t>
            </a:r>
          </a:p>
          <a:p>
            <a:pPr lvl="1">
              <a:buFont typeface="Wingdings 2" pitchFamily="18" charset="2"/>
              <a:buChar char="Ë"/>
            </a:pPr>
            <a:r>
              <a:rPr lang="en-US" altLang="en-US" sz="2000"/>
              <a:t>ECG</a:t>
            </a:r>
          </a:p>
          <a:p>
            <a:pPr>
              <a:buFont typeface="Wingdings 2" pitchFamily="18" charset="2"/>
              <a:buChar char="Ë"/>
            </a:pPr>
            <a:r>
              <a:rPr lang="en-US" altLang="en-US" sz="2400" b="1"/>
              <a:t>Treatment</a:t>
            </a:r>
          </a:p>
          <a:p>
            <a:pPr lvl="1">
              <a:buFont typeface="Wingdings 2" pitchFamily="18" charset="2"/>
              <a:buChar char="Ë"/>
            </a:pPr>
            <a:r>
              <a:rPr lang="en-US" altLang="en-US" sz="2000"/>
              <a:t>Planned inpatient detox (psychiatric unit) for atleast 2 weeks</a:t>
            </a:r>
          </a:p>
          <a:p>
            <a:pPr lvl="1">
              <a:buFont typeface="Wingdings 2" pitchFamily="18" charset="2"/>
              <a:buChar char="Ë"/>
            </a:pPr>
            <a:r>
              <a:rPr lang="en-US" altLang="en-US" sz="2000"/>
              <a:t>Withdrawal rating scales (CIWA-AR) every half hourly</a:t>
            </a:r>
          </a:p>
          <a:p>
            <a:pPr lvl="1">
              <a:buFont typeface="Wingdings 2" pitchFamily="18" charset="2"/>
              <a:buChar char="Ë"/>
            </a:pPr>
            <a:r>
              <a:rPr lang="en-US" altLang="en-US" sz="2000"/>
              <a:t>Monitoring of physical signs half hourly</a:t>
            </a:r>
          </a:p>
        </p:txBody>
      </p:sp>
      <p:pic>
        <p:nvPicPr>
          <p:cNvPr id="7172" name="Picture 4" descr="Cardiff Un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BroM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slide(fromBottom)">
                                      <p:cBhvr>
                                        <p:cTn id="7" dur="1000"/>
                                        <p:tgtEl>
                                          <p:spTgt spid="7170"/>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7171">
                                            <p:txEl>
                                              <p:pRg st="0" end="0"/>
                                            </p:txEl>
                                          </p:spTgt>
                                        </p:tgtEl>
                                        <p:attrNameLst>
                                          <p:attrName>style.visibility</p:attrName>
                                        </p:attrNameLst>
                                      </p:cBhvr>
                                      <p:to>
                                        <p:strVal val="visible"/>
                                      </p:to>
                                    </p:set>
                                    <p:animEffect transition="in" filter="blinds(horizontal)">
                                      <p:cBhvr>
                                        <p:cTn id="11" dur="1000"/>
                                        <p:tgtEl>
                                          <p:spTgt spid="7171">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7171">
                                            <p:txEl>
                                              <p:pRg st="1" end="1"/>
                                            </p:txEl>
                                          </p:spTgt>
                                        </p:tgtEl>
                                        <p:attrNameLst>
                                          <p:attrName>style.visibility</p:attrName>
                                        </p:attrNameLst>
                                      </p:cBhvr>
                                      <p:to>
                                        <p:strVal val="visible"/>
                                      </p:to>
                                    </p:set>
                                    <p:animEffect transition="in" filter="blinds(horizontal)">
                                      <p:cBhvr>
                                        <p:cTn id="15" dur="1000"/>
                                        <p:tgtEl>
                                          <p:spTgt spid="7171">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Effect transition="in" filter="blinds(horizontal)">
                                      <p:cBhvr>
                                        <p:cTn id="19" dur="1000"/>
                                        <p:tgtEl>
                                          <p:spTgt spid="7171">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7171">
                                            <p:txEl>
                                              <p:pRg st="3" end="3"/>
                                            </p:txEl>
                                          </p:spTgt>
                                        </p:tgtEl>
                                        <p:attrNameLst>
                                          <p:attrName>style.visibility</p:attrName>
                                        </p:attrNameLst>
                                      </p:cBhvr>
                                      <p:to>
                                        <p:strVal val="visible"/>
                                      </p:to>
                                    </p:set>
                                    <p:animEffect transition="in" filter="blinds(horizontal)">
                                      <p:cBhvr>
                                        <p:cTn id="23" dur="1000"/>
                                        <p:tgtEl>
                                          <p:spTgt spid="7171">
                                            <p:txEl>
                                              <p:pRg st="3" end="3"/>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blinds(horizontal)">
                                      <p:cBhvr>
                                        <p:cTn id="27" dur="1000"/>
                                        <p:tgtEl>
                                          <p:spTgt spid="7171">
                                            <p:txEl>
                                              <p:pRg st="4" end="4"/>
                                            </p:txEl>
                                          </p:spTgt>
                                        </p:tgtEl>
                                      </p:cBhvr>
                                    </p:animEffect>
                                  </p:childTnLst>
                                </p:cTn>
                              </p:par>
                            </p:childTnLst>
                          </p:cTn>
                        </p:par>
                        <p:par>
                          <p:cTn id="28" fill="hold" nodeType="afterGroup">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Effect transition="in" filter="blinds(horizontal)">
                                      <p:cBhvr>
                                        <p:cTn id="31" dur="1000"/>
                                        <p:tgtEl>
                                          <p:spTgt spid="7171">
                                            <p:txEl>
                                              <p:pRg st="5" end="5"/>
                                            </p:txEl>
                                          </p:spTgt>
                                        </p:tgtEl>
                                      </p:cBhvr>
                                    </p:animEffect>
                                  </p:childTnLst>
                                </p:cTn>
                              </p:par>
                            </p:childTnLst>
                          </p:cTn>
                        </p:par>
                        <p:par>
                          <p:cTn id="32" fill="hold" nodeType="afterGroup">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7171">
                                            <p:txEl>
                                              <p:pRg st="6" end="6"/>
                                            </p:txEl>
                                          </p:spTgt>
                                        </p:tgtEl>
                                        <p:attrNameLst>
                                          <p:attrName>style.visibility</p:attrName>
                                        </p:attrNameLst>
                                      </p:cBhvr>
                                      <p:to>
                                        <p:strVal val="visible"/>
                                      </p:to>
                                    </p:set>
                                    <p:animEffect transition="in" filter="blinds(horizontal)">
                                      <p:cBhvr>
                                        <p:cTn id="35" dur="10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Grp="1" noChangeArrowheads="1"/>
          </p:cNvSpPr>
          <p:nvPr>
            <p:ph type="title"/>
          </p:nvPr>
        </p:nvSpPr>
        <p:spPr>
          <a:xfrm>
            <a:off x="762000" y="1125538"/>
            <a:ext cx="5322888" cy="779462"/>
          </a:xfrm>
        </p:spPr>
        <p:txBody>
          <a:bodyPr/>
          <a:lstStyle/>
          <a:p>
            <a:r>
              <a:rPr lang="en-US" altLang="en-US" sz="2800"/>
              <a:t>Pharmacological treatment</a:t>
            </a:r>
          </a:p>
        </p:txBody>
      </p:sp>
      <p:sp>
        <p:nvSpPr>
          <p:cNvPr id="8195" name="Rectangle 3"/>
          <p:cNvSpPr>
            <a:spLocks noGrp="1" noChangeArrowheads="1"/>
          </p:cNvSpPr>
          <p:nvPr>
            <p:ph type="body" idx="1"/>
          </p:nvPr>
        </p:nvSpPr>
        <p:spPr>
          <a:xfrm>
            <a:off x="838200" y="2362200"/>
            <a:ext cx="7693025" cy="4162425"/>
          </a:xfrm>
        </p:spPr>
        <p:txBody>
          <a:bodyPr/>
          <a:lstStyle/>
          <a:p>
            <a:pPr>
              <a:buFont typeface="Wingdings 2" pitchFamily="18" charset="2"/>
              <a:buChar char="Ë"/>
            </a:pPr>
            <a:r>
              <a:rPr lang="en-US" altLang="en-US" sz="2000"/>
              <a:t>No withdrawal noted</a:t>
            </a:r>
          </a:p>
          <a:p>
            <a:pPr>
              <a:buFont typeface="Wingdings 2" pitchFamily="18" charset="2"/>
              <a:buChar char="Ë"/>
            </a:pPr>
            <a:r>
              <a:rPr lang="en-US" altLang="en-US" sz="2000"/>
              <a:t>GABA B agonist such as baclofen 40mg qds.</a:t>
            </a:r>
          </a:p>
          <a:p>
            <a:pPr>
              <a:buFont typeface="Wingdings 2" pitchFamily="18" charset="2"/>
              <a:buChar char="Ë"/>
            </a:pPr>
            <a:r>
              <a:rPr lang="en-US" altLang="en-US" sz="2000"/>
              <a:t>Acamprosate 999mg tds</a:t>
            </a:r>
          </a:p>
          <a:p>
            <a:pPr>
              <a:buFont typeface="Wingdings 2" pitchFamily="18" charset="2"/>
              <a:buChar char="Ë"/>
            </a:pPr>
            <a:r>
              <a:rPr lang="en-US" altLang="en-US" sz="2000"/>
              <a:t>Needed minimal benzodiazepines which has</a:t>
            </a:r>
          </a:p>
          <a:p>
            <a:pPr>
              <a:buFont typeface="Wingdings 2" pitchFamily="18" charset="2"/>
              <a:buNone/>
            </a:pPr>
            <a:r>
              <a:rPr lang="en-US" altLang="en-US" sz="2000"/>
              <a:t>     most evidence</a:t>
            </a:r>
          </a:p>
          <a:p>
            <a:pPr>
              <a:buFont typeface="Wingdings 2" pitchFamily="18" charset="2"/>
              <a:buChar char="Ë"/>
            </a:pPr>
            <a:r>
              <a:rPr lang="en-US" altLang="en-US" sz="2000"/>
              <a:t>Baclofen was gradually reduced over 2 weeks to 30mgqds</a:t>
            </a:r>
          </a:p>
          <a:p>
            <a:pPr>
              <a:buFont typeface="Wingdings 2" pitchFamily="18" charset="2"/>
              <a:buChar char="Ë"/>
            </a:pPr>
            <a:r>
              <a:rPr lang="en-GB" altLang="en-US" sz="2000"/>
              <a:t>Sodium valproate 500mg bd</a:t>
            </a:r>
          </a:p>
          <a:p>
            <a:pPr>
              <a:buFont typeface="Wingdings 2" pitchFamily="18" charset="2"/>
              <a:buChar char="Ë"/>
            </a:pPr>
            <a:r>
              <a:rPr lang="en-GB" altLang="en-US" sz="2000"/>
              <a:t>Acts on GABA transaminase and increases GABA levels</a:t>
            </a:r>
          </a:p>
          <a:p>
            <a:pPr>
              <a:buFont typeface="Wingdings 2" pitchFamily="18" charset="2"/>
              <a:buChar char="Ë"/>
            </a:pPr>
            <a:r>
              <a:rPr lang="en-GB" altLang="en-US" sz="2000"/>
              <a:t>Nalterxone 25mgod,increased to 50mgod.</a:t>
            </a:r>
          </a:p>
          <a:p>
            <a:pPr>
              <a:buFont typeface="Wingdings 2" pitchFamily="18" charset="2"/>
              <a:buChar char="Ë"/>
            </a:pPr>
            <a:r>
              <a:rPr lang="en-GB" altLang="en-US" sz="2000"/>
              <a:t>Baclofen was gradually reduced over 3 months</a:t>
            </a:r>
          </a:p>
          <a:p>
            <a:pPr>
              <a:buFont typeface="Wingdings 2" pitchFamily="18" charset="2"/>
              <a:buChar char="Ë"/>
            </a:pPr>
            <a:r>
              <a:rPr lang="en-GB" altLang="en-US" sz="2000"/>
              <a:t>Continued on other medication</a:t>
            </a:r>
            <a:endParaRPr lang="en-US" altLang="en-US" sz="2000"/>
          </a:p>
        </p:txBody>
      </p:sp>
      <p:pic>
        <p:nvPicPr>
          <p:cNvPr id="8196" name="Picture 4" descr="Cardiff Un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BroM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
        <p:nvSpPr>
          <p:cNvPr id="8198" name="AutoShape 6"/>
          <p:cNvSpPr>
            <a:spLocks noChangeArrowheads="1"/>
          </p:cNvSpPr>
          <p:nvPr/>
        </p:nvSpPr>
        <p:spPr bwMode="auto">
          <a:xfrm>
            <a:off x="7343775" y="6424613"/>
            <a:ext cx="1800225" cy="433387"/>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charset="0"/>
                <a:cs typeface="Arial" charset="0"/>
              </a:defRPr>
            </a:lvl1pPr>
            <a:lvl2pPr>
              <a:lnSpc>
                <a:spcPct val="90000"/>
              </a:lnSpc>
              <a:defRPr sz="3600" b="1">
                <a:solidFill>
                  <a:schemeClr val="tx2"/>
                </a:solidFill>
                <a:latin typeface="Arial" charset="0"/>
                <a:cs typeface="Arial" charset="0"/>
              </a:defRPr>
            </a:lvl2pPr>
            <a:lvl3pPr>
              <a:lnSpc>
                <a:spcPct val="90000"/>
              </a:lnSpc>
              <a:defRPr sz="3600" b="1">
                <a:solidFill>
                  <a:schemeClr val="tx2"/>
                </a:solidFill>
                <a:latin typeface="Arial" charset="0"/>
                <a:cs typeface="Arial" charset="0"/>
              </a:defRPr>
            </a:lvl3pPr>
            <a:lvl4pPr>
              <a:lnSpc>
                <a:spcPct val="90000"/>
              </a:lnSpc>
              <a:defRPr sz="3600" b="1">
                <a:solidFill>
                  <a:schemeClr val="tx2"/>
                </a:solidFill>
                <a:latin typeface="Arial" charset="0"/>
                <a:cs typeface="Arial" charset="0"/>
              </a:defRPr>
            </a:lvl4pPr>
            <a:lvl5pPr>
              <a:lnSpc>
                <a:spcPct val="90000"/>
              </a:lnSpc>
              <a:defRPr sz="3600" b="1">
                <a:solidFill>
                  <a:schemeClr val="tx2"/>
                </a:solidFill>
                <a:latin typeface="Arial" charset="0"/>
                <a:cs typeface="Arial" charset="0"/>
              </a:defRPr>
            </a:lvl5pPr>
            <a:lvl6pPr marL="457200" fontAlgn="base">
              <a:lnSpc>
                <a:spcPct val="90000"/>
              </a:lnSpc>
              <a:spcBef>
                <a:spcPct val="0"/>
              </a:spcBef>
              <a:spcAft>
                <a:spcPct val="0"/>
              </a:spcAft>
              <a:defRPr sz="3600" b="1">
                <a:solidFill>
                  <a:schemeClr val="tx2"/>
                </a:solidFill>
                <a:latin typeface="Arial" charset="0"/>
                <a:cs typeface="Arial" charset="0"/>
              </a:defRPr>
            </a:lvl6pPr>
            <a:lvl7pPr marL="914400" fontAlgn="base">
              <a:lnSpc>
                <a:spcPct val="90000"/>
              </a:lnSpc>
              <a:spcBef>
                <a:spcPct val="0"/>
              </a:spcBef>
              <a:spcAft>
                <a:spcPct val="0"/>
              </a:spcAft>
              <a:defRPr sz="3600" b="1">
                <a:solidFill>
                  <a:schemeClr val="tx2"/>
                </a:solidFill>
                <a:latin typeface="Arial" charset="0"/>
                <a:cs typeface="Arial" charset="0"/>
              </a:defRPr>
            </a:lvl7pPr>
            <a:lvl8pPr marL="1371600" fontAlgn="base">
              <a:lnSpc>
                <a:spcPct val="90000"/>
              </a:lnSpc>
              <a:spcBef>
                <a:spcPct val="0"/>
              </a:spcBef>
              <a:spcAft>
                <a:spcPct val="0"/>
              </a:spcAft>
              <a:defRPr sz="3600" b="1">
                <a:solidFill>
                  <a:schemeClr val="tx2"/>
                </a:solidFill>
                <a:latin typeface="Arial" charset="0"/>
                <a:cs typeface="Arial" charset="0"/>
              </a:defRPr>
            </a:lvl8pPr>
            <a:lvl9pPr marL="1828800" fontAlgn="base">
              <a:lnSpc>
                <a:spcPct val="90000"/>
              </a:lnSpc>
              <a:spcBef>
                <a:spcPct val="0"/>
              </a:spcBef>
              <a:spcAft>
                <a:spcPct val="0"/>
              </a:spcAft>
              <a:defRPr sz="3600" b="1">
                <a:solidFill>
                  <a:schemeClr val="tx2"/>
                </a:solidFill>
                <a:latin typeface="Arial" charset="0"/>
                <a:cs typeface="Arial" charset="0"/>
              </a:defRPr>
            </a:lvl9pPr>
          </a:lstStyle>
          <a:p>
            <a:r>
              <a:rPr lang="en-US" altLang="en-US" sz="1800"/>
              <a:t>Continued..</a:t>
            </a:r>
            <a:endParaRPr lang="en-GB" altLang="en-US" sz="1800"/>
          </a:p>
        </p:txBody>
      </p:sp>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slide(fromBottom)">
                                      <p:cBhvr>
                                        <p:cTn id="7" dur="1000"/>
                                        <p:tgtEl>
                                          <p:spTgt spid="8194"/>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8195">
                                            <p:txEl>
                                              <p:pRg st="0" end="0"/>
                                            </p:txEl>
                                          </p:spTgt>
                                        </p:tgtEl>
                                        <p:attrNameLst>
                                          <p:attrName>style.visibility</p:attrName>
                                        </p:attrNameLst>
                                      </p:cBhvr>
                                      <p:to>
                                        <p:strVal val="visible"/>
                                      </p:to>
                                    </p:set>
                                    <p:animEffect transition="in" filter="blinds(horizontal)">
                                      <p:cBhvr>
                                        <p:cTn id="11" dur="1000"/>
                                        <p:tgtEl>
                                          <p:spTgt spid="8195">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8195">
                                            <p:txEl>
                                              <p:pRg st="1" end="1"/>
                                            </p:txEl>
                                          </p:spTgt>
                                        </p:tgtEl>
                                        <p:attrNameLst>
                                          <p:attrName>style.visibility</p:attrName>
                                        </p:attrNameLst>
                                      </p:cBhvr>
                                      <p:to>
                                        <p:strVal val="visible"/>
                                      </p:to>
                                    </p:set>
                                    <p:animEffect transition="in" filter="blinds(horizontal)">
                                      <p:cBhvr>
                                        <p:cTn id="15" dur="1000"/>
                                        <p:tgtEl>
                                          <p:spTgt spid="8195">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Effect transition="in" filter="blinds(horizontal)">
                                      <p:cBhvr>
                                        <p:cTn id="19" dur="1000"/>
                                        <p:tgtEl>
                                          <p:spTgt spid="8195">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8195">
                                            <p:txEl>
                                              <p:pRg st="3" end="3"/>
                                            </p:txEl>
                                          </p:spTgt>
                                        </p:tgtEl>
                                        <p:attrNameLst>
                                          <p:attrName>style.visibility</p:attrName>
                                        </p:attrNameLst>
                                      </p:cBhvr>
                                      <p:to>
                                        <p:strVal val="visible"/>
                                      </p:to>
                                    </p:set>
                                    <p:animEffect transition="in" filter="blinds(horizontal)">
                                      <p:cBhvr>
                                        <p:cTn id="23" dur="1000"/>
                                        <p:tgtEl>
                                          <p:spTgt spid="8195">
                                            <p:txEl>
                                              <p:pRg st="3" end="3"/>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linds(horizontal)">
                                      <p:cBhvr>
                                        <p:cTn id="27" dur="1000"/>
                                        <p:tgtEl>
                                          <p:spTgt spid="8195">
                                            <p:txEl>
                                              <p:pRg st="4" end="4"/>
                                            </p:txEl>
                                          </p:spTgt>
                                        </p:tgtEl>
                                      </p:cBhvr>
                                    </p:animEffect>
                                  </p:childTnLst>
                                </p:cTn>
                              </p:par>
                            </p:childTnLst>
                          </p:cTn>
                        </p:par>
                        <p:par>
                          <p:cTn id="28" fill="hold" nodeType="afterGroup">
                            <p:stCondLst>
                              <p:cond delay="6000"/>
                            </p:stCondLst>
                            <p:childTnLst>
                              <p:par>
                                <p:cTn id="29" presetID="3" presetClass="entr" presetSubtype="10" fill="hold" grpId="0" nodeType="after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Effect transition="in" filter="blinds(horizontal)">
                                      <p:cBhvr>
                                        <p:cTn id="31" dur="1000"/>
                                        <p:tgtEl>
                                          <p:spTgt spid="8195">
                                            <p:txEl>
                                              <p:pRg st="5" end="5"/>
                                            </p:txEl>
                                          </p:spTgt>
                                        </p:tgtEl>
                                      </p:cBhvr>
                                    </p:animEffect>
                                  </p:childTnLst>
                                </p:cTn>
                              </p:par>
                            </p:childTnLst>
                          </p:cTn>
                        </p:par>
                        <p:par>
                          <p:cTn id="32" fill="hold" nodeType="afterGroup">
                            <p:stCondLst>
                              <p:cond delay="7000"/>
                            </p:stCondLst>
                            <p:childTnLst>
                              <p:par>
                                <p:cTn id="33" presetID="3" presetClass="entr" presetSubtype="10" fill="hold" grpId="0" nodeType="after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Effect transition="in" filter="blinds(horizontal)">
                                      <p:cBhvr>
                                        <p:cTn id="35" dur="1000"/>
                                        <p:tgtEl>
                                          <p:spTgt spid="8195">
                                            <p:txEl>
                                              <p:pRg st="6" end="6"/>
                                            </p:txEl>
                                          </p:spTgt>
                                        </p:tgtEl>
                                      </p:cBhvr>
                                    </p:animEffect>
                                  </p:childTnLst>
                                </p:cTn>
                              </p:par>
                            </p:childTnLst>
                          </p:cTn>
                        </p:par>
                        <p:par>
                          <p:cTn id="36" fill="hold" nodeType="afterGroup">
                            <p:stCondLst>
                              <p:cond delay="8000"/>
                            </p:stCondLst>
                            <p:childTnLst>
                              <p:par>
                                <p:cTn id="37" presetID="3" presetClass="entr" presetSubtype="10" fill="hold" grpId="0" nodeType="afterEffect">
                                  <p:stCondLst>
                                    <p:cond delay="0"/>
                                  </p:stCondLst>
                                  <p:childTnLst>
                                    <p:set>
                                      <p:cBhvr>
                                        <p:cTn id="38" dur="1" fill="hold">
                                          <p:stCondLst>
                                            <p:cond delay="0"/>
                                          </p:stCondLst>
                                        </p:cTn>
                                        <p:tgtEl>
                                          <p:spTgt spid="8195">
                                            <p:txEl>
                                              <p:pRg st="7" end="7"/>
                                            </p:txEl>
                                          </p:spTgt>
                                        </p:tgtEl>
                                        <p:attrNameLst>
                                          <p:attrName>style.visibility</p:attrName>
                                        </p:attrNameLst>
                                      </p:cBhvr>
                                      <p:to>
                                        <p:strVal val="visible"/>
                                      </p:to>
                                    </p:set>
                                    <p:animEffect transition="in" filter="blinds(horizontal)">
                                      <p:cBhvr>
                                        <p:cTn id="39" dur="1000"/>
                                        <p:tgtEl>
                                          <p:spTgt spid="8195">
                                            <p:txEl>
                                              <p:pRg st="7" end="7"/>
                                            </p:txEl>
                                          </p:spTgt>
                                        </p:tgtEl>
                                      </p:cBhvr>
                                    </p:animEffect>
                                  </p:childTnLst>
                                </p:cTn>
                              </p:par>
                            </p:childTnLst>
                          </p:cTn>
                        </p:par>
                        <p:par>
                          <p:cTn id="40" fill="hold" nodeType="afterGroup">
                            <p:stCondLst>
                              <p:cond delay="9000"/>
                            </p:stCondLst>
                            <p:childTnLst>
                              <p:par>
                                <p:cTn id="41" presetID="3" presetClass="entr" presetSubtype="10" fill="hold" grpId="0" nodeType="afterEffect">
                                  <p:stCondLst>
                                    <p:cond delay="0"/>
                                  </p:stCondLst>
                                  <p:childTnLst>
                                    <p:set>
                                      <p:cBhvr>
                                        <p:cTn id="42" dur="1" fill="hold">
                                          <p:stCondLst>
                                            <p:cond delay="0"/>
                                          </p:stCondLst>
                                        </p:cTn>
                                        <p:tgtEl>
                                          <p:spTgt spid="8195">
                                            <p:txEl>
                                              <p:pRg st="8" end="8"/>
                                            </p:txEl>
                                          </p:spTgt>
                                        </p:tgtEl>
                                        <p:attrNameLst>
                                          <p:attrName>style.visibility</p:attrName>
                                        </p:attrNameLst>
                                      </p:cBhvr>
                                      <p:to>
                                        <p:strVal val="visible"/>
                                      </p:to>
                                    </p:set>
                                    <p:animEffect transition="in" filter="blinds(horizontal)">
                                      <p:cBhvr>
                                        <p:cTn id="43" dur="1000"/>
                                        <p:tgtEl>
                                          <p:spTgt spid="8195">
                                            <p:txEl>
                                              <p:pRg st="8" end="8"/>
                                            </p:txEl>
                                          </p:spTgt>
                                        </p:tgtEl>
                                      </p:cBhvr>
                                    </p:animEffect>
                                  </p:childTnLst>
                                </p:cTn>
                              </p:par>
                            </p:childTnLst>
                          </p:cTn>
                        </p:par>
                        <p:par>
                          <p:cTn id="44" fill="hold" nodeType="afterGroup">
                            <p:stCondLst>
                              <p:cond delay="10000"/>
                            </p:stCondLst>
                            <p:childTnLst>
                              <p:par>
                                <p:cTn id="45" presetID="3" presetClass="entr" presetSubtype="10" fill="hold" grpId="0" nodeType="afterEffect">
                                  <p:stCondLst>
                                    <p:cond delay="0"/>
                                  </p:stCondLst>
                                  <p:childTnLst>
                                    <p:set>
                                      <p:cBhvr>
                                        <p:cTn id="46" dur="1" fill="hold">
                                          <p:stCondLst>
                                            <p:cond delay="0"/>
                                          </p:stCondLst>
                                        </p:cTn>
                                        <p:tgtEl>
                                          <p:spTgt spid="8195">
                                            <p:txEl>
                                              <p:pRg st="9" end="9"/>
                                            </p:txEl>
                                          </p:spTgt>
                                        </p:tgtEl>
                                        <p:attrNameLst>
                                          <p:attrName>style.visibility</p:attrName>
                                        </p:attrNameLst>
                                      </p:cBhvr>
                                      <p:to>
                                        <p:strVal val="visible"/>
                                      </p:to>
                                    </p:set>
                                    <p:animEffect transition="in" filter="blinds(horizontal)">
                                      <p:cBhvr>
                                        <p:cTn id="47" dur="1000"/>
                                        <p:tgtEl>
                                          <p:spTgt spid="8195">
                                            <p:txEl>
                                              <p:pRg st="9" end="9"/>
                                            </p:txEl>
                                          </p:spTgt>
                                        </p:tgtEl>
                                      </p:cBhvr>
                                    </p:animEffect>
                                  </p:childTnLst>
                                </p:cTn>
                              </p:par>
                            </p:childTnLst>
                          </p:cTn>
                        </p:par>
                        <p:par>
                          <p:cTn id="48" fill="hold" nodeType="afterGroup">
                            <p:stCondLst>
                              <p:cond delay="11000"/>
                            </p:stCondLst>
                            <p:childTnLst>
                              <p:par>
                                <p:cTn id="49" presetID="3" presetClass="entr" presetSubtype="10" fill="hold" grpId="0" nodeType="afterEffect">
                                  <p:stCondLst>
                                    <p:cond delay="0"/>
                                  </p:stCondLst>
                                  <p:childTnLst>
                                    <p:set>
                                      <p:cBhvr>
                                        <p:cTn id="50" dur="1" fill="hold">
                                          <p:stCondLst>
                                            <p:cond delay="0"/>
                                          </p:stCondLst>
                                        </p:cTn>
                                        <p:tgtEl>
                                          <p:spTgt spid="8195">
                                            <p:txEl>
                                              <p:pRg st="10" end="10"/>
                                            </p:txEl>
                                          </p:spTgt>
                                        </p:tgtEl>
                                        <p:attrNameLst>
                                          <p:attrName>style.visibility</p:attrName>
                                        </p:attrNameLst>
                                      </p:cBhvr>
                                      <p:to>
                                        <p:strVal val="visible"/>
                                      </p:to>
                                    </p:set>
                                    <p:animEffect transition="in" filter="blinds(horizontal)">
                                      <p:cBhvr>
                                        <p:cTn id="51" dur="1000"/>
                                        <p:tgtEl>
                                          <p:spTgt spid="8195">
                                            <p:txEl>
                                              <p:pRg st="10" end="10"/>
                                            </p:txEl>
                                          </p:spTgt>
                                        </p:tgtEl>
                                      </p:cBhvr>
                                    </p:animEffect>
                                  </p:childTnLst>
                                </p:cTn>
                              </p:par>
                            </p:childTnLst>
                          </p:cTn>
                        </p:par>
                        <p:par>
                          <p:cTn id="52" fill="hold" nodeType="afterGroup">
                            <p:stCondLst>
                              <p:cond delay="12000"/>
                            </p:stCondLst>
                            <p:childTnLst>
                              <p:par>
                                <p:cTn id="53" presetID="3" presetClass="entr" presetSubtype="10" fill="hold" grpId="0" nodeType="afterEffect">
                                  <p:stCondLst>
                                    <p:cond delay="0"/>
                                  </p:stCondLst>
                                  <p:childTnLst>
                                    <p:set>
                                      <p:cBhvr>
                                        <p:cTn id="54" dur="1" fill="hold">
                                          <p:stCondLst>
                                            <p:cond delay="0"/>
                                          </p:stCondLst>
                                        </p:cTn>
                                        <p:tgtEl>
                                          <p:spTgt spid="8198"/>
                                        </p:tgtEl>
                                        <p:attrNameLst>
                                          <p:attrName>style.visibility</p:attrName>
                                        </p:attrNameLst>
                                      </p:cBhvr>
                                      <p:to>
                                        <p:strVal val="visible"/>
                                      </p:to>
                                    </p:set>
                                    <p:animEffect transition="in" filter="blinds(horizontal)">
                                      <p:cBhvr>
                                        <p:cTn id="55" dur="10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P spid="819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2"/>
          <p:cNvSpPr>
            <a:spLocks noGrp="1" noChangeArrowheads="1"/>
          </p:cNvSpPr>
          <p:nvPr>
            <p:ph type="title"/>
          </p:nvPr>
        </p:nvSpPr>
        <p:spPr>
          <a:xfrm>
            <a:off x="762000" y="1196975"/>
            <a:ext cx="4962525" cy="708025"/>
          </a:xfrm>
        </p:spPr>
        <p:txBody>
          <a:bodyPr/>
          <a:lstStyle/>
          <a:p>
            <a:r>
              <a:rPr lang="en-US" altLang="en-US" sz="2800"/>
              <a:t>Pharmacological treatment</a:t>
            </a:r>
            <a:endParaRPr lang="en-GB" altLang="en-US" sz="2800"/>
          </a:p>
        </p:txBody>
      </p:sp>
      <p:sp>
        <p:nvSpPr>
          <p:cNvPr id="10243" name="Rectangle 3"/>
          <p:cNvSpPr>
            <a:spLocks noGrp="1" noChangeArrowheads="1"/>
          </p:cNvSpPr>
          <p:nvPr>
            <p:ph type="body" idx="1"/>
          </p:nvPr>
        </p:nvSpPr>
        <p:spPr>
          <a:xfrm>
            <a:off x="838200" y="2362200"/>
            <a:ext cx="7693025" cy="1930400"/>
          </a:xfrm>
        </p:spPr>
        <p:txBody>
          <a:bodyPr/>
          <a:lstStyle/>
          <a:p>
            <a:pPr>
              <a:buFont typeface="Wingdings 2" pitchFamily="18" charset="2"/>
              <a:buChar char="Ë"/>
            </a:pPr>
            <a:r>
              <a:rPr lang="en-US" altLang="en-US" sz="2000"/>
              <a:t>lapsed twice during the reduction (baclofen reduction continued)</a:t>
            </a:r>
          </a:p>
          <a:p>
            <a:pPr>
              <a:buFont typeface="Wingdings 2" pitchFamily="18" charset="2"/>
              <a:buChar char="Ë"/>
            </a:pPr>
            <a:r>
              <a:rPr lang="en-US" altLang="en-US" sz="2000"/>
              <a:t>During relapse presented to A&amp;E with confusion</a:t>
            </a:r>
          </a:p>
          <a:p>
            <a:pPr>
              <a:buFont typeface="Wingdings 2" pitchFamily="18" charset="2"/>
              <a:buChar char="Ë"/>
            </a:pPr>
            <a:r>
              <a:rPr lang="en-US" altLang="en-US" sz="2000"/>
              <a:t>Presented with depressive symptoms</a:t>
            </a:r>
          </a:p>
          <a:p>
            <a:pPr>
              <a:buFont typeface="Wingdings 2" pitchFamily="18" charset="2"/>
              <a:buChar char="Ë"/>
            </a:pPr>
            <a:r>
              <a:rPr lang="en-US" altLang="en-US" sz="2000"/>
              <a:t>Started on mirtazapine, shown good improvement</a:t>
            </a:r>
          </a:p>
        </p:txBody>
      </p:sp>
      <p:pic>
        <p:nvPicPr>
          <p:cNvPr id="10244" name="Picture 4" descr="Cardiff Un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BroM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slide(fromBottom)">
                                      <p:cBhvr>
                                        <p:cTn id="7" dur="1000"/>
                                        <p:tgtEl>
                                          <p:spTgt spid="10242"/>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11" dur="1000"/>
                                        <p:tgtEl>
                                          <p:spTgt spid="10243">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5" dur="1000"/>
                                        <p:tgtEl>
                                          <p:spTgt spid="10243">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9" dur="1000"/>
                                        <p:tgtEl>
                                          <p:spTgt spid="10243">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0243">
                                            <p:txEl>
                                              <p:pRg st="3" end="3"/>
                                            </p:txEl>
                                          </p:spTgt>
                                        </p:tgtEl>
                                        <p:attrNameLst>
                                          <p:attrName>style.visibility</p:attrName>
                                        </p:attrNameLst>
                                      </p:cBhvr>
                                      <p:to>
                                        <p:strVal val="visible"/>
                                      </p:to>
                                    </p:set>
                                    <p:animEffect transition="in" filter="blinds(horizontal)">
                                      <p:cBhvr>
                                        <p:cTn id="23" dur="1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a:xfrm>
            <a:off x="762000" y="1196975"/>
            <a:ext cx="5105400" cy="708025"/>
          </a:xfrm>
        </p:spPr>
        <p:txBody>
          <a:bodyPr/>
          <a:lstStyle/>
          <a:p>
            <a:r>
              <a:rPr lang="en-US" altLang="en-US" sz="3200"/>
              <a:t>Psychological Treatment</a:t>
            </a:r>
          </a:p>
        </p:txBody>
      </p:sp>
      <p:sp>
        <p:nvSpPr>
          <p:cNvPr id="11267" name="Rectangle 3"/>
          <p:cNvSpPr>
            <a:spLocks noGrp="1" noChangeArrowheads="1"/>
          </p:cNvSpPr>
          <p:nvPr>
            <p:ph type="body" idx="1"/>
          </p:nvPr>
        </p:nvSpPr>
        <p:spPr>
          <a:xfrm>
            <a:off x="838200" y="2362200"/>
            <a:ext cx="7693025" cy="2003425"/>
          </a:xfrm>
        </p:spPr>
        <p:txBody>
          <a:bodyPr/>
          <a:lstStyle/>
          <a:p>
            <a:pPr>
              <a:buFont typeface="Wingdings 2" pitchFamily="18" charset="2"/>
              <a:buChar char="Ë"/>
            </a:pPr>
            <a:r>
              <a:rPr lang="en-US" altLang="en-US" sz="2000"/>
              <a:t>Relapse prevention therapy</a:t>
            </a:r>
          </a:p>
          <a:p>
            <a:pPr>
              <a:buFont typeface="Wingdings 2" pitchFamily="18" charset="2"/>
              <a:buChar char="Ë"/>
            </a:pPr>
            <a:r>
              <a:rPr lang="en-US" altLang="en-US" sz="2000"/>
              <a:t>Active participation of family</a:t>
            </a:r>
          </a:p>
          <a:p>
            <a:pPr>
              <a:buFont typeface="Wingdings 2" pitchFamily="18" charset="2"/>
              <a:buChar char="Ë"/>
            </a:pPr>
            <a:r>
              <a:rPr lang="en-US" altLang="en-US" sz="2000"/>
              <a:t>Currently abstinent</a:t>
            </a:r>
          </a:p>
          <a:p>
            <a:pPr>
              <a:buFont typeface="Wingdings 2" pitchFamily="18" charset="2"/>
              <a:buChar char="Ë"/>
            </a:pPr>
            <a:r>
              <a:rPr lang="en-US" altLang="en-US" sz="2000"/>
              <a:t>Started working</a:t>
            </a:r>
          </a:p>
          <a:p>
            <a:pPr>
              <a:buFont typeface="Wingdings 2" pitchFamily="18" charset="2"/>
              <a:buChar char="Ë"/>
            </a:pPr>
            <a:r>
              <a:rPr lang="en-US" altLang="en-US" sz="2000"/>
              <a:t>Continued engagement with CDAT</a:t>
            </a:r>
          </a:p>
        </p:txBody>
      </p:sp>
      <p:pic>
        <p:nvPicPr>
          <p:cNvPr id="11268" name="Picture 4" descr="Cardiff Un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BroM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slide(fromBottom)">
                                      <p:cBhvr>
                                        <p:cTn id="7" dur="1000"/>
                                        <p:tgtEl>
                                          <p:spTgt spid="11266"/>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11" dur="1000"/>
                                        <p:tgtEl>
                                          <p:spTgt spid="11267">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15" dur="1000"/>
                                        <p:tgtEl>
                                          <p:spTgt spid="11267">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19" dur="1000"/>
                                        <p:tgtEl>
                                          <p:spTgt spid="11267">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23" dur="1000"/>
                                        <p:tgtEl>
                                          <p:spTgt spid="11267">
                                            <p:txEl>
                                              <p:pRg st="3" end="3"/>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27" dur="10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Grp="1" noChangeArrowheads="1"/>
          </p:cNvSpPr>
          <p:nvPr>
            <p:ph type="title"/>
          </p:nvPr>
        </p:nvSpPr>
        <p:spPr>
          <a:xfrm>
            <a:off x="762000" y="1125538"/>
            <a:ext cx="3810000" cy="779462"/>
          </a:xfrm>
        </p:spPr>
        <p:txBody>
          <a:bodyPr/>
          <a:lstStyle/>
          <a:p>
            <a:r>
              <a:rPr lang="en-US" altLang="en-US" sz="3200"/>
              <a:t>Pathophysiology</a:t>
            </a:r>
          </a:p>
        </p:txBody>
      </p:sp>
      <p:sp>
        <p:nvSpPr>
          <p:cNvPr id="12291" name="Rectangle 3"/>
          <p:cNvSpPr>
            <a:spLocks noGrp="1" noChangeArrowheads="1"/>
          </p:cNvSpPr>
          <p:nvPr>
            <p:ph type="body" idx="1"/>
          </p:nvPr>
        </p:nvSpPr>
        <p:spPr/>
        <p:txBody>
          <a:bodyPr/>
          <a:lstStyle/>
          <a:p>
            <a:pPr algn="just">
              <a:lnSpc>
                <a:spcPct val="80000"/>
              </a:lnSpc>
              <a:buFont typeface="Wingdings 2" pitchFamily="18" charset="2"/>
              <a:buChar char="Ë"/>
            </a:pPr>
            <a:r>
              <a:rPr lang="en-US" altLang="en-US" sz="2000"/>
              <a:t>The most important activity GHB possesses with regards to withdrawal syndrome is close metabolite relationship with GABA.</a:t>
            </a:r>
          </a:p>
          <a:p>
            <a:pPr algn="just">
              <a:lnSpc>
                <a:spcPct val="80000"/>
              </a:lnSpc>
              <a:buFont typeface="Wingdings 2" pitchFamily="18" charset="2"/>
              <a:buChar char="Ë"/>
            </a:pPr>
            <a:r>
              <a:rPr lang="en-US" altLang="en-US" sz="2000"/>
              <a:t>GHB modulates both GABA a and GABA b receptors (predominant) and that explains the similarity of withdrawal syndrome with benzodiazepines and alcohol </a:t>
            </a:r>
          </a:p>
          <a:p>
            <a:pPr algn="just">
              <a:lnSpc>
                <a:spcPct val="80000"/>
              </a:lnSpc>
              <a:buFont typeface="Wingdings 2" pitchFamily="18" charset="2"/>
              <a:buChar char="Ë"/>
            </a:pPr>
            <a:r>
              <a:rPr lang="en-US" altLang="en-US" sz="2000"/>
              <a:t>GABA b is important mediator of GHB psychotropic effects (Hechler et al., 1997)</a:t>
            </a:r>
          </a:p>
          <a:p>
            <a:pPr algn="just">
              <a:lnSpc>
                <a:spcPct val="80000"/>
              </a:lnSpc>
              <a:buFont typeface="Wingdings 2" pitchFamily="18" charset="2"/>
              <a:buChar char="Ë"/>
            </a:pPr>
            <a:r>
              <a:rPr lang="en-US" altLang="en-US" sz="2000"/>
              <a:t>Cross tolerance has been demonstrated between GHB and alcohol in rats, and GHB has been used to suppress the alcohol withdrawal syndrome</a:t>
            </a:r>
          </a:p>
          <a:p>
            <a:pPr algn="just">
              <a:lnSpc>
                <a:spcPct val="80000"/>
              </a:lnSpc>
              <a:buFont typeface="Wingdings 2" pitchFamily="18" charset="2"/>
              <a:buChar char="Ë"/>
            </a:pPr>
            <a:r>
              <a:rPr lang="en-US" altLang="en-US" sz="2000"/>
              <a:t>GHB withdrawal state might involve loss of inhibitory tone from GABA (B more effected than A) and GHB receptors (Dyer et al, 2001)</a:t>
            </a:r>
          </a:p>
        </p:txBody>
      </p:sp>
      <p:pic>
        <p:nvPicPr>
          <p:cNvPr id="12292" name="Picture 4" descr="Cardiff Uni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038" y="0"/>
            <a:ext cx="854075" cy="641350"/>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BroM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1187450" cy="9731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plu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slide(fromBottom)">
                                      <p:cBhvr>
                                        <p:cTn id="7" dur="1000"/>
                                        <p:tgtEl>
                                          <p:spTgt spid="12290"/>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animEffect transition="in" filter="blinds(horizontal)">
                                      <p:cBhvr>
                                        <p:cTn id="11" dur="1000"/>
                                        <p:tgtEl>
                                          <p:spTgt spid="12291">
                                            <p:txEl>
                                              <p:pRg st="0" end="0"/>
                                            </p:txEl>
                                          </p:spTgt>
                                        </p:tgtEl>
                                      </p:cBhvr>
                                    </p:animEffect>
                                  </p:childTnLst>
                                </p:cTn>
                              </p:par>
                            </p:childTnLst>
                          </p:cTn>
                        </p:par>
                        <p:par>
                          <p:cTn id="12" fill="hold" nodeType="afterGroup">
                            <p:stCondLst>
                              <p:cond delay="2000"/>
                            </p:stCondLst>
                            <p:childTnLst>
                              <p:par>
                                <p:cTn id="13" presetID="3" presetClass="entr" presetSubtype="10" fill="hold" grpId="0" nodeType="afterEffect">
                                  <p:stCondLst>
                                    <p:cond delay="0"/>
                                  </p:stCondLst>
                                  <p:childTnLst>
                                    <p:set>
                                      <p:cBhvr>
                                        <p:cTn id="14" dur="1" fill="hold">
                                          <p:stCondLst>
                                            <p:cond delay="0"/>
                                          </p:stCondLst>
                                        </p:cTn>
                                        <p:tgtEl>
                                          <p:spTgt spid="12291">
                                            <p:txEl>
                                              <p:pRg st="1" end="1"/>
                                            </p:txEl>
                                          </p:spTgt>
                                        </p:tgtEl>
                                        <p:attrNameLst>
                                          <p:attrName>style.visibility</p:attrName>
                                        </p:attrNameLst>
                                      </p:cBhvr>
                                      <p:to>
                                        <p:strVal val="visible"/>
                                      </p:to>
                                    </p:set>
                                    <p:animEffect transition="in" filter="blinds(horizontal)">
                                      <p:cBhvr>
                                        <p:cTn id="15" dur="1000"/>
                                        <p:tgtEl>
                                          <p:spTgt spid="12291">
                                            <p:txEl>
                                              <p:pRg st="1" end="1"/>
                                            </p:txEl>
                                          </p:spTgt>
                                        </p:tgtEl>
                                      </p:cBhvr>
                                    </p:animEffect>
                                  </p:childTnLst>
                                </p:cTn>
                              </p:par>
                            </p:childTnLst>
                          </p:cTn>
                        </p:par>
                        <p:par>
                          <p:cTn id="16" fill="hold" nodeType="afterGroup">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Effect transition="in" filter="blinds(horizontal)">
                                      <p:cBhvr>
                                        <p:cTn id="19" dur="1000"/>
                                        <p:tgtEl>
                                          <p:spTgt spid="12291">
                                            <p:txEl>
                                              <p:pRg st="2" end="2"/>
                                            </p:txEl>
                                          </p:spTgt>
                                        </p:tgtEl>
                                      </p:cBhvr>
                                    </p:animEffect>
                                  </p:childTnLst>
                                </p:cTn>
                              </p:par>
                            </p:childTnLst>
                          </p:cTn>
                        </p:par>
                        <p:par>
                          <p:cTn id="20" fill="hold" nodeType="afterGroup">
                            <p:stCondLst>
                              <p:cond delay="4000"/>
                            </p:stCondLst>
                            <p:childTnLst>
                              <p:par>
                                <p:cTn id="21" presetID="3" presetClass="entr" presetSubtype="10" fill="hold" grpId="0" nodeType="afterEffect">
                                  <p:stCondLst>
                                    <p:cond delay="0"/>
                                  </p:stCondLst>
                                  <p:childTnLst>
                                    <p:set>
                                      <p:cBhvr>
                                        <p:cTn id="22" dur="1" fill="hold">
                                          <p:stCondLst>
                                            <p:cond delay="0"/>
                                          </p:stCondLst>
                                        </p:cTn>
                                        <p:tgtEl>
                                          <p:spTgt spid="12291">
                                            <p:txEl>
                                              <p:pRg st="3" end="3"/>
                                            </p:txEl>
                                          </p:spTgt>
                                        </p:tgtEl>
                                        <p:attrNameLst>
                                          <p:attrName>style.visibility</p:attrName>
                                        </p:attrNameLst>
                                      </p:cBhvr>
                                      <p:to>
                                        <p:strVal val="visible"/>
                                      </p:to>
                                    </p:set>
                                    <p:animEffect transition="in" filter="blinds(horizontal)">
                                      <p:cBhvr>
                                        <p:cTn id="23" dur="1000"/>
                                        <p:tgtEl>
                                          <p:spTgt spid="12291">
                                            <p:txEl>
                                              <p:pRg st="3" end="3"/>
                                            </p:txEl>
                                          </p:spTgt>
                                        </p:tgtEl>
                                      </p:cBhvr>
                                    </p:animEffect>
                                  </p:childTnLst>
                                </p:cTn>
                              </p:par>
                            </p:childTnLst>
                          </p:cTn>
                        </p:par>
                        <p:par>
                          <p:cTn id="24" fill="hold" nodeType="afterGroup">
                            <p:stCondLst>
                              <p:cond delay="5000"/>
                            </p:stCondLst>
                            <p:childTnLst>
                              <p:par>
                                <p:cTn id="25" presetID="3" presetClass="entr" presetSubtype="10" fill="hold" grpId="0" nodeType="afterEffect">
                                  <p:stCondLst>
                                    <p:cond delay="0"/>
                                  </p:stCondLst>
                                  <p:childTnLst>
                                    <p:set>
                                      <p:cBhvr>
                                        <p:cTn id="26" dur="1" fill="hold">
                                          <p:stCondLst>
                                            <p:cond delay="0"/>
                                          </p:stCondLst>
                                        </p:cTn>
                                        <p:tgtEl>
                                          <p:spTgt spid="12291">
                                            <p:txEl>
                                              <p:pRg st="4" end="4"/>
                                            </p:txEl>
                                          </p:spTgt>
                                        </p:tgtEl>
                                        <p:attrNameLst>
                                          <p:attrName>style.visibility</p:attrName>
                                        </p:attrNameLst>
                                      </p:cBhvr>
                                      <p:to>
                                        <p:strVal val="visible"/>
                                      </p:to>
                                    </p:set>
                                    <p:animEffect transition="in" filter="blinds(horizontal)">
                                      <p:cBhvr>
                                        <p:cTn id="27" dur="1000"/>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theme/theme1.xml><?xml version="1.0" encoding="utf-8"?>
<a:theme xmlns:a="http://schemas.openxmlformats.org/drawingml/2006/main" name="Capsules">
  <a:themeElements>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658</TotalTime>
  <Words>1318</Words>
  <Application>Microsoft Office PowerPoint</Application>
  <PresentationFormat>On-screen Show (4:3)</PresentationFormat>
  <Paragraphs>202</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Wingdings</vt:lpstr>
      <vt:lpstr>Times New Roman</vt:lpstr>
      <vt:lpstr>Wingdings 2</vt:lpstr>
      <vt:lpstr>Courier New</vt:lpstr>
      <vt:lpstr>Capsules</vt:lpstr>
      <vt:lpstr>Complex Management of Gamma Hydroxyl Butyrate Withdrawal </vt:lpstr>
      <vt:lpstr>Introduction</vt:lpstr>
      <vt:lpstr>People at Risk</vt:lpstr>
      <vt:lpstr>Case report</vt:lpstr>
      <vt:lpstr>Management</vt:lpstr>
      <vt:lpstr>Pharmacological treatment</vt:lpstr>
      <vt:lpstr>Pharmacological treatment</vt:lpstr>
      <vt:lpstr>Psychological Treatment</vt:lpstr>
      <vt:lpstr>Pathophysiology</vt:lpstr>
      <vt:lpstr>Management of GHB Withdrawal</vt:lpstr>
      <vt:lpstr>PowerPoint Presentation</vt:lpstr>
      <vt:lpstr>TEMPORAL PATTERN OF THE SYMPTOMS OF GHB WITHDRAWAL</vt:lpstr>
      <vt:lpstr>Management of GHB Withdrawal</vt:lpstr>
      <vt:lpstr>Management of GHB Withdrawal</vt:lpstr>
      <vt:lpstr>Baclofen</vt:lpstr>
      <vt:lpstr>Benzodiazepines</vt:lpstr>
      <vt:lpstr>Other Medications</vt:lpstr>
      <vt:lpstr>FACTS</vt:lpstr>
      <vt:lpstr>Myths about GHB use and Treatment</vt:lpstr>
      <vt:lpstr>Recommendations</vt:lpstr>
      <vt:lpstr>Conclusion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Complex Management of Gamma Hydroxyl Butyrate Withdrawal</dc:title>
  <dc:creator>chitti</dc:creator>
  <cp:lastModifiedBy>Hunt Graham</cp:lastModifiedBy>
  <cp:revision>205</cp:revision>
  <dcterms:created xsi:type="dcterms:W3CDTF">2008-11-11T19:43:28Z</dcterms:created>
  <dcterms:modified xsi:type="dcterms:W3CDTF">2017-07-04T12:26:14Z</dcterms:modified>
</cp:coreProperties>
</file>