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0" r:id="rId4"/>
    <p:sldId id="258" r:id="rId5"/>
    <p:sldId id="259" r:id="rId6"/>
    <p:sldId id="261" r:id="rId7"/>
    <p:sldId id="262" r:id="rId8"/>
    <p:sldId id="266" r:id="rId9"/>
    <p:sldId id="263" r:id="rId10"/>
    <p:sldId id="264"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2" d="100"/>
          <a:sy n="102" d="100"/>
        </p:scale>
        <p:origin x="-102"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A8D0973-BEC9-40F3-87C5-74BBF92D0EEF}" type="datetimeFigureOut">
              <a:rPr lang="en-GB" smtClean="0"/>
              <a:t>25/11/2015</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7D5AC68-8A60-454A-96AB-D2396ABAF551}"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8D0973-BEC9-40F3-87C5-74BBF92D0EEF}" type="datetimeFigureOut">
              <a:rPr lang="en-GB" smtClean="0"/>
              <a:t>25/11/2015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D5AC68-8A60-454A-96AB-D2396ABAF55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A8D0973-BEC9-40F3-87C5-74BBF92D0EEF}" type="datetimeFigureOut">
              <a:rPr lang="en-GB" smtClean="0"/>
              <a:t>25/11/2015</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7D5AC68-8A60-454A-96AB-D2396ABAF551}"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A8D0973-BEC9-40F3-87C5-74BBF92D0EEF}" type="datetimeFigureOut">
              <a:rPr lang="en-GB" smtClean="0"/>
              <a:t>25/11/2015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7D5AC68-8A60-454A-96AB-D2396ABAF551}" type="slidenum">
              <a:rPr lang="en-GB" smtClean="0"/>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A8D0973-BEC9-40F3-87C5-74BBF92D0EEF}" type="datetimeFigureOut">
              <a:rPr lang="en-GB" smtClean="0"/>
              <a:t>25/11/2015</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7D5AC68-8A60-454A-96AB-D2396ABAF551}" type="slidenum">
              <a:rPr lang="en-GB" smtClean="0"/>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A8D0973-BEC9-40F3-87C5-74BBF92D0EEF}" type="datetimeFigureOut">
              <a:rPr lang="en-GB" smtClean="0"/>
              <a:t>25/11/2015</a:t>
            </a:fld>
            <a:endParaRPr lang="en-GB"/>
          </a:p>
        </p:txBody>
      </p:sp>
      <p:sp>
        <p:nvSpPr>
          <p:cNvPr id="10" name="Slide Number Placeholder 9"/>
          <p:cNvSpPr>
            <a:spLocks noGrp="1"/>
          </p:cNvSpPr>
          <p:nvPr>
            <p:ph type="sldNum" sz="quarter" idx="16"/>
          </p:nvPr>
        </p:nvSpPr>
        <p:spPr/>
        <p:txBody>
          <a:bodyPr rtlCol="0"/>
          <a:lstStyle/>
          <a:p>
            <a:fld id="{07D5AC68-8A60-454A-96AB-D2396ABAF551}" type="slidenum">
              <a:rPr lang="en-GB" smtClean="0"/>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A8D0973-BEC9-40F3-87C5-74BBF92D0EEF}" type="datetimeFigureOut">
              <a:rPr lang="en-GB" smtClean="0"/>
              <a:t>25/11/2015</a:t>
            </a:fld>
            <a:endParaRPr lang="en-GB"/>
          </a:p>
        </p:txBody>
      </p:sp>
      <p:sp>
        <p:nvSpPr>
          <p:cNvPr id="12" name="Slide Number Placeholder 11"/>
          <p:cNvSpPr>
            <a:spLocks noGrp="1"/>
          </p:cNvSpPr>
          <p:nvPr>
            <p:ph type="sldNum" sz="quarter" idx="16"/>
          </p:nvPr>
        </p:nvSpPr>
        <p:spPr/>
        <p:txBody>
          <a:bodyPr rtlCol="0"/>
          <a:lstStyle/>
          <a:p>
            <a:fld id="{07D5AC68-8A60-454A-96AB-D2396ABAF551}" type="slidenum">
              <a:rPr lang="en-GB" smtClean="0"/>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8D0973-BEC9-40F3-87C5-74BBF92D0EEF}" type="datetimeFigureOut">
              <a:rPr lang="en-GB" smtClean="0"/>
              <a:t>25/11/2015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7D5AC68-8A60-454A-96AB-D2396ABAF55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8D0973-BEC9-40F3-87C5-74BBF92D0EEF}" type="datetimeFigureOut">
              <a:rPr lang="en-GB" smtClean="0"/>
              <a:t>25/11/2015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7D5AC68-8A60-454A-96AB-D2396ABAF55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A8D0973-BEC9-40F3-87C5-74BBF92D0EEF}" type="datetimeFigureOut">
              <a:rPr lang="en-GB" smtClean="0"/>
              <a:t>25/11/2015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7D5AC68-8A60-454A-96AB-D2396ABAF551}" type="slidenum">
              <a:rPr lang="en-GB" smtClean="0"/>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A8D0973-BEC9-40F3-87C5-74BBF92D0EEF}" type="datetimeFigureOut">
              <a:rPr lang="en-GB" smtClean="0"/>
              <a:t>25/11/2015</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7D5AC68-8A60-454A-96AB-D2396ABAF551}" type="slidenum">
              <a:rPr lang="en-GB" smtClean="0"/>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A8D0973-BEC9-40F3-87C5-74BBF92D0EEF}" type="datetimeFigureOut">
              <a:rPr lang="en-GB" smtClean="0"/>
              <a:t>25/11/2015</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7D5AC68-8A60-454A-96AB-D2396ABAF55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pocklington-trust.org.uk/news/news/news_channels/alcoholandsightloss.html" TargetMode="External"/><Relationship Id="rId2" Type="http://schemas.openxmlformats.org/officeDocument/2006/relationships/hyperlink" Target="http://alcoholresearchuk.org/alcohol-insights/alcohol-other-drugs-and-sight-loss-a-scoping-study/" TargetMode="External"/><Relationship Id="rId1" Type="http://schemas.openxmlformats.org/officeDocument/2006/relationships/slideLayout" Target="../slideLayouts/slideLayout2.xml"/><Relationship Id="rId4" Type="http://schemas.openxmlformats.org/officeDocument/2006/relationships/hyperlink" Target="mailto:S.Galvani@mmu.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88640"/>
            <a:ext cx="8839200" cy="1800200"/>
          </a:xfrm>
        </p:spPr>
        <p:txBody>
          <a:bodyPr>
            <a:normAutofit/>
          </a:bodyPr>
          <a:lstStyle/>
          <a:p>
            <a:r>
              <a:rPr lang="en-GB" dirty="0" smtClean="0"/>
              <a:t>Sight loss and substance use:</a:t>
            </a:r>
            <a:br>
              <a:rPr lang="en-GB" dirty="0" smtClean="0"/>
            </a:br>
            <a:r>
              <a:rPr lang="en-GB" dirty="0" smtClean="0"/>
              <a:t>users’ perspectives</a:t>
            </a:r>
            <a:endParaRPr lang="en-GB" dirty="0"/>
          </a:p>
        </p:txBody>
      </p:sp>
      <p:sp>
        <p:nvSpPr>
          <p:cNvPr id="3" name="Subtitle 2"/>
          <p:cNvSpPr>
            <a:spLocks noGrp="1"/>
          </p:cNvSpPr>
          <p:nvPr>
            <p:ph type="subTitle" idx="1"/>
          </p:nvPr>
        </p:nvSpPr>
        <p:spPr>
          <a:xfrm>
            <a:off x="251520" y="3933056"/>
            <a:ext cx="8489032" cy="1872208"/>
          </a:xfrm>
        </p:spPr>
        <p:txBody>
          <a:bodyPr>
            <a:normAutofit/>
          </a:bodyPr>
          <a:lstStyle/>
          <a:p>
            <a:pPr algn="r">
              <a:lnSpc>
                <a:spcPct val="110000"/>
              </a:lnSpc>
              <a:spcBef>
                <a:spcPts val="0"/>
              </a:spcBef>
            </a:pPr>
            <a:r>
              <a:rPr lang="en-GB" sz="3000" dirty="0" smtClean="0"/>
              <a:t>Prof Sarah Galvani</a:t>
            </a:r>
          </a:p>
          <a:p>
            <a:pPr algn="r">
              <a:lnSpc>
                <a:spcPct val="110000"/>
              </a:lnSpc>
              <a:spcBef>
                <a:spcPts val="0"/>
              </a:spcBef>
            </a:pPr>
            <a:r>
              <a:rPr lang="en-GB" sz="3000" dirty="0" smtClean="0"/>
              <a:t>Manchester Metropolitan University</a:t>
            </a:r>
          </a:p>
          <a:p>
            <a:pPr algn="r">
              <a:lnSpc>
                <a:spcPct val="110000"/>
              </a:lnSpc>
              <a:spcBef>
                <a:spcPts val="0"/>
              </a:spcBef>
            </a:pPr>
            <a:r>
              <a:rPr lang="en-GB" sz="3000" dirty="0" smtClean="0"/>
              <a:t>6th November 2015 – SSA Conf, York</a:t>
            </a:r>
          </a:p>
        </p:txBody>
      </p:sp>
      <p:sp>
        <p:nvSpPr>
          <p:cNvPr id="5" name="TextBox 4"/>
          <p:cNvSpPr txBox="1"/>
          <p:nvPr/>
        </p:nvSpPr>
        <p:spPr>
          <a:xfrm>
            <a:off x="2123728" y="6021288"/>
            <a:ext cx="7020272" cy="707886"/>
          </a:xfrm>
          <a:prstGeom prst="rect">
            <a:avLst/>
          </a:prstGeom>
          <a:noFill/>
        </p:spPr>
        <p:txBody>
          <a:bodyPr wrap="square" rtlCol="0">
            <a:spAutoFit/>
          </a:bodyPr>
          <a:lstStyle/>
          <a:p>
            <a:pPr algn="r"/>
            <a:r>
              <a:rPr lang="en-GB" sz="2000" dirty="0" smtClean="0">
                <a:solidFill>
                  <a:schemeClr val="bg1"/>
                </a:solidFill>
              </a:rPr>
              <a:t>Team: </a:t>
            </a:r>
            <a:r>
              <a:rPr lang="en-GB" sz="2000" b="1" dirty="0" smtClean="0">
                <a:solidFill>
                  <a:schemeClr val="bg1"/>
                </a:solidFill>
              </a:rPr>
              <a:t>Dr </a:t>
            </a:r>
            <a:r>
              <a:rPr lang="en-GB" sz="2000" b="1" dirty="0" err="1" smtClean="0">
                <a:solidFill>
                  <a:schemeClr val="bg1"/>
                </a:solidFill>
              </a:rPr>
              <a:t>Wulf</a:t>
            </a:r>
            <a:r>
              <a:rPr lang="en-GB" sz="2000" b="1" dirty="0" smtClean="0">
                <a:solidFill>
                  <a:schemeClr val="bg1"/>
                </a:solidFill>
              </a:rPr>
              <a:t> Livingston</a:t>
            </a:r>
            <a:r>
              <a:rPr lang="en-GB" sz="2000" dirty="0" smtClean="0">
                <a:solidFill>
                  <a:schemeClr val="bg1"/>
                </a:solidFill>
              </a:rPr>
              <a:t>, Glyndwr University</a:t>
            </a:r>
            <a:r>
              <a:rPr lang="en-GB" sz="2000" b="1" dirty="0" smtClean="0">
                <a:solidFill>
                  <a:schemeClr val="bg1"/>
                </a:solidFill>
              </a:rPr>
              <a:t>; Hannah Morgan</a:t>
            </a:r>
            <a:r>
              <a:rPr lang="en-GB" sz="2000" dirty="0" smtClean="0">
                <a:solidFill>
                  <a:schemeClr val="bg1"/>
                </a:solidFill>
              </a:rPr>
              <a:t>, Lancaster University; </a:t>
            </a:r>
            <a:r>
              <a:rPr lang="en-GB" sz="2000" b="1" dirty="0" smtClean="0">
                <a:solidFill>
                  <a:schemeClr val="bg1"/>
                </a:solidFill>
              </a:rPr>
              <a:t>Dr Sarah </a:t>
            </a:r>
            <a:r>
              <a:rPr lang="en-GB" sz="2000" b="1" dirty="0" err="1" smtClean="0">
                <a:solidFill>
                  <a:schemeClr val="bg1"/>
                </a:solidFill>
              </a:rPr>
              <a:t>Wadd</a:t>
            </a:r>
            <a:r>
              <a:rPr lang="en-GB" sz="2000" dirty="0" smtClean="0">
                <a:solidFill>
                  <a:schemeClr val="bg1"/>
                </a:solidFill>
              </a:rPr>
              <a:t>, University of Bedfordshire</a:t>
            </a:r>
            <a:endParaRPr lang="en-GB" sz="20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7991800" cy="1008112"/>
          </a:xfrm>
        </p:spPr>
        <p:txBody>
          <a:bodyPr>
            <a:noAutofit/>
          </a:bodyPr>
          <a:lstStyle/>
          <a:p>
            <a:r>
              <a:rPr lang="en-GB" dirty="0" smtClean="0"/>
              <a:t>Negotiating substance use with sight loss</a:t>
            </a:r>
            <a:endParaRPr lang="en-GB" dirty="0"/>
          </a:p>
        </p:txBody>
      </p:sp>
      <p:sp>
        <p:nvSpPr>
          <p:cNvPr id="3" name="Content Placeholder 2"/>
          <p:cNvSpPr>
            <a:spLocks noGrp="1"/>
          </p:cNvSpPr>
          <p:nvPr>
            <p:ph sz="quarter" idx="1"/>
          </p:nvPr>
        </p:nvSpPr>
        <p:spPr>
          <a:xfrm>
            <a:off x="612648" y="1600200"/>
            <a:ext cx="8153400" cy="4853136"/>
          </a:xfrm>
        </p:spPr>
        <p:txBody>
          <a:bodyPr>
            <a:normAutofit/>
          </a:bodyPr>
          <a:lstStyle/>
          <a:p>
            <a:r>
              <a:rPr lang="en-GB" dirty="0" smtClean="0"/>
              <a:t>Nine of 17 participants continued to use</a:t>
            </a:r>
          </a:p>
          <a:p>
            <a:r>
              <a:rPr lang="en-GB" dirty="0" smtClean="0"/>
              <a:t>6/9 reported reduced substance use</a:t>
            </a:r>
          </a:p>
          <a:p>
            <a:r>
              <a:rPr lang="en-GB" dirty="0" smtClean="0"/>
              <a:t>3/9 continued to use heavily</a:t>
            </a:r>
          </a:p>
          <a:p>
            <a:endParaRPr lang="en-GB" dirty="0" smtClean="0"/>
          </a:p>
          <a:p>
            <a:r>
              <a:rPr lang="en-GB" dirty="0" smtClean="0"/>
              <a:t>Taxis – delivery method for alcohol and other drugs</a:t>
            </a:r>
          </a:p>
          <a:p>
            <a:r>
              <a:rPr lang="en-GB" dirty="0" smtClean="0"/>
              <a:t>Avoiding conflict, </a:t>
            </a:r>
            <a:r>
              <a:rPr lang="en-GB" dirty="0" err="1" smtClean="0"/>
              <a:t>eg</a:t>
            </a:r>
            <a:r>
              <a:rPr lang="en-GB" dirty="0" smtClean="0"/>
              <a:t>. misinterpretation of ‘dirty looks’ in pub or bumping into people accidentally</a:t>
            </a:r>
          </a:p>
          <a:p>
            <a:r>
              <a:rPr lang="en-GB" dirty="0" smtClean="0"/>
              <a:t>Needed familiar pub layout and environment, e.g. knowing where furniture and toilets are</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sz="quarter" idx="1"/>
          </p:nvPr>
        </p:nvSpPr>
        <p:spPr>
          <a:xfrm>
            <a:off x="612648" y="1600200"/>
            <a:ext cx="8153400" cy="4781128"/>
          </a:xfrm>
        </p:spPr>
        <p:txBody>
          <a:bodyPr>
            <a:normAutofit lnSpcReduction="10000"/>
          </a:bodyPr>
          <a:lstStyle/>
          <a:p>
            <a:r>
              <a:rPr lang="en-GB" dirty="0" smtClean="0"/>
              <a:t>Combination of sight loss and substance use poses emotional and practical challenges.</a:t>
            </a:r>
          </a:p>
          <a:p>
            <a:r>
              <a:rPr lang="en-GB" dirty="0" smtClean="0"/>
              <a:t>Diverse range of experiences of service </a:t>
            </a:r>
            <a:r>
              <a:rPr lang="en-GB" dirty="0" err="1" smtClean="0"/>
              <a:t>reponses</a:t>
            </a:r>
            <a:endParaRPr lang="en-GB" dirty="0" smtClean="0"/>
          </a:p>
          <a:p>
            <a:r>
              <a:rPr lang="en-GB" dirty="0" smtClean="0"/>
              <a:t>Some felt strongly that substance use had triggered/caused their sight loss</a:t>
            </a:r>
          </a:p>
          <a:p>
            <a:r>
              <a:rPr lang="en-GB" dirty="0" smtClean="0"/>
              <a:t>Some aware it was a contributor</a:t>
            </a:r>
          </a:p>
          <a:p>
            <a:r>
              <a:rPr lang="en-GB" dirty="0" smtClean="0"/>
              <a:t>Many accepted substance use a coping mechanism</a:t>
            </a:r>
          </a:p>
          <a:p>
            <a:r>
              <a:rPr lang="en-GB" dirty="0" smtClean="0"/>
              <a:t>Sight loss adds an additional challenge to negotiating continued substance use and to professionals supporting them.</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information</a:t>
            </a:r>
            <a:endParaRPr lang="en-GB" dirty="0"/>
          </a:p>
        </p:txBody>
      </p:sp>
      <p:sp>
        <p:nvSpPr>
          <p:cNvPr id="3" name="Content Placeholder 2"/>
          <p:cNvSpPr>
            <a:spLocks noGrp="1"/>
          </p:cNvSpPr>
          <p:nvPr>
            <p:ph sz="quarter" idx="1"/>
          </p:nvPr>
        </p:nvSpPr>
        <p:spPr>
          <a:xfrm>
            <a:off x="612648" y="1600200"/>
            <a:ext cx="8153400" cy="5257800"/>
          </a:xfrm>
        </p:spPr>
        <p:txBody>
          <a:bodyPr>
            <a:normAutofit fontScale="85000" lnSpcReduction="20000"/>
          </a:bodyPr>
          <a:lstStyle/>
          <a:p>
            <a:r>
              <a:rPr lang="en-GB" dirty="0" smtClean="0"/>
              <a:t>Alcohol Research UK website</a:t>
            </a:r>
          </a:p>
          <a:p>
            <a:pPr lvl="1"/>
            <a:r>
              <a:rPr lang="en-GB" dirty="0" smtClean="0">
                <a:hlinkClick r:id="rId2"/>
              </a:rPr>
              <a:t>http://alcoholresearchuk.org/alcohol-insights/alcohol-other-drugs-and-sight-loss-a-scoping-study/</a:t>
            </a:r>
            <a:r>
              <a:rPr lang="en-GB" dirty="0" smtClean="0"/>
              <a:t> </a:t>
            </a:r>
          </a:p>
          <a:p>
            <a:pPr lvl="1"/>
            <a:endParaRPr lang="en-GB" dirty="0" smtClean="0"/>
          </a:p>
          <a:p>
            <a:r>
              <a:rPr lang="en-GB" dirty="0" smtClean="0"/>
              <a:t>Thomas </a:t>
            </a:r>
            <a:r>
              <a:rPr lang="en-GB" dirty="0" err="1" smtClean="0"/>
              <a:t>Pocklington</a:t>
            </a:r>
            <a:r>
              <a:rPr lang="en-GB" dirty="0" smtClean="0"/>
              <a:t> Trust website</a:t>
            </a:r>
          </a:p>
          <a:p>
            <a:pPr lvl="1"/>
            <a:r>
              <a:rPr lang="en-GB" dirty="0" smtClean="0">
                <a:hlinkClick r:id="rId3"/>
              </a:rPr>
              <a:t>http://pocklington-trust.org.uk/news/news/news_channels/alcoholandsightloss.html</a:t>
            </a:r>
            <a:endParaRPr lang="en-GB" dirty="0" smtClean="0"/>
          </a:p>
          <a:p>
            <a:pPr lvl="1"/>
            <a:endParaRPr lang="en-GB" dirty="0" smtClean="0"/>
          </a:p>
          <a:p>
            <a:r>
              <a:rPr lang="en-GB" dirty="0" smtClean="0"/>
              <a:t>Contact me</a:t>
            </a:r>
          </a:p>
          <a:p>
            <a:pPr lvl="1"/>
            <a:r>
              <a:rPr lang="en-GB" dirty="0" smtClean="0">
                <a:hlinkClick r:id="rId4"/>
              </a:rPr>
              <a:t>S.Galvani@mmu.ac.uk</a:t>
            </a:r>
            <a:endParaRPr lang="en-GB" dirty="0" smtClean="0"/>
          </a:p>
          <a:p>
            <a:pPr lvl="1"/>
            <a:r>
              <a:rPr lang="en-GB" dirty="0" smtClean="0"/>
              <a:t>07775 680418</a:t>
            </a:r>
          </a:p>
          <a:p>
            <a:pPr lvl="1"/>
            <a:endParaRPr lang="en-GB" dirty="0" smtClean="0"/>
          </a:p>
          <a:p>
            <a:r>
              <a:rPr lang="en-GB" b="1" dirty="0" smtClean="0">
                <a:solidFill>
                  <a:srgbClr val="FF6600"/>
                </a:solidFill>
              </a:rPr>
              <a:t>N.B.</a:t>
            </a:r>
            <a:r>
              <a:rPr lang="en-GB" dirty="0" smtClean="0"/>
              <a:t> Pick up newly published Practice Guidance available at conference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study</a:t>
            </a:r>
            <a:br>
              <a:rPr lang="en-GB" dirty="0" smtClean="0"/>
            </a:br>
            <a:r>
              <a:rPr lang="en-GB" sz="2700" i="1" dirty="0" smtClean="0"/>
              <a:t>Co-funded by Thomas </a:t>
            </a:r>
            <a:r>
              <a:rPr lang="en-GB" sz="2700" i="1" dirty="0" err="1" smtClean="0"/>
              <a:t>Pocklington</a:t>
            </a:r>
            <a:r>
              <a:rPr lang="en-GB" sz="2700" i="1" dirty="0" smtClean="0"/>
              <a:t> Trust and Alcohol Research UK</a:t>
            </a:r>
            <a:endParaRPr lang="en-GB" dirty="0"/>
          </a:p>
        </p:txBody>
      </p:sp>
      <p:sp>
        <p:nvSpPr>
          <p:cNvPr id="3" name="Content Placeholder 2"/>
          <p:cNvSpPr>
            <a:spLocks noGrp="1"/>
          </p:cNvSpPr>
          <p:nvPr>
            <p:ph sz="quarter" idx="1"/>
          </p:nvPr>
        </p:nvSpPr>
        <p:spPr>
          <a:xfrm>
            <a:off x="457200" y="1600200"/>
            <a:ext cx="8229600" cy="5069160"/>
          </a:xfrm>
        </p:spPr>
        <p:txBody>
          <a:bodyPr>
            <a:normAutofit/>
          </a:bodyPr>
          <a:lstStyle/>
          <a:p>
            <a:r>
              <a:rPr lang="en-GB" dirty="0" smtClean="0"/>
              <a:t>Emerged from practice concerns</a:t>
            </a:r>
          </a:p>
          <a:p>
            <a:r>
              <a:rPr lang="en-GB" dirty="0" smtClean="0"/>
              <a:t>Exploratory</a:t>
            </a:r>
          </a:p>
          <a:p>
            <a:r>
              <a:rPr lang="en-GB" dirty="0" smtClean="0"/>
              <a:t>Multi-component</a:t>
            </a:r>
          </a:p>
          <a:p>
            <a:pPr marL="880110" lvl="1" indent="-514350">
              <a:buFont typeface="+mj-lt"/>
              <a:buAutoNum type="arabicPeriod"/>
            </a:pPr>
            <a:r>
              <a:rPr lang="en-GB" dirty="0" smtClean="0"/>
              <a:t>Existing data set analysis for prevalence data</a:t>
            </a:r>
          </a:p>
          <a:p>
            <a:pPr marL="880110" lvl="1" indent="-514350">
              <a:buFont typeface="+mj-lt"/>
              <a:buAutoNum type="arabicPeriod"/>
            </a:pPr>
            <a:r>
              <a:rPr lang="en-GB" dirty="0" smtClean="0"/>
              <a:t>Comprehensive literature review</a:t>
            </a:r>
          </a:p>
          <a:p>
            <a:pPr marL="880110" lvl="1" indent="-514350">
              <a:buFont typeface="+mj-lt"/>
              <a:buAutoNum type="arabicPeriod"/>
            </a:pPr>
            <a:r>
              <a:rPr lang="en-GB" dirty="0" smtClean="0"/>
              <a:t>Professionals’ experiences</a:t>
            </a:r>
          </a:p>
          <a:p>
            <a:pPr marL="880110" lvl="1" indent="-514350">
              <a:buFont typeface="+mj-lt"/>
              <a:buAutoNum type="arabicPeriod"/>
            </a:pPr>
            <a:r>
              <a:rPr lang="en-GB" b="1" dirty="0" smtClean="0">
                <a:solidFill>
                  <a:srgbClr val="FF6600"/>
                </a:solidFill>
              </a:rPr>
              <a:t>Service users’ experiences</a:t>
            </a:r>
          </a:p>
          <a:p>
            <a:r>
              <a:rPr lang="en-GB" dirty="0" smtClean="0"/>
              <a:t>Data collection and analysis</a:t>
            </a:r>
          </a:p>
          <a:p>
            <a:pPr lvl="1"/>
            <a:r>
              <a:rPr lang="en-GB" dirty="0" smtClean="0"/>
              <a:t>Mixed methods</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question</a:t>
            </a:r>
            <a:endParaRPr lang="en-GB" dirty="0"/>
          </a:p>
        </p:txBody>
      </p:sp>
      <p:sp>
        <p:nvSpPr>
          <p:cNvPr id="3" name="Content Placeholder 2"/>
          <p:cNvSpPr>
            <a:spLocks noGrp="1"/>
          </p:cNvSpPr>
          <p:nvPr>
            <p:ph sz="quarter" idx="1"/>
          </p:nvPr>
        </p:nvSpPr>
        <p:spPr/>
        <p:txBody>
          <a:bodyPr>
            <a:normAutofit/>
          </a:bodyPr>
          <a:lstStyle/>
          <a:p>
            <a:pPr marL="0" indent="0">
              <a:buNone/>
            </a:pPr>
            <a:endParaRPr lang="en-GB" sz="4400" dirty="0" smtClean="0"/>
          </a:p>
          <a:p>
            <a:pPr marL="0" indent="0">
              <a:buNone/>
            </a:pPr>
            <a:r>
              <a:rPr lang="en-GB" sz="4400" dirty="0" smtClean="0"/>
              <a:t>What is the role substance use plays in the lives of people with sight loss?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a:t>
            </a:r>
            <a:endParaRPr lang="en-GB" dirty="0"/>
          </a:p>
        </p:txBody>
      </p:sp>
      <p:sp>
        <p:nvSpPr>
          <p:cNvPr id="3" name="Content Placeholder 2"/>
          <p:cNvSpPr>
            <a:spLocks noGrp="1"/>
          </p:cNvSpPr>
          <p:nvPr>
            <p:ph sz="quarter" idx="1"/>
          </p:nvPr>
        </p:nvSpPr>
        <p:spPr>
          <a:xfrm>
            <a:off x="612648" y="1600200"/>
            <a:ext cx="8153400" cy="4925144"/>
          </a:xfrm>
        </p:spPr>
        <p:txBody>
          <a:bodyPr/>
          <a:lstStyle/>
          <a:p>
            <a:r>
              <a:rPr lang="en-GB" dirty="0" smtClean="0"/>
              <a:t>Purposive  and snowball sampling</a:t>
            </a:r>
          </a:p>
          <a:p>
            <a:pPr lvl="1"/>
            <a:r>
              <a:rPr lang="en-GB" dirty="0" smtClean="0"/>
              <a:t>Flyers, </a:t>
            </a:r>
            <a:r>
              <a:rPr lang="en-GB" dirty="0" err="1" smtClean="0"/>
              <a:t>facebook</a:t>
            </a:r>
            <a:r>
              <a:rPr lang="en-GB" dirty="0" smtClean="0"/>
              <a:t>, linked in, twitter, via national charities etc</a:t>
            </a:r>
          </a:p>
          <a:p>
            <a:r>
              <a:rPr lang="en-GB" dirty="0" smtClean="0"/>
              <a:t>Face to face or telephone interviews </a:t>
            </a:r>
          </a:p>
          <a:p>
            <a:pPr lvl="1"/>
            <a:r>
              <a:rPr lang="en-GB" dirty="0" smtClean="0"/>
              <a:t>Semi-structured</a:t>
            </a:r>
          </a:p>
          <a:p>
            <a:r>
              <a:rPr lang="en-GB" dirty="0" smtClean="0"/>
              <a:t>Thematic analysis</a:t>
            </a:r>
          </a:p>
          <a:p>
            <a:pPr lvl="1"/>
            <a:r>
              <a:rPr lang="en-GB" dirty="0" err="1" smtClean="0"/>
              <a:t>Nvivo</a:t>
            </a:r>
            <a:endParaRPr lang="en-GB" dirty="0" smtClean="0"/>
          </a:p>
          <a:p>
            <a:pPr lvl="1"/>
            <a:r>
              <a:rPr lang="en-GB" dirty="0" smtClean="0"/>
              <a:t>Double coding – quality control check</a:t>
            </a:r>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profile</a:t>
            </a:r>
            <a:endParaRPr lang="en-GB" dirty="0"/>
          </a:p>
        </p:txBody>
      </p:sp>
      <p:sp>
        <p:nvSpPr>
          <p:cNvPr id="3" name="Content Placeholder 2"/>
          <p:cNvSpPr>
            <a:spLocks noGrp="1"/>
          </p:cNvSpPr>
          <p:nvPr>
            <p:ph sz="quarter" idx="1"/>
          </p:nvPr>
        </p:nvSpPr>
        <p:spPr>
          <a:xfrm>
            <a:off x="539552" y="1600200"/>
            <a:ext cx="8604448" cy="5257800"/>
          </a:xfrm>
        </p:spPr>
        <p:txBody>
          <a:bodyPr>
            <a:normAutofit/>
          </a:bodyPr>
          <a:lstStyle/>
          <a:p>
            <a:r>
              <a:rPr lang="en-GB" sz="2400" dirty="0" smtClean="0"/>
              <a:t>17 of 26 responses met criteria</a:t>
            </a:r>
          </a:p>
          <a:p>
            <a:r>
              <a:rPr lang="en-GB" sz="2400" dirty="0" smtClean="0">
                <a:solidFill>
                  <a:srgbClr val="FF6600"/>
                </a:solidFill>
              </a:rPr>
              <a:t>Gender</a:t>
            </a:r>
            <a:r>
              <a:rPr lang="en-GB" sz="2400" dirty="0" smtClean="0"/>
              <a:t>: Male = 13; Female = 4</a:t>
            </a:r>
          </a:p>
          <a:p>
            <a:r>
              <a:rPr lang="en-GB" sz="2400" dirty="0" smtClean="0">
                <a:solidFill>
                  <a:srgbClr val="FF6600"/>
                </a:solidFill>
              </a:rPr>
              <a:t>Age</a:t>
            </a:r>
            <a:r>
              <a:rPr lang="en-GB" sz="2400" dirty="0" smtClean="0"/>
              <a:t>: average 53 years (7 people under 50)</a:t>
            </a:r>
          </a:p>
          <a:p>
            <a:r>
              <a:rPr lang="en-GB" sz="2400" dirty="0" smtClean="0">
                <a:solidFill>
                  <a:srgbClr val="FF6600"/>
                </a:solidFill>
              </a:rPr>
              <a:t>Ethnicity</a:t>
            </a:r>
            <a:r>
              <a:rPr lang="en-GB" sz="2400" dirty="0" smtClean="0"/>
              <a:t>: White English/British = 16; Asian = 1</a:t>
            </a:r>
          </a:p>
          <a:p>
            <a:r>
              <a:rPr lang="en-US" sz="2400" dirty="0" smtClean="0">
                <a:solidFill>
                  <a:srgbClr val="FF6600"/>
                </a:solidFill>
              </a:rPr>
              <a:t>Employment</a:t>
            </a:r>
            <a:r>
              <a:rPr lang="en-US" sz="2400" dirty="0" smtClean="0"/>
              <a:t>: Part-time paid = 4; Unpaid employment = 2; </a:t>
            </a:r>
          </a:p>
          <a:p>
            <a:pPr>
              <a:buNone/>
            </a:pPr>
            <a:r>
              <a:rPr lang="en-US" sz="2400" dirty="0" smtClean="0"/>
              <a:t>	Students = 2; Retired = 3; "Full-time mum" = 1; Unemployed = 5.</a:t>
            </a:r>
            <a:endParaRPr lang="en-GB" sz="2400" dirty="0" smtClean="0"/>
          </a:p>
          <a:p>
            <a:r>
              <a:rPr lang="en-GB" sz="2400" dirty="0" smtClean="0">
                <a:solidFill>
                  <a:srgbClr val="FF6600"/>
                </a:solidFill>
              </a:rPr>
              <a:t>Smoking</a:t>
            </a:r>
            <a:r>
              <a:rPr lang="en-GB" sz="2400" dirty="0" smtClean="0"/>
              <a:t>: Never = 6; Previous = 6; Current = 5</a:t>
            </a:r>
          </a:p>
          <a:p>
            <a:r>
              <a:rPr lang="en-GB" sz="2400" dirty="0" smtClean="0">
                <a:solidFill>
                  <a:srgbClr val="FF6600"/>
                </a:solidFill>
              </a:rPr>
              <a:t>Sight loss</a:t>
            </a:r>
            <a:r>
              <a:rPr lang="en-GB" sz="2400" dirty="0" smtClean="0"/>
              <a:t>: </a:t>
            </a:r>
            <a:r>
              <a:rPr lang="en-US" sz="2400" dirty="0" smtClean="0"/>
              <a:t>1-5 years ago = 4; 5-10 years ago = 3; 10-20 years ago = 3; 20-30 years ago = 1; 30 yrs + = 5; since birth = 1</a:t>
            </a:r>
            <a:endParaRPr lang="en-GB" sz="2400" dirty="0" smtClean="0"/>
          </a:p>
          <a:p>
            <a:r>
              <a:rPr lang="en-GB" sz="2400" dirty="0" smtClean="0">
                <a:solidFill>
                  <a:srgbClr val="FF6600"/>
                </a:solidFill>
              </a:rPr>
              <a:t>Drug of choice</a:t>
            </a:r>
            <a:r>
              <a:rPr lang="en-GB" sz="2400" dirty="0" smtClean="0"/>
              <a:t>: Alcohol = 7; Illicit drugs = 1; prescribed meds = 3; poly drug use = 6</a:t>
            </a:r>
            <a:endParaRPr 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Eight key themes</a:t>
            </a:r>
            <a:endParaRPr lang="en-GB" dirty="0"/>
          </a:p>
        </p:txBody>
      </p:sp>
      <p:sp>
        <p:nvSpPr>
          <p:cNvPr id="3" name="Content Placeholder 2"/>
          <p:cNvSpPr>
            <a:spLocks noGrp="1"/>
          </p:cNvSpPr>
          <p:nvPr>
            <p:ph sz="quarter" idx="1"/>
          </p:nvPr>
        </p:nvSpPr>
        <p:spPr/>
        <p:txBody>
          <a:bodyPr>
            <a:normAutofit fontScale="92500" lnSpcReduction="10000"/>
          </a:bodyPr>
          <a:lstStyle/>
          <a:p>
            <a:pPr lvl="0"/>
            <a:r>
              <a:rPr lang="en-US" dirty="0" smtClean="0"/>
              <a:t>The impact of sight loss on their lives</a:t>
            </a:r>
            <a:endParaRPr lang="en-GB" dirty="0" smtClean="0"/>
          </a:p>
          <a:p>
            <a:pPr lvl="0"/>
            <a:r>
              <a:rPr lang="en-US" dirty="0" smtClean="0">
                <a:solidFill>
                  <a:srgbClr val="FF6600"/>
                </a:solidFill>
              </a:rPr>
              <a:t>Substance use as a cause or contributor to sight loss</a:t>
            </a:r>
            <a:endParaRPr lang="en-GB" dirty="0" smtClean="0">
              <a:solidFill>
                <a:srgbClr val="FF6600"/>
              </a:solidFill>
            </a:endParaRPr>
          </a:p>
          <a:p>
            <a:pPr lvl="0"/>
            <a:r>
              <a:rPr lang="en-US" dirty="0" smtClean="0">
                <a:solidFill>
                  <a:srgbClr val="FF6600"/>
                </a:solidFill>
              </a:rPr>
              <a:t>Using substances to cope</a:t>
            </a:r>
            <a:endParaRPr lang="en-GB" dirty="0" smtClean="0">
              <a:solidFill>
                <a:srgbClr val="FF6600"/>
              </a:solidFill>
            </a:endParaRPr>
          </a:p>
          <a:p>
            <a:pPr lvl="0"/>
            <a:r>
              <a:rPr lang="en-US" dirty="0" smtClean="0">
                <a:solidFill>
                  <a:srgbClr val="FF6600"/>
                </a:solidFill>
              </a:rPr>
              <a:t>The challenges of negotiating substance use with sight loss</a:t>
            </a:r>
            <a:endParaRPr lang="en-GB" dirty="0" smtClean="0">
              <a:solidFill>
                <a:srgbClr val="FF6600"/>
              </a:solidFill>
            </a:endParaRPr>
          </a:p>
          <a:p>
            <a:pPr lvl="0"/>
            <a:r>
              <a:rPr lang="en-US" dirty="0" smtClean="0"/>
              <a:t>The impact on others</a:t>
            </a:r>
            <a:endParaRPr lang="en-GB" dirty="0" smtClean="0"/>
          </a:p>
          <a:p>
            <a:pPr lvl="0"/>
            <a:r>
              <a:rPr lang="en-US" dirty="0" smtClean="0"/>
              <a:t>Knowledge of other people with sight loss and substance problems</a:t>
            </a:r>
            <a:endParaRPr lang="en-GB" dirty="0" smtClean="0"/>
          </a:p>
          <a:p>
            <a:pPr lvl="0"/>
            <a:r>
              <a:rPr lang="en-US" dirty="0" smtClean="0"/>
              <a:t>Services attended</a:t>
            </a:r>
            <a:endParaRPr lang="en-GB" dirty="0" smtClean="0"/>
          </a:p>
          <a:p>
            <a:pPr lvl="0"/>
            <a:r>
              <a:rPr lang="en-US" dirty="0" smtClean="0"/>
              <a:t>Service access and improvements.</a:t>
            </a:r>
            <a:endParaRPr lang="en-GB" dirty="0" smtClean="0"/>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Substance use: cause or contributor</a:t>
            </a:r>
            <a:endParaRPr lang="en-GB" dirty="0"/>
          </a:p>
        </p:txBody>
      </p:sp>
      <p:sp>
        <p:nvSpPr>
          <p:cNvPr id="3" name="Content Placeholder 2"/>
          <p:cNvSpPr>
            <a:spLocks noGrp="1"/>
          </p:cNvSpPr>
          <p:nvPr>
            <p:ph sz="quarter" idx="1"/>
          </p:nvPr>
        </p:nvSpPr>
        <p:spPr>
          <a:xfrm>
            <a:off x="612648" y="1600200"/>
            <a:ext cx="8153400" cy="4997152"/>
          </a:xfrm>
        </p:spPr>
        <p:txBody>
          <a:bodyPr>
            <a:normAutofit fontScale="92500" lnSpcReduction="10000"/>
          </a:bodyPr>
          <a:lstStyle/>
          <a:p>
            <a:r>
              <a:rPr lang="en-GB" dirty="0" smtClean="0"/>
              <a:t>Cause: some participants told their substance use ‘caused’ their sight loss or believed so themselves </a:t>
            </a:r>
          </a:p>
          <a:p>
            <a:pPr lvl="1"/>
            <a:r>
              <a:rPr lang="en-GB" dirty="0" smtClean="0"/>
              <a:t>Alcohol</a:t>
            </a:r>
          </a:p>
          <a:p>
            <a:pPr lvl="1"/>
            <a:r>
              <a:rPr lang="en-GB" dirty="0" smtClean="0"/>
              <a:t>Prescription drugs</a:t>
            </a:r>
          </a:p>
          <a:p>
            <a:pPr lvl="1"/>
            <a:r>
              <a:rPr lang="en-GB" dirty="0" smtClean="0"/>
              <a:t>Diagnoses – malnutrition </a:t>
            </a:r>
            <a:r>
              <a:rPr lang="en-GB" dirty="0" err="1" smtClean="0"/>
              <a:t>amblyopia</a:t>
            </a:r>
            <a:r>
              <a:rPr lang="en-GB" dirty="0" smtClean="0"/>
              <a:t> or toxic </a:t>
            </a:r>
            <a:r>
              <a:rPr lang="en-GB" dirty="0" err="1" smtClean="0"/>
              <a:t>amblyopia</a:t>
            </a:r>
            <a:r>
              <a:rPr lang="en-GB" dirty="0" smtClean="0"/>
              <a:t> </a:t>
            </a:r>
            <a:r>
              <a:rPr lang="en-GB" b="1" dirty="0" smtClean="0">
                <a:solidFill>
                  <a:srgbClr val="FF6600"/>
                </a:solidFill>
              </a:rPr>
              <a:t>**</a:t>
            </a:r>
          </a:p>
          <a:p>
            <a:pPr lvl="1"/>
            <a:endParaRPr lang="en-GB" dirty="0" smtClean="0"/>
          </a:p>
          <a:p>
            <a:r>
              <a:rPr lang="en-GB" dirty="0" smtClean="0"/>
              <a:t>Contributor</a:t>
            </a:r>
          </a:p>
          <a:p>
            <a:pPr lvl="1"/>
            <a:r>
              <a:rPr lang="en-GB" dirty="0" smtClean="0"/>
              <a:t>Alcohol combined with smoking, poor diet, other drugs</a:t>
            </a:r>
          </a:p>
          <a:p>
            <a:pPr lvl="1"/>
            <a:r>
              <a:rPr lang="en-US" dirty="0" smtClean="0"/>
              <a:t>“I had an alcohol problem long before my sight loss. Did the sight loss aggravate the alcoholism or did the alcoholism aggravate the sight loss?  For me they’re two spinning balls, one egging on the other.” (Martin, 41- 45 years)</a:t>
            </a:r>
            <a:endParaRPr lang="en-GB" dirty="0" smtClean="0"/>
          </a:p>
          <a:p>
            <a:pPr lvl="1"/>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a:t>
            </a:r>
            <a:endParaRPr lang="en-GB" dirty="0"/>
          </a:p>
        </p:txBody>
      </p:sp>
      <p:sp>
        <p:nvSpPr>
          <p:cNvPr id="3" name="Content Placeholder 2"/>
          <p:cNvSpPr>
            <a:spLocks noGrp="1"/>
          </p:cNvSpPr>
          <p:nvPr>
            <p:ph sz="quarter" idx="1"/>
          </p:nvPr>
        </p:nvSpPr>
        <p:spPr>
          <a:xfrm>
            <a:off x="612648" y="1600200"/>
            <a:ext cx="8153400" cy="4925144"/>
          </a:xfrm>
        </p:spPr>
        <p:txBody>
          <a:bodyPr>
            <a:normAutofit fontScale="92500" lnSpcReduction="10000"/>
          </a:bodyPr>
          <a:lstStyle/>
          <a:p>
            <a:r>
              <a:rPr lang="en-US" dirty="0" smtClean="0"/>
              <a:t>“...it was caused by [alcohol], they say, toxic </a:t>
            </a:r>
            <a:r>
              <a:rPr lang="en-US" dirty="0" err="1" smtClean="0"/>
              <a:t>amblyopia</a:t>
            </a:r>
            <a:r>
              <a:rPr lang="en-US" dirty="0" smtClean="0"/>
              <a:t>. I was told that ... I shouldn’t drink or smoke because I’m an alcoholic so they said 'cut down as much as you can'. I thought, because I was hitting the booze very heavily, ... if anything, it might get my liver…” . (James, 51-55 years old)</a:t>
            </a:r>
            <a:endParaRPr lang="en-GB" dirty="0" smtClean="0"/>
          </a:p>
          <a:p>
            <a:endParaRPr lang="en-GB" dirty="0" smtClean="0"/>
          </a:p>
          <a:p>
            <a:r>
              <a:rPr lang="en-GB" dirty="0" smtClean="0"/>
              <a:t>“The way they say </a:t>
            </a:r>
            <a:r>
              <a:rPr lang="en-GB" dirty="0" err="1" smtClean="0"/>
              <a:t>amblyopia</a:t>
            </a:r>
            <a:r>
              <a:rPr lang="en-GB" dirty="0" smtClean="0"/>
              <a:t>, I don't think it was malnutrition </a:t>
            </a:r>
            <a:r>
              <a:rPr lang="en-GB" dirty="0" err="1" smtClean="0"/>
              <a:t>amblyopia</a:t>
            </a:r>
            <a:r>
              <a:rPr lang="en-GB" dirty="0" smtClean="0"/>
              <a:t>, I think it was toxicity </a:t>
            </a:r>
            <a:r>
              <a:rPr lang="en-GB" dirty="0" err="1" smtClean="0"/>
              <a:t>amblyopia</a:t>
            </a:r>
            <a:r>
              <a:rPr lang="en-GB" dirty="0" smtClean="0"/>
              <a:t>, through the drink.  Because obviously the drink was the one that poisoned me to that point.” (Charlie, 31-35 years old).</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Substance use as coping mechanism</a:t>
            </a:r>
            <a:endParaRPr lang="en-GB" dirty="0"/>
          </a:p>
        </p:txBody>
      </p:sp>
      <p:sp>
        <p:nvSpPr>
          <p:cNvPr id="3" name="Content Placeholder 2"/>
          <p:cNvSpPr>
            <a:spLocks noGrp="1"/>
          </p:cNvSpPr>
          <p:nvPr>
            <p:ph sz="quarter" idx="1"/>
          </p:nvPr>
        </p:nvSpPr>
        <p:spPr>
          <a:xfrm>
            <a:off x="612648" y="1600200"/>
            <a:ext cx="8153400" cy="4925144"/>
          </a:xfrm>
        </p:spPr>
        <p:txBody>
          <a:bodyPr>
            <a:normAutofit/>
          </a:bodyPr>
          <a:lstStyle/>
          <a:p>
            <a:r>
              <a:rPr lang="en-GB" dirty="0" smtClean="0"/>
              <a:t>Provides group identity </a:t>
            </a:r>
          </a:p>
          <a:p>
            <a:r>
              <a:rPr lang="en-GB" dirty="0" smtClean="0"/>
              <a:t>“Numbing the pain” of sight loss through drug use</a:t>
            </a:r>
          </a:p>
          <a:p>
            <a:r>
              <a:rPr lang="en-GB" dirty="0" smtClean="0"/>
              <a:t>“Dulls the frustration”</a:t>
            </a:r>
          </a:p>
          <a:p>
            <a:r>
              <a:rPr lang="en-GB" dirty="0" smtClean="0"/>
              <a:t>Response to loss of professional and personal confidence</a:t>
            </a:r>
          </a:p>
          <a:p>
            <a:r>
              <a:rPr lang="en-GB" dirty="0" smtClean="0"/>
              <a:t>Loss of independence</a:t>
            </a:r>
          </a:p>
          <a:p>
            <a:r>
              <a:rPr lang="en-GB" dirty="0" smtClean="0"/>
              <a:t>Loss of relationships</a:t>
            </a:r>
          </a:p>
          <a:p>
            <a:r>
              <a:rPr lang="en-GB" dirty="0" smtClean="0"/>
              <a:t>Wish to “be crazy” – not done so in youth (sight loss when young)</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263</TotalTime>
  <Words>657</Words>
  <Application>Microsoft Office PowerPoint</Application>
  <PresentationFormat>On-screen Show (4:3)</PresentationFormat>
  <Paragraphs>94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Median</vt:lpstr>
      <vt:lpstr>Sight loss and substance use: users’ perspectives</vt:lpstr>
      <vt:lpstr>The study Co-funded by Thomas Pocklington Trust and Alcohol Research UK</vt:lpstr>
      <vt:lpstr>Research question</vt:lpstr>
      <vt:lpstr>Methodology</vt:lpstr>
      <vt:lpstr>Sample profile</vt:lpstr>
      <vt:lpstr>Eight key themes</vt:lpstr>
      <vt:lpstr>Substance use: cause or contributor</vt:lpstr>
      <vt:lpstr>Cause</vt:lpstr>
      <vt:lpstr>Substance use as coping mechanism</vt:lpstr>
      <vt:lpstr>Negotiating substance use with sight loss</vt:lpstr>
      <vt:lpstr>Summary</vt:lpstr>
      <vt:lpstr>More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sgalvani</dc:creator>
  <cp:lastModifiedBy>Hunt Graham</cp:lastModifiedBy>
  <cp:revision>17</cp:revision>
  <dcterms:created xsi:type="dcterms:W3CDTF">2015-11-02T14:06:54Z</dcterms:created>
  <dcterms:modified xsi:type="dcterms:W3CDTF">2015-11-25T13:55:54Z</dcterms:modified>
</cp:coreProperties>
</file>