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3" r:id="rId2"/>
    <p:sldId id="257" r:id="rId3"/>
    <p:sldId id="258" r:id="rId4"/>
    <p:sldId id="264" r:id="rId5"/>
    <p:sldId id="259" r:id="rId6"/>
    <p:sldId id="260" r:id="rId7"/>
    <p:sldId id="261" r:id="rId8"/>
    <p:sldId id="263" r:id="rId9"/>
    <p:sldId id="266" r:id="rId10"/>
    <p:sldId id="262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E03"/>
    <a:srgbClr val="F99501"/>
    <a:srgbClr val="FE980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A9C6E-B783-4E0B-ABEC-4EEC1172F03D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46BBE-4458-4A89-9462-C5C5A53D1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02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6E0A-57B4-4D03-AA5C-A69ECD74211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E862F-3F36-4BCA-8C2E-AE922C9B03A5}" type="datetime1">
              <a:rPr lang="en-GB" smtClean="0"/>
              <a:pPr/>
              <a:t>01/11/2017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>
                <a:solidFill>
                  <a:srgbClr val="00AA9E">
                    <a:tint val="20000"/>
                  </a:srgbClr>
                </a:solidFill>
              </a:rPr>
              <a:t>September 2015</a:t>
            </a:r>
            <a:endParaRPr lang="en-GB">
              <a:solidFill>
                <a:srgbClr val="00AA9E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71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96C71-998C-49BF-86D0-89F944C6A183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96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29C6D-F061-48F2-8455-54F5698B32D8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8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484A9-00CC-484B-BBCA-4BA16C688EBA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4680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3EEAB-5B3A-48BB-A4FD-8B82635FDADD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7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FA6F4-2A77-4B70-AE10-60D42E5F242B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347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B7E0D-AB28-4275-949B-A71B65B6D80F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0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88DAE-FD42-4932-87D3-D203AA3237FF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854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ADFE1-046A-4EB3-A3DE-F10CDCE07523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317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8A0502F-6C61-452C-987E-1FCC65395F09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2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C9ACFA-B6DB-408A-9C0E-36FA38F6EC83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37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2E4C6C-0C62-434C-ABF3-68199F7DF44F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963400" y="25072"/>
            <a:ext cx="228600" cy="6858000"/>
          </a:xfrm>
          <a:prstGeom prst="rect">
            <a:avLst/>
          </a:prstGeom>
          <a:solidFill>
            <a:srgbClr val="C4008C"/>
          </a:solidFill>
          <a:ln cap="flat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0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publications/health-protection-report-volume-11-2017/hpr-volume-11-issue-26-news-28-july" TargetMode="External"/><Relationship Id="rId3" Type="http://schemas.openxmlformats.org/officeDocument/2006/relationships/hyperlink" Target="http://www.easl.eu/research/our-contributions/clinical-practice-guidelines/detail/easl-recommendations-on-treatment-of-hepatitis-c-2016" TargetMode="External"/><Relationship Id="rId7" Type="http://schemas.openxmlformats.org/officeDocument/2006/relationships/hyperlink" Target="http://guidance.nice.org.uk/TA200" TargetMode="External"/><Relationship Id="rId2" Type="http://schemas.openxmlformats.org/officeDocument/2006/relationships/hyperlink" Target="http://gut.bmj.com/content/64/Suppl_1/A114.1.abstract?ea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ce.org.uk/guidance/cg165" TargetMode="External"/><Relationship Id="rId5" Type="http://schemas.openxmlformats.org/officeDocument/2006/relationships/hyperlink" Target="http://guidance.nice.org.uk/TA96" TargetMode="External"/><Relationship Id="rId4" Type="http://schemas.openxmlformats.org/officeDocument/2006/relationships/hyperlink" Target="http://guidance.nice.org.uk/TA7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Autumn</a:t>
            </a:r>
            <a:r>
              <a:rPr lang="en-GB" smtClean="0">
                <a:solidFill>
                  <a:prstClr val="black"/>
                </a:solidFill>
              </a:rPr>
              <a:t> 2017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243013"/>
            <a:ext cx="10260013" cy="2771775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008080"/>
                </a:solidFill>
              </a:rPr>
              <a:t>GASTROENTEROLOGY </a:t>
            </a:r>
            <a:endParaRPr lang="en-GB" sz="4000" dirty="0" smtClean="0">
              <a:solidFill>
                <a:srgbClr val="00808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" y="104205"/>
            <a:ext cx="1596840" cy="63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41" y="5777602"/>
            <a:ext cx="2106168" cy="984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  <p:sp>
        <p:nvSpPr>
          <p:cNvPr id="7" name="Rectangle 6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Opioid analgesics can cause nausea and vomiting </a:t>
            </a:r>
          </a:p>
          <a:p>
            <a:r>
              <a:rPr lang="en-GB" dirty="0" smtClean="0"/>
              <a:t>Abdominal pain, diarrhoea and constipation are common with licit and illicit drugs</a:t>
            </a:r>
          </a:p>
          <a:p>
            <a:r>
              <a:rPr lang="en-GB" dirty="0" smtClean="0"/>
              <a:t>Acute liver failure presents with deepening jaundice, confusion, coma and death is caused by many drugs particularly ecstasy </a:t>
            </a:r>
          </a:p>
          <a:p>
            <a:r>
              <a:rPr lang="en-GB" dirty="0" smtClean="0"/>
              <a:t>Cocaine can present with ischemic colitis from intestinal thrombosis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(</a:t>
            </a:r>
            <a:r>
              <a:rPr lang="en-GB" dirty="0" err="1" smtClean="0"/>
              <a:t>contd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689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Since 1988 injecting drug users have been targeted for vaccination</a:t>
            </a:r>
          </a:p>
          <a:p>
            <a:r>
              <a:rPr lang="en-GB" dirty="0" smtClean="0"/>
              <a:t>Availability of vaccination and uptake remains poor so needs to be proactive </a:t>
            </a:r>
          </a:p>
          <a:p>
            <a:r>
              <a:rPr lang="en-GB" dirty="0" smtClean="0"/>
              <a:t>A harm reduction approach is the focus of management</a:t>
            </a:r>
          </a:p>
          <a:p>
            <a:r>
              <a:rPr lang="en-GB" dirty="0" smtClean="0"/>
              <a:t>Diagnosis includes endoscopy, histopathological testing, x-rays, scans, routine blood tests</a:t>
            </a:r>
          </a:p>
          <a:p>
            <a:r>
              <a:rPr lang="en-GB" dirty="0" smtClean="0"/>
              <a:t>Alcohol </a:t>
            </a:r>
            <a:r>
              <a:rPr lang="en-GB" dirty="0" smtClean="0"/>
              <a:t>detoxification should be considered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66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Reduction of harmful drugs and substitute medication </a:t>
            </a:r>
            <a:r>
              <a:rPr lang="en-GB" dirty="0" err="1" smtClean="0"/>
              <a:t>eg</a:t>
            </a:r>
            <a:r>
              <a:rPr lang="en-GB" dirty="0" smtClean="0"/>
              <a:t> methadone should be prescribed</a:t>
            </a:r>
          </a:p>
          <a:p>
            <a:r>
              <a:rPr lang="en-GB" dirty="0" smtClean="0"/>
              <a:t>If reduction is declines, reduction of harmful practices should be encouraged</a:t>
            </a:r>
          </a:p>
          <a:p>
            <a:r>
              <a:rPr lang="en-GB" dirty="0" smtClean="0"/>
              <a:t>Safe injecting practices, vaccination for BBV, and provision of clean injecting equipment</a:t>
            </a:r>
          </a:p>
          <a:p>
            <a:r>
              <a:rPr lang="en-GB" dirty="0" smtClean="0"/>
              <a:t>All patients must be tested for hepatitis and appropriate therapy offered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TREATMENT(</a:t>
            </a:r>
            <a:r>
              <a:rPr lang="en-GB" dirty="0" err="1" smtClean="0"/>
              <a:t>contd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72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Vaccinate all drug users against Hepatitis A as they at risk due to poor living conditions and </a:t>
            </a:r>
            <a:r>
              <a:rPr lang="en-GB" dirty="0" err="1" smtClean="0"/>
              <a:t>fecal</a:t>
            </a:r>
            <a:r>
              <a:rPr lang="en-GB" dirty="0" smtClean="0"/>
              <a:t> contamination of drugs and injecting equipment</a:t>
            </a:r>
          </a:p>
          <a:p>
            <a:r>
              <a:rPr lang="en-GB" dirty="0" smtClean="0"/>
              <a:t>Hepatitis A is available as a single component vaccine and combined with hepatitis B </a:t>
            </a:r>
          </a:p>
          <a:p>
            <a:r>
              <a:rPr lang="en-GB" dirty="0" smtClean="0"/>
              <a:t>Single component hepatitis A vaccine is preferable to combined hepatitis A and B vaccine</a:t>
            </a:r>
          </a:p>
          <a:p>
            <a:r>
              <a:rPr lang="en-GB" dirty="0" smtClean="0"/>
              <a:t>For single vaccine give 2 doses and second dose after 6-12 months</a:t>
            </a:r>
          </a:p>
          <a:p>
            <a:r>
              <a:rPr lang="en-GB" dirty="0" smtClean="0"/>
              <a:t>The second dose may be delayed for up to 3 years</a:t>
            </a:r>
          </a:p>
          <a:p>
            <a:r>
              <a:rPr lang="en-GB" dirty="0" smtClean="0"/>
              <a:t>When deciding on the optimal regime consider if the patient will return for subsequent doses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737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About 21% of injecting drug users have past or current hepatitis infection</a:t>
            </a:r>
          </a:p>
          <a:p>
            <a:r>
              <a:rPr lang="en-GB" dirty="0" smtClean="0"/>
              <a:t>Vaccinate all drug users against hepatitis B</a:t>
            </a:r>
          </a:p>
          <a:p>
            <a:r>
              <a:rPr lang="en-GB" dirty="0" smtClean="0"/>
              <a:t>Use accelerated 0, 7and 21 days schedule to complete the course as quickly as possible  </a:t>
            </a:r>
          </a:p>
          <a:p>
            <a:r>
              <a:rPr lang="en-GB" dirty="0" smtClean="0"/>
              <a:t>Partners and children should be offered vaccination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B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971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Screening and diagnosis of infection enables patients to understand how they can implement life changes to slow the rate of progression</a:t>
            </a:r>
          </a:p>
          <a:p>
            <a:r>
              <a:rPr lang="en-GB" dirty="0" smtClean="0"/>
              <a:t>There </a:t>
            </a:r>
            <a:r>
              <a:rPr lang="en-GB" dirty="0" smtClean="0"/>
              <a:t>is no vaccine available</a:t>
            </a:r>
          </a:p>
          <a:p>
            <a:r>
              <a:rPr lang="en-GB" dirty="0" smtClean="0"/>
              <a:t>Consider </a:t>
            </a:r>
            <a:r>
              <a:rPr lang="en-GB" dirty="0" smtClean="0"/>
              <a:t>anti viral treatment in chronic hepatitis C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C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792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Referral to specialist addiction services for further assessment, advice and treatment</a:t>
            </a:r>
          </a:p>
          <a:p>
            <a:r>
              <a:rPr lang="en-GB" dirty="0" smtClean="0"/>
              <a:t>This may include motivational interviewing, group,  individual or family behavioural treatments to reduce substance use</a:t>
            </a:r>
          </a:p>
          <a:p>
            <a:r>
              <a:rPr lang="en-GB" dirty="0" smtClean="0"/>
              <a:t>Primary care teams can advise and monitor gastrointestinal symptoms and may have the skills to manage substance problems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REFERRAL, NETWORKS AND SERVICES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27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Substances and associated conditions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99" y="1518082"/>
            <a:ext cx="7546018" cy="432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8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n-GB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Appleby, VJ; </a:t>
            </a:r>
            <a:r>
              <a:rPr lang="en-GB" sz="2800" dirty="0" err="1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Darnbrough,E</a:t>
            </a:r>
            <a:r>
              <a:rPr lang="en-GB" sz="2800" dirty="0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; </a:t>
            </a:r>
            <a:r>
              <a:rPr lang="en-GB" sz="2800" dirty="0" err="1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Forrester,K</a:t>
            </a:r>
            <a:r>
              <a:rPr lang="en-GB" sz="2800" dirty="0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; </a:t>
            </a:r>
            <a:r>
              <a:rPr lang="en-GB" sz="2800" dirty="0" err="1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Simpson,R</a:t>
            </a:r>
            <a:r>
              <a:rPr lang="en-GB" sz="2800" dirty="0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; </a:t>
            </a:r>
            <a:r>
              <a:rPr lang="en-GB" sz="2800" dirty="0" err="1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Clarke,C</a:t>
            </a:r>
            <a:r>
              <a:rPr lang="en-GB" sz="2800" dirty="0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; </a:t>
            </a:r>
            <a:r>
              <a:rPr lang="en-GB" sz="2800" dirty="0" err="1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Moreea</a:t>
            </a:r>
            <a:r>
              <a:rPr lang="en-GB" sz="2800" dirty="0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 S. (2015) PTU-118 An audit of the prevalence of chronic hepatitis c and treatment outcomes in drug users attending substance misuse centres in Bradford – planning for future service provision Gut ;64:A114 doi:10.1136/gutjnl-2015-309861.233 </a:t>
            </a:r>
            <a:r>
              <a:rPr lang="en-GB" sz="2800" dirty="0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  <a:hlinkClick r:id="rId2"/>
              </a:rPr>
              <a:t>http://</a:t>
            </a:r>
            <a:r>
              <a:rPr lang="en-GB" sz="2800" dirty="0" smtClean="0">
                <a:latin typeface="Lucida Sans Unicode" panose="020B0602030504020204" pitchFamily="34" charset="0"/>
                <a:ea typeface="Calibri" panose="020F0502020204030204" pitchFamily="34" charset="0"/>
                <a:cs typeface="Lucida Sans Unicode" panose="020B0602030504020204" pitchFamily="34" charset="0"/>
                <a:hlinkClick r:id="rId2"/>
              </a:rPr>
              <a:t>gut.bmj.com/content/64/Suppl_1/A114.1.abstract?eaf</a:t>
            </a:r>
            <a:endParaRPr lang="en-GB" sz="2800" dirty="0" smtClean="0">
              <a:latin typeface="Lucida Sans Unicode" panose="020B0602030504020204" pitchFamily="34" charset="0"/>
              <a:ea typeface="Calibri" panose="020F0502020204030204" pitchFamily="34" charset="0"/>
              <a:cs typeface="Lucida Sans Unicode" panose="020B0602030504020204" pitchFamily="34" charset="0"/>
            </a:endParaRPr>
          </a:p>
          <a:p>
            <a:r>
              <a:rPr lang="en-GB" dirty="0" err="1" smtClean="0"/>
              <a:t>Badrakalimuthu</a:t>
            </a:r>
            <a:r>
              <a:rPr lang="en-GB" dirty="0"/>
              <a:t>, V.R, </a:t>
            </a:r>
            <a:r>
              <a:rPr lang="en-GB" dirty="0" err="1"/>
              <a:t>Rumball</a:t>
            </a:r>
            <a:r>
              <a:rPr lang="en-GB" dirty="0"/>
              <a:t>, D &amp; Chawla, A (2011) </a:t>
            </a:r>
            <a:r>
              <a:rPr lang="en-GB" dirty="0" smtClean="0"/>
              <a:t>Hepatitis </a:t>
            </a:r>
            <a:r>
              <a:rPr lang="en-GB" dirty="0"/>
              <a:t>C: a patient’s journey from a psychiatrists’ perspective. Advances in psychiatric treatment. </a:t>
            </a:r>
          </a:p>
          <a:p>
            <a:endParaRPr lang="en-GB" dirty="0"/>
          </a:p>
          <a:p>
            <a:r>
              <a:rPr lang="en-GB" dirty="0"/>
              <a:t>Barclay, G.A, Stewart, J.B, Day, C.P and Gilvarry, E (2008) Adverse physical effects of alcohol misuse. Advances in psychiatric treatment. Vol.14, </a:t>
            </a:r>
            <a:r>
              <a:rPr lang="en-GB" dirty="0" smtClean="0"/>
              <a:t>139-151</a:t>
            </a:r>
          </a:p>
          <a:p>
            <a:endParaRPr lang="en-GB" dirty="0"/>
          </a:p>
          <a:p>
            <a:r>
              <a:rPr lang="en-GB" dirty="0"/>
              <a:t>EASL Hepatitis C Guidelines </a:t>
            </a:r>
            <a:r>
              <a:rPr lang="en-GB" dirty="0"/>
              <a:t>2016</a:t>
            </a:r>
            <a:r>
              <a:rPr lang="en-GB" dirty="0" smtClean="0"/>
              <a:t>: </a:t>
            </a:r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www.easl.eu/research/our-contributions/clinical-practice-guidelines/detail/easl-recommendations-on-treatment-of-hepatitis-c-2016</a:t>
            </a:r>
            <a:endParaRPr lang="en-GB" dirty="0" smtClean="0"/>
          </a:p>
          <a:p>
            <a:pPr marL="109728" indent="0">
              <a:buNone/>
            </a:pPr>
            <a:endParaRPr lang="en-GB" dirty="0"/>
          </a:p>
          <a:p>
            <a:r>
              <a:rPr lang="en-GB" dirty="0"/>
              <a:t>Kumar P and Clark M (2009) Clinical Medicine. 7th </a:t>
            </a:r>
            <a:r>
              <a:rPr lang="en-GB" dirty="0" err="1"/>
              <a:t>edn</a:t>
            </a:r>
            <a:r>
              <a:rPr lang="en-GB" dirty="0"/>
              <a:t>. London: Elsevier</a:t>
            </a:r>
          </a:p>
          <a:p>
            <a:endParaRPr lang="en-GB" dirty="0"/>
          </a:p>
          <a:p>
            <a:r>
              <a:rPr lang="en-GB" dirty="0"/>
              <a:t>NICE (2004) Hepatitis C - pegylated interferons, ribavirin and alfa interferon (NICE technology appraisal,TA75) http://guidance.nice.org.uk/TA75 </a:t>
            </a:r>
          </a:p>
          <a:p>
            <a:pPr marL="109728" indent="0">
              <a:buNone/>
            </a:pPr>
            <a:r>
              <a:rPr lang="en-GB" dirty="0" smtClean="0"/>
              <a:t>     </a:t>
            </a:r>
            <a:r>
              <a:rPr lang="en-GB" dirty="0" smtClean="0"/>
              <a:t>  This </a:t>
            </a:r>
            <a:r>
              <a:rPr lang="en-GB" dirty="0"/>
              <a:t>guidance replaces Hepatitis C - alpha interferon and ribavirin (TA14). </a:t>
            </a: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      This </a:t>
            </a:r>
            <a:r>
              <a:rPr lang="en-GB" dirty="0"/>
              <a:t>guidance is extended by Hepatitis C - </a:t>
            </a:r>
            <a:r>
              <a:rPr lang="en-GB" dirty="0" err="1"/>
              <a:t>peginterferon</a:t>
            </a:r>
            <a:r>
              <a:rPr lang="en-GB" dirty="0"/>
              <a:t> alfa and ribavirin </a:t>
            </a:r>
            <a:r>
              <a:rPr lang="en-GB" dirty="0" smtClean="0"/>
              <a:t>  (</a:t>
            </a:r>
            <a:r>
              <a:rPr lang="en-GB" dirty="0"/>
              <a:t>TA106). </a:t>
            </a:r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guidance.nice.org.uk/TA75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NICE (2006) Hepatitis B (chronic) </a:t>
            </a:r>
            <a:r>
              <a:rPr lang="en-GB" dirty="0" smtClean="0"/>
              <a:t>- </a:t>
            </a:r>
            <a:r>
              <a:rPr lang="en-GB" dirty="0" err="1"/>
              <a:t>adefovir</a:t>
            </a:r>
            <a:r>
              <a:rPr lang="en-GB" dirty="0"/>
              <a:t> </a:t>
            </a:r>
            <a:r>
              <a:rPr lang="en-GB" dirty="0" err="1"/>
              <a:t>dipivoxil</a:t>
            </a:r>
            <a:r>
              <a:rPr lang="en-GB" dirty="0"/>
              <a:t> and pegylated interferon alpha-2a (NICE technology appraisal,TA96) </a:t>
            </a:r>
            <a:r>
              <a:rPr lang="en-GB" dirty="0">
                <a:hlinkClick r:id="rId5"/>
              </a:rPr>
              <a:t>http://</a:t>
            </a:r>
            <a:r>
              <a:rPr lang="en-GB" dirty="0" smtClean="0">
                <a:hlinkClick r:id="rId5"/>
              </a:rPr>
              <a:t>guidance.nice.org.uk/TA96</a:t>
            </a:r>
            <a:r>
              <a:rPr lang="en-GB" dirty="0" smtClean="0"/>
              <a:t> </a:t>
            </a:r>
            <a:endParaRPr lang="en-GB" dirty="0"/>
          </a:p>
          <a:p>
            <a:pPr marL="109728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              </a:t>
            </a:r>
            <a:r>
              <a:rPr lang="en-GB" dirty="0" smtClean="0"/>
              <a:t>This </a:t>
            </a:r>
            <a:r>
              <a:rPr lang="en-GB" dirty="0"/>
              <a:t>guidance has been partially updated by CG165 Hepatitis B (chronic</a:t>
            </a:r>
            <a:r>
              <a:rPr lang="en-GB" dirty="0" smtClean="0"/>
              <a:t>)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/>
              <a:t>NICE (2013) Hepatitis B (chronic): Diagnosis and management of chronic hepatitis B in children, young people and adults </a:t>
            </a:r>
            <a:r>
              <a:rPr lang="en-GB" dirty="0">
                <a:hlinkClick r:id="rId6"/>
              </a:rPr>
              <a:t>http://</a:t>
            </a:r>
            <a:r>
              <a:rPr lang="en-GB" dirty="0" smtClean="0">
                <a:hlinkClick r:id="rId6"/>
              </a:rPr>
              <a:t>www.nice.org.uk/guidance/cg165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NICE (2010) Hepatitis C - </a:t>
            </a:r>
            <a:r>
              <a:rPr lang="en-GB" dirty="0" err="1"/>
              <a:t>peginterferon</a:t>
            </a:r>
            <a:r>
              <a:rPr lang="en-GB" dirty="0"/>
              <a:t> alfa and ribavirin (NICE technology appraisal,TA200) </a:t>
            </a:r>
            <a:r>
              <a:rPr lang="en-GB" dirty="0">
                <a:hlinkClick r:id="rId7"/>
              </a:rPr>
              <a:t>http://</a:t>
            </a:r>
            <a:r>
              <a:rPr lang="en-GB" dirty="0" smtClean="0">
                <a:hlinkClick r:id="rId7"/>
              </a:rPr>
              <a:t>guidance.nice.org.uk/TA200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Public </a:t>
            </a:r>
            <a:r>
              <a:rPr lang="en-GB" dirty="0"/>
              <a:t>Health England. Health Protection Report II (26) July 28 2017. Hepatitis </a:t>
            </a:r>
            <a:r>
              <a:rPr lang="en-GB" dirty="0" smtClean="0"/>
              <a:t>C in </a:t>
            </a:r>
            <a:r>
              <a:rPr lang="en-GB" dirty="0"/>
              <a:t>the UK Annuals </a:t>
            </a:r>
            <a:r>
              <a:rPr lang="en-GB" dirty="0" smtClean="0"/>
              <a:t>Report  </a:t>
            </a:r>
            <a:r>
              <a:rPr lang="en-GB" dirty="0" smtClean="0">
                <a:hlinkClick r:id="rId8"/>
              </a:rPr>
              <a:t> https</a:t>
            </a:r>
            <a:r>
              <a:rPr lang="en-GB" dirty="0">
                <a:hlinkClick r:id="rId8"/>
              </a:rPr>
              <a:t>://</a:t>
            </a:r>
            <a:r>
              <a:rPr lang="en-GB" dirty="0" smtClean="0">
                <a:hlinkClick r:id="rId8"/>
              </a:rPr>
              <a:t>www.gov.uk/government/publications/health-protection-report-volume-11-2017/hpr-volume-11-issue-26-news-28-july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REFERENCES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55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Recognition of the multiple symptoms associated with alcohol misuse</a:t>
            </a:r>
          </a:p>
          <a:p>
            <a:r>
              <a:rPr lang="en-GB" dirty="0" smtClean="0"/>
              <a:t>Appreciation of the importance of a comprehensive drug and alcohol history in all patients with gastroenterological and hepatic symptoms</a:t>
            </a:r>
          </a:p>
          <a:p>
            <a:r>
              <a:rPr lang="en-GB" dirty="0" smtClean="0"/>
              <a:t>Explanation of the association between illicit drug use and viral hepatitis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851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Substances cause a range of physical problems </a:t>
            </a:r>
            <a:r>
              <a:rPr lang="en-GB" dirty="0" err="1" smtClean="0"/>
              <a:t>eg</a:t>
            </a:r>
            <a:r>
              <a:rPr lang="en-GB" dirty="0" smtClean="0"/>
              <a:t> vascular and carcinomatous complications of the stomach</a:t>
            </a:r>
            <a:endParaRPr lang="en-GB" dirty="0"/>
          </a:p>
          <a:p>
            <a:r>
              <a:rPr lang="en-GB" dirty="0" smtClean="0"/>
              <a:t>Injecting drug users are at high risk of hepatitis B due to sharing injecting equipment and sexual contact</a:t>
            </a:r>
          </a:p>
          <a:p>
            <a:r>
              <a:rPr lang="en-GB" dirty="0" smtClean="0"/>
              <a:t>Viral hepatitis (especially hepatitis C) is common in injecting drug users and in people who snort cocaine</a:t>
            </a:r>
          </a:p>
          <a:p>
            <a:r>
              <a:rPr lang="en-GB" dirty="0" smtClean="0"/>
              <a:t>Synthetic drugs </a:t>
            </a:r>
            <a:r>
              <a:rPr lang="en-GB" dirty="0" smtClean="0"/>
              <a:t>e.g. </a:t>
            </a:r>
            <a:r>
              <a:rPr lang="en-GB" dirty="0" smtClean="0"/>
              <a:t>ecstasy lead to digestive and hepatic damage, vascular complications of the stomach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5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Alcohol causes hepatitis, fibrosis and cirrhosis of the liver; colon and rectal cancer</a:t>
            </a:r>
          </a:p>
          <a:p>
            <a:r>
              <a:rPr lang="en-GB" dirty="0" smtClean="0"/>
              <a:t>Nutritional deficiencies </a:t>
            </a:r>
            <a:r>
              <a:rPr lang="en-GB" dirty="0" err="1" smtClean="0"/>
              <a:t>eg</a:t>
            </a:r>
            <a:r>
              <a:rPr lang="en-GB" dirty="0" smtClean="0"/>
              <a:t> vitamin B, vitamin C and iron can lead to stomatitis and glossitis</a:t>
            </a:r>
          </a:p>
          <a:p>
            <a:r>
              <a:rPr lang="en-GB" dirty="0"/>
              <a:t>Cocaine leads to gastric ulcerations, retroperitoneal fibrosis, visceral infarction, intestinal ischemia, gastrointestinal tract perforation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 (</a:t>
            </a:r>
            <a:r>
              <a:rPr lang="en-GB" dirty="0" err="1" smtClean="0"/>
              <a:t>contd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39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Stomatitis</a:t>
            </a:r>
          </a:p>
          <a:p>
            <a:r>
              <a:rPr lang="en-GB" dirty="0" smtClean="0"/>
              <a:t>Glossitis</a:t>
            </a:r>
          </a:p>
          <a:p>
            <a:r>
              <a:rPr lang="en-GB" dirty="0" smtClean="0"/>
              <a:t>Reduced saliva production</a:t>
            </a:r>
          </a:p>
          <a:p>
            <a:r>
              <a:rPr lang="en-GB" dirty="0" smtClean="0"/>
              <a:t>Enlarged </a:t>
            </a:r>
            <a:r>
              <a:rPr lang="en-GB" dirty="0" smtClean="0"/>
              <a:t>adipose glands</a:t>
            </a:r>
            <a:endParaRPr lang="en-GB" dirty="0" smtClean="0"/>
          </a:p>
          <a:p>
            <a:r>
              <a:rPr lang="en-GB" dirty="0" err="1" smtClean="0"/>
              <a:t>Leukoplakia</a:t>
            </a:r>
            <a:r>
              <a:rPr lang="en-GB" dirty="0" smtClean="0"/>
              <a:t>, </a:t>
            </a:r>
            <a:r>
              <a:rPr lang="en-GB" dirty="0" err="1" smtClean="0"/>
              <a:t>erythroplakia</a:t>
            </a:r>
            <a:r>
              <a:rPr lang="en-GB" dirty="0" smtClean="0"/>
              <a:t>, </a:t>
            </a:r>
            <a:r>
              <a:rPr lang="en-GB" dirty="0" err="1" smtClean="0"/>
              <a:t>submucous</a:t>
            </a:r>
            <a:r>
              <a:rPr lang="en-GB" dirty="0" smtClean="0"/>
              <a:t> fibrosis of oropharyngeal mucosa</a:t>
            </a:r>
          </a:p>
          <a:p>
            <a:r>
              <a:rPr lang="en-GB" dirty="0" smtClean="0"/>
              <a:t>Oral lichen planus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PRESENTATIONS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9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Disrupted oesophageal function</a:t>
            </a:r>
          </a:p>
          <a:p>
            <a:r>
              <a:rPr lang="en-GB" dirty="0" smtClean="0"/>
              <a:t>Oesophagitis , gastritis, </a:t>
            </a:r>
            <a:r>
              <a:rPr lang="en-GB" dirty="0" err="1" smtClean="0"/>
              <a:t>doudenitis</a:t>
            </a:r>
            <a:endParaRPr lang="en-GB" dirty="0" smtClean="0"/>
          </a:p>
          <a:p>
            <a:r>
              <a:rPr lang="en-GB" dirty="0" smtClean="0"/>
              <a:t>Oesophageal and gastric varices</a:t>
            </a:r>
          </a:p>
          <a:p>
            <a:r>
              <a:rPr lang="en-GB" dirty="0" smtClean="0"/>
              <a:t>Malnutrition due to altered small bowel function</a:t>
            </a:r>
          </a:p>
          <a:p>
            <a:r>
              <a:rPr lang="en-GB" dirty="0" smtClean="0"/>
              <a:t>Acute and chronic pancreatitis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COMMEN PRESENTATIONS (</a:t>
            </a:r>
            <a:r>
              <a:rPr lang="en-GB" dirty="0" err="1" smtClean="0"/>
              <a:t>contd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Poor diet and nutrition </a:t>
            </a:r>
          </a:p>
          <a:p>
            <a:r>
              <a:rPr lang="en-GB" dirty="0" smtClean="0"/>
              <a:t>Poor immunity </a:t>
            </a:r>
          </a:p>
          <a:p>
            <a:r>
              <a:rPr lang="en-GB" dirty="0" smtClean="0"/>
              <a:t>Damage to the digestive system as a result of packages of drugs being hidden in orifices </a:t>
            </a:r>
            <a:r>
              <a:rPr lang="en-GB" dirty="0" smtClean="0"/>
              <a:t>e.g. </a:t>
            </a:r>
            <a:r>
              <a:rPr lang="en-GB" dirty="0" smtClean="0"/>
              <a:t>rectum, vagina or ingested </a:t>
            </a:r>
            <a:endParaRPr lang="en-GB" dirty="0"/>
          </a:p>
          <a:p>
            <a:r>
              <a:rPr lang="en-GB" dirty="0" smtClean="0"/>
              <a:t>Self medication in order to treat heartburn and acid indigestion</a:t>
            </a:r>
          </a:p>
          <a:p>
            <a:r>
              <a:rPr lang="en-GB" dirty="0" smtClean="0"/>
              <a:t>Gastro intestinal bleeding including </a:t>
            </a:r>
            <a:r>
              <a:rPr lang="en-GB" dirty="0" smtClean="0"/>
              <a:t>Mallory-Weiss </a:t>
            </a:r>
            <a:r>
              <a:rPr lang="en-GB" dirty="0" smtClean="0"/>
              <a:t>tear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FEATURES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27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Patients may not consider the effect that their substance use has on their system</a:t>
            </a:r>
          </a:p>
          <a:p>
            <a:r>
              <a:rPr lang="en-GB" dirty="0" smtClean="0"/>
              <a:t>Fear of symptoms which may be life threatening</a:t>
            </a:r>
          </a:p>
          <a:p>
            <a:r>
              <a:rPr lang="en-GB" dirty="0" smtClean="0"/>
              <a:t>Lack of detection of recognition by doctors in screening for substance use in patients presenting with gastro intestinal disorders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DETECTION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15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careful history with details of current and past substance misuse is essential</a:t>
            </a:r>
          </a:p>
          <a:p>
            <a:r>
              <a:rPr lang="en-GB" dirty="0" smtClean="0"/>
              <a:t>Details of alcohol use are mandatory</a:t>
            </a:r>
          </a:p>
          <a:p>
            <a:r>
              <a:rPr lang="en-GB" dirty="0"/>
              <a:t>Nausea and vomiting is caused by disorders of digestive tract and the brain</a:t>
            </a:r>
          </a:p>
          <a:p>
            <a:r>
              <a:rPr lang="en-GB" dirty="0"/>
              <a:t>Alcohol use causes pain, nausea, vomiting and hematemesis from </a:t>
            </a:r>
            <a:r>
              <a:rPr lang="en-GB" dirty="0" smtClean="0"/>
              <a:t>Mallory-Weiss </a:t>
            </a:r>
            <a:r>
              <a:rPr lang="en-GB" dirty="0"/>
              <a:t>tears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89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ustom 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AA9E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AA9E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rgbClr val="7030A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1046</Words>
  <Application>Microsoft Office PowerPoint</Application>
  <PresentationFormat>Widescreen</PresentationFormat>
  <Paragraphs>108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Lucida Sans Unicode</vt:lpstr>
      <vt:lpstr>Verdana</vt:lpstr>
      <vt:lpstr>Wingdings 2</vt:lpstr>
      <vt:lpstr>Wingdings 3</vt:lpstr>
      <vt:lpstr>1_Concourse</vt:lpstr>
      <vt:lpstr>PowerPoint Presentation</vt:lpstr>
      <vt:lpstr>LEARNING OUTCOMES</vt:lpstr>
      <vt:lpstr>CONTEXT</vt:lpstr>
      <vt:lpstr>CONTEXT (contd)</vt:lpstr>
      <vt:lpstr>COMMON PRESENTATIONS</vt:lpstr>
      <vt:lpstr>COMMEN PRESENTATIONS (contd)</vt:lpstr>
      <vt:lpstr>SPECIAL FEATURES</vt:lpstr>
      <vt:lpstr>BARRIERS TO DETECTION</vt:lpstr>
      <vt:lpstr>ASSESSMENT</vt:lpstr>
      <vt:lpstr>ASSESSMENT (contd)</vt:lpstr>
      <vt:lpstr>TREATMENT</vt:lpstr>
      <vt:lpstr>TREATMENT(contd)</vt:lpstr>
      <vt:lpstr>HEPATITIS A</vt:lpstr>
      <vt:lpstr>HEPATITIS B</vt:lpstr>
      <vt:lpstr>HEPATITIS C</vt:lpstr>
      <vt:lpstr>REFERRAL, NETWORKS AND SERVICES</vt:lpstr>
      <vt:lpstr>Substances and associated conditions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GASTROENTEROLOGY</dc:title>
  <dc:creator>Benjamin8</dc:creator>
  <cp:lastModifiedBy>Christine Mary Goodair</cp:lastModifiedBy>
  <cp:revision>20</cp:revision>
  <dcterms:created xsi:type="dcterms:W3CDTF">2015-08-09T20:17:00Z</dcterms:created>
  <dcterms:modified xsi:type="dcterms:W3CDTF">2017-11-01T11:28:04Z</dcterms:modified>
</cp:coreProperties>
</file>