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16"/>
  </p:notesMasterIdLst>
  <p:sldIdLst>
    <p:sldId id="256" r:id="rId2"/>
    <p:sldId id="257" r:id="rId3"/>
    <p:sldId id="272" r:id="rId4"/>
    <p:sldId id="284" r:id="rId5"/>
    <p:sldId id="289" r:id="rId6"/>
    <p:sldId id="290" r:id="rId7"/>
    <p:sldId id="271" r:id="rId8"/>
    <p:sldId id="293" r:id="rId9"/>
    <p:sldId id="296" r:id="rId10"/>
    <p:sldId id="294" r:id="rId11"/>
    <p:sldId id="300" r:id="rId12"/>
    <p:sldId id="295" r:id="rId13"/>
    <p:sldId id="301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8C7"/>
    <a:srgbClr val="E4A2A0"/>
    <a:srgbClr val="E5D0E6"/>
    <a:srgbClr val="CCCCFF"/>
    <a:srgbClr val="CC99FF"/>
    <a:srgbClr val="990033"/>
    <a:srgbClr val="CCECFF"/>
    <a:srgbClr val="C3D9DB"/>
    <a:srgbClr val="BFD5E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65" d="100"/>
          <a:sy n="65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8F2EB-3548-4FDD-BD67-B7DC51FBEAB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761FDC-682D-48DE-912F-1D96ABFE289F}">
      <dgm:prSet phldrT="[Text]"/>
      <dgm:spPr/>
      <dgm:t>
        <a:bodyPr/>
        <a:lstStyle/>
        <a:p>
          <a:r>
            <a:rPr lang="en-GB" dirty="0" smtClean="0"/>
            <a:t>The issue</a:t>
          </a:r>
          <a:endParaRPr lang="en-GB" dirty="0"/>
        </a:p>
      </dgm:t>
    </dgm:pt>
    <dgm:pt modelId="{7470D082-4995-4DB7-9AA2-275489C8CC38}" type="parTrans" cxnId="{C26C90CD-D839-4BA4-8799-738DD768CE5A}">
      <dgm:prSet/>
      <dgm:spPr/>
      <dgm:t>
        <a:bodyPr/>
        <a:lstStyle/>
        <a:p>
          <a:endParaRPr lang="en-GB"/>
        </a:p>
      </dgm:t>
    </dgm:pt>
    <dgm:pt modelId="{F2C70B61-5586-4128-A153-F7F56FB58E4A}" type="sibTrans" cxnId="{C26C90CD-D839-4BA4-8799-738DD768CE5A}">
      <dgm:prSet/>
      <dgm:spPr/>
      <dgm:t>
        <a:bodyPr/>
        <a:lstStyle/>
        <a:p>
          <a:endParaRPr lang="en-GB"/>
        </a:p>
      </dgm:t>
    </dgm:pt>
    <dgm:pt modelId="{608D2ACF-B66B-4E6C-91D1-28EC9A683AFE}">
      <dgm:prSet phldrT="[Text]"/>
      <dgm:spPr/>
      <dgm:t>
        <a:bodyPr/>
        <a:lstStyle/>
        <a:p>
          <a:r>
            <a:rPr lang="en-GB" dirty="0" smtClean="0"/>
            <a:t>The research</a:t>
          </a:r>
          <a:endParaRPr lang="en-GB" dirty="0"/>
        </a:p>
      </dgm:t>
    </dgm:pt>
    <dgm:pt modelId="{8585CB7F-55A0-4534-9797-3F6FB335EDA3}" type="parTrans" cxnId="{CE2029F7-6F13-48BC-ABAA-D407A701E841}">
      <dgm:prSet/>
      <dgm:spPr/>
      <dgm:t>
        <a:bodyPr/>
        <a:lstStyle/>
        <a:p>
          <a:endParaRPr lang="en-GB"/>
        </a:p>
      </dgm:t>
    </dgm:pt>
    <dgm:pt modelId="{BD1BF012-67F7-47DD-A4C1-4F07E59FBC64}" type="sibTrans" cxnId="{CE2029F7-6F13-48BC-ABAA-D407A701E841}">
      <dgm:prSet/>
      <dgm:spPr/>
      <dgm:t>
        <a:bodyPr/>
        <a:lstStyle/>
        <a:p>
          <a:endParaRPr lang="en-GB"/>
        </a:p>
      </dgm:t>
    </dgm:pt>
    <dgm:pt modelId="{10E3E1F4-59F5-419F-BC43-9E644669CB6D}">
      <dgm:prSet phldrT="[Text]"/>
      <dgm:spPr/>
      <dgm:t>
        <a:bodyPr/>
        <a:lstStyle/>
        <a:p>
          <a:r>
            <a:rPr lang="en-GB" dirty="0" smtClean="0"/>
            <a:t>The issue</a:t>
          </a:r>
          <a:endParaRPr lang="en-GB" dirty="0"/>
        </a:p>
      </dgm:t>
    </dgm:pt>
    <dgm:pt modelId="{D8DF28AF-476E-4F70-8C26-D4B55A765CD7}" type="parTrans" cxnId="{604D4E52-C884-4969-98AF-331767CC6E17}">
      <dgm:prSet/>
      <dgm:spPr/>
      <dgm:t>
        <a:bodyPr/>
        <a:lstStyle/>
        <a:p>
          <a:endParaRPr lang="en-GB"/>
        </a:p>
      </dgm:t>
    </dgm:pt>
    <dgm:pt modelId="{A46814F9-32AF-46C5-9C10-A65DC4C9B8A9}" type="sibTrans" cxnId="{604D4E52-C884-4969-98AF-331767CC6E17}">
      <dgm:prSet/>
      <dgm:spPr/>
      <dgm:t>
        <a:bodyPr/>
        <a:lstStyle/>
        <a:p>
          <a:endParaRPr lang="en-GB"/>
        </a:p>
      </dgm:t>
    </dgm:pt>
    <dgm:pt modelId="{033B0B39-3AC7-4FD1-B7C8-7BEC12B22A49}">
      <dgm:prSet/>
      <dgm:spPr/>
      <dgm:t>
        <a:bodyPr/>
        <a:lstStyle/>
        <a:p>
          <a:r>
            <a:rPr lang="en-GB" dirty="0" smtClean="0"/>
            <a:t>The study</a:t>
          </a:r>
          <a:endParaRPr lang="en-GB" dirty="0"/>
        </a:p>
      </dgm:t>
    </dgm:pt>
    <dgm:pt modelId="{DACFD463-A26E-4F8E-B7DA-B6DC963D9639}" type="parTrans" cxnId="{1F750E5D-E656-4994-95C4-AF345C1EFA86}">
      <dgm:prSet/>
      <dgm:spPr/>
      <dgm:t>
        <a:bodyPr/>
        <a:lstStyle/>
        <a:p>
          <a:endParaRPr lang="en-GB"/>
        </a:p>
      </dgm:t>
    </dgm:pt>
    <dgm:pt modelId="{DDE1F1B2-333C-40B1-9275-2BCFF21BAE88}" type="sibTrans" cxnId="{1F750E5D-E656-4994-95C4-AF345C1EFA86}">
      <dgm:prSet/>
      <dgm:spPr/>
      <dgm:t>
        <a:bodyPr/>
        <a:lstStyle/>
        <a:p>
          <a:endParaRPr lang="en-GB"/>
        </a:p>
      </dgm:t>
    </dgm:pt>
    <dgm:pt modelId="{D1B223F0-4761-4161-B122-0358D495166F}" type="pres">
      <dgm:prSet presAssocID="{A398F2EB-3548-4FDD-BD67-B7DC51FBEABE}" presName="Name0" presStyleCnt="0">
        <dgm:presLayoutVars>
          <dgm:dir/>
          <dgm:animLvl val="lvl"/>
          <dgm:resizeHandles val="exact"/>
        </dgm:presLayoutVars>
      </dgm:prSet>
      <dgm:spPr/>
    </dgm:pt>
    <dgm:pt modelId="{0F9F92B5-6B7E-423E-B2E8-43F47A9BD840}" type="pres">
      <dgm:prSet presAssocID="{0C761FDC-682D-48DE-912F-1D96ABFE289F}" presName="parTxOnly" presStyleLbl="node1" presStyleIdx="0" presStyleCnt="4" custScaleY="136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B914CC-88F3-459C-876C-29D2F3875ED7}" type="pres">
      <dgm:prSet presAssocID="{F2C70B61-5586-4128-A153-F7F56FB58E4A}" presName="parTxOnlySpace" presStyleCnt="0"/>
      <dgm:spPr/>
    </dgm:pt>
    <dgm:pt modelId="{D1217CFA-2DA7-4456-A95E-0DDAE9A32E33}" type="pres">
      <dgm:prSet presAssocID="{608D2ACF-B66B-4E6C-91D1-28EC9A683AFE}" presName="parTxOnly" presStyleLbl="node1" presStyleIdx="1" presStyleCnt="4" custScaleY="136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9035B8-1143-4EDC-86EF-EF1FDFB3BDD1}" type="pres">
      <dgm:prSet presAssocID="{BD1BF012-67F7-47DD-A4C1-4F07E59FBC64}" presName="parTxOnlySpace" presStyleCnt="0"/>
      <dgm:spPr/>
    </dgm:pt>
    <dgm:pt modelId="{2437ADCF-45F3-46AA-95BB-5A2757E74CCD}" type="pres">
      <dgm:prSet presAssocID="{033B0B39-3AC7-4FD1-B7C8-7BEC12B22A49}" presName="parTxOnly" presStyleLbl="node1" presStyleIdx="2" presStyleCnt="4" custScaleY="136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DC1FD8-4B56-4527-98D3-5913877E7198}" type="pres">
      <dgm:prSet presAssocID="{DDE1F1B2-333C-40B1-9275-2BCFF21BAE88}" presName="parTxOnlySpace" presStyleCnt="0"/>
      <dgm:spPr/>
    </dgm:pt>
    <dgm:pt modelId="{17435D9C-ED7E-4156-BA13-C067EA87FD4F}" type="pres">
      <dgm:prSet presAssocID="{10E3E1F4-59F5-419F-BC43-9E644669CB6D}" presName="parTxOnly" presStyleLbl="node1" presStyleIdx="3" presStyleCnt="4" custScaleY="136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DB7DF1-DC31-49CF-B841-B384ECC61D25}" type="presOf" srcId="{A398F2EB-3548-4FDD-BD67-B7DC51FBEABE}" destId="{D1B223F0-4761-4161-B122-0358D495166F}" srcOrd="0" destOrd="0" presId="urn:microsoft.com/office/officeart/2005/8/layout/chevron1"/>
    <dgm:cxn modelId="{C13C685B-2F8E-466C-9EFF-1F6AFB37F239}" type="presOf" srcId="{608D2ACF-B66B-4E6C-91D1-28EC9A683AFE}" destId="{D1217CFA-2DA7-4456-A95E-0DDAE9A32E33}" srcOrd="0" destOrd="0" presId="urn:microsoft.com/office/officeart/2005/8/layout/chevron1"/>
    <dgm:cxn modelId="{1F750E5D-E656-4994-95C4-AF345C1EFA86}" srcId="{A398F2EB-3548-4FDD-BD67-B7DC51FBEABE}" destId="{033B0B39-3AC7-4FD1-B7C8-7BEC12B22A49}" srcOrd="2" destOrd="0" parTransId="{DACFD463-A26E-4F8E-B7DA-B6DC963D9639}" sibTransId="{DDE1F1B2-333C-40B1-9275-2BCFF21BAE88}"/>
    <dgm:cxn modelId="{6EE42DBA-379B-4847-97D1-B19D651BDB6B}" type="presOf" srcId="{10E3E1F4-59F5-419F-BC43-9E644669CB6D}" destId="{17435D9C-ED7E-4156-BA13-C067EA87FD4F}" srcOrd="0" destOrd="0" presId="urn:microsoft.com/office/officeart/2005/8/layout/chevron1"/>
    <dgm:cxn modelId="{FDDA3F67-A6C3-4D19-9486-341F7ABF23A3}" type="presOf" srcId="{0C761FDC-682D-48DE-912F-1D96ABFE289F}" destId="{0F9F92B5-6B7E-423E-B2E8-43F47A9BD840}" srcOrd="0" destOrd="0" presId="urn:microsoft.com/office/officeart/2005/8/layout/chevron1"/>
    <dgm:cxn modelId="{CE2029F7-6F13-48BC-ABAA-D407A701E841}" srcId="{A398F2EB-3548-4FDD-BD67-B7DC51FBEABE}" destId="{608D2ACF-B66B-4E6C-91D1-28EC9A683AFE}" srcOrd="1" destOrd="0" parTransId="{8585CB7F-55A0-4534-9797-3F6FB335EDA3}" sibTransId="{BD1BF012-67F7-47DD-A4C1-4F07E59FBC64}"/>
    <dgm:cxn modelId="{C26C90CD-D839-4BA4-8799-738DD768CE5A}" srcId="{A398F2EB-3548-4FDD-BD67-B7DC51FBEABE}" destId="{0C761FDC-682D-48DE-912F-1D96ABFE289F}" srcOrd="0" destOrd="0" parTransId="{7470D082-4995-4DB7-9AA2-275489C8CC38}" sibTransId="{F2C70B61-5586-4128-A153-F7F56FB58E4A}"/>
    <dgm:cxn modelId="{604D4E52-C884-4969-98AF-331767CC6E17}" srcId="{A398F2EB-3548-4FDD-BD67-B7DC51FBEABE}" destId="{10E3E1F4-59F5-419F-BC43-9E644669CB6D}" srcOrd="3" destOrd="0" parTransId="{D8DF28AF-476E-4F70-8C26-D4B55A765CD7}" sibTransId="{A46814F9-32AF-46C5-9C10-A65DC4C9B8A9}"/>
    <dgm:cxn modelId="{2004D831-4AF9-4BD3-ACAB-09346161B36F}" type="presOf" srcId="{033B0B39-3AC7-4FD1-B7C8-7BEC12B22A49}" destId="{2437ADCF-45F3-46AA-95BB-5A2757E74CCD}" srcOrd="0" destOrd="0" presId="urn:microsoft.com/office/officeart/2005/8/layout/chevron1"/>
    <dgm:cxn modelId="{7DDC771D-271F-457F-B3BA-498BA5BE1E63}" type="presParOf" srcId="{D1B223F0-4761-4161-B122-0358D495166F}" destId="{0F9F92B5-6B7E-423E-B2E8-43F47A9BD840}" srcOrd="0" destOrd="0" presId="urn:microsoft.com/office/officeart/2005/8/layout/chevron1"/>
    <dgm:cxn modelId="{466D4FAD-8028-45DB-8BDA-A93CBD1DADE7}" type="presParOf" srcId="{D1B223F0-4761-4161-B122-0358D495166F}" destId="{C6B914CC-88F3-459C-876C-29D2F3875ED7}" srcOrd="1" destOrd="0" presId="urn:microsoft.com/office/officeart/2005/8/layout/chevron1"/>
    <dgm:cxn modelId="{168A0F9F-4B38-41EF-84EB-64CA7C756054}" type="presParOf" srcId="{D1B223F0-4761-4161-B122-0358D495166F}" destId="{D1217CFA-2DA7-4456-A95E-0DDAE9A32E33}" srcOrd="2" destOrd="0" presId="urn:microsoft.com/office/officeart/2005/8/layout/chevron1"/>
    <dgm:cxn modelId="{98DD3961-4FB8-44A1-A81A-E9872DD0B9AA}" type="presParOf" srcId="{D1B223F0-4761-4161-B122-0358D495166F}" destId="{669035B8-1143-4EDC-86EF-EF1FDFB3BDD1}" srcOrd="3" destOrd="0" presId="urn:microsoft.com/office/officeart/2005/8/layout/chevron1"/>
    <dgm:cxn modelId="{03EFBD41-0E3A-4065-A861-9F02134FC2A0}" type="presParOf" srcId="{D1B223F0-4761-4161-B122-0358D495166F}" destId="{2437ADCF-45F3-46AA-95BB-5A2757E74CCD}" srcOrd="4" destOrd="0" presId="urn:microsoft.com/office/officeart/2005/8/layout/chevron1"/>
    <dgm:cxn modelId="{B265A217-2907-4643-B6CC-85C6DFD152C3}" type="presParOf" srcId="{D1B223F0-4761-4161-B122-0358D495166F}" destId="{7ADC1FD8-4B56-4527-98D3-5913877E7198}" srcOrd="5" destOrd="0" presId="urn:microsoft.com/office/officeart/2005/8/layout/chevron1"/>
    <dgm:cxn modelId="{50DB4B25-2216-4B29-B200-AE1D357ACC44}" type="presParOf" srcId="{D1B223F0-4761-4161-B122-0358D495166F}" destId="{17435D9C-ED7E-4156-BA13-C067EA87FD4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D5952C-64EF-4D66-B221-093A4F425758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9227821A-500B-4708-B993-56B13825CE90}">
      <dgm:prSet phldrT="[Text]"/>
      <dgm:spPr/>
      <dgm:t>
        <a:bodyPr/>
        <a:lstStyle/>
        <a:p>
          <a:r>
            <a:rPr lang="en-GB" dirty="0" smtClean="0"/>
            <a:t>Self reports and risk-taking tasks</a:t>
          </a:r>
          <a:endParaRPr lang="en-GB" dirty="0"/>
        </a:p>
      </dgm:t>
    </dgm:pt>
    <dgm:pt modelId="{29F93D92-A705-4EB8-B6C7-9A4488348EE7}" type="parTrans" cxnId="{05FBF832-E8FD-426F-86BC-78B8597265F8}">
      <dgm:prSet/>
      <dgm:spPr/>
      <dgm:t>
        <a:bodyPr/>
        <a:lstStyle/>
        <a:p>
          <a:endParaRPr lang="en-GB"/>
        </a:p>
      </dgm:t>
    </dgm:pt>
    <dgm:pt modelId="{36AB2740-CCB5-4E34-9834-39EF79B4D8EA}" type="sibTrans" cxnId="{05FBF832-E8FD-426F-86BC-78B8597265F8}">
      <dgm:prSet/>
      <dgm:spPr/>
      <dgm:t>
        <a:bodyPr/>
        <a:lstStyle/>
        <a:p>
          <a:endParaRPr lang="en-GB"/>
        </a:p>
      </dgm:t>
    </dgm:pt>
    <dgm:pt modelId="{B677C9EA-7A5B-4F03-81BF-E4C864AECE73}">
      <dgm:prSet phldrT="[Text]"/>
      <dgm:spPr/>
      <dgm:t>
        <a:bodyPr/>
        <a:lstStyle/>
        <a:p>
          <a:r>
            <a:rPr lang="en-GB" dirty="0" smtClean="0"/>
            <a:t>0.5-6g/kg of alcohol or placebo </a:t>
          </a:r>
          <a:endParaRPr lang="en-GB" dirty="0"/>
        </a:p>
      </dgm:t>
    </dgm:pt>
    <dgm:pt modelId="{CFC6F9C6-C625-4927-97FC-24706138C931}" type="parTrans" cxnId="{1A7A0D64-8FE5-432A-B071-65A0A85C335B}">
      <dgm:prSet/>
      <dgm:spPr/>
      <dgm:t>
        <a:bodyPr/>
        <a:lstStyle/>
        <a:p>
          <a:endParaRPr lang="en-GB"/>
        </a:p>
      </dgm:t>
    </dgm:pt>
    <dgm:pt modelId="{4A453A58-261B-4CE4-89B8-6EFD571EECC2}" type="sibTrans" cxnId="{1A7A0D64-8FE5-432A-B071-65A0A85C335B}">
      <dgm:prSet/>
      <dgm:spPr/>
      <dgm:t>
        <a:bodyPr/>
        <a:lstStyle/>
        <a:p>
          <a:endParaRPr lang="en-GB"/>
        </a:p>
      </dgm:t>
    </dgm:pt>
    <dgm:pt modelId="{B1B4DB9F-453C-458B-A662-DB44EE49A827}">
      <dgm:prSet phldrT="[Text]"/>
      <dgm:spPr/>
      <dgm:t>
        <a:bodyPr/>
        <a:lstStyle/>
        <a:p>
          <a:r>
            <a:rPr lang="en-GB" dirty="0" smtClean="0"/>
            <a:t>Self reports and risk-taking tasks</a:t>
          </a:r>
          <a:endParaRPr lang="en-GB" dirty="0"/>
        </a:p>
      </dgm:t>
    </dgm:pt>
    <dgm:pt modelId="{07E8BBB6-FF2F-4BDF-BF3A-94FC331767E4}" type="parTrans" cxnId="{09555A0C-1981-4BE0-8B63-9073F7A66424}">
      <dgm:prSet/>
      <dgm:spPr/>
      <dgm:t>
        <a:bodyPr/>
        <a:lstStyle/>
        <a:p>
          <a:endParaRPr lang="en-GB"/>
        </a:p>
      </dgm:t>
    </dgm:pt>
    <dgm:pt modelId="{6A99D98B-F0A4-45AC-B51B-9DF862C9D0CE}" type="sibTrans" cxnId="{09555A0C-1981-4BE0-8B63-9073F7A66424}">
      <dgm:prSet/>
      <dgm:spPr/>
      <dgm:t>
        <a:bodyPr/>
        <a:lstStyle/>
        <a:p>
          <a:endParaRPr lang="en-GB"/>
        </a:p>
      </dgm:t>
    </dgm:pt>
    <dgm:pt modelId="{E6335067-9BE2-4D9F-9B9B-91CC3FB8B31D}" type="pres">
      <dgm:prSet presAssocID="{D1D5952C-64EF-4D66-B221-093A4F425758}" presName="Name0" presStyleCnt="0">
        <dgm:presLayoutVars>
          <dgm:dir/>
          <dgm:resizeHandles val="exact"/>
        </dgm:presLayoutVars>
      </dgm:prSet>
      <dgm:spPr/>
    </dgm:pt>
    <dgm:pt modelId="{5AAA395F-49BD-407B-8719-DDD712B2ABC1}" type="pres">
      <dgm:prSet presAssocID="{9227821A-500B-4708-B993-56B13825CE9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CFAC6C-17BD-4D13-8280-22403C553C59}" type="pres">
      <dgm:prSet presAssocID="{36AB2740-CCB5-4E34-9834-39EF79B4D8EA}" presName="sibTrans" presStyleLbl="sibTrans2D1" presStyleIdx="0" presStyleCnt="2"/>
      <dgm:spPr/>
      <dgm:t>
        <a:bodyPr/>
        <a:lstStyle/>
        <a:p>
          <a:endParaRPr lang="en-GB"/>
        </a:p>
      </dgm:t>
    </dgm:pt>
    <dgm:pt modelId="{366E02C9-3313-44BB-A1FA-1E86F532651E}" type="pres">
      <dgm:prSet presAssocID="{36AB2740-CCB5-4E34-9834-39EF79B4D8EA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EAB185F9-51CC-4FEA-8173-4BCB883C210F}" type="pres">
      <dgm:prSet presAssocID="{B677C9EA-7A5B-4F03-81BF-E4C864AECE73}" presName="node" presStyleLbl="node1" presStyleIdx="1" presStyleCnt="3" custLinFactNeighborX="-2350" custLinFactNeighborY="-5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DA3E34-0AB6-4879-9998-93A574E1D2BC}" type="pres">
      <dgm:prSet presAssocID="{4A453A58-261B-4CE4-89B8-6EFD571EECC2}" presName="sibTrans" presStyleLbl="sibTrans2D1" presStyleIdx="1" presStyleCnt="2"/>
      <dgm:spPr/>
      <dgm:t>
        <a:bodyPr/>
        <a:lstStyle/>
        <a:p>
          <a:endParaRPr lang="en-GB"/>
        </a:p>
      </dgm:t>
    </dgm:pt>
    <dgm:pt modelId="{9693C88B-4F8E-4422-8BB7-2B78206BD2A6}" type="pres">
      <dgm:prSet presAssocID="{4A453A58-261B-4CE4-89B8-6EFD571EECC2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327286F4-C018-4632-81A1-A788468ACBE0}" type="pres">
      <dgm:prSet presAssocID="{B1B4DB9F-453C-458B-A662-DB44EE49A82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5FBF832-E8FD-426F-86BC-78B8597265F8}" srcId="{D1D5952C-64EF-4D66-B221-093A4F425758}" destId="{9227821A-500B-4708-B993-56B13825CE90}" srcOrd="0" destOrd="0" parTransId="{29F93D92-A705-4EB8-B6C7-9A4488348EE7}" sibTransId="{36AB2740-CCB5-4E34-9834-39EF79B4D8EA}"/>
    <dgm:cxn modelId="{D4DEBB9D-45E8-4DA8-A5D7-C23C6BBDFB28}" type="presOf" srcId="{D1D5952C-64EF-4D66-B221-093A4F425758}" destId="{E6335067-9BE2-4D9F-9B9B-91CC3FB8B31D}" srcOrd="0" destOrd="0" presId="urn:microsoft.com/office/officeart/2005/8/layout/process1"/>
    <dgm:cxn modelId="{1A7A0D64-8FE5-432A-B071-65A0A85C335B}" srcId="{D1D5952C-64EF-4D66-B221-093A4F425758}" destId="{B677C9EA-7A5B-4F03-81BF-E4C864AECE73}" srcOrd="1" destOrd="0" parTransId="{CFC6F9C6-C625-4927-97FC-24706138C931}" sibTransId="{4A453A58-261B-4CE4-89B8-6EFD571EECC2}"/>
    <dgm:cxn modelId="{FC0E5BDB-4CF0-4BA6-A200-C9943B666F50}" type="presOf" srcId="{B1B4DB9F-453C-458B-A662-DB44EE49A827}" destId="{327286F4-C018-4632-81A1-A788468ACBE0}" srcOrd="0" destOrd="0" presId="urn:microsoft.com/office/officeart/2005/8/layout/process1"/>
    <dgm:cxn modelId="{09555A0C-1981-4BE0-8B63-9073F7A66424}" srcId="{D1D5952C-64EF-4D66-B221-093A4F425758}" destId="{B1B4DB9F-453C-458B-A662-DB44EE49A827}" srcOrd="2" destOrd="0" parTransId="{07E8BBB6-FF2F-4BDF-BF3A-94FC331767E4}" sibTransId="{6A99D98B-F0A4-45AC-B51B-9DF862C9D0CE}"/>
    <dgm:cxn modelId="{F804C3E0-4744-4DCA-84DA-139FA439FAF0}" type="presOf" srcId="{4A453A58-261B-4CE4-89B8-6EFD571EECC2}" destId="{9693C88B-4F8E-4422-8BB7-2B78206BD2A6}" srcOrd="1" destOrd="0" presId="urn:microsoft.com/office/officeart/2005/8/layout/process1"/>
    <dgm:cxn modelId="{7FC85E78-A8E3-4D9C-9A3A-7A110089EE8D}" type="presOf" srcId="{4A453A58-261B-4CE4-89B8-6EFD571EECC2}" destId="{8CDA3E34-0AB6-4879-9998-93A574E1D2BC}" srcOrd="0" destOrd="0" presId="urn:microsoft.com/office/officeart/2005/8/layout/process1"/>
    <dgm:cxn modelId="{85DF9C1E-9670-4878-A23E-5CB976F1A05B}" type="presOf" srcId="{36AB2740-CCB5-4E34-9834-39EF79B4D8EA}" destId="{7ECFAC6C-17BD-4D13-8280-22403C553C59}" srcOrd="0" destOrd="0" presId="urn:microsoft.com/office/officeart/2005/8/layout/process1"/>
    <dgm:cxn modelId="{5C6E589F-7927-4DEB-B6FB-9DF85A084CD2}" type="presOf" srcId="{B677C9EA-7A5B-4F03-81BF-E4C864AECE73}" destId="{EAB185F9-51CC-4FEA-8173-4BCB883C210F}" srcOrd="0" destOrd="0" presId="urn:microsoft.com/office/officeart/2005/8/layout/process1"/>
    <dgm:cxn modelId="{EB2FC12D-7DBF-4D0A-B02A-84A87271B308}" type="presOf" srcId="{9227821A-500B-4708-B993-56B13825CE90}" destId="{5AAA395F-49BD-407B-8719-DDD712B2ABC1}" srcOrd="0" destOrd="0" presId="urn:microsoft.com/office/officeart/2005/8/layout/process1"/>
    <dgm:cxn modelId="{02F9369E-F081-4AF6-A07E-4BF7884B2929}" type="presOf" srcId="{36AB2740-CCB5-4E34-9834-39EF79B4D8EA}" destId="{366E02C9-3313-44BB-A1FA-1E86F532651E}" srcOrd="1" destOrd="0" presId="urn:microsoft.com/office/officeart/2005/8/layout/process1"/>
    <dgm:cxn modelId="{4F350648-37BB-43E6-BC55-545685C8127E}" type="presParOf" srcId="{E6335067-9BE2-4D9F-9B9B-91CC3FB8B31D}" destId="{5AAA395F-49BD-407B-8719-DDD712B2ABC1}" srcOrd="0" destOrd="0" presId="urn:microsoft.com/office/officeart/2005/8/layout/process1"/>
    <dgm:cxn modelId="{79F2BFB2-8EE6-4D89-BCC7-B96ECB028ABC}" type="presParOf" srcId="{E6335067-9BE2-4D9F-9B9B-91CC3FB8B31D}" destId="{7ECFAC6C-17BD-4D13-8280-22403C553C59}" srcOrd="1" destOrd="0" presId="urn:microsoft.com/office/officeart/2005/8/layout/process1"/>
    <dgm:cxn modelId="{81E4F896-77A4-4D1C-A36F-6722C3CD223F}" type="presParOf" srcId="{7ECFAC6C-17BD-4D13-8280-22403C553C59}" destId="{366E02C9-3313-44BB-A1FA-1E86F532651E}" srcOrd="0" destOrd="0" presId="urn:microsoft.com/office/officeart/2005/8/layout/process1"/>
    <dgm:cxn modelId="{AF7B24BC-45A4-4E29-A00E-39D59E2943A1}" type="presParOf" srcId="{E6335067-9BE2-4D9F-9B9B-91CC3FB8B31D}" destId="{EAB185F9-51CC-4FEA-8173-4BCB883C210F}" srcOrd="2" destOrd="0" presId="urn:microsoft.com/office/officeart/2005/8/layout/process1"/>
    <dgm:cxn modelId="{4B180763-F5E6-4832-8D7C-A0590C52F184}" type="presParOf" srcId="{E6335067-9BE2-4D9F-9B9B-91CC3FB8B31D}" destId="{8CDA3E34-0AB6-4879-9998-93A574E1D2BC}" srcOrd="3" destOrd="0" presId="urn:microsoft.com/office/officeart/2005/8/layout/process1"/>
    <dgm:cxn modelId="{CE2BFAF6-834A-489A-A937-D0B8320B7BBB}" type="presParOf" srcId="{8CDA3E34-0AB6-4879-9998-93A574E1D2BC}" destId="{9693C88B-4F8E-4422-8BB7-2B78206BD2A6}" srcOrd="0" destOrd="0" presId="urn:microsoft.com/office/officeart/2005/8/layout/process1"/>
    <dgm:cxn modelId="{631BF924-2B7D-455B-A941-6E1591970CE4}" type="presParOf" srcId="{E6335067-9BE2-4D9F-9B9B-91CC3FB8B31D}" destId="{327286F4-C018-4632-81A1-A788468ACBE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F92B5-6B7E-423E-B2E8-43F47A9BD840}">
      <dsp:nvSpPr>
        <dsp:cNvPr id="0" name=""/>
        <dsp:cNvSpPr/>
      </dsp:nvSpPr>
      <dsp:spPr>
        <a:xfrm>
          <a:off x="3807" y="1527945"/>
          <a:ext cx="2216566" cy="1208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issue</a:t>
          </a:r>
          <a:endParaRPr lang="en-GB" sz="2000" kern="1200" dirty="0"/>
        </a:p>
      </dsp:txBody>
      <dsp:txXfrm>
        <a:off x="607985" y="1527945"/>
        <a:ext cx="1008210" cy="1208356"/>
      </dsp:txXfrm>
    </dsp:sp>
    <dsp:sp modelId="{D1217CFA-2DA7-4456-A95E-0DDAE9A32E33}">
      <dsp:nvSpPr>
        <dsp:cNvPr id="0" name=""/>
        <dsp:cNvSpPr/>
      </dsp:nvSpPr>
      <dsp:spPr>
        <a:xfrm>
          <a:off x="1998717" y="1527945"/>
          <a:ext cx="2216566" cy="1208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research</a:t>
          </a:r>
          <a:endParaRPr lang="en-GB" sz="2000" kern="1200" dirty="0"/>
        </a:p>
      </dsp:txBody>
      <dsp:txXfrm>
        <a:off x="2602895" y="1527945"/>
        <a:ext cx="1008210" cy="1208356"/>
      </dsp:txXfrm>
    </dsp:sp>
    <dsp:sp modelId="{2437ADCF-45F3-46AA-95BB-5A2757E74CCD}">
      <dsp:nvSpPr>
        <dsp:cNvPr id="0" name=""/>
        <dsp:cNvSpPr/>
      </dsp:nvSpPr>
      <dsp:spPr>
        <a:xfrm>
          <a:off x="3993627" y="1527945"/>
          <a:ext cx="2216566" cy="1208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study</a:t>
          </a:r>
          <a:endParaRPr lang="en-GB" sz="2000" kern="1200" dirty="0"/>
        </a:p>
      </dsp:txBody>
      <dsp:txXfrm>
        <a:off x="4597805" y="1527945"/>
        <a:ext cx="1008210" cy="1208356"/>
      </dsp:txXfrm>
    </dsp:sp>
    <dsp:sp modelId="{17435D9C-ED7E-4156-BA13-C067EA87FD4F}">
      <dsp:nvSpPr>
        <dsp:cNvPr id="0" name=""/>
        <dsp:cNvSpPr/>
      </dsp:nvSpPr>
      <dsp:spPr>
        <a:xfrm>
          <a:off x="5988537" y="1527945"/>
          <a:ext cx="2216566" cy="12083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issue</a:t>
          </a:r>
          <a:endParaRPr lang="en-GB" sz="2000" kern="1200" dirty="0"/>
        </a:p>
      </dsp:txBody>
      <dsp:txXfrm>
        <a:off x="6592715" y="1527945"/>
        <a:ext cx="1008210" cy="1208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A395F-49BD-407B-8719-DDD712B2ABC1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Self reports and risk-taking tasks</a:t>
          </a:r>
          <a:endParaRPr lang="en-GB" sz="1800" kern="1200" dirty="0"/>
        </a:p>
      </dsp:txBody>
      <dsp:txXfrm>
        <a:off x="33499" y="1579724"/>
        <a:ext cx="1545106" cy="904550"/>
      </dsp:txXfrm>
    </dsp:sp>
    <dsp:sp modelId="{7ECFAC6C-17BD-4D13-8280-22403C553C59}">
      <dsp:nvSpPr>
        <dsp:cNvPr id="0" name=""/>
        <dsp:cNvSpPr/>
      </dsp:nvSpPr>
      <dsp:spPr>
        <a:xfrm rot="21591708">
          <a:off x="1763123" y="1830719"/>
          <a:ext cx="331517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1763123" y="1910268"/>
        <a:ext cx="232062" cy="238286"/>
      </dsp:txXfrm>
    </dsp:sp>
    <dsp:sp modelId="{EAB185F9-51CC-4FEA-8173-4BCB883C210F}">
      <dsp:nvSpPr>
        <dsp:cNvPr id="0" name=""/>
        <dsp:cNvSpPr/>
      </dsp:nvSpPr>
      <dsp:spPr>
        <a:xfrm>
          <a:off x="2232251" y="1546211"/>
          <a:ext cx="1601390" cy="960834"/>
        </a:xfrm>
        <a:prstGeom prst="roundRect">
          <a:avLst>
            <a:gd name="adj" fmla="val 10000"/>
          </a:avLst>
        </a:prstGeom>
        <a:solidFill>
          <a:schemeClr val="accent5">
            <a:hueOff val="9300841"/>
            <a:satOff val="-3552"/>
            <a:lumOff val="-107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0.5-6g/kg of alcohol or placebo </a:t>
          </a:r>
          <a:endParaRPr lang="en-GB" sz="1800" kern="1200" dirty="0"/>
        </a:p>
      </dsp:txBody>
      <dsp:txXfrm>
        <a:off x="2260393" y="1574353"/>
        <a:ext cx="1545106" cy="904550"/>
      </dsp:txXfrm>
    </dsp:sp>
    <dsp:sp modelId="{8CDA3E34-0AB6-4879-9998-93A574E1D2BC}">
      <dsp:nvSpPr>
        <dsp:cNvPr id="0" name=""/>
        <dsp:cNvSpPr/>
      </dsp:nvSpPr>
      <dsp:spPr>
        <a:xfrm rot="8181">
          <a:off x="3997544" y="1830765"/>
          <a:ext cx="347473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3997544" y="1910070"/>
        <a:ext cx="243231" cy="238286"/>
      </dsp:txXfrm>
    </dsp:sp>
    <dsp:sp modelId="{327286F4-C018-4632-81A1-A788468ACBE0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Self reports and risk-taking tasks</a:t>
          </a:r>
          <a:endParaRPr lang="en-GB" sz="1800" kern="1200" dirty="0"/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4FC4E-FFA8-456C-ACCF-52FEBC8AF34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1236E-43EA-4BDD-97CF-138A5B88D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7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1236E-43EA-4BDD-97CF-138A5B88D7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159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1236E-43EA-4BDD-97CF-138A5B88D7C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53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1236E-43EA-4BDD-97CF-138A5B88D7C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0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542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65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52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8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336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0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1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56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1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8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2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754E18-B5D1-4DC2-9111-E91554E983FA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6C802CD-2D53-4F5F-A8B5-1E50E80DBB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7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://www.google.co.uk/url?sa=i&amp;rct=j&amp;q=&amp;esrc=s&amp;source=images&amp;cd=&amp;cad=rja&amp;uact=8&amp;ved=0ahUKEwiw-4q69JvQAhXKBcAKHeKoAjUQjRwIBw&amp;url=http://drinkedin.net/blog/351-11-reasons-to-go-for-a-drink.html&amp;psig=AFQjCNFwni0rNkNyvGKS9_6eTag4H6BzVA&amp;ust=1478788820635274" TargetMode="Externa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854" y="0"/>
            <a:ext cx="9146854" cy="170080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36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influence of groups </a:t>
            </a:r>
            <a:br>
              <a:rPr lang="en-GB" sz="36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GB" sz="3600" b="1" dirty="0" smtClean="0">
                <a:solidFill>
                  <a:srgbClr val="00206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 alcohol on risk-taking behaviour</a:t>
            </a:r>
            <a:endParaRPr lang="en-GB" sz="3600" b="1" i="1" dirty="0">
              <a:solidFill>
                <a:srgbClr val="00206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014727" y="2967851"/>
            <a:ext cx="4759964" cy="124854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Marianne </a:t>
            </a:r>
            <a:r>
              <a:rPr lang="en-GB" dirty="0" err="1" smtClean="0">
                <a:solidFill>
                  <a:srgbClr val="002060"/>
                </a:solidFill>
              </a:rPr>
              <a:t>Erskine-Shaw</a:t>
            </a:r>
            <a:endParaRPr lang="en-GB" dirty="0" smtClean="0">
              <a:solidFill>
                <a:srgbClr val="002060"/>
              </a:solidFill>
            </a:endParaRP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PhD Candidate</a:t>
            </a:r>
          </a:p>
          <a:p>
            <a:pPr algn="ctr"/>
            <a:endParaRPr lang="en-GB" dirty="0"/>
          </a:p>
        </p:txBody>
      </p:sp>
      <p:pic>
        <p:nvPicPr>
          <p:cNvPr id="6" name="Picture 6" descr="cheering-happy-h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4" y="2564904"/>
            <a:ext cx="3356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muresearchblog.files.wordpress.com/2013/10/alcohol_research_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73216"/>
            <a:ext cx="1976574" cy="65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27" y="4509120"/>
            <a:ext cx="2959764" cy="7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2854" y="1683301"/>
            <a:ext cx="9146854" cy="45719"/>
          </a:xfrm>
          <a:prstGeom prst="rect">
            <a:avLst/>
          </a:prstGeom>
          <a:gradFill flip="none" rotWithShape="1">
            <a:gsLst>
              <a:gs pos="0">
                <a:srgbClr val="9933F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15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5734"/>
            <a:ext cx="8496943" cy="13376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Mixed ANOVA controlling for alcohol consumption behaviour and trait risk taking (AUDIT and RT18)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Beverage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Alcohol 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did not influence risk-taking behaviour. However, those who consumed placebo were significantly less risky on the </a:t>
            </a:r>
            <a:r>
              <a:rPr lang="en-GB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SLT 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(1,93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22.96, 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001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i="1" dirty="0" smtClean="0"/>
              <a:t>η²</a:t>
            </a:r>
            <a:r>
              <a:rPr lang="en-GB" sz="1600" i="1" dirty="0" smtClean="0"/>
              <a:t> </a:t>
            </a:r>
            <a:r>
              <a:rPr lang="en-GB" sz="1600" dirty="0" smtClean="0"/>
              <a:t>= .20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059" y="427028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330641"/>
            <a:ext cx="8229600" cy="44217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ln w="0">
                  <a:noFill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2800" b="1" dirty="0">
              <a:ln w="0">
                <a:noFill/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941" y="3302798"/>
            <a:ext cx="3896345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who were tested within groups were significantly more risk-taking compared those tested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isolation,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both the BART </a:t>
            </a: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(1,93) = 3.94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.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i="1" dirty="0"/>
              <a:t>η²</a:t>
            </a: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04,</a:t>
            </a: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SLT </a:t>
            </a: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(1,93) = 7.69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.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i="1" dirty="0"/>
              <a:t>η²</a:t>
            </a:r>
            <a:r>
              <a:rPr lang="en-GB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.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en-GB" sz="16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20635"/>
            <a:ext cx="83555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interactions were found for context and beverage on risk-taking behaviour.</a:t>
            </a:r>
          </a:p>
          <a:p>
            <a:endParaRPr lang="en-GB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62" y="3302798"/>
            <a:ext cx="2209564" cy="177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77" y="3295129"/>
            <a:ext cx="2249481" cy="180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5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5004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940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Alcohol does not have a significant effect on risk-taking behaviour regardless of the social context</a:t>
            </a:r>
          </a:p>
          <a:p>
            <a:pPr marL="0" indent="0">
              <a:buNone/>
            </a:pPr>
            <a:r>
              <a:rPr lang="en-GB" i="1" dirty="0" smtClean="0"/>
              <a:t>However… </a:t>
            </a:r>
            <a:r>
              <a:rPr lang="en-GB" dirty="0" smtClean="0"/>
              <a:t>the expectancy of alcohol (placebo) decreases risky driving behaviour – compensate behaviour?</a:t>
            </a:r>
            <a:endParaRPr lang="en-GB" i="1" dirty="0" smtClean="0"/>
          </a:p>
          <a:p>
            <a:pPr marL="0" indent="0">
              <a:buNone/>
            </a:pPr>
            <a:r>
              <a:rPr lang="en-GB" dirty="0" smtClean="0"/>
              <a:t>Group contexts increase an individuals risk-taking behaviour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endParaRPr lang="en-GB" b="1" dirty="0" smtClean="0"/>
          </a:p>
          <a:p>
            <a:r>
              <a:rPr lang="en-GB" b="1" dirty="0" smtClean="0"/>
              <a:t>An individuals impulsive risky behaviour appears to be influenced by group contexts to a greater extent than alcohol consumption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1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330641"/>
            <a:ext cx="8229600" cy="44217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ln w="0">
                  <a:noFill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Summary</a:t>
            </a:r>
            <a:endParaRPr lang="en-GB" sz="2800" b="1" dirty="0">
              <a:ln w="0">
                <a:noFill/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013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Targeting the influence of group contexts in combination with alcohol consumption may aid in practices reducing risky behaviours in drinking environments</a:t>
            </a:r>
          </a:p>
          <a:p>
            <a:pPr marL="0" indent="0">
              <a:buNone/>
            </a:pPr>
            <a:r>
              <a:rPr lang="en-GB" dirty="0" smtClean="0"/>
              <a:t>…</a:t>
            </a:r>
          </a:p>
          <a:p>
            <a:pPr marL="0" indent="0">
              <a:buNone/>
            </a:pPr>
            <a:r>
              <a:rPr lang="en-GB" dirty="0" smtClean="0"/>
              <a:t>However, it is important to consider the type of risk-taking targeted – impulsive/premeditated, general/specific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Still an under-researched area</a:t>
            </a:r>
          </a:p>
          <a:p>
            <a:pPr marL="0" indent="0">
              <a:buNone/>
            </a:pPr>
            <a:r>
              <a:rPr lang="en-GB" dirty="0"/>
              <a:t>More research within naturalistic drinking environments in addition to manipulating a social context?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059" y="49565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Issue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739" y="1268760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330641"/>
            <a:ext cx="8229600" cy="44217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ln w="0">
                  <a:noFill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2800" b="1" dirty="0">
              <a:ln w="0">
                <a:noFill/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46" y="2223065"/>
            <a:ext cx="4131941" cy="378245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Research Contribution</a:t>
            </a:r>
          </a:p>
          <a:p>
            <a:pPr marL="0" indent="0">
              <a:buNone/>
            </a:pPr>
            <a:r>
              <a:rPr lang="en-GB" i="1" dirty="0" smtClean="0"/>
              <a:t>Supervisory Team -</a:t>
            </a:r>
            <a:r>
              <a:rPr lang="en-GB" b="1" dirty="0" smtClean="0"/>
              <a:t> </a:t>
            </a:r>
            <a:r>
              <a:rPr lang="en-GB" dirty="0" smtClean="0"/>
              <a:t>Professor Derek Heim, Dr Rebecca Monk and Dr Adam Qureshi, Edge Hill University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Funding Contribution</a:t>
            </a:r>
          </a:p>
          <a:p>
            <a:pPr marL="0" indent="0">
              <a:buNone/>
            </a:pPr>
            <a:r>
              <a:rPr lang="en-GB" i="1" dirty="0" smtClean="0"/>
              <a:t>Alcohol Research UK</a:t>
            </a:r>
            <a:endParaRPr lang="en-GB" b="1" dirty="0" smtClean="0"/>
          </a:p>
          <a:p>
            <a:pPr marL="0" indent="0">
              <a:buNone/>
            </a:pPr>
            <a:r>
              <a:rPr lang="en-GB" i="1" dirty="0" smtClean="0"/>
              <a:t>Psychology Postgraduate Affairs Group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6266" y="41715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6266" y="1268760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330641"/>
            <a:ext cx="8229600" cy="44217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ln w="0">
                  <a:noFill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and research contribution</a:t>
            </a:r>
            <a:endParaRPr lang="en-GB" sz="2800" b="1" dirty="0">
              <a:ln w="0">
                <a:noFill/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thumbs 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26" y="2223065"/>
            <a:ext cx="3932840" cy="31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488975"/>
            <a:ext cx="9193723" cy="4893433"/>
          </a:xfrm>
          <a:prstGeom prst="rect">
            <a:avLst/>
          </a:prstGeom>
        </p:spPr>
      </p:pic>
      <p:pic>
        <p:nvPicPr>
          <p:cNvPr id="9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67544" y="620688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2420888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Marianne Erskine-Shaw</a:t>
            </a:r>
          </a:p>
          <a:p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Psychology</a:t>
            </a:r>
          </a:p>
          <a:p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Edge Hill University</a:t>
            </a:r>
          </a:p>
          <a:p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erskinem@edgehill.ac.uk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1488975"/>
            <a:ext cx="9193723" cy="489343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620688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7544" y="1484784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11033949"/>
              </p:ext>
            </p:extLst>
          </p:nvPr>
        </p:nvGraphicFramePr>
        <p:xfrm>
          <a:off x="539552" y="1633983"/>
          <a:ext cx="820891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AutoShape 2" descr="Image result for social drinking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270000" y="-243409"/>
            <a:ext cx="3529365" cy="18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9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93328"/>
            <a:ext cx="544712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Binge drinking associated with risky behaviours and subsequent injuries/harm (Corte &amp; Sommers, 2005)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Campaigns – NHS know your limits  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Nek Nominations – the social aspect?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Understanding drinking behaviour at a group-level –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do groups influence alcohol-related behaviours?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486219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Issue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484784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10522" y="1584259"/>
            <a:ext cx="8352928" cy="7200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 alcohol consumption is one of the top five risk factors for disease, disability and mortality globally (WHO, 2014)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8486" r="50694" b="20437"/>
          <a:stretch/>
        </p:blipFill>
        <p:spPr bwMode="auto">
          <a:xfrm>
            <a:off x="6588224" y="4025794"/>
            <a:ext cx="1800200" cy="191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5932701"/>
            <a:ext cx="27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(BBC, 2014)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utalkmarketing.com/Pages/fsImageResize.aspx?fname=../UTMImages/Old/287632986807316877500.jpg&amp;w=352&amp;h=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21" y="2416392"/>
            <a:ext cx="2723429" cy="153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349" y="410134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3689" y="1345380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234173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Alcohol and risk-taking behaviour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well documented in the psychological literature.</a:t>
            </a:r>
          </a:p>
          <a:p>
            <a:pPr marL="0" indent="0">
              <a:buNone/>
            </a:pP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Alcohol consumption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increased risk-taking 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Lane et al., 2004; Rose et al., 2014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 i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8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Group influences of risk-taking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– Majority of research in adolescence.</a:t>
            </a:r>
          </a:p>
          <a:p>
            <a:pPr marL="0" indent="0">
              <a:buNone/>
            </a:pP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Social contexts  increased risk-taking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(Gardner &amp; Steinberg, 2005)</a:t>
            </a:r>
          </a:p>
          <a:p>
            <a:pPr marL="0" indent="0">
              <a:buNone/>
            </a:pP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Social contexts  increase positive alcohol expectancies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(Monk &amp; Heim, 2013)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GB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30641"/>
            <a:ext cx="8229600" cy="44217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ln w="0">
                  <a:noFill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of groups and alcohol independently</a:t>
            </a:r>
            <a:endParaRPr lang="en-GB" sz="2800" b="1" dirty="0">
              <a:ln w="0">
                <a:noFill/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94111" y="1988840"/>
            <a:ext cx="8352928" cy="7200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87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Risk-Taking –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behaviours which carry a probability of negative consequences (Lane et al., 2004)</a:t>
            </a: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434" y="5229200"/>
            <a:ext cx="8413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Diminutive </a:t>
            </a:r>
            <a:r>
              <a:rPr lang="en-GB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research exploring the combined influences of alcohol and groups on risk-taking behaviour </a:t>
            </a:r>
            <a:endParaRPr lang="en-GB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2417" y="425228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3139" y="1340768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612877" y="1556792"/>
            <a:ext cx="4447085" cy="4715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compensate for alcohol-induced risk-taking behaviour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Abrams et al. (2006)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or groups of 4 consumed alcohol or placebo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Risk attraction task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– individuals found risky choices more attractive after alcohol. 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Groups showed no difference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7468" y="1556792"/>
            <a:ext cx="4430971" cy="4715644"/>
          </a:xfrm>
          <a:prstGeom prst="roundRect">
            <a:avLst/>
          </a:prstGeom>
          <a:solidFill>
            <a:srgbClr val="EFC8C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Groups increase alcohol-induced risk-taking behaviour</a:t>
            </a:r>
          </a:p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Sayette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and colleagues (2012; 2004)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Groups of 3 consumed alcohol, soft drink or placebo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Decision (as individuals or as group of 3) - 30min Q’s /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coin toss = no Q’s or 60mins Q’s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Findings: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Groups more risky when believed they had alcohol (alcohol and placebo). No differences when choice was made individually.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5059" t="29205" r="18695" b="29693"/>
          <a:stretch/>
        </p:blipFill>
        <p:spPr>
          <a:xfrm>
            <a:off x="231111" y="2665529"/>
            <a:ext cx="4392488" cy="256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067944" y="4365104"/>
            <a:ext cx="1872208" cy="1440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8516" y="48827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3689" y="1345380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7630"/>
            <a:ext cx="8229600" cy="41917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Procedural differences</a:t>
            </a:r>
          </a:p>
          <a:p>
            <a:pPr marL="0" indent="0">
              <a:buNone/>
            </a:pPr>
            <a:r>
              <a:rPr lang="en-GB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Sayette</a:t>
            </a: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(2012)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Drink in groups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make decision in isolation or collective as a group</a:t>
            </a:r>
            <a:endParaRPr lang="en-GB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Abrams et al. (2006)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Drink in isolation or in groups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make decision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isolation or collective as a group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influence on individual behaviour or group decision?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characteristics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may influence individuals to voice their ideas more or be more persuasive within the group (c.f.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Sverdlik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Many risky behaviours are not preceded by group discussion e.g. impulsive risky behaviour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1330641"/>
            <a:ext cx="8229600" cy="44217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ln w="0">
                  <a:noFill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is the problem?</a:t>
            </a:r>
            <a:endParaRPr lang="en-GB" sz="2800" b="1" dirty="0">
              <a:ln w="0">
                <a:noFill/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2860" y="388142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2860" y="3573016"/>
            <a:ext cx="820394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can we hypothesise from what we have learnt?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Alcohol consumption will increase risk-taking behaviour in individuals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contexts will increase individual risk-taking behaviour</a:t>
            </a:r>
            <a:endParaRPr lang="en-GB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combined influence of group context and alcohol consumption will further increase individual risk-taking behaviour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5192" y="2059088"/>
            <a:ext cx="8373616" cy="108068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To examine </a:t>
            </a:r>
            <a:r>
              <a:rPr lang="en-GB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independent and combined influences of alcohol and group contexts on individual, impulsive risk-taking behaviour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1330641"/>
            <a:ext cx="8229600" cy="44217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ln w="0">
                  <a:noFill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 &amp; Hypotheses</a:t>
            </a:r>
            <a:endParaRPr lang="en-GB" sz="2800" b="1" dirty="0">
              <a:ln w="0">
                <a:noFill/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7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72" y="1916832"/>
            <a:ext cx="8496944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99 social drinkers (62 female). Age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20.71(±4.34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with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AUDIT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11.04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(±4.84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Conditions: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Isolated Alcohol (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=23) x Isolated Placebo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=25) x Group Alcohol (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=27) x Group Placebo (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=24)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320266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1540" y="1330641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1330641"/>
            <a:ext cx="8229600" cy="44217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ln w="0">
                  <a:noFill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 &amp; Materials</a:t>
            </a:r>
            <a:endParaRPr lang="en-GB" sz="2800" b="1" dirty="0">
              <a:ln w="0">
                <a:noFill/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1782981"/>
              </p:ext>
            </p:extLst>
          </p:nvPr>
        </p:nvGraphicFramePr>
        <p:xfrm>
          <a:off x="1691680" y="26053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915816" y="2899362"/>
            <a:ext cx="3600400" cy="113856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Subjective </a:t>
            </a:r>
            <a:r>
              <a:rPr lang="en-GB" sz="1600" dirty="0" smtClean="0"/>
              <a:t>intoxication Scale,</a:t>
            </a:r>
          </a:p>
          <a:p>
            <a:pPr algn="ctr"/>
            <a:r>
              <a:rPr lang="en-GB" sz="1600" dirty="0" smtClean="0"/>
              <a:t>Balloon Analogue Risk Task (BART; </a:t>
            </a:r>
            <a:r>
              <a:rPr lang="en-GB" sz="1600" dirty="0" err="1" smtClean="0"/>
              <a:t>Lejuez</a:t>
            </a:r>
            <a:r>
              <a:rPr lang="en-GB" sz="1600" dirty="0" smtClean="0"/>
              <a:t> et al., 2002) and Stoplight Task (SLT; </a:t>
            </a:r>
            <a:r>
              <a:rPr lang="en-GB" sz="1600" dirty="0" err="1" smtClean="0"/>
              <a:t>Chein</a:t>
            </a:r>
            <a:r>
              <a:rPr lang="en-GB" sz="1600" dirty="0" smtClean="0"/>
              <a:t> et al., 2011)</a:t>
            </a:r>
            <a:endParaRPr lang="en-GB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59832" y="3933056"/>
            <a:ext cx="432048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986274" y="3913393"/>
            <a:ext cx="343035" cy="363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03648" y="5013176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44408" y="5013176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3648" y="5517232"/>
            <a:ext cx="68407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71800" y="55172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Tested in isolation or with two friends</a:t>
            </a:r>
          </a:p>
          <a:p>
            <a:pPr algn="ctr"/>
            <a:r>
              <a:rPr lang="en-GB" dirty="0" smtClean="0"/>
              <a:t>*all measures taken individually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79512" y="2974513"/>
            <a:ext cx="1506996" cy="13185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AUDIT (Saunders et al., 1993)</a:t>
            </a:r>
            <a:r>
              <a:rPr lang="en-GB" sz="1600" dirty="0"/>
              <a:t>,</a:t>
            </a:r>
            <a:r>
              <a:rPr lang="en-GB" sz="1600" dirty="0" smtClean="0"/>
              <a:t> RT-18 (de </a:t>
            </a:r>
            <a:r>
              <a:rPr lang="en-GB" sz="1600" dirty="0" err="1" smtClean="0"/>
              <a:t>Haan</a:t>
            </a:r>
            <a:r>
              <a:rPr lang="en-GB" sz="1600" dirty="0" smtClean="0"/>
              <a:t> et al., 2011)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514990" y="4094528"/>
            <a:ext cx="343035" cy="3631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8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edgehill.ac.uk/about/files/2013/11/Crest-Lo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67" y="6414189"/>
            <a:ext cx="1919473" cy="4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shef.ac.uk/polopoly_fs/1.321553!/image/alcoholresearchu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362"/>
          <a:stretch/>
        </p:blipFill>
        <p:spPr bwMode="auto">
          <a:xfrm>
            <a:off x="7703840" y="6414189"/>
            <a:ext cx="1440160" cy="51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350380"/>
            <a:ext cx="8229600" cy="72234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884" y="1196752"/>
            <a:ext cx="82809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7544" y="1740444"/>
            <a:ext cx="280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BART;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Lejuez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1330641"/>
            <a:ext cx="8229600" cy="44217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smtClean="0">
                <a:ln w="0">
                  <a:noFill/>
                </a:ln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Risk-Taking Tasks</a:t>
            </a:r>
            <a:endParaRPr lang="en-GB" sz="2800" b="1" dirty="0">
              <a:ln w="0">
                <a:noFill/>
              </a:ln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5" r="3345"/>
          <a:stretch/>
        </p:blipFill>
        <p:spPr>
          <a:xfrm>
            <a:off x="1097508" y="2159415"/>
            <a:ext cx="2106340" cy="1567241"/>
          </a:xfrm>
          <a:prstGeom prst="rect">
            <a:avLst/>
          </a:prstGeom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r="11427"/>
          <a:stretch/>
        </p:blipFill>
        <p:spPr bwMode="auto">
          <a:xfrm>
            <a:off x="1097508" y="4357510"/>
            <a:ext cx="2106340" cy="15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87056" y="3838686"/>
            <a:ext cx="2510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SLT;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Chein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5" t="33788" r="38697" b="35929"/>
          <a:stretch/>
        </p:blipFill>
        <p:spPr>
          <a:xfrm>
            <a:off x="4139952" y="2159415"/>
            <a:ext cx="2088232" cy="1567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2" t="32880" r="39091" b="36320"/>
          <a:stretch/>
        </p:blipFill>
        <p:spPr>
          <a:xfrm>
            <a:off x="6335688" y="2159415"/>
            <a:ext cx="2088232" cy="156568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r="11403"/>
          <a:stretch/>
        </p:blipFill>
        <p:spPr bwMode="auto">
          <a:xfrm>
            <a:off x="4139953" y="4342129"/>
            <a:ext cx="2088232" cy="152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r="11427"/>
          <a:stretch/>
        </p:blipFill>
        <p:spPr bwMode="auto">
          <a:xfrm>
            <a:off x="6335688" y="4337047"/>
            <a:ext cx="2088232" cy="15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311352" y="2798239"/>
            <a:ext cx="721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3311352" y="4955689"/>
            <a:ext cx="721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11" grpId="0" animBg="1"/>
      <p:bldP spid="25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4331</TotalTime>
  <Words>869</Words>
  <Application>Microsoft Office PowerPoint</Application>
  <PresentationFormat>On-screen Show (4:3)</PresentationFormat>
  <Paragraphs>111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The influence of groups  and alcohol on risk-taking behaviour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food on appetite</dc:title>
  <dc:creator>Marianne</dc:creator>
  <cp:lastModifiedBy>Marianne</cp:lastModifiedBy>
  <cp:revision>235</cp:revision>
  <dcterms:created xsi:type="dcterms:W3CDTF">2013-12-05T13:14:55Z</dcterms:created>
  <dcterms:modified xsi:type="dcterms:W3CDTF">2016-11-09T22:20:37Z</dcterms:modified>
</cp:coreProperties>
</file>