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4" r:id="rId1"/>
  </p:sldMasterIdLst>
  <p:notesMasterIdLst>
    <p:notesMasterId r:id="rId30"/>
  </p:notesMasterIdLst>
  <p:handoutMasterIdLst>
    <p:handoutMasterId r:id="rId31"/>
  </p:handoutMasterIdLst>
  <p:sldIdLst>
    <p:sldId id="256" r:id="rId2"/>
    <p:sldId id="303" r:id="rId3"/>
    <p:sldId id="317" r:id="rId4"/>
    <p:sldId id="315" r:id="rId5"/>
    <p:sldId id="318" r:id="rId6"/>
    <p:sldId id="312" r:id="rId7"/>
    <p:sldId id="313" r:id="rId8"/>
    <p:sldId id="316" r:id="rId9"/>
    <p:sldId id="319" r:id="rId10"/>
    <p:sldId id="267" r:id="rId11"/>
    <p:sldId id="307" r:id="rId12"/>
    <p:sldId id="322" r:id="rId13"/>
    <p:sldId id="321" r:id="rId14"/>
    <p:sldId id="304" r:id="rId15"/>
    <p:sldId id="323" r:id="rId16"/>
    <p:sldId id="334" r:id="rId17"/>
    <p:sldId id="324" r:id="rId18"/>
    <p:sldId id="325" r:id="rId19"/>
    <p:sldId id="330" r:id="rId20"/>
    <p:sldId id="326" r:id="rId21"/>
    <p:sldId id="329" r:id="rId22"/>
    <p:sldId id="328" r:id="rId23"/>
    <p:sldId id="331" r:id="rId24"/>
    <p:sldId id="294" r:id="rId25"/>
    <p:sldId id="333" r:id="rId26"/>
    <p:sldId id="332" r:id="rId27"/>
    <p:sldId id="327" r:id="rId28"/>
    <p:sldId id="314" r:id="rId29"/>
  </p:sldIdLst>
  <p:sldSz cx="9144000" cy="6858000" type="screen4x3"/>
  <p:notesSz cx="6742113"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CDABB4-AFDA-4966-B369-A4BA51C822CD}">
          <p14:sldIdLst>
            <p14:sldId id="256"/>
            <p14:sldId id="303"/>
            <p14:sldId id="317"/>
            <p14:sldId id="315"/>
            <p14:sldId id="318"/>
            <p14:sldId id="312"/>
            <p14:sldId id="313"/>
            <p14:sldId id="316"/>
            <p14:sldId id="319"/>
            <p14:sldId id="267"/>
            <p14:sldId id="307"/>
            <p14:sldId id="322"/>
            <p14:sldId id="321"/>
            <p14:sldId id="304"/>
            <p14:sldId id="323"/>
            <p14:sldId id="334"/>
            <p14:sldId id="324"/>
            <p14:sldId id="325"/>
            <p14:sldId id="330"/>
            <p14:sldId id="326"/>
            <p14:sldId id="329"/>
            <p14:sldId id="328"/>
            <p14:sldId id="331"/>
            <p14:sldId id="294"/>
            <p14:sldId id="333"/>
            <p14:sldId id="332"/>
            <p14:sldId id="327"/>
          </p14:sldIdLst>
        </p14:section>
        <p14:section name="Untitled Section" id="{9A6CBD45-41C1-4574-9AAA-B714DAD645EA}">
          <p14:sldIdLst>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12" autoAdjust="0"/>
    <p:restoredTop sz="59564" autoAdjust="0"/>
  </p:normalViewPr>
  <p:slideViewPr>
    <p:cSldViewPr>
      <p:cViewPr>
        <p:scale>
          <a:sx n="100" d="100"/>
          <a:sy n="100" d="100"/>
        </p:scale>
        <p:origin x="1842" y="7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21582" cy="493633"/>
          </a:xfrm>
          <a:prstGeom prst="rect">
            <a:avLst/>
          </a:prstGeom>
        </p:spPr>
        <p:txBody>
          <a:bodyPr vert="horz" lIns="92121" tIns="46060" rIns="92121" bIns="46060" rtlCol="0"/>
          <a:lstStyle>
            <a:lvl1pPr algn="l">
              <a:defRPr sz="1200"/>
            </a:lvl1pPr>
          </a:lstStyle>
          <a:p>
            <a:endParaRPr lang="en-GB" dirty="0"/>
          </a:p>
        </p:txBody>
      </p:sp>
      <p:sp>
        <p:nvSpPr>
          <p:cNvPr id="3" name="Date Placeholder 2"/>
          <p:cNvSpPr>
            <a:spLocks noGrp="1"/>
          </p:cNvSpPr>
          <p:nvPr>
            <p:ph type="dt" sz="quarter" idx="1"/>
          </p:nvPr>
        </p:nvSpPr>
        <p:spPr>
          <a:xfrm>
            <a:off x="3818972" y="0"/>
            <a:ext cx="2921582" cy="493633"/>
          </a:xfrm>
          <a:prstGeom prst="rect">
            <a:avLst/>
          </a:prstGeom>
        </p:spPr>
        <p:txBody>
          <a:bodyPr vert="horz" lIns="92121" tIns="46060" rIns="92121" bIns="46060" rtlCol="0"/>
          <a:lstStyle>
            <a:lvl1pPr algn="r">
              <a:defRPr sz="1200"/>
            </a:lvl1pPr>
          </a:lstStyle>
          <a:p>
            <a:fld id="{CA4A353A-58C2-471F-B379-24287A8C8157}" type="datetimeFigureOut">
              <a:rPr lang="en-GB" smtClean="0"/>
              <a:t>09/11/2016</a:t>
            </a:fld>
            <a:endParaRPr lang="en-GB" dirty="0"/>
          </a:p>
        </p:txBody>
      </p:sp>
      <p:sp>
        <p:nvSpPr>
          <p:cNvPr id="4" name="Footer Placeholder 3"/>
          <p:cNvSpPr>
            <a:spLocks noGrp="1"/>
          </p:cNvSpPr>
          <p:nvPr>
            <p:ph type="ftr" sz="quarter" idx="2"/>
          </p:nvPr>
        </p:nvSpPr>
        <p:spPr>
          <a:xfrm>
            <a:off x="2" y="9377317"/>
            <a:ext cx="2921582" cy="493633"/>
          </a:xfrm>
          <a:prstGeom prst="rect">
            <a:avLst/>
          </a:prstGeom>
        </p:spPr>
        <p:txBody>
          <a:bodyPr vert="horz" lIns="92121" tIns="46060" rIns="92121" bIns="4606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18972" y="9377317"/>
            <a:ext cx="2921582" cy="493633"/>
          </a:xfrm>
          <a:prstGeom prst="rect">
            <a:avLst/>
          </a:prstGeom>
        </p:spPr>
        <p:txBody>
          <a:bodyPr vert="horz" lIns="92121" tIns="46060" rIns="92121" bIns="46060" rtlCol="0" anchor="b"/>
          <a:lstStyle>
            <a:lvl1pPr algn="r">
              <a:defRPr sz="1200"/>
            </a:lvl1pPr>
          </a:lstStyle>
          <a:p>
            <a:fld id="{C69E3F3E-53BD-4E6D-AC88-03A6A850047D}" type="slidenum">
              <a:rPr lang="en-GB" smtClean="0"/>
              <a:t>‹#›</a:t>
            </a:fld>
            <a:endParaRPr lang="en-GB" dirty="0"/>
          </a:p>
        </p:txBody>
      </p:sp>
    </p:spTree>
    <p:extLst>
      <p:ext uri="{BB962C8B-B14F-4D97-AF65-F5344CB8AC3E}">
        <p14:creationId xmlns:p14="http://schemas.microsoft.com/office/powerpoint/2010/main" val="3935039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21582" cy="493633"/>
          </a:xfrm>
          <a:prstGeom prst="rect">
            <a:avLst/>
          </a:prstGeom>
        </p:spPr>
        <p:txBody>
          <a:bodyPr vert="horz" lIns="92121" tIns="46060" rIns="92121" bIns="46060" rtlCol="0"/>
          <a:lstStyle>
            <a:lvl1pPr algn="l">
              <a:defRPr sz="1200"/>
            </a:lvl1pPr>
          </a:lstStyle>
          <a:p>
            <a:endParaRPr lang="en-GB" dirty="0"/>
          </a:p>
        </p:txBody>
      </p:sp>
      <p:sp>
        <p:nvSpPr>
          <p:cNvPr id="3" name="Date Placeholder 2"/>
          <p:cNvSpPr>
            <a:spLocks noGrp="1"/>
          </p:cNvSpPr>
          <p:nvPr>
            <p:ph type="dt" idx="1"/>
          </p:nvPr>
        </p:nvSpPr>
        <p:spPr>
          <a:xfrm>
            <a:off x="3818972" y="0"/>
            <a:ext cx="2921582" cy="493633"/>
          </a:xfrm>
          <a:prstGeom prst="rect">
            <a:avLst/>
          </a:prstGeom>
        </p:spPr>
        <p:txBody>
          <a:bodyPr vert="horz" lIns="92121" tIns="46060" rIns="92121" bIns="46060" rtlCol="0"/>
          <a:lstStyle>
            <a:lvl1pPr algn="r">
              <a:defRPr sz="1200"/>
            </a:lvl1pPr>
          </a:lstStyle>
          <a:p>
            <a:fld id="{C2C6BBD6-CBE8-4A3B-83B1-86A8952B70EA}" type="datetimeFigureOut">
              <a:rPr lang="en-GB" smtClean="0"/>
              <a:t>09/11/2016</a:t>
            </a:fld>
            <a:endParaRPr lang="en-GB" dirty="0"/>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2121" tIns="46060" rIns="92121" bIns="46060" rtlCol="0" anchor="ctr"/>
          <a:lstStyle/>
          <a:p>
            <a:endParaRPr lang="en-GB" dirty="0"/>
          </a:p>
        </p:txBody>
      </p:sp>
      <p:sp>
        <p:nvSpPr>
          <p:cNvPr id="5" name="Notes Placeholder 4"/>
          <p:cNvSpPr>
            <a:spLocks noGrp="1"/>
          </p:cNvSpPr>
          <p:nvPr>
            <p:ph type="body" sz="quarter" idx="3"/>
          </p:nvPr>
        </p:nvSpPr>
        <p:spPr>
          <a:xfrm>
            <a:off x="674212" y="4689516"/>
            <a:ext cx="5393690" cy="4442698"/>
          </a:xfrm>
          <a:prstGeom prst="rect">
            <a:avLst/>
          </a:prstGeom>
        </p:spPr>
        <p:txBody>
          <a:bodyPr vert="horz" lIns="92121" tIns="46060" rIns="92121" bIns="4606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7317"/>
            <a:ext cx="2921582" cy="493633"/>
          </a:xfrm>
          <a:prstGeom prst="rect">
            <a:avLst/>
          </a:prstGeom>
        </p:spPr>
        <p:txBody>
          <a:bodyPr vert="horz" lIns="92121" tIns="46060" rIns="92121" bIns="4606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18972" y="9377317"/>
            <a:ext cx="2921582" cy="493633"/>
          </a:xfrm>
          <a:prstGeom prst="rect">
            <a:avLst/>
          </a:prstGeom>
        </p:spPr>
        <p:txBody>
          <a:bodyPr vert="horz" lIns="92121" tIns="46060" rIns="92121" bIns="46060" rtlCol="0" anchor="b"/>
          <a:lstStyle>
            <a:lvl1pPr algn="r">
              <a:defRPr sz="1200"/>
            </a:lvl1pPr>
          </a:lstStyle>
          <a:p>
            <a:fld id="{D51667DB-F181-48BB-B6D1-4C65E0C42BE5}" type="slidenum">
              <a:rPr lang="en-GB" smtClean="0"/>
              <a:t>‹#›</a:t>
            </a:fld>
            <a:endParaRPr lang="en-GB" dirty="0"/>
          </a:p>
        </p:txBody>
      </p:sp>
    </p:spTree>
    <p:extLst>
      <p:ext uri="{BB962C8B-B14F-4D97-AF65-F5344CB8AC3E}">
        <p14:creationId xmlns:p14="http://schemas.microsoft.com/office/powerpoint/2010/main" val="136005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CFCF5A-EA79-452C-A52C-1A2668C2E7DF}"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2E5C4C28-BD4B-4892-9A2D-6E19BD753A9A}"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FD9D02-426E-46C9-9EE9-0DE1EF8B2838}"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E1FAA6B6-10E5-4810-BC9F-DA72D8452E73}" type="datetime1">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2679192"/>
            <a:ext cx="3822192" cy="3447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CDBF60-6CC3-4B74-A60D-3486985E4346}" type="datetime1">
              <a:rPr lang="en-US" smtClean="0"/>
              <a:pPr/>
              <a:t>11/9/2016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22714818-984F-4759-BF72-A33BDC1963BD}" type="datetime1">
              <a:rPr lang="en-US" smtClean="0"/>
              <a:pPr/>
              <a:t>11/9/2016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9EA7E191-5F94-4FC1-B823-BD7CABF7FA06}" type="datetime1">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11/9/2016</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5840" y="836712"/>
            <a:ext cx="7772400" cy="2903636"/>
          </a:xfrm>
        </p:spPr>
        <p:txBody>
          <a:bodyPr>
            <a:normAutofit fontScale="90000"/>
          </a:bodyPr>
          <a:lstStyle/>
          <a:p>
            <a:r>
              <a:rPr lang="en-GB" sz="6700" b="1" dirty="0">
                <a:solidFill>
                  <a:schemeClr val="accent5">
                    <a:lumMod val="60000"/>
                    <a:lumOff val="40000"/>
                  </a:schemeClr>
                </a:solidFill>
                <a:effectLst>
                  <a:outerShdw blurRad="38100" dist="38100" dir="2700000" algn="tl">
                    <a:srgbClr val="000000">
                      <a:alpha val="43137"/>
                    </a:srgbClr>
                  </a:outerShdw>
                </a:effectLst>
              </a:rPr>
              <a:t>Not so responsible?</a:t>
            </a:r>
            <a:br>
              <a:rPr lang="en-GB" sz="6700" b="1" dirty="0">
                <a:solidFill>
                  <a:schemeClr val="accent5">
                    <a:lumMod val="60000"/>
                    <a:lumOff val="40000"/>
                  </a:schemeClr>
                </a:solidFill>
                <a:effectLst>
                  <a:outerShdw blurRad="38100" dist="38100" dir="2700000" algn="tl">
                    <a:srgbClr val="000000">
                      <a:alpha val="43137"/>
                    </a:srgbClr>
                  </a:outerShdw>
                </a:effectLst>
              </a:rPr>
            </a:br>
            <a:r>
              <a:rPr lang="en-GB" sz="4000" b="1" dirty="0">
                <a:solidFill>
                  <a:schemeClr val="accent5">
                    <a:lumMod val="60000"/>
                    <a:lumOff val="40000"/>
                  </a:schemeClr>
                </a:solidFill>
                <a:effectLst>
                  <a:outerShdw blurRad="38100" dist="38100" dir="2700000" algn="tl">
                    <a:srgbClr val="000000">
                      <a:alpha val="43137"/>
                    </a:srgbClr>
                  </a:outerShdw>
                </a:effectLst>
              </a:rPr>
              <a:t>The impact of others’ drinking behaviours </a:t>
            </a:r>
            <a:br>
              <a:rPr lang="en-GB" sz="4000" b="1" dirty="0">
                <a:solidFill>
                  <a:schemeClr val="accent5">
                    <a:lumMod val="60000"/>
                    <a:lumOff val="40000"/>
                  </a:schemeClr>
                </a:solidFill>
                <a:effectLst>
                  <a:outerShdw blurRad="38100" dist="38100" dir="2700000" algn="tl">
                    <a:srgbClr val="000000">
                      <a:alpha val="43137"/>
                    </a:srgbClr>
                  </a:outerShdw>
                </a:effectLst>
              </a:rPr>
            </a:br>
            <a:r>
              <a:rPr lang="en-GB" sz="4000" b="1" dirty="0">
                <a:solidFill>
                  <a:schemeClr val="accent5">
                    <a:lumMod val="60000"/>
                    <a:lumOff val="40000"/>
                  </a:schemeClr>
                </a:solidFill>
                <a:effectLst>
                  <a:outerShdw blurRad="38100" dist="38100" dir="2700000" algn="tl">
                    <a:srgbClr val="000000">
                      <a:alpha val="43137"/>
                    </a:srgbClr>
                  </a:outerShdw>
                </a:effectLst>
              </a:rPr>
              <a:t>Students in Southern England</a:t>
            </a:r>
            <a:br>
              <a:rPr lang="en-GB" b="1" dirty="0">
                <a:solidFill>
                  <a:schemeClr val="accent5">
                    <a:lumMod val="60000"/>
                    <a:lumOff val="40000"/>
                  </a:schemeClr>
                </a:solidFill>
                <a:effectLst>
                  <a:outerShdw blurRad="38100" dist="38100" dir="2700000" algn="tl">
                    <a:srgbClr val="000000">
                      <a:alpha val="43137"/>
                    </a:srgbClr>
                  </a:outerShdw>
                </a:effectLst>
              </a:rPr>
            </a:br>
            <a:endParaRPr lang="en-GB" sz="2700" dirty="0">
              <a:solidFill>
                <a:schemeClr val="accent5">
                  <a:lumMod val="60000"/>
                  <a:lumOff val="40000"/>
                </a:schemeClr>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31640" y="3861048"/>
            <a:ext cx="6400800" cy="1113160"/>
          </a:xfrm>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endParaRPr lang="en-GB" sz="1600" b="1" dirty="0">
              <a:solidFill>
                <a:srgbClr val="FFFF00"/>
              </a:solidFill>
              <a:effectLst>
                <a:outerShdw blurRad="38100" dist="38100" dir="2700000" algn="tl">
                  <a:srgbClr val="000000">
                    <a:alpha val="43137"/>
                  </a:srgbClr>
                </a:outerShdw>
              </a:effectLst>
            </a:endParaRPr>
          </a:p>
          <a:p>
            <a:r>
              <a:rPr lang="en-GB" sz="1600" b="1" dirty="0">
                <a:solidFill>
                  <a:srgbClr val="FFFF00"/>
                </a:solidFill>
                <a:effectLst>
                  <a:outerShdw blurRad="38100" dist="38100" dir="2700000" algn="tl">
                    <a:srgbClr val="000000">
                      <a:alpha val="43137"/>
                    </a:srgbClr>
                  </a:outerShdw>
                </a:effectLst>
              </a:rPr>
              <a:t>Briony Enser, Oxford Brookes University</a:t>
            </a:r>
            <a:endParaRPr lang="en-GB" sz="1600" dirty="0">
              <a:solidFill>
                <a:srgbClr val="FFFF00"/>
              </a:solidFill>
              <a:effectLst>
                <a:outerShdw blurRad="38100" dist="38100" dir="2700000" algn="tl">
                  <a:srgbClr val="000000">
                    <a:alpha val="43137"/>
                  </a:srgbClr>
                </a:outerShdw>
              </a:effectLst>
            </a:endParaRPr>
          </a:p>
          <a:p>
            <a:r>
              <a:rPr lang="en-GB" dirty="0">
                <a:solidFill>
                  <a:srgbClr val="FFFF00"/>
                </a:solidFill>
                <a:effectLst>
                  <a:outerShdw blurRad="38100" dist="38100" dir="2700000" algn="tl">
                    <a:srgbClr val="000000">
                      <a:alpha val="43137"/>
                    </a:srgbClr>
                  </a:outerShdw>
                </a:effectLst>
              </a:rPr>
              <a:t>Presentation to the SSA Annual Symposium 2016 </a:t>
            </a:r>
          </a:p>
          <a:p>
            <a:r>
              <a:rPr lang="en-GB" dirty="0">
                <a:solidFill>
                  <a:srgbClr val="FFFF00"/>
                </a:solidFill>
                <a:effectLst>
                  <a:outerShdw blurRad="38100" dist="38100" dir="2700000" algn="tl">
                    <a:srgbClr val="000000">
                      <a:alpha val="43137"/>
                    </a:srgbClr>
                  </a:outerShdw>
                </a:effectLst>
              </a:rPr>
              <a:t>York 10-11 November 2015</a:t>
            </a:r>
          </a:p>
        </p:txBody>
      </p:sp>
    </p:spTree>
    <p:extLst>
      <p:ext uri="{BB962C8B-B14F-4D97-AF65-F5344CB8AC3E}">
        <p14:creationId xmlns:p14="http://schemas.microsoft.com/office/powerpoint/2010/main" val="2494225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96752"/>
            <a:ext cx="7772400" cy="1296144"/>
          </a:xfrm>
        </p:spPr>
        <p:txBody>
          <a:bodyPr>
            <a:noAutofit/>
          </a:bodyPr>
          <a:lstStyle/>
          <a:p>
            <a:r>
              <a:rPr lang="en-US" sz="3600" dirty="0">
                <a:solidFill>
                  <a:schemeClr val="accent5">
                    <a:lumMod val="60000"/>
                    <a:lumOff val="40000"/>
                  </a:schemeClr>
                </a:solidFill>
                <a:effectLst>
                  <a:outerShdw blurRad="38100" dist="38100" dir="2700000" algn="tl">
                    <a:srgbClr val="000000">
                      <a:alpha val="43137"/>
                    </a:srgbClr>
                  </a:outerShdw>
                </a:effectLst>
              </a:rPr>
              <a:t>Alcohol-Related Collateral harm, the unseen dimension?</a:t>
            </a:r>
            <a:br>
              <a:rPr lang="en-US" sz="3600" dirty="0">
                <a:solidFill>
                  <a:schemeClr val="accent5">
                    <a:lumMod val="60000"/>
                    <a:lumOff val="40000"/>
                  </a:schemeClr>
                </a:solidFill>
                <a:effectLst>
                  <a:outerShdw blurRad="38100" dist="38100" dir="2700000" algn="tl">
                    <a:srgbClr val="000000">
                      <a:alpha val="43137"/>
                    </a:srgbClr>
                  </a:outerShdw>
                </a:effectLst>
              </a:rPr>
            </a:br>
            <a:endParaRPr lang="en-GB" sz="3600" dirty="0">
              <a:solidFill>
                <a:schemeClr val="accent5">
                  <a:lumMod val="60000"/>
                  <a:lumOff val="40000"/>
                </a:schemeClr>
              </a:solidFill>
            </a:endParaRPr>
          </a:p>
        </p:txBody>
      </p:sp>
      <p:sp>
        <p:nvSpPr>
          <p:cNvPr id="3" name="Subtitle 2"/>
          <p:cNvSpPr>
            <a:spLocks noGrp="1"/>
          </p:cNvSpPr>
          <p:nvPr>
            <p:ph type="subTitle" idx="1"/>
          </p:nvPr>
        </p:nvSpPr>
        <p:spPr>
          <a:xfrm>
            <a:off x="899592" y="2132856"/>
            <a:ext cx="7704856" cy="3096344"/>
          </a:xfrm>
        </p:spPr>
        <p:style>
          <a:lnRef idx="2">
            <a:schemeClr val="accent2">
              <a:shade val="50000"/>
            </a:schemeClr>
          </a:lnRef>
          <a:fillRef idx="1">
            <a:schemeClr val="accent2"/>
          </a:fillRef>
          <a:effectRef idx="0">
            <a:schemeClr val="accent2"/>
          </a:effectRef>
          <a:fontRef idx="minor">
            <a:schemeClr val="lt1"/>
          </a:fontRef>
        </p:style>
        <p:txBody>
          <a:bodyPr>
            <a:normAutofit lnSpcReduction="10000"/>
          </a:bodyPr>
          <a:lstStyle/>
          <a:p>
            <a:r>
              <a:rPr lang="en-GB" sz="1900" dirty="0">
                <a:solidFill>
                  <a:schemeClr val="accent5">
                    <a:lumMod val="60000"/>
                    <a:lumOff val="40000"/>
                  </a:schemeClr>
                </a:solidFill>
                <a:effectLst>
                  <a:outerShdw blurRad="38100" dist="38100" dir="2700000" algn="tl">
                    <a:srgbClr val="000000">
                      <a:alpha val="43137"/>
                    </a:srgbClr>
                  </a:outerShdw>
                </a:effectLst>
                <a:latin typeface="+mj-lt"/>
                <a:ea typeface="+mj-ea"/>
                <a:cs typeface="+mj-cs"/>
              </a:rPr>
              <a:t>Mixed methods</a:t>
            </a:r>
          </a:p>
          <a:p>
            <a:r>
              <a:rPr lang="en-GB" dirty="0">
                <a:solidFill>
                  <a:srgbClr val="FFFF00"/>
                </a:solidFill>
                <a:effectLst>
                  <a:outerShdw blurRad="38100" dist="38100" dir="2700000" algn="tl">
                    <a:srgbClr val="000000">
                      <a:alpha val="43137"/>
                    </a:srgbClr>
                  </a:outerShdw>
                </a:effectLst>
              </a:rPr>
              <a:t>Phase I:  On-line survey of college and university students aged 16 -24. Quantitative data collected on ARC harm.  Qualitative data collected on the types of ARC harm experienced. </a:t>
            </a:r>
          </a:p>
          <a:p>
            <a:r>
              <a:rPr lang="en-GB" dirty="0">
                <a:solidFill>
                  <a:srgbClr val="FFFF00"/>
                </a:solidFill>
                <a:effectLst>
                  <a:outerShdw blurRad="38100" dist="38100" dir="2700000" algn="tl">
                    <a:srgbClr val="000000">
                      <a:alpha val="43137"/>
                    </a:srgbClr>
                  </a:outerShdw>
                </a:effectLst>
              </a:rPr>
              <a:t>450 responses analysed. </a:t>
            </a:r>
          </a:p>
          <a:p>
            <a:endParaRPr lang="en-GB" dirty="0">
              <a:solidFill>
                <a:srgbClr val="FFFF00"/>
              </a:solidFill>
              <a:effectLst>
                <a:outerShdw blurRad="38100" dist="38100" dir="2700000" algn="tl">
                  <a:srgbClr val="000000">
                    <a:alpha val="43137"/>
                  </a:srgbClr>
                </a:outerShdw>
              </a:effectLst>
            </a:endParaRPr>
          </a:p>
          <a:p>
            <a:r>
              <a:rPr lang="en-GB" dirty="0">
                <a:solidFill>
                  <a:srgbClr val="FFFF00"/>
                </a:solidFill>
                <a:effectLst>
                  <a:outerShdw blurRad="38100" dist="38100" dir="2700000" algn="tl">
                    <a:srgbClr val="000000">
                      <a:alpha val="43137"/>
                    </a:srgbClr>
                  </a:outerShdw>
                </a:effectLst>
              </a:rPr>
              <a:t>Phase II:  25 semi-structured interviews with a sample of survey participants who reported at least one experience of ARC Harm.</a:t>
            </a:r>
          </a:p>
          <a:p>
            <a:r>
              <a:rPr lang="en-GB" dirty="0">
                <a:solidFill>
                  <a:srgbClr val="FFFF00"/>
                </a:solidFill>
                <a:effectLst>
                  <a:outerShdw blurRad="38100" dist="38100" dir="2700000" algn="tl">
                    <a:srgbClr val="000000">
                      <a:alpha val="43137"/>
                    </a:srgbClr>
                  </a:outerShdw>
                </a:effectLst>
              </a:rPr>
              <a:t>Thematic Analysis of ARC harm from 445 pages of transcripts.</a:t>
            </a:r>
          </a:p>
          <a:p>
            <a:endParaRPr lang="en-GB" dirty="0"/>
          </a:p>
        </p:txBody>
      </p:sp>
    </p:spTree>
    <p:extLst>
      <p:ext uri="{BB962C8B-B14F-4D97-AF65-F5344CB8AC3E}">
        <p14:creationId xmlns:p14="http://schemas.microsoft.com/office/powerpoint/2010/main" val="233233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792" y="1484784"/>
            <a:ext cx="7772400" cy="2520280"/>
          </a:xfrm>
        </p:spPr>
        <p:txBody>
          <a:bodyPr>
            <a:noAutofit/>
          </a:bodyPr>
          <a:lstStyle/>
          <a:p>
            <a:r>
              <a:rPr lang="en-GB" sz="4000" b="1" dirty="0">
                <a:solidFill>
                  <a:schemeClr val="accent5">
                    <a:lumMod val="60000"/>
                    <a:lumOff val="40000"/>
                  </a:schemeClr>
                </a:solidFill>
                <a:effectLst>
                  <a:outerShdw blurRad="38100" dist="38100" dir="2700000" algn="tl">
                    <a:srgbClr val="000000">
                      <a:alpha val="43137"/>
                    </a:srgbClr>
                  </a:outerShdw>
                </a:effectLst>
              </a:rPr>
              <a:t>Do well-educated young adults experience very much </a:t>
            </a:r>
            <a:br>
              <a:rPr lang="en-GB" sz="4000" b="1" dirty="0">
                <a:solidFill>
                  <a:schemeClr val="accent5">
                    <a:lumMod val="60000"/>
                    <a:lumOff val="40000"/>
                  </a:schemeClr>
                </a:solidFill>
                <a:effectLst>
                  <a:outerShdw blurRad="38100" dist="38100" dir="2700000" algn="tl">
                    <a:srgbClr val="000000">
                      <a:alpha val="43137"/>
                    </a:srgbClr>
                  </a:outerShdw>
                </a:effectLst>
              </a:rPr>
            </a:br>
            <a:r>
              <a:rPr lang="en-GB" sz="4000" b="1" dirty="0">
                <a:solidFill>
                  <a:schemeClr val="accent5">
                    <a:lumMod val="60000"/>
                    <a:lumOff val="40000"/>
                  </a:schemeClr>
                </a:solidFill>
                <a:effectLst>
                  <a:outerShdw blurRad="38100" dist="38100" dir="2700000" algn="tl">
                    <a:srgbClr val="000000">
                      <a:alpha val="43137"/>
                    </a:srgbClr>
                  </a:outerShdw>
                </a:effectLst>
              </a:rPr>
              <a:t>ARC harm?</a:t>
            </a:r>
            <a:br>
              <a:rPr lang="en-GB" sz="4000" b="1" dirty="0">
                <a:solidFill>
                  <a:schemeClr val="accent5">
                    <a:lumMod val="60000"/>
                    <a:lumOff val="40000"/>
                  </a:schemeClr>
                </a:solidFill>
                <a:effectLst>
                  <a:outerShdw blurRad="38100" dist="38100" dir="2700000" algn="tl">
                    <a:srgbClr val="000000">
                      <a:alpha val="43137"/>
                    </a:srgbClr>
                  </a:outerShdw>
                </a:effectLst>
              </a:rPr>
            </a:br>
            <a:endParaRPr lang="en-GB" sz="4000" dirty="0">
              <a:solidFill>
                <a:srgbClr val="C00000"/>
              </a:solidFill>
            </a:endParaRPr>
          </a:p>
        </p:txBody>
      </p:sp>
      <p:sp>
        <p:nvSpPr>
          <p:cNvPr id="3" name="Subtitle 2"/>
          <p:cNvSpPr>
            <a:spLocks noGrp="1"/>
          </p:cNvSpPr>
          <p:nvPr>
            <p:ph type="subTitle" idx="1"/>
          </p:nvPr>
        </p:nvSpPr>
        <p:spPr>
          <a:xfrm>
            <a:off x="755576" y="3284984"/>
            <a:ext cx="7488832" cy="1872208"/>
          </a:xfrm>
        </p:spPr>
        <p:txBody>
          <a:bodyPr>
            <a:normAutofit fontScale="32500" lnSpcReduction="20000"/>
          </a:bodyPr>
          <a:lstStyle/>
          <a:p>
            <a:r>
              <a:rPr lang="en-GB" dirty="0"/>
              <a:t>  </a:t>
            </a:r>
          </a:p>
          <a:p>
            <a:r>
              <a:rPr lang="en-GB" dirty="0"/>
              <a:t> </a:t>
            </a:r>
          </a:p>
          <a:p>
            <a:r>
              <a:rPr lang="en-GB" sz="6400" dirty="0">
                <a:solidFill>
                  <a:srgbClr val="C00000"/>
                </a:solidFill>
              </a:rPr>
              <a:t>64% of participants reported that their health or safety put at risk by other peoples’ drinking and/or they had been affected adversely in another way (69% young women, 53% young men).</a:t>
            </a:r>
          </a:p>
          <a:p>
            <a:r>
              <a:rPr lang="en-GB" sz="6400" dirty="0">
                <a:solidFill>
                  <a:srgbClr val="C00000"/>
                </a:solidFill>
              </a:rPr>
              <a:t>Including 50% of the non-drinkers.</a:t>
            </a:r>
          </a:p>
        </p:txBody>
      </p:sp>
    </p:spTree>
    <p:extLst>
      <p:ext uri="{BB962C8B-B14F-4D97-AF65-F5344CB8AC3E}">
        <p14:creationId xmlns:p14="http://schemas.microsoft.com/office/powerpoint/2010/main" val="2106627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04664"/>
            <a:ext cx="8424936" cy="748680"/>
          </a:xfrm>
        </p:spPr>
        <p:txBody>
          <a:bodyPr>
            <a:noAutofit/>
          </a:bodyPr>
          <a:lstStyle/>
          <a:p>
            <a:r>
              <a:rPr lang="en-GB" sz="2800" dirty="0">
                <a:solidFill>
                  <a:schemeClr val="accent6">
                    <a:lumMod val="20000"/>
                    <a:lumOff val="80000"/>
                  </a:schemeClr>
                </a:solidFill>
              </a:rPr>
              <a:t>Factors hypothesised to be associated with ARC harm </a:t>
            </a:r>
            <a:r>
              <a:rPr lang="en-GB" sz="2800" dirty="0">
                <a:solidFill>
                  <a:schemeClr val="accent6">
                    <a:lumMod val="20000"/>
                    <a:lumOff val="80000"/>
                  </a:schemeClr>
                </a:solidFill>
              </a:rPr>
              <a:t>Multivariate logistic regression </a:t>
            </a:r>
            <a:endParaRPr lang="en-GB" sz="2800" dirty="0">
              <a:solidFill>
                <a:schemeClr val="accent6">
                  <a:lumMod val="20000"/>
                  <a:lumOff val="80000"/>
                </a:schemeClr>
              </a:solidFill>
            </a:endParaRPr>
          </a:p>
        </p:txBody>
      </p:sp>
      <p:sp>
        <p:nvSpPr>
          <p:cNvPr id="3" name="Subtitle 2"/>
          <p:cNvSpPr>
            <a:spLocks noGrp="1"/>
          </p:cNvSpPr>
          <p:nvPr>
            <p:ph type="subTitle" idx="1"/>
          </p:nvPr>
        </p:nvSpPr>
        <p:spPr/>
        <p:txBody>
          <a:bodyPr/>
          <a:lstStyle/>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92575370"/>
              </p:ext>
            </p:extLst>
          </p:nvPr>
        </p:nvGraphicFramePr>
        <p:xfrm>
          <a:off x="539552" y="1153340"/>
          <a:ext cx="8136903" cy="5104624"/>
        </p:xfrm>
        <a:graphic>
          <a:graphicData uri="http://schemas.openxmlformats.org/drawingml/2006/table">
            <a:tbl>
              <a:tblPr>
                <a:tableStyleId>{5C22544A-7EE6-4342-B048-85BDC9FD1C3A}</a:tableStyleId>
              </a:tblPr>
              <a:tblGrid>
                <a:gridCol w="5060411">
                  <a:extLst>
                    <a:ext uri="{9D8B030D-6E8A-4147-A177-3AD203B41FA5}">
                      <a16:colId xmlns:a16="http://schemas.microsoft.com/office/drawing/2014/main" val="63334692"/>
                    </a:ext>
                  </a:extLst>
                </a:gridCol>
                <a:gridCol w="932726">
                  <a:extLst>
                    <a:ext uri="{9D8B030D-6E8A-4147-A177-3AD203B41FA5}">
                      <a16:colId xmlns:a16="http://schemas.microsoft.com/office/drawing/2014/main" val="523536987"/>
                    </a:ext>
                  </a:extLst>
                </a:gridCol>
                <a:gridCol w="1071883">
                  <a:extLst>
                    <a:ext uri="{9D8B030D-6E8A-4147-A177-3AD203B41FA5}">
                      <a16:colId xmlns:a16="http://schemas.microsoft.com/office/drawing/2014/main" val="1185489097"/>
                    </a:ext>
                  </a:extLst>
                </a:gridCol>
                <a:gridCol w="1071883">
                  <a:extLst>
                    <a:ext uri="{9D8B030D-6E8A-4147-A177-3AD203B41FA5}">
                      <a16:colId xmlns:a16="http://schemas.microsoft.com/office/drawing/2014/main" val="1661786008"/>
                    </a:ext>
                  </a:extLst>
                </a:gridCol>
              </a:tblGrid>
              <a:tr h="362215">
                <a:tc>
                  <a:txBody>
                    <a:bodyPr/>
                    <a:lstStyle/>
                    <a:p>
                      <a:pPr>
                        <a:spcAft>
                          <a:spcPts val="0"/>
                        </a:spcAft>
                      </a:pPr>
                      <a:r>
                        <a:rPr lang="en-GB" sz="1600" dirty="0">
                          <a:effectLst/>
                        </a:rPr>
                        <a:t> Variable</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spcAft>
                          <a:spcPts val="0"/>
                        </a:spcAft>
                      </a:pPr>
                      <a:r>
                        <a:rPr lang="en-GB" sz="1600" dirty="0">
                          <a:effectLst/>
                        </a:rPr>
                        <a:t>Experience of ARC harm (N= 450).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0955585"/>
                  </a:ext>
                </a:extLst>
              </a:tr>
              <a:tr h="398439">
                <a:tc>
                  <a:txBody>
                    <a:bodyPr/>
                    <a:lstStyle/>
                    <a:p>
                      <a:endParaRPr lang="en-GB" sz="1600" dirty="0">
                        <a:effectLst/>
                        <a:latin typeface="Calibri" panose="020F0502020204030204" pitchFamily="34" charset="0"/>
                      </a:endParaRPr>
                    </a:p>
                  </a:txBody>
                  <a:tcPr marL="68580" marR="68580" marT="0" marB="0"/>
                </a:tc>
                <a:tc>
                  <a:txBody>
                    <a:bodyPr/>
                    <a:lstStyle/>
                    <a:p>
                      <a:pPr algn="r">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spcAft>
                          <a:spcPts val="0"/>
                        </a:spcAft>
                      </a:pPr>
                      <a:r>
                        <a:rPr lang="en-GB" sz="1600" dirty="0">
                          <a:effectLst/>
                        </a:rPr>
                        <a:t>95% C.I</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425963607"/>
                  </a:ext>
                </a:extLst>
              </a:tr>
              <a:tr h="374290">
                <a:tc>
                  <a:txBody>
                    <a:bodyPr/>
                    <a:lstStyle/>
                    <a:p>
                      <a:pPr>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OR</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Lower</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Upper</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00333800"/>
                  </a:ext>
                </a:extLst>
              </a:tr>
              <a:tr h="374290">
                <a:tc>
                  <a:txBody>
                    <a:bodyPr/>
                    <a:lstStyle/>
                    <a:p>
                      <a:pPr>
                        <a:spcAft>
                          <a:spcPts val="0"/>
                        </a:spcAft>
                      </a:pPr>
                      <a:r>
                        <a:rPr lang="en-GB" sz="1600" dirty="0">
                          <a:effectLst/>
                        </a:rPr>
                        <a:t>A. Gender (Female: Male)</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1.621</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1.005</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2.615</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27988566"/>
                  </a:ext>
                </a:extLst>
              </a:tr>
              <a:tr h="374290">
                <a:tc>
                  <a:txBody>
                    <a:bodyPr/>
                    <a:lstStyle/>
                    <a:p>
                      <a:pPr>
                        <a:spcAft>
                          <a:spcPts val="0"/>
                        </a:spcAft>
                      </a:pPr>
                      <a:r>
                        <a:rPr lang="en-GB" sz="1600" dirty="0">
                          <a:effectLst/>
                        </a:rPr>
                        <a:t>B.  Aged under 19 years of age? (16-18) (No: Yes)</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2.612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1.572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4.337</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8534845"/>
                  </a:ext>
                </a:extLst>
              </a:tr>
              <a:tr h="374290">
                <a:tc>
                  <a:txBody>
                    <a:bodyPr/>
                    <a:lstStyle/>
                    <a:p>
                      <a:pPr>
                        <a:spcAft>
                          <a:spcPts val="0"/>
                        </a:spcAft>
                      </a:pPr>
                      <a:r>
                        <a:rPr lang="en-GB" sz="1600" dirty="0">
                          <a:effectLst/>
                        </a:rPr>
                        <a:t>C. Student at college or university? (Univ.: Coll.)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.738</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.332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1.640</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44576519"/>
                  </a:ext>
                </a:extLst>
              </a:tr>
              <a:tr h="374290">
                <a:tc>
                  <a:txBody>
                    <a:bodyPr/>
                    <a:lstStyle/>
                    <a:p>
                      <a:pPr>
                        <a:spcAft>
                          <a:spcPts val="0"/>
                        </a:spcAft>
                      </a:pPr>
                      <a:r>
                        <a:rPr lang="en-GB" sz="1600" dirty="0">
                          <a:effectLst/>
                        </a:rPr>
                        <a:t>D. Living in the parental home? (No: Yes)</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1.144</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.590</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2.221</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73235419"/>
                  </a:ext>
                </a:extLst>
              </a:tr>
              <a:tr h="374290">
                <a:tc>
                  <a:txBody>
                    <a:bodyPr/>
                    <a:lstStyle/>
                    <a:p>
                      <a:pPr>
                        <a:spcAft>
                          <a:spcPts val="0"/>
                        </a:spcAft>
                      </a:pPr>
                      <a:r>
                        <a:rPr lang="en-GB" sz="1600" dirty="0">
                          <a:effectLst/>
                        </a:rPr>
                        <a:t>E. Do you drink alcohol at all currently? (Yes: No)</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1.482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.790</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2.780</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2642317"/>
                  </a:ext>
                </a:extLst>
              </a:tr>
              <a:tr h="374290">
                <a:tc>
                  <a:txBody>
                    <a:bodyPr/>
                    <a:lstStyle/>
                    <a:p>
                      <a:pPr>
                        <a:spcAft>
                          <a:spcPts val="0"/>
                        </a:spcAft>
                      </a:pPr>
                      <a:r>
                        <a:rPr lang="en-GB" sz="1600" dirty="0">
                          <a:effectLst/>
                        </a:rPr>
                        <a:t>F. Units of alcohol consumed within guidelines? (No: Yes)</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1.196</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.549</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2.606</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38148839"/>
                  </a:ext>
                </a:extLst>
              </a:tr>
              <a:tr h="374290">
                <a:tc>
                  <a:txBody>
                    <a:bodyPr/>
                    <a:lstStyle/>
                    <a:p>
                      <a:pPr>
                        <a:spcAft>
                          <a:spcPts val="0"/>
                        </a:spcAft>
                      </a:pPr>
                      <a:r>
                        <a:rPr lang="en-GB" sz="1600" dirty="0">
                          <a:effectLst/>
                        </a:rPr>
                        <a:t>G. Do close family members drink alcohol at all? (Yes: No)</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.994</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.497</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1.988</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577245"/>
                  </a:ext>
                </a:extLst>
              </a:tr>
              <a:tr h="374290">
                <a:tc>
                  <a:txBody>
                    <a:bodyPr/>
                    <a:lstStyle/>
                    <a:p>
                      <a:pPr>
                        <a:spcAft>
                          <a:spcPts val="0"/>
                        </a:spcAft>
                      </a:pPr>
                      <a:r>
                        <a:rPr lang="en-GB" sz="1600" dirty="0">
                          <a:effectLst/>
                        </a:rPr>
                        <a:t>H. Close family members drink alcohol every day? </a:t>
                      </a:r>
                    </a:p>
                    <a:p>
                      <a:pPr>
                        <a:spcAft>
                          <a:spcPts val="0"/>
                        </a:spcAft>
                      </a:pPr>
                      <a:r>
                        <a:rPr lang="en-GB" sz="1600" dirty="0">
                          <a:effectLst/>
                        </a:rPr>
                        <a:t>(Yes: No)</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2.646</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1.492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4.693</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97618631"/>
                  </a:ext>
                </a:extLst>
              </a:tr>
              <a:tr h="481278">
                <a:tc>
                  <a:txBody>
                    <a:bodyPr/>
                    <a:lstStyle/>
                    <a:p>
                      <a:pPr>
                        <a:spcAft>
                          <a:spcPts val="0"/>
                        </a:spcAft>
                      </a:pPr>
                      <a:r>
                        <a:rPr lang="en-GB" sz="1600" dirty="0">
                          <a:effectLst/>
                        </a:rPr>
                        <a:t>I. Do the drinking habits of friends or family affect your decision to have a drink or not to drink? (Yes: No)</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2.026</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1.324</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3.101</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03379402"/>
                  </a:ext>
                </a:extLst>
              </a:tr>
              <a:tr h="374290">
                <a:tc>
                  <a:txBody>
                    <a:bodyPr/>
                    <a:lstStyle/>
                    <a:p>
                      <a:pPr>
                        <a:spcAft>
                          <a:spcPts val="0"/>
                        </a:spcAft>
                      </a:pPr>
                      <a:r>
                        <a:rPr lang="en-GB" sz="1600" dirty="0">
                          <a:effectLst/>
                        </a:rPr>
                        <a:t>Constant</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spcAft>
                          <a:spcPts val="0"/>
                        </a:spcAft>
                      </a:pPr>
                      <a:r>
                        <a:rPr lang="en-GB" sz="1600" dirty="0">
                          <a:effectLst/>
                        </a:rPr>
                        <a:t>.272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5254515"/>
                  </a:ext>
                </a:extLst>
              </a:tr>
            </a:tbl>
          </a:graphicData>
        </a:graphic>
      </p:graphicFrame>
    </p:spTree>
    <p:extLst>
      <p:ext uri="{BB962C8B-B14F-4D97-AF65-F5344CB8AC3E}">
        <p14:creationId xmlns:p14="http://schemas.microsoft.com/office/powerpoint/2010/main" val="95004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0168371"/>
              </p:ext>
            </p:extLst>
          </p:nvPr>
        </p:nvGraphicFramePr>
        <p:xfrm>
          <a:off x="457200" y="1591056"/>
          <a:ext cx="8147247" cy="5006296"/>
        </p:xfrm>
        <a:graphic>
          <a:graphicData uri="http://schemas.openxmlformats.org/drawingml/2006/table">
            <a:tbl>
              <a:tblPr>
                <a:tableStyleId>{5C22544A-7EE6-4342-B048-85BDC9FD1C3A}</a:tableStyleId>
              </a:tblPr>
              <a:tblGrid>
                <a:gridCol w="4743944">
                  <a:extLst>
                    <a:ext uri="{9D8B030D-6E8A-4147-A177-3AD203B41FA5}">
                      <a16:colId xmlns:a16="http://schemas.microsoft.com/office/drawing/2014/main" val="4203692658"/>
                    </a:ext>
                  </a:extLst>
                </a:gridCol>
                <a:gridCol w="918237">
                  <a:extLst>
                    <a:ext uri="{9D8B030D-6E8A-4147-A177-3AD203B41FA5}">
                      <a16:colId xmlns:a16="http://schemas.microsoft.com/office/drawing/2014/main" val="1897579888"/>
                    </a:ext>
                  </a:extLst>
                </a:gridCol>
                <a:gridCol w="1055232">
                  <a:extLst>
                    <a:ext uri="{9D8B030D-6E8A-4147-A177-3AD203B41FA5}">
                      <a16:colId xmlns:a16="http://schemas.microsoft.com/office/drawing/2014/main" val="2182831794"/>
                    </a:ext>
                  </a:extLst>
                </a:gridCol>
                <a:gridCol w="1429834">
                  <a:extLst>
                    <a:ext uri="{9D8B030D-6E8A-4147-A177-3AD203B41FA5}">
                      <a16:colId xmlns:a16="http://schemas.microsoft.com/office/drawing/2014/main" val="1217074164"/>
                    </a:ext>
                  </a:extLst>
                </a:gridCol>
              </a:tblGrid>
              <a:tr h="830870">
                <a:tc>
                  <a:txBody>
                    <a:bodyPr/>
                    <a:lstStyle/>
                    <a:p>
                      <a:pPr>
                        <a:lnSpc>
                          <a:spcPct val="100000"/>
                        </a:lnSpc>
                        <a:spcAft>
                          <a:spcPts val="0"/>
                        </a:spcAft>
                      </a:pPr>
                      <a:r>
                        <a:rPr lang="en-GB" sz="1600" dirty="0">
                          <a:effectLst/>
                        </a:rPr>
                        <a:t> Variable</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3">
                  <a:txBody>
                    <a:bodyPr/>
                    <a:lstStyle/>
                    <a:p>
                      <a:pPr>
                        <a:lnSpc>
                          <a:spcPct val="100000"/>
                        </a:lnSpc>
                        <a:spcAft>
                          <a:spcPts val="0"/>
                        </a:spcAft>
                      </a:pPr>
                      <a:r>
                        <a:rPr lang="en-GB" sz="1600" dirty="0">
                          <a:effectLst/>
                        </a:rPr>
                        <a:t>Experience of ARC harm (N= 450).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660908510"/>
                  </a:ext>
                </a:extLst>
              </a:tr>
              <a:tr h="436013">
                <a:tc>
                  <a:txBody>
                    <a:bodyPr/>
                    <a:lstStyle/>
                    <a:p>
                      <a:pPr>
                        <a:lnSpc>
                          <a:spcPct val="100000"/>
                        </a:lnSpc>
                      </a:pPr>
                      <a:endParaRPr lang="en-GB" sz="1600" dirty="0">
                        <a:effectLst/>
                        <a:latin typeface="Calibri" panose="020F0502020204030204" pitchFamily="34" charset="0"/>
                      </a:endParaRPr>
                    </a:p>
                  </a:txBody>
                  <a:tcPr marL="68580" marR="68580" marT="0" marB="0"/>
                </a:tc>
                <a:tc>
                  <a:txBody>
                    <a:bodyPr/>
                    <a:lstStyle/>
                    <a:p>
                      <a:pPr algn="r">
                        <a:lnSpc>
                          <a:spcPct val="100000"/>
                        </a:lnSpc>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gridSpan="2">
                  <a:txBody>
                    <a:bodyPr/>
                    <a:lstStyle/>
                    <a:p>
                      <a:pPr algn="ctr">
                        <a:lnSpc>
                          <a:spcPct val="100000"/>
                        </a:lnSpc>
                        <a:spcAft>
                          <a:spcPts val="0"/>
                        </a:spcAft>
                      </a:pPr>
                      <a:r>
                        <a:rPr lang="en-GB" sz="1600" dirty="0">
                          <a:effectLst/>
                        </a:rPr>
                        <a:t>95% C. I.</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GB"/>
                    </a:p>
                  </a:txBody>
                  <a:tcPr/>
                </a:tc>
                <a:extLst>
                  <a:ext uri="{0D108BD9-81ED-4DB2-BD59-A6C34878D82A}">
                    <a16:rowId xmlns:a16="http://schemas.microsoft.com/office/drawing/2014/main" val="3639769277"/>
                  </a:ext>
                </a:extLst>
              </a:tr>
              <a:tr h="436013">
                <a:tc>
                  <a:txBody>
                    <a:bodyPr/>
                    <a:lstStyle/>
                    <a:p>
                      <a:pPr>
                        <a:lnSpc>
                          <a:spcPct val="100000"/>
                        </a:lnSpc>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0000"/>
                        </a:lnSpc>
                        <a:spcAft>
                          <a:spcPts val="0"/>
                        </a:spcAft>
                      </a:pPr>
                      <a:r>
                        <a:rPr lang="en-GB" sz="1600" dirty="0">
                          <a:effectLst/>
                        </a:rPr>
                        <a:t>OR</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0000"/>
                        </a:lnSpc>
                        <a:spcAft>
                          <a:spcPts val="0"/>
                        </a:spcAft>
                      </a:pPr>
                      <a:r>
                        <a:rPr lang="en-GB" sz="1600" dirty="0">
                          <a:effectLst/>
                        </a:rPr>
                        <a:t>Lower</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r">
                        <a:lnSpc>
                          <a:spcPct val="100000"/>
                        </a:lnSpc>
                        <a:spcAft>
                          <a:spcPts val="0"/>
                        </a:spcAft>
                      </a:pPr>
                      <a:r>
                        <a:rPr lang="en-GB" sz="1600" dirty="0">
                          <a:effectLst/>
                        </a:rPr>
                        <a:t>Upper</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37248265"/>
                  </a:ext>
                </a:extLst>
              </a:tr>
              <a:tr h="436013">
                <a:tc>
                  <a:txBody>
                    <a:bodyPr/>
                    <a:lstStyle/>
                    <a:p>
                      <a:pPr>
                        <a:lnSpc>
                          <a:spcPct val="100000"/>
                        </a:lnSpc>
                        <a:spcAft>
                          <a:spcPts val="0"/>
                        </a:spcAft>
                      </a:pPr>
                      <a:r>
                        <a:rPr lang="en-GB" sz="1600" dirty="0">
                          <a:effectLst/>
                        </a:rPr>
                        <a:t>A. Gender (Female: Male)</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ct val="100000"/>
                        </a:lnSpc>
                        <a:spcAft>
                          <a:spcPts val="0"/>
                        </a:spcAft>
                      </a:pPr>
                      <a:r>
                        <a:rPr lang="en-GB" sz="1600" dirty="0">
                          <a:effectLst/>
                        </a:rPr>
                        <a:t>1.618</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1.040</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2.516</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925697"/>
                  </a:ext>
                </a:extLst>
              </a:tr>
              <a:tr h="436013">
                <a:tc>
                  <a:txBody>
                    <a:bodyPr/>
                    <a:lstStyle/>
                    <a:p>
                      <a:pPr>
                        <a:lnSpc>
                          <a:spcPct val="100000"/>
                        </a:lnSpc>
                        <a:spcAft>
                          <a:spcPts val="0"/>
                        </a:spcAft>
                      </a:pPr>
                      <a:r>
                        <a:rPr lang="en-GB" sz="1600" dirty="0">
                          <a:effectLst/>
                        </a:rPr>
                        <a:t>B.  Aged under 19 years of age? (16-18) (No: Yes)</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ct val="100000"/>
                        </a:lnSpc>
                        <a:spcAft>
                          <a:spcPts val="0"/>
                        </a:spcAft>
                      </a:pPr>
                      <a:r>
                        <a:rPr lang="en-GB" sz="1600" dirty="0">
                          <a:effectLst/>
                        </a:rPr>
                        <a:t>2.362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1.549</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3.602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6657187"/>
                  </a:ext>
                </a:extLst>
              </a:tr>
              <a:tr h="872027">
                <a:tc>
                  <a:txBody>
                    <a:bodyPr/>
                    <a:lstStyle/>
                    <a:p>
                      <a:pPr>
                        <a:lnSpc>
                          <a:spcPct val="100000"/>
                        </a:lnSpc>
                        <a:spcAft>
                          <a:spcPts val="0"/>
                        </a:spcAft>
                      </a:pPr>
                      <a:r>
                        <a:rPr lang="en-GB" sz="1600" dirty="0">
                          <a:effectLst/>
                        </a:rPr>
                        <a:t>H. Close family members drink alcohol every day? (Yes: No)</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ct val="100000"/>
                        </a:lnSpc>
                        <a:spcAft>
                          <a:spcPts val="0"/>
                        </a:spcAft>
                      </a:pPr>
                      <a:r>
                        <a:rPr lang="en-GB" sz="1600" dirty="0">
                          <a:effectLst/>
                        </a:rPr>
                        <a:t>2.622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1.502</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4.577</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93350747"/>
                  </a:ext>
                </a:extLst>
              </a:tr>
              <a:tr h="1308040">
                <a:tc>
                  <a:txBody>
                    <a:bodyPr/>
                    <a:lstStyle/>
                    <a:p>
                      <a:pPr>
                        <a:lnSpc>
                          <a:spcPct val="100000"/>
                        </a:lnSpc>
                        <a:spcAft>
                          <a:spcPts val="0"/>
                        </a:spcAft>
                      </a:pPr>
                      <a:r>
                        <a:rPr lang="en-GB" sz="1600" dirty="0">
                          <a:effectLst/>
                        </a:rPr>
                        <a:t>I. Do the drinking habits of friends or family affect your decision to have a drink or not to drink? </a:t>
                      </a:r>
                    </a:p>
                    <a:p>
                      <a:pPr>
                        <a:lnSpc>
                          <a:spcPct val="100000"/>
                        </a:lnSpc>
                        <a:spcAft>
                          <a:spcPts val="0"/>
                        </a:spcAft>
                      </a:pPr>
                      <a:r>
                        <a:rPr lang="en-GB" sz="1600" dirty="0">
                          <a:effectLst/>
                        </a:rPr>
                        <a:t>(Yes: No)</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ct val="100000"/>
                        </a:lnSpc>
                        <a:spcAft>
                          <a:spcPts val="0"/>
                        </a:spcAft>
                      </a:pPr>
                      <a:r>
                        <a:rPr lang="en-GB" sz="1600" dirty="0">
                          <a:effectLst/>
                        </a:rPr>
                        <a:t>2.051</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1.354</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38100" marR="38100" algn="r">
                        <a:lnSpc>
                          <a:spcPct val="100000"/>
                        </a:lnSpc>
                        <a:spcAft>
                          <a:spcPts val="0"/>
                        </a:spcAft>
                      </a:pPr>
                      <a:r>
                        <a:rPr lang="en-GB" sz="1600" dirty="0">
                          <a:effectLst/>
                        </a:rPr>
                        <a:t>3.107</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76374538"/>
                  </a:ext>
                </a:extLst>
              </a:tr>
              <a:tr h="251307">
                <a:tc>
                  <a:txBody>
                    <a:bodyPr/>
                    <a:lstStyle/>
                    <a:p>
                      <a:pPr>
                        <a:lnSpc>
                          <a:spcPct val="100000"/>
                        </a:lnSpc>
                        <a:spcAft>
                          <a:spcPts val="0"/>
                        </a:spcAft>
                      </a:pPr>
                      <a:r>
                        <a:rPr lang="en-GB" sz="1600" dirty="0">
                          <a:effectLst/>
                        </a:rPr>
                        <a:t>Constant</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38100" marR="38100" algn="r">
                        <a:lnSpc>
                          <a:spcPct val="100000"/>
                        </a:lnSpc>
                        <a:spcAft>
                          <a:spcPts val="0"/>
                        </a:spcAft>
                      </a:pPr>
                      <a:r>
                        <a:rPr lang="en-GB" sz="1600" dirty="0">
                          <a:effectLst/>
                        </a:rPr>
                        <a:t>.414</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0000"/>
                        </a:lnSpc>
                        <a:spcAft>
                          <a:spcPts val="0"/>
                        </a:spcAft>
                      </a:pPr>
                      <a:r>
                        <a:rPr lang="en-GB" sz="1600" dirty="0">
                          <a:effectLst/>
                        </a:rPr>
                        <a:t> </a:t>
                      </a:r>
                      <a:endParaRPr lang="en-GB" sz="1600"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2496938"/>
                  </a:ext>
                </a:extLst>
              </a:tr>
            </a:tbl>
          </a:graphicData>
        </a:graphic>
      </p:graphicFrame>
      <p:sp>
        <p:nvSpPr>
          <p:cNvPr id="3" name="Title 2"/>
          <p:cNvSpPr>
            <a:spLocks noGrp="1"/>
          </p:cNvSpPr>
          <p:nvPr>
            <p:ph type="title"/>
          </p:nvPr>
        </p:nvSpPr>
        <p:spPr/>
        <p:txBody>
          <a:bodyPr/>
          <a:lstStyle/>
          <a:p>
            <a:r>
              <a:rPr lang="en-GB" dirty="0">
                <a:solidFill>
                  <a:schemeClr val="accent6">
                    <a:lumMod val="20000"/>
                    <a:lumOff val="80000"/>
                  </a:schemeClr>
                </a:solidFill>
              </a:rPr>
              <a:t>Four main drivers for ARC harm</a:t>
            </a:r>
          </a:p>
        </p:txBody>
      </p:sp>
      <p:sp>
        <p:nvSpPr>
          <p:cNvPr id="5" name="Rectangle 1"/>
          <p:cNvSpPr>
            <a:spLocks noChangeArrowheads="1"/>
          </p:cNvSpPr>
          <p:nvPr/>
        </p:nvSpPr>
        <p:spPr bwMode="auto">
          <a:xfrm>
            <a:off x="-1315268" y="105489"/>
            <a:ext cx="11401266"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dirty="0">
                <a:ln>
                  <a:noFill/>
                </a:ln>
                <a:solidFill>
                  <a:schemeClr val="tx1"/>
                </a:solidFill>
                <a:effectLst/>
                <a:latin typeface="Times" panose="02020603050405020304" pitchFamily="18" charset="0"/>
                <a:ea typeface="Times New Roman" panose="02020603050405020304" pitchFamily="18"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29468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764704"/>
            <a:ext cx="8352928" cy="5688632"/>
          </a:xfrm>
          <a:prstGeom prst="rect">
            <a:avLst/>
          </a:prstGeom>
        </p:spPr>
      </p:pic>
    </p:spTree>
    <p:extLst>
      <p:ext uri="{BB962C8B-B14F-4D97-AF65-F5344CB8AC3E}">
        <p14:creationId xmlns:p14="http://schemas.microsoft.com/office/powerpoint/2010/main" val="31085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0648"/>
            <a:ext cx="7772400" cy="892696"/>
          </a:xfrm>
        </p:spPr>
        <p:txBody>
          <a:bodyPr>
            <a:normAutofit fontScale="90000"/>
          </a:bodyPr>
          <a:lstStyle/>
          <a:p>
            <a:r>
              <a:rPr lang="en-GB" dirty="0">
                <a:solidFill>
                  <a:srgbClr val="FFC000"/>
                </a:solidFill>
                <a:effectLst>
                  <a:outerShdw blurRad="38100" dist="38100" dir="2700000" algn="tl">
                    <a:srgbClr val="000000">
                      <a:alpha val="43137"/>
                    </a:srgbClr>
                  </a:outerShdw>
                </a:effectLst>
              </a:rPr>
              <a:t>Themes that categorise ARC harm</a:t>
            </a:r>
          </a:p>
        </p:txBody>
      </p:sp>
      <p:sp>
        <p:nvSpPr>
          <p:cNvPr id="3" name="Subtitle 2"/>
          <p:cNvSpPr>
            <a:spLocks noGrp="1"/>
          </p:cNvSpPr>
          <p:nvPr>
            <p:ph type="subTitle" idx="1"/>
          </p:nvPr>
        </p:nvSpPr>
        <p:spPr>
          <a:xfrm>
            <a:off x="611560" y="1052736"/>
            <a:ext cx="7920880" cy="5688632"/>
          </a:xfrm>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pPr algn="l"/>
            <a:r>
              <a:rPr lang="en-GB" sz="1900" b="1" dirty="0">
                <a:solidFill>
                  <a:schemeClr val="accent6">
                    <a:lumMod val="50000"/>
                  </a:schemeClr>
                </a:solidFill>
              </a:rPr>
              <a:t>NUISANCE</a:t>
            </a:r>
            <a:r>
              <a:rPr lang="en-GB" sz="1900" dirty="0">
                <a:solidFill>
                  <a:schemeClr val="accent6">
                    <a:lumMod val="50000"/>
                  </a:schemeClr>
                </a:solidFill>
              </a:rPr>
              <a:t> (Disturbance by and exasperation with irresponsible/careless/selfish behaviours of drinkers.  Lost sleep, lost study, lost opportunities).  </a:t>
            </a:r>
          </a:p>
          <a:p>
            <a:pPr algn="l"/>
            <a:r>
              <a:rPr lang="en-GB" sz="1900" dirty="0">
                <a:solidFill>
                  <a:schemeClr val="accent6">
                    <a:lumMod val="50000"/>
                  </a:schemeClr>
                </a:solidFill>
              </a:rPr>
              <a:t> </a:t>
            </a:r>
          </a:p>
          <a:p>
            <a:pPr algn="l"/>
            <a:r>
              <a:rPr lang="en-GB" sz="1900" b="1" dirty="0">
                <a:solidFill>
                  <a:schemeClr val="accent6">
                    <a:lumMod val="50000"/>
                  </a:schemeClr>
                </a:solidFill>
              </a:rPr>
              <a:t>TOLERANCE/ACCOMMODATION</a:t>
            </a:r>
            <a:r>
              <a:rPr lang="en-GB" sz="1900" dirty="0">
                <a:solidFill>
                  <a:schemeClr val="accent6">
                    <a:lumMod val="50000"/>
                  </a:schemeClr>
                </a:solidFill>
              </a:rPr>
              <a:t> (Coping with unacceptable behaviour from drinkers by accepting it and adjusting one’s own life to accommodate it).</a:t>
            </a:r>
          </a:p>
          <a:p>
            <a:pPr algn="l"/>
            <a:r>
              <a:rPr lang="en-GB" sz="1900" dirty="0">
                <a:solidFill>
                  <a:schemeClr val="accent6">
                    <a:lumMod val="50000"/>
                  </a:schemeClr>
                </a:solidFill>
              </a:rPr>
              <a:t> </a:t>
            </a:r>
            <a:endParaRPr lang="en-GB" sz="1900" b="1" dirty="0">
              <a:solidFill>
                <a:schemeClr val="accent6">
                  <a:lumMod val="50000"/>
                </a:schemeClr>
              </a:solidFill>
            </a:endParaRPr>
          </a:p>
          <a:p>
            <a:pPr algn="l"/>
            <a:r>
              <a:rPr lang="en-GB" sz="1900" b="1" dirty="0">
                <a:solidFill>
                  <a:schemeClr val="accent6">
                    <a:lumMod val="50000"/>
                  </a:schemeClr>
                </a:solidFill>
              </a:rPr>
              <a:t>PRESSURE </a:t>
            </a:r>
            <a:r>
              <a:rPr lang="en-GB" sz="1900" dirty="0">
                <a:solidFill>
                  <a:schemeClr val="accent6">
                    <a:lumMod val="50000"/>
                  </a:schemeClr>
                </a:solidFill>
              </a:rPr>
              <a:t>(Pressure from drinkers to conform to perceived group norms,  peer pressure to drink heavily, drink-related sexual pressure).</a:t>
            </a:r>
          </a:p>
          <a:p>
            <a:pPr algn="l"/>
            <a:r>
              <a:rPr lang="en-GB" sz="1900" dirty="0">
                <a:solidFill>
                  <a:schemeClr val="accent6">
                    <a:lumMod val="50000"/>
                  </a:schemeClr>
                </a:solidFill>
              </a:rPr>
              <a:t> </a:t>
            </a:r>
          </a:p>
          <a:p>
            <a:pPr algn="l"/>
            <a:r>
              <a:rPr lang="en-GB" sz="1900" b="1" dirty="0">
                <a:solidFill>
                  <a:schemeClr val="accent6">
                    <a:lumMod val="50000"/>
                  </a:schemeClr>
                </a:solidFill>
              </a:rPr>
              <a:t>UNSOUGHT RESPONSIBILITY </a:t>
            </a:r>
            <a:r>
              <a:rPr lang="en-GB" sz="1900" dirty="0">
                <a:solidFill>
                  <a:schemeClr val="accent6">
                    <a:lumMod val="50000"/>
                  </a:schemeClr>
                </a:solidFill>
              </a:rPr>
              <a:t>(To care for/clean up after drunk friends and family, to rescue drunk friends from arguments and fights, to take them to A&amp;E, to parent drunk parents).</a:t>
            </a:r>
          </a:p>
          <a:p>
            <a:pPr algn="l"/>
            <a:r>
              <a:rPr lang="en-GB" sz="1900" dirty="0">
                <a:solidFill>
                  <a:schemeClr val="accent6">
                    <a:lumMod val="50000"/>
                  </a:schemeClr>
                </a:solidFill>
              </a:rPr>
              <a:t> </a:t>
            </a:r>
            <a:endParaRPr lang="en-GB" sz="1900" b="1" dirty="0">
              <a:solidFill>
                <a:schemeClr val="accent6">
                  <a:lumMod val="50000"/>
                </a:schemeClr>
              </a:solidFill>
            </a:endParaRPr>
          </a:p>
          <a:p>
            <a:pPr algn="l"/>
            <a:r>
              <a:rPr lang="en-GB" sz="1900" b="1" dirty="0">
                <a:solidFill>
                  <a:schemeClr val="accent6">
                    <a:lumMod val="50000"/>
                  </a:schemeClr>
                </a:solidFill>
              </a:rPr>
              <a:t>PSYCHOLOGICAL HARM </a:t>
            </a:r>
            <a:r>
              <a:rPr lang="en-GB" sz="1900" dirty="0">
                <a:solidFill>
                  <a:schemeClr val="accent6">
                    <a:lumMod val="50000"/>
                  </a:schemeClr>
                </a:solidFill>
              </a:rPr>
              <a:t>(Stress directly by drinker’s damaging behaviour, worry about drinker’s health, bereavement caused by alcohol).</a:t>
            </a:r>
          </a:p>
          <a:p>
            <a:pPr algn="l"/>
            <a:r>
              <a:rPr lang="en-GB" sz="1900" dirty="0">
                <a:solidFill>
                  <a:schemeClr val="accent6">
                    <a:lumMod val="50000"/>
                  </a:schemeClr>
                </a:solidFill>
              </a:rPr>
              <a:t> </a:t>
            </a:r>
          </a:p>
          <a:p>
            <a:pPr algn="l"/>
            <a:r>
              <a:rPr lang="en-GB" sz="1900" b="1" dirty="0">
                <a:solidFill>
                  <a:schemeClr val="accent6">
                    <a:lumMod val="50000"/>
                  </a:schemeClr>
                </a:solidFill>
              </a:rPr>
              <a:t>ACUTE INJURY/ACUTE RISK </a:t>
            </a:r>
            <a:r>
              <a:rPr lang="en-GB" sz="1900" dirty="0">
                <a:solidFill>
                  <a:schemeClr val="accent6">
                    <a:lumMod val="50000"/>
                  </a:schemeClr>
                </a:solidFill>
              </a:rPr>
              <a:t>(Deliberate or ‘accidental’ injury caused by a drinker - aggression, attacks, fights, drink driving and drink spiking incidents.</a:t>
            </a:r>
          </a:p>
          <a:p>
            <a:pPr algn="l"/>
            <a:r>
              <a:rPr lang="en-GB" sz="1900" dirty="0">
                <a:solidFill>
                  <a:schemeClr val="accent6">
                    <a:lumMod val="50000"/>
                  </a:schemeClr>
                </a:solidFill>
              </a:rPr>
              <a:t> </a:t>
            </a:r>
          </a:p>
          <a:p>
            <a:pPr algn="l"/>
            <a:r>
              <a:rPr lang="en-GB" sz="1900" b="1" dirty="0">
                <a:solidFill>
                  <a:schemeClr val="accent6">
                    <a:lumMod val="50000"/>
                  </a:schemeClr>
                </a:solidFill>
              </a:rPr>
              <a:t>RELATIONSHIP HARM </a:t>
            </a:r>
            <a:r>
              <a:rPr lang="en-GB" sz="1900" dirty="0">
                <a:solidFill>
                  <a:schemeClr val="accent6">
                    <a:lumMod val="50000"/>
                  </a:schemeClr>
                </a:solidFill>
              </a:rPr>
              <a:t>(Conflict, degradation or severance in relationship with friend, family or partner caused by their injurious behaviour when drinking).</a:t>
            </a:r>
          </a:p>
          <a:p>
            <a:r>
              <a:rPr lang="en-GB" sz="1800" dirty="0"/>
              <a:t> .</a:t>
            </a:r>
          </a:p>
        </p:txBody>
      </p:sp>
    </p:spTree>
    <p:extLst>
      <p:ext uri="{BB962C8B-B14F-4D97-AF65-F5344CB8AC3E}">
        <p14:creationId xmlns:p14="http://schemas.microsoft.com/office/powerpoint/2010/main" val="3763374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757" y="290633"/>
            <a:ext cx="5040560" cy="6264696"/>
          </a:xfrm>
          <a:prstGeom prst="rect">
            <a:avLst/>
          </a:prstGeom>
        </p:spPr>
      </p:pic>
      <p:sp>
        <p:nvSpPr>
          <p:cNvPr id="5" name="TextBox 4"/>
          <p:cNvSpPr txBox="1"/>
          <p:nvPr/>
        </p:nvSpPr>
        <p:spPr>
          <a:xfrm>
            <a:off x="2315767" y="5193192"/>
            <a:ext cx="5705486" cy="1607491"/>
          </a:xfrm>
          <a:prstGeom prst="rect">
            <a:avLst/>
          </a:prstGeom>
          <a:noFill/>
        </p:spPr>
        <p:txBody>
          <a:bodyPr wrap="square" rtlCol="0">
            <a:spAutoFit/>
          </a:bodyPr>
          <a:lstStyle/>
          <a:p>
            <a:pPr fontAlgn="t"/>
            <a:r>
              <a:rPr lang="en-GB" sz="1400" b="1" dirty="0">
                <a:latin typeface="Times New Roman" panose="02020603050405020304" pitchFamily="18" charset="0"/>
                <a:cs typeface="Times New Roman" panose="02020603050405020304" pitchFamily="18" charset="0"/>
              </a:rPr>
              <a:t>RELATIONSHIP HARM </a:t>
            </a:r>
          </a:p>
          <a:p>
            <a:pPr fontAlgn="t"/>
            <a:r>
              <a:rPr lang="en-GB" sz="1400" b="1" dirty="0">
                <a:latin typeface="Times New Roman" panose="02020603050405020304" pitchFamily="18" charset="0"/>
                <a:cs typeface="Times New Roman" panose="02020603050405020304" pitchFamily="18" charset="0"/>
              </a:rPr>
              <a:t>	Conflict </a:t>
            </a:r>
          </a:p>
          <a:p>
            <a:pPr fontAlgn="t"/>
            <a:r>
              <a:rPr lang="en-GB" sz="1400" b="1" dirty="0">
                <a:latin typeface="Times New Roman" panose="02020603050405020304" pitchFamily="18" charset="0"/>
                <a:cs typeface="Times New Roman" panose="02020603050405020304" pitchFamily="18" charset="0"/>
              </a:rPr>
              <a:t>		Degradation</a:t>
            </a:r>
          </a:p>
          <a:p>
            <a:pPr fontAlgn="t"/>
            <a:r>
              <a:rPr lang="en-GB" sz="1400" b="1" dirty="0">
                <a:latin typeface="Times New Roman" panose="02020603050405020304" pitchFamily="18" charset="0"/>
                <a:cs typeface="Times New Roman" panose="02020603050405020304" pitchFamily="18" charset="0"/>
              </a:rPr>
              <a:t>			 Severance</a:t>
            </a:r>
          </a:p>
          <a:p>
            <a:pPr fontAlgn="t"/>
            <a:r>
              <a:rPr lang="en-GB" sz="1400" b="1" dirty="0">
                <a:latin typeface="Times New Roman" panose="02020603050405020304" pitchFamily="18" charset="0"/>
                <a:cs typeface="Times New Roman" panose="02020603050405020304" pitchFamily="18" charset="0"/>
              </a:rPr>
              <a:t>	Lost opportunities</a:t>
            </a:r>
          </a:p>
          <a:p>
            <a:pPr fontAlgn="t"/>
            <a:r>
              <a:rPr lang="en-GB" sz="1600" b="1" dirty="0">
                <a:latin typeface="Times New Roman" panose="02020603050405020304" pitchFamily="18" charset="0"/>
                <a:cs typeface="Times New Roman" panose="02020603050405020304" pitchFamily="18" charset="0"/>
              </a:rPr>
              <a:t>		</a:t>
            </a:r>
            <a:r>
              <a:rPr lang="en-GB" sz="831" b="1" dirty="0">
                <a:latin typeface="Times New Roman" panose="02020603050405020304" pitchFamily="18" charset="0"/>
                <a:cs typeface="Times New Roman" panose="02020603050405020304" pitchFamily="18" charset="0"/>
              </a:rPr>
              <a:t>	</a:t>
            </a:r>
            <a:endParaRPr lang="en-GB" sz="831" dirty="0">
              <a:latin typeface="Times New Roman" panose="02020603050405020304" pitchFamily="18" charset="0"/>
              <a:cs typeface="Times New Roman" panose="02020603050405020304" pitchFamily="18" charset="0"/>
            </a:endParaRPr>
          </a:p>
          <a:p>
            <a:r>
              <a:rPr lang="en-GB" sz="1246" dirty="0"/>
              <a:t>	</a:t>
            </a:r>
          </a:p>
        </p:txBody>
      </p:sp>
      <p:sp>
        <p:nvSpPr>
          <p:cNvPr id="6" name="TextBox 5"/>
          <p:cNvSpPr txBox="1"/>
          <p:nvPr/>
        </p:nvSpPr>
        <p:spPr>
          <a:xfrm>
            <a:off x="2555776" y="692586"/>
            <a:ext cx="3435923" cy="1361270"/>
          </a:xfrm>
          <a:prstGeom prst="rect">
            <a:avLst/>
          </a:prstGeom>
          <a:noFill/>
        </p:spPr>
        <p:txBody>
          <a:bodyPr wrap="square" rtlCol="0">
            <a:spAutoFit/>
          </a:bodyPr>
          <a:lstStyle/>
          <a:p>
            <a:pPr fontAlgn="t"/>
            <a:r>
              <a:rPr lang="en-GB" sz="1246" b="1" dirty="0"/>
              <a:t> </a:t>
            </a:r>
            <a:endParaRPr lang="en-GB" sz="1246" dirty="0"/>
          </a:p>
          <a:p>
            <a:pPr fontAlgn="t"/>
            <a:r>
              <a:rPr lang="en-GB" sz="1400" b="1" dirty="0">
                <a:latin typeface="Times New Roman" panose="02020603050405020304" pitchFamily="18" charset="0"/>
                <a:cs typeface="Times New Roman" panose="02020603050405020304" pitchFamily="18" charset="0"/>
              </a:rPr>
              <a:t>NUISANCE</a:t>
            </a:r>
          </a:p>
          <a:p>
            <a:pPr fontAlgn="t"/>
            <a:r>
              <a:rPr lang="en-GB" sz="1400" b="1" dirty="0">
                <a:latin typeface="Times New Roman" panose="02020603050405020304" pitchFamily="18" charset="0"/>
                <a:cs typeface="Times New Roman" panose="02020603050405020304" pitchFamily="18" charset="0"/>
              </a:rPr>
              <a:t>	Disturbance</a:t>
            </a:r>
          </a:p>
          <a:p>
            <a:pPr fontAlgn="t"/>
            <a:r>
              <a:rPr lang="en-GB" sz="1400" b="1" dirty="0">
                <a:latin typeface="Times New Roman" panose="02020603050405020304" pitchFamily="18" charset="0"/>
                <a:cs typeface="Times New Roman" panose="02020603050405020304" pitchFamily="18" charset="0"/>
              </a:rPr>
              <a:t>		ACUTE INJURY</a:t>
            </a:r>
          </a:p>
          <a:p>
            <a:pPr fontAlgn="t"/>
            <a:r>
              <a:rPr lang="en-GB" sz="1400" b="1" dirty="0">
                <a:latin typeface="Times New Roman" panose="02020603050405020304" pitchFamily="18" charset="0"/>
                <a:cs typeface="Times New Roman" panose="02020603050405020304" pitchFamily="18" charset="0"/>
              </a:rPr>
              <a:t>	Aggression </a:t>
            </a:r>
          </a:p>
          <a:p>
            <a:pPr fontAlgn="t"/>
            <a:r>
              <a:rPr lang="en-GB" sz="1400" b="1" dirty="0">
                <a:latin typeface="Times New Roman" panose="02020603050405020304" pitchFamily="18" charset="0"/>
                <a:cs typeface="Times New Roman" panose="02020603050405020304" pitchFamily="18" charset="0"/>
              </a:rPr>
              <a:t>Drink driving</a:t>
            </a:r>
          </a:p>
        </p:txBody>
      </p:sp>
      <p:sp>
        <p:nvSpPr>
          <p:cNvPr id="8" name="TextBox 7"/>
          <p:cNvSpPr txBox="1"/>
          <p:nvPr/>
        </p:nvSpPr>
        <p:spPr>
          <a:xfrm>
            <a:off x="2335586" y="2650642"/>
            <a:ext cx="4756694" cy="928075"/>
          </a:xfrm>
          <a:prstGeom prst="rect">
            <a:avLst/>
          </a:prstGeom>
          <a:noFill/>
        </p:spPr>
        <p:txBody>
          <a:bodyPr wrap="square" rtlCol="0">
            <a:spAutoFit/>
          </a:bodyPr>
          <a:lstStyle/>
          <a:p>
            <a:pPr fontAlgn="t"/>
            <a:r>
              <a:rPr lang="en-GB" sz="1600" b="1" dirty="0">
                <a:latin typeface="Times New Roman" panose="02020603050405020304" pitchFamily="18" charset="0"/>
                <a:cs typeface="Times New Roman" panose="02020603050405020304" pitchFamily="18" charset="0"/>
              </a:rPr>
              <a:t>TOLERANCE</a:t>
            </a:r>
          </a:p>
          <a:p>
            <a:pPr fontAlgn="t"/>
            <a:r>
              <a:rPr lang="en-GB" sz="1600" b="1" dirty="0">
                <a:latin typeface="Times New Roman" panose="02020603050405020304" pitchFamily="18" charset="0"/>
                <a:cs typeface="Times New Roman" panose="02020603050405020304" pitchFamily="18" charset="0"/>
              </a:rPr>
              <a:t>	 Exclusion</a:t>
            </a:r>
          </a:p>
          <a:p>
            <a:pPr fontAlgn="t"/>
            <a:r>
              <a:rPr lang="en-GB" sz="831" b="1" dirty="0">
                <a:latin typeface="Times New Roman" panose="02020603050405020304" pitchFamily="18" charset="0"/>
                <a:cs typeface="Times New Roman" panose="02020603050405020304" pitchFamily="18" charset="0"/>
              </a:rPr>
              <a:t>		 </a:t>
            </a:r>
            <a:r>
              <a:rPr lang="en-GB" sz="1400" b="1" dirty="0">
                <a:latin typeface="Times New Roman" panose="02020603050405020304" pitchFamily="18" charset="0"/>
                <a:cs typeface="Times New Roman" panose="02020603050405020304" pitchFamily="18" charset="0"/>
              </a:rPr>
              <a:t>Avoidance</a:t>
            </a:r>
          </a:p>
          <a:p>
            <a:pPr fontAlgn="t"/>
            <a:r>
              <a:rPr lang="en-GB" sz="831" b="1" dirty="0">
                <a:latin typeface="Times New Roman" panose="02020603050405020304" pitchFamily="18" charset="0"/>
                <a:cs typeface="Times New Roman" panose="02020603050405020304" pitchFamily="18" charset="0"/>
              </a:rPr>
              <a:t>			</a:t>
            </a:r>
            <a:endParaRPr lang="en-GB" sz="83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263227" y="3876360"/>
            <a:ext cx="5405117" cy="1822935"/>
          </a:xfrm>
          <a:prstGeom prst="rect">
            <a:avLst/>
          </a:prstGeom>
          <a:noFill/>
        </p:spPr>
        <p:txBody>
          <a:bodyPr wrap="square" rtlCol="0">
            <a:spAutoFit/>
          </a:bodyPr>
          <a:lstStyle/>
          <a:p>
            <a:pPr fontAlgn="t"/>
            <a:r>
              <a:rPr lang="en-GB" sz="1600" b="1" dirty="0">
                <a:latin typeface="Times New Roman" panose="02020603050405020304" pitchFamily="18" charset="0"/>
                <a:cs typeface="Times New Roman" panose="02020603050405020304" pitchFamily="18" charset="0"/>
              </a:rPr>
              <a:t>PRESSURE                  </a:t>
            </a:r>
            <a:r>
              <a:rPr lang="en-GB" sz="1400" b="1" dirty="0">
                <a:latin typeface="Times New Roman" panose="02020603050405020304" pitchFamily="18" charset="0"/>
                <a:cs typeface="Times New Roman" panose="02020603050405020304" pitchFamily="18" charset="0"/>
              </a:rPr>
              <a:t>Caring for drunk friends</a:t>
            </a:r>
          </a:p>
          <a:p>
            <a:pPr fontAlgn="t"/>
            <a:r>
              <a:rPr lang="en-GB" sz="1400" b="1" dirty="0">
                <a:latin typeface="Times New Roman" panose="02020603050405020304" pitchFamily="18" charset="0"/>
                <a:cs typeface="Times New Roman" panose="02020603050405020304" pitchFamily="18" charset="0"/>
              </a:rPr>
              <a:t>	Peer pressure to drink heavily   </a:t>
            </a:r>
            <a:endParaRPr lang="en-GB" sz="1400" dirty="0">
              <a:latin typeface="Times New Roman" panose="02020603050405020304" pitchFamily="18" charset="0"/>
              <a:cs typeface="Times New Roman" panose="02020603050405020304" pitchFamily="18" charset="0"/>
            </a:endParaRPr>
          </a:p>
          <a:p>
            <a:pPr fontAlgn="t"/>
            <a:r>
              <a:rPr lang="en-GB" sz="1400" b="1" dirty="0">
                <a:latin typeface="Times New Roman" panose="02020603050405020304" pitchFamily="18" charset="0"/>
                <a:cs typeface="Times New Roman" panose="02020603050405020304" pitchFamily="18" charset="0"/>
              </a:rPr>
              <a:t>		PSYCHOLOGICAL HARM</a:t>
            </a:r>
          </a:p>
          <a:p>
            <a:pPr fontAlgn="t"/>
            <a:r>
              <a:rPr lang="en-GB" sz="1400" b="1" dirty="0">
                <a:latin typeface="Times New Roman" panose="02020603050405020304" pitchFamily="18" charset="0"/>
                <a:cs typeface="Times New Roman" panose="02020603050405020304" pitchFamily="18" charset="0"/>
              </a:rPr>
              <a:t>Parenting parents	Stress	Sexual pressure by drunks</a:t>
            </a:r>
            <a:endParaRPr lang="en-GB" sz="1400" dirty="0">
              <a:latin typeface="Times New Roman" panose="02020603050405020304" pitchFamily="18" charset="0"/>
              <a:cs typeface="Times New Roman" panose="02020603050405020304" pitchFamily="18" charset="0"/>
            </a:endParaRPr>
          </a:p>
          <a:p>
            <a:pPr fontAlgn="t"/>
            <a:r>
              <a:rPr lang="en-GB" sz="1400" b="1" dirty="0">
                <a:latin typeface="Times New Roman" panose="02020603050405020304" pitchFamily="18" charset="0"/>
                <a:cs typeface="Times New Roman" panose="02020603050405020304" pitchFamily="18" charset="0"/>
              </a:rPr>
              <a:t>		</a:t>
            </a:r>
          </a:p>
          <a:p>
            <a:pPr fontAlgn="t"/>
            <a:r>
              <a:rPr lang="en-GB" sz="1400" b="1" dirty="0">
                <a:latin typeface="Times New Roman" panose="02020603050405020304" pitchFamily="18" charset="0"/>
                <a:cs typeface="Times New Roman" panose="02020603050405020304" pitchFamily="18" charset="0"/>
              </a:rPr>
              <a:t>		Pressure to conform to norms</a:t>
            </a:r>
            <a:endParaRPr lang="en-GB" sz="1400" dirty="0">
              <a:latin typeface="Times New Roman" panose="02020603050405020304" pitchFamily="18" charset="0"/>
              <a:cs typeface="Times New Roman" panose="02020603050405020304" pitchFamily="18" charset="0"/>
            </a:endParaRPr>
          </a:p>
          <a:p>
            <a:pPr fontAlgn="t"/>
            <a:r>
              <a:rPr lang="en-GB" sz="1400" b="1" dirty="0">
                <a:latin typeface="Times New Roman" panose="02020603050405020304" pitchFamily="18" charset="0"/>
                <a:cs typeface="Times New Roman" panose="02020603050405020304" pitchFamily="18" charset="0"/>
              </a:rPr>
              <a:t>			Pressure university  </a:t>
            </a:r>
            <a:endParaRPr lang="en-GB" sz="1400" dirty="0">
              <a:latin typeface="Times New Roman" panose="02020603050405020304" pitchFamily="18" charset="0"/>
              <a:cs typeface="Times New Roman" panose="02020603050405020304" pitchFamily="18" charset="0"/>
            </a:endParaRPr>
          </a:p>
          <a:p>
            <a:endParaRPr lang="en-GB" sz="1246" dirty="0"/>
          </a:p>
        </p:txBody>
      </p:sp>
      <p:sp>
        <p:nvSpPr>
          <p:cNvPr id="10" name="TextBox 9"/>
          <p:cNvSpPr txBox="1"/>
          <p:nvPr/>
        </p:nvSpPr>
        <p:spPr>
          <a:xfrm>
            <a:off x="3810658" y="2417732"/>
            <a:ext cx="3456383" cy="1292662"/>
          </a:xfrm>
          <a:prstGeom prst="rect">
            <a:avLst/>
          </a:prstGeom>
          <a:noFill/>
        </p:spPr>
        <p:txBody>
          <a:bodyPr wrap="square" rtlCol="0">
            <a:spAutoFit/>
          </a:bodyPr>
          <a:lstStyle/>
          <a:p>
            <a:pPr fontAlgn="t"/>
            <a:r>
              <a:rPr lang="en-GB" sz="1246" b="1" dirty="0"/>
              <a:t> </a:t>
            </a:r>
            <a:r>
              <a:rPr lang="en-GB" sz="1400" b="1" dirty="0">
                <a:latin typeface="Times New Roman" panose="02020603050405020304" pitchFamily="18" charset="0"/>
                <a:cs typeface="Times New Roman" panose="02020603050405020304" pitchFamily="18" charset="0"/>
              </a:rPr>
              <a:t>Rescue drunk friends from fights </a:t>
            </a:r>
          </a:p>
          <a:p>
            <a:pPr fontAlgn="t"/>
            <a:r>
              <a:rPr lang="en-GB" sz="1600" b="1" dirty="0">
                <a:latin typeface="Times New Roman" panose="02020603050405020304" pitchFamily="18" charset="0"/>
                <a:cs typeface="Times New Roman" panose="02020603050405020304" pitchFamily="18" charset="0"/>
              </a:rPr>
              <a:t>     	</a:t>
            </a:r>
          </a:p>
          <a:p>
            <a:pPr fontAlgn="t"/>
            <a:r>
              <a:rPr lang="en-GB" sz="1600" b="1" dirty="0">
                <a:latin typeface="Times New Roman" panose="02020603050405020304" pitchFamily="18" charset="0"/>
                <a:cs typeface="Times New Roman" panose="02020603050405020304" pitchFamily="18" charset="0"/>
              </a:rPr>
              <a:t>	Bereavement</a:t>
            </a:r>
          </a:p>
          <a:p>
            <a:pPr fontAlgn="t"/>
            <a:r>
              <a:rPr lang="en-GB" sz="1600" b="1" dirty="0">
                <a:latin typeface="Times New Roman" panose="02020603050405020304" pitchFamily="18" charset="0"/>
                <a:cs typeface="Times New Roman" panose="02020603050405020304" pitchFamily="18" charset="0"/>
              </a:rPr>
              <a:t>		Impact on study</a:t>
            </a:r>
            <a:endParaRPr lang="en-GB" sz="1400" dirty="0">
              <a:latin typeface="Times New Roman" panose="02020603050405020304" pitchFamily="18" charset="0"/>
              <a:cs typeface="Times New Roman" panose="02020603050405020304" pitchFamily="18" charset="0"/>
            </a:endParaRPr>
          </a:p>
          <a:p>
            <a:pPr fontAlgn="t"/>
            <a:r>
              <a:rPr lang="en-GB" sz="1600" b="1" dirty="0">
                <a:latin typeface="Times New Roman" panose="02020603050405020304" pitchFamily="18" charset="0"/>
                <a:cs typeface="Times New Roman" panose="02020603050405020304" pitchFamily="18" charset="0"/>
              </a:rPr>
              <a:t>Accommodation	</a:t>
            </a:r>
            <a:endParaRPr lang="en-GB" sz="1246" dirty="0"/>
          </a:p>
        </p:txBody>
      </p:sp>
      <p:sp>
        <p:nvSpPr>
          <p:cNvPr id="2" name="TextBox 1"/>
          <p:cNvSpPr txBox="1"/>
          <p:nvPr/>
        </p:nvSpPr>
        <p:spPr>
          <a:xfrm>
            <a:off x="2469254" y="3406530"/>
            <a:ext cx="4443566" cy="584775"/>
          </a:xfrm>
          <a:prstGeom prst="rect">
            <a:avLst/>
          </a:prstGeom>
          <a:noFill/>
        </p:spPr>
        <p:txBody>
          <a:bodyPr wrap="square" rtlCol="0">
            <a:spAutoFit/>
          </a:bodyPr>
          <a:lstStyle/>
          <a:p>
            <a:r>
              <a:rPr lang="en-GB" sz="1600" b="1" dirty="0">
                <a:latin typeface="Times New Roman" panose="02020603050405020304" pitchFamily="18" charset="0"/>
                <a:cs typeface="Times New Roman" panose="02020603050405020304" pitchFamily="18" charset="0"/>
              </a:rPr>
              <a:t>Lost sleep			</a:t>
            </a:r>
          </a:p>
          <a:p>
            <a:r>
              <a:rPr lang="en-GB" sz="1600" b="1" dirty="0">
                <a:latin typeface="Times New Roman" panose="02020603050405020304" pitchFamily="18" charset="0"/>
                <a:cs typeface="Times New Roman" panose="02020603050405020304" pitchFamily="18" charset="0"/>
              </a:rPr>
              <a:t>	UNSOUGHT RESPONSIBILITY</a:t>
            </a:r>
            <a:endParaRPr lang="en-GB" sz="1600" dirty="0"/>
          </a:p>
        </p:txBody>
      </p:sp>
      <p:sp>
        <p:nvSpPr>
          <p:cNvPr id="3" name="TextBox 2"/>
          <p:cNvSpPr txBox="1"/>
          <p:nvPr/>
        </p:nvSpPr>
        <p:spPr>
          <a:xfrm>
            <a:off x="449910" y="1956067"/>
            <a:ext cx="1813317" cy="1231106"/>
          </a:xfrm>
          <a:prstGeom prst="rect">
            <a:avLst/>
          </a:prstGeom>
          <a:noFill/>
        </p:spPr>
        <p:txBody>
          <a:bodyPr wrap="none" rtlCol="0">
            <a:spAutoFit/>
          </a:bodyPr>
          <a:lstStyle/>
          <a:p>
            <a:r>
              <a:rPr lang="en-GB" sz="2800" dirty="0">
                <a:effectLst>
                  <a:outerShdw blurRad="38100" dist="38100" dir="2700000" algn="tl">
                    <a:srgbClr val="000000">
                      <a:alpha val="43137"/>
                    </a:srgbClr>
                  </a:outerShdw>
                </a:effectLst>
              </a:rPr>
              <a:t>Iceberg of </a:t>
            </a:r>
          </a:p>
          <a:p>
            <a:r>
              <a:rPr lang="en-GB" sz="2800" dirty="0">
                <a:effectLst>
                  <a:outerShdw blurRad="38100" dist="38100" dir="2700000" algn="tl">
                    <a:srgbClr val="000000">
                      <a:alpha val="43137"/>
                    </a:srgbClr>
                  </a:outerShdw>
                </a:effectLst>
              </a:rPr>
              <a:t>ARC Harm</a:t>
            </a:r>
          </a:p>
          <a:p>
            <a:endParaRPr lang="en-GB" dirty="0"/>
          </a:p>
        </p:txBody>
      </p:sp>
    </p:spTree>
    <p:extLst>
      <p:ext uri="{BB962C8B-B14F-4D97-AF65-F5344CB8AC3E}">
        <p14:creationId xmlns:p14="http://schemas.microsoft.com/office/powerpoint/2010/main" val="2583265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fontScale="90000"/>
          </a:bodyPr>
          <a:lstStyle/>
          <a:p>
            <a:r>
              <a:rPr lang="en-GB" dirty="0">
                <a:solidFill>
                  <a:srgbClr val="FFC000"/>
                </a:solidFill>
                <a:effectLst>
                  <a:outerShdw blurRad="38100" dist="38100" dir="2700000" algn="tl">
                    <a:srgbClr val="000000">
                      <a:alpha val="43137"/>
                    </a:srgbClr>
                  </a:outerShdw>
                </a:effectLst>
              </a:rPr>
              <a:t>Risk factor themes for ARC harm</a:t>
            </a:r>
          </a:p>
        </p:txBody>
      </p:sp>
      <p:sp>
        <p:nvSpPr>
          <p:cNvPr id="3" name="Subtitle 2"/>
          <p:cNvSpPr>
            <a:spLocks noGrp="1"/>
          </p:cNvSpPr>
          <p:nvPr>
            <p:ph type="subTitle" idx="1"/>
          </p:nvPr>
        </p:nvSpPr>
        <p:spPr>
          <a:xfrm>
            <a:off x="899592" y="1484784"/>
            <a:ext cx="7086600" cy="4695044"/>
          </a:xfrm>
        </p:spPr>
        <p:style>
          <a:lnRef idx="1">
            <a:schemeClr val="accent4"/>
          </a:lnRef>
          <a:fillRef idx="3">
            <a:schemeClr val="accent4"/>
          </a:fillRef>
          <a:effectRef idx="2">
            <a:schemeClr val="accent4"/>
          </a:effectRef>
          <a:fontRef idx="minor">
            <a:schemeClr val="lt1"/>
          </a:fontRef>
        </p:style>
        <p:txBody>
          <a:bodyPr>
            <a:normAutofit fontScale="92500" lnSpcReduction="10000"/>
          </a:bodyPr>
          <a:lstStyle/>
          <a:p>
            <a:pPr algn="l"/>
            <a:r>
              <a:rPr lang="en-GB" b="1" dirty="0">
                <a:solidFill>
                  <a:schemeClr val="accent6">
                    <a:lumMod val="50000"/>
                  </a:schemeClr>
                </a:solidFill>
              </a:rPr>
              <a:t>INDIVIDUATION</a:t>
            </a:r>
            <a:r>
              <a:rPr lang="en-GB" dirty="0">
                <a:solidFill>
                  <a:schemeClr val="accent6">
                    <a:lumMod val="50000"/>
                  </a:schemeClr>
                </a:solidFill>
              </a:rPr>
              <a:t> (Vulnerability at point of developmental transition: coming of age, new domicile and entering higher education).  Fear of exclusion/being left out, confronted by drinkers who are careless and absolve selves of  responsibility.</a:t>
            </a:r>
          </a:p>
          <a:p>
            <a:pPr algn="l"/>
            <a:endParaRPr lang="en-GB" dirty="0">
              <a:solidFill>
                <a:schemeClr val="accent6">
                  <a:lumMod val="50000"/>
                </a:schemeClr>
              </a:solidFill>
            </a:endParaRPr>
          </a:p>
          <a:p>
            <a:pPr algn="l"/>
            <a:r>
              <a:rPr lang="en-GB" b="1" dirty="0">
                <a:solidFill>
                  <a:schemeClr val="accent6">
                    <a:lumMod val="50000"/>
                  </a:schemeClr>
                </a:solidFill>
              </a:rPr>
              <a:t>UNIVERSITY MILIEU</a:t>
            </a:r>
            <a:r>
              <a:rPr lang="en-GB" dirty="0">
                <a:solidFill>
                  <a:schemeClr val="accent6">
                    <a:lumMod val="50000"/>
                  </a:schemeClr>
                </a:solidFill>
              </a:rPr>
              <a:t> (Self-fulfilling expectations of excess drinking alcohol culture, university life and normative cultural pressure). </a:t>
            </a:r>
          </a:p>
          <a:p>
            <a:pPr algn="l"/>
            <a:endParaRPr lang="en-GB" dirty="0">
              <a:solidFill>
                <a:schemeClr val="accent6">
                  <a:lumMod val="50000"/>
                </a:schemeClr>
              </a:solidFill>
            </a:endParaRPr>
          </a:p>
          <a:p>
            <a:pPr algn="l"/>
            <a:r>
              <a:rPr lang="en-GB" b="1" dirty="0">
                <a:solidFill>
                  <a:schemeClr val="accent6">
                    <a:lumMod val="50000"/>
                  </a:schemeClr>
                </a:solidFill>
              </a:rPr>
              <a:t>PERCEPTIONS OF ALCOHOL</a:t>
            </a:r>
            <a:r>
              <a:rPr lang="en-GB" dirty="0">
                <a:solidFill>
                  <a:schemeClr val="accent6">
                    <a:lumMod val="50000"/>
                  </a:schemeClr>
                </a:solidFill>
              </a:rPr>
              <a:t> (Drinking alcohol as a joke or game, as epitome of  ‘cool’ adult, as excuse for inappropriate/irresponsible behaviours without owning the consequences, viz Agentic State). </a:t>
            </a:r>
          </a:p>
          <a:p>
            <a:pPr algn="l"/>
            <a:endParaRPr lang="en-GB" dirty="0">
              <a:solidFill>
                <a:schemeClr val="accent6">
                  <a:lumMod val="50000"/>
                </a:schemeClr>
              </a:solidFill>
            </a:endParaRPr>
          </a:p>
          <a:p>
            <a:pPr algn="l"/>
            <a:r>
              <a:rPr lang="en-GB" b="1" dirty="0">
                <a:solidFill>
                  <a:schemeClr val="accent6">
                    <a:lumMod val="50000"/>
                  </a:schemeClr>
                </a:solidFill>
              </a:rPr>
              <a:t>LEGITIMATING ENVIRONMENTS </a:t>
            </a:r>
            <a:r>
              <a:rPr lang="en-GB" dirty="0">
                <a:solidFill>
                  <a:schemeClr val="accent6">
                    <a:lumMod val="50000"/>
                  </a:schemeClr>
                </a:solidFill>
              </a:rPr>
              <a:t>(Absence of censure for ARC harm.  Absence of alternative social activities, certain settings: university halls of residence, nightclubs, family home).</a:t>
            </a:r>
          </a:p>
        </p:txBody>
      </p:sp>
    </p:spTree>
    <p:extLst>
      <p:ext uri="{BB962C8B-B14F-4D97-AF65-F5344CB8AC3E}">
        <p14:creationId xmlns:p14="http://schemas.microsoft.com/office/powerpoint/2010/main" val="1578420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Nuisance and tolerance</a:t>
            </a:r>
          </a:p>
        </p:txBody>
      </p:sp>
      <p:sp>
        <p:nvSpPr>
          <p:cNvPr id="3" name="Subtitle 2"/>
          <p:cNvSpPr>
            <a:spLocks noGrp="1"/>
          </p:cNvSpPr>
          <p:nvPr>
            <p:ph type="subTitle" idx="1"/>
          </p:nvPr>
        </p:nvSpPr>
        <p:spPr>
          <a:xfrm>
            <a:off x="899592" y="1484784"/>
            <a:ext cx="7086600" cy="5184576"/>
          </a:xfrm>
        </p:spPr>
        <p:style>
          <a:lnRef idx="1">
            <a:schemeClr val="accent4"/>
          </a:lnRef>
          <a:fillRef idx="3">
            <a:schemeClr val="accent4"/>
          </a:fillRef>
          <a:effectRef idx="2">
            <a:schemeClr val="accent4"/>
          </a:effectRef>
          <a:fontRef idx="minor">
            <a:schemeClr val="lt1"/>
          </a:fontRef>
        </p:style>
        <p:txBody>
          <a:bodyPr>
            <a:normAutofit fontScale="92500" lnSpcReduction="20000"/>
          </a:bodyPr>
          <a:lstStyle/>
          <a:p>
            <a:endParaRPr lang="en-GB" dirty="0"/>
          </a:p>
          <a:p>
            <a:r>
              <a:rPr lang="en-GB" sz="2200" dirty="0">
                <a:solidFill>
                  <a:schemeClr val="accent6">
                    <a:lumMod val="50000"/>
                  </a:schemeClr>
                </a:solidFill>
              </a:rPr>
              <a:t>“</a:t>
            </a:r>
            <a:r>
              <a:rPr lang="en-GB" sz="2200" i="1" dirty="0">
                <a:solidFill>
                  <a:schemeClr val="accent6">
                    <a:lumMod val="50000"/>
                  </a:schemeClr>
                </a:solidFill>
              </a:rPr>
              <a:t>There was two of us in our flat that were having exams and the other three weren’t and two of them they’d go out quite a lot and so be coming in at three or four, drunk, making loads of noise, didn’t really care, and obviously that was like exhausting, and then we had to get up in the morning</a:t>
            </a:r>
            <a:r>
              <a:rPr lang="en-GB" sz="2200" dirty="0">
                <a:solidFill>
                  <a:schemeClr val="accent6">
                    <a:lumMod val="50000"/>
                  </a:schemeClr>
                </a:solidFill>
              </a:rPr>
              <a:t>.”  (Vivienne, aged 18). </a:t>
            </a:r>
          </a:p>
          <a:p>
            <a:endParaRPr lang="en-GB" sz="2200" dirty="0">
              <a:solidFill>
                <a:schemeClr val="accent6">
                  <a:lumMod val="50000"/>
                </a:schemeClr>
              </a:solidFill>
            </a:endParaRPr>
          </a:p>
          <a:p>
            <a:r>
              <a:rPr lang="en-GB" sz="2200" i="1" dirty="0">
                <a:solidFill>
                  <a:schemeClr val="accent6">
                    <a:lumMod val="50000"/>
                  </a:schemeClr>
                </a:solidFill>
              </a:rPr>
              <a:t>“It won’t be direct, I mean it can be that you, might not just get invited even to something because people think you’re not going to drink.  I didn’t get invited to things. I was thinking well, you know, I could have quite easily gone… You don’t have to have a lot to drink. I don’t see that, it’s bizarre, it’s absolutely bizarre. I don’t see why you have to have eight pints, you know.” </a:t>
            </a:r>
            <a:r>
              <a:rPr lang="en-GB" sz="2200" dirty="0">
                <a:solidFill>
                  <a:schemeClr val="accent6">
                    <a:lumMod val="50000"/>
                  </a:schemeClr>
                </a:solidFill>
              </a:rPr>
              <a:t>(Carl, aged 21)</a:t>
            </a:r>
          </a:p>
          <a:p>
            <a:endParaRPr lang="en-GB" sz="2200" dirty="0">
              <a:solidFill>
                <a:schemeClr val="accent6">
                  <a:lumMod val="50000"/>
                </a:schemeClr>
              </a:solidFill>
            </a:endParaRPr>
          </a:p>
          <a:p>
            <a:r>
              <a:rPr lang="en-GB" sz="2200" i="1" dirty="0">
                <a:solidFill>
                  <a:schemeClr val="accent6">
                    <a:lumMod val="50000"/>
                  </a:schemeClr>
                </a:solidFill>
              </a:rPr>
              <a:t>“One of them has told me very horrible things to me when he was drunk about like me and how he wanted me to die.”</a:t>
            </a:r>
          </a:p>
          <a:p>
            <a:r>
              <a:rPr lang="en-GB" sz="2200" i="1" dirty="0">
                <a:solidFill>
                  <a:schemeClr val="accent6">
                    <a:lumMod val="50000"/>
                  </a:schemeClr>
                </a:solidFill>
              </a:rPr>
              <a:t> </a:t>
            </a:r>
            <a:r>
              <a:rPr lang="en-GB" sz="2200" dirty="0">
                <a:solidFill>
                  <a:schemeClr val="accent6">
                    <a:lumMod val="50000"/>
                  </a:schemeClr>
                </a:solidFill>
              </a:rPr>
              <a:t>(Edward, aged 22)</a:t>
            </a:r>
          </a:p>
          <a:p>
            <a:r>
              <a:rPr lang="en-GB" sz="2200" i="1" dirty="0"/>
              <a:t> </a:t>
            </a:r>
            <a:endParaRPr lang="en-GB" sz="2200" dirty="0"/>
          </a:p>
          <a:p>
            <a:pPr algn="l"/>
            <a:endParaRPr lang="en-GB" dirty="0">
              <a:solidFill>
                <a:schemeClr val="accent6">
                  <a:lumMod val="50000"/>
                </a:schemeClr>
              </a:solidFill>
            </a:endParaRPr>
          </a:p>
        </p:txBody>
      </p:sp>
    </p:spTree>
    <p:extLst>
      <p:ext uri="{BB962C8B-B14F-4D97-AF65-F5344CB8AC3E}">
        <p14:creationId xmlns:p14="http://schemas.microsoft.com/office/powerpoint/2010/main" val="4124733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Pressure</a:t>
            </a:r>
          </a:p>
        </p:txBody>
      </p:sp>
      <p:sp>
        <p:nvSpPr>
          <p:cNvPr id="3" name="Subtitle 2"/>
          <p:cNvSpPr>
            <a:spLocks noGrp="1"/>
          </p:cNvSpPr>
          <p:nvPr>
            <p:ph type="subTitle" idx="1"/>
          </p:nvPr>
        </p:nvSpPr>
        <p:spPr>
          <a:xfrm>
            <a:off x="971600" y="1412776"/>
            <a:ext cx="7086600" cy="4695044"/>
          </a:xfrm>
        </p:spPr>
        <p:style>
          <a:lnRef idx="1">
            <a:schemeClr val="accent4"/>
          </a:lnRef>
          <a:fillRef idx="3">
            <a:schemeClr val="accent4"/>
          </a:fillRef>
          <a:effectRef idx="2">
            <a:schemeClr val="accent4"/>
          </a:effectRef>
          <a:fontRef idx="minor">
            <a:schemeClr val="lt1"/>
          </a:fontRef>
        </p:style>
        <p:txBody>
          <a:bodyPr>
            <a:normAutofit fontScale="70000" lnSpcReduction="20000"/>
          </a:bodyPr>
          <a:lstStyle/>
          <a:p>
            <a:r>
              <a:rPr lang="en-GB" sz="2900" i="1" dirty="0">
                <a:solidFill>
                  <a:schemeClr val="accent6">
                    <a:lumMod val="50000"/>
                  </a:schemeClr>
                </a:solidFill>
              </a:rPr>
              <a:t>“It’s actually quite difficult to be the person who’s not drinking and to still go out”</a:t>
            </a:r>
            <a:r>
              <a:rPr lang="en-GB" sz="2900" dirty="0">
                <a:solidFill>
                  <a:schemeClr val="accent6">
                    <a:lumMod val="50000"/>
                  </a:schemeClr>
                </a:solidFill>
              </a:rPr>
              <a:t> (Annie , aged 21) </a:t>
            </a:r>
          </a:p>
          <a:p>
            <a:pPr algn="l"/>
            <a:endParaRPr lang="en-GB" sz="2900" dirty="0">
              <a:solidFill>
                <a:schemeClr val="accent6">
                  <a:lumMod val="50000"/>
                </a:schemeClr>
              </a:solidFill>
            </a:endParaRPr>
          </a:p>
          <a:p>
            <a:r>
              <a:rPr lang="en-GB" sz="2900" i="1" dirty="0">
                <a:solidFill>
                  <a:schemeClr val="accent6">
                    <a:lumMod val="50000"/>
                  </a:schemeClr>
                </a:solidFill>
              </a:rPr>
              <a:t>“There was quite a pressure to drink…and, obviously I’d never really had like this kind of initiation or like this kind of drinking habit or behaviour before. I didn’t see the reason behind it. Yeah, at the point I was like eighteen, I wasn’t willing to argue.”  </a:t>
            </a:r>
          </a:p>
          <a:p>
            <a:r>
              <a:rPr lang="en-GB" sz="2900" i="1" dirty="0">
                <a:solidFill>
                  <a:schemeClr val="accent6">
                    <a:lumMod val="50000"/>
                  </a:schemeClr>
                </a:solidFill>
              </a:rPr>
              <a:t>(</a:t>
            </a:r>
            <a:r>
              <a:rPr lang="en-GB" sz="2900" dirty="0">
                <a:solidFill>
                  <a:schemeClr val="accent6">
                    <a:lumMod val="50000"/>
                  </a:schemeClr>
                </a:solidFill>
              </a:rPr>
              <a:t>Peter, aged 20)</a:t>
            </a:r>
          </a:p>
          <a:p>
            <a:endParaRPr lang="en-GB" sz="2900" i="1" dirty="0">
              <a:solidFill>
                <a:schemeClr val="accent6">
                  <a:lumMod val="50000"/>
                </a:schemeClr>
              </a:solidFill>
            </a:endParaRPr>
          </a:p>
          <a:p>
            <a:r>
              <a:rPr lang="en-GB" sz="2900" i="1" dirty="0">
                <a:solidFill>
                  <a:schemeClr val="accent6">
                    <a:lumMod val="50000"/>
                  </a:schemeClr>
                </a:solidFill>
              </a:rPr>
              <a:t> “I had sex with someone, that I never met before and that was completely out of character for me and I regretted it and it was purely because I’d drunk that much… like even when I would go out and boys would be quite touchy-feely, I’d be like “no!” I know people do it, but that’s just not me, and I just hated the fact that I’d done it.” (Vivienne, aged 18)</a:t>
            </a:r>
            <a:endParaRPr lang="en-GB" sz="2900" dirty="0">
              <a:solidFill>
                <a:schemeClr val="accent6">
                  <a:lumMod val="50000"/>
                </a:schemeClr>
              </a:solidFill>
            </a:endParaRPr>
          </a:p>
          <a:p>
            <a:r>
              <a:rPr lang="en-GB" sz="2900" dirty="0">
                <a:solidFill>
                  <a:schemeClr val="accent6">
                    <a:lumMod val="50000"/>
                  </a:schemeClr>
                </a:solidFill>
              </a:rPr>
              <a:t> </a:t>
            </a:r>
          </a:p>
          <a:p>
            <a:r>
              <a:rPr lang="en-GB" dirty="0">
                <a:solidFill>
                  <a:schemeClr val="accent6">
                    <a:lumMod val="50000"/>
                  </a:schemeClr>
                </a:solidFill>
              </a:rPr>
              <a:t> </a:t>
            </a:r>
          </a:p>
          <a:p>
            <a:pPr algn="l"/>
            <a:endParaRPr lang="en-GB" sz="2800" dirty="0"/>
          </a:p>
          <a:p>
            <a:pPr algn="l"/>
            <a:endParaRPr lang="en-GB" dirty="0">
              <a:solidFill>
                <a:schemeClr val="accent6">
                  <a:lumMod val="50000"/>
                </a:schemeClr>
              </a:solidFill>
            </a:endParaRPr>
          </a:p>
        </p:txBody>
      </p:sp>
    </p:spTree>
    <p:extLst>
      <p:ext uri="{BB962C8B-B14F-4D97-AF65-F5344CB8AC3E}">
        <p14:creationId xmlns:p14="http://schemas.microsoft.com/office/powerpoint/2010/main" val="3799366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548680"/>
            <a:ext cx="7990656" cy="1780108"/>
          </a:xfrm>
        </p:spPr>
        <p:txBody>
          <a:bodyPr/>
          <a:lstStyle/>
          <a:p>
            <a:r>
              <a:rPr lang="en-GB" b="1" dirty="0">
                <a:solidFill>
                  <a:schemeClr val="accent5">
                    <a:lumMod val="60000"/>
                    <a:lumOff val="40000"/>
                  </a:schemeClr>
                </a:solidFill>
                <a:effectLst>
                  <a:outerShdw blurRad="38100" dist="38100" dir="2700000" algn="tl">
                    <a:srgbClr val="000000">
                      <a:alpha val="43137"/>
                    </a:srgbClr>
                  </a:outerShdw>
                </a:effectLst>
              </a:rPr>
              <a:t>Alcohol-Related Collateral harm</a:t>
            </a:r>
            <a:endParaRPr lang="en-GB" dirty="0"/>
          </a:p>
        </p:txBody>
      </p:sp>
      <p:sp>
        <p:nvSpPr>
          <p:cNvPr id="3" name="Subtitle 2"/>
          <p:cNvSpPr>
            <a:spLocks noGrp="1"/>
          </p:cNvSpPr>
          <p:nvPr>
            <p:ph type="subTitle" idx="1"/>
          </p:nvPr>
        </p:nvSpPr>
        <p:spPr>
          <a:xfrm>
            <a:off x="1331640" y="2328788"/>
            <a:ext cx="6400800" cy="3476476"/>
          </a:xfrm>
        </p:spPr>
        <p:txBody>
          <a:bodyPr>
            <a:normAutofit/>
          </a:bodyPr>
          <a:lstStyle/>
          <a:p>
            <a:r>
              <a:rPr lang="en-GB" sz="2400" dirty="0">
                <a:solidFill>
                  <a:srgbClr val="002060"/>
                </a:solidFill>
              </a:rPr>
              <a:t>This study uses the acronym “ARC harm”  for this multi-faceted phenomenon and as a metaphor for the circle around the drinkers where these ARC harms occur. </a:t>
            </a:r>
          </a:p>
          <a:p>
            <a:endParaRPr lang="en-GB" sz="2400" dirty="0">
              <a:solidFill>
                <a:srgbClr val="002060"/>
              </a:solidFill>
            </a:endParaRPr>
          </a:p>
          <a:p>
            <a:r>
              <a:rPr lang="en-GB" dirty="0">
                <a:solidFill>
                  <a:srgbClr val="C00000"/>
                </a:solidFill>
              </a:rPr>
              <a:t> </a:t>
            </a:r>
          </a:p>
          <a:p>
            <a:endParaRPr lang="en-GB" dirty="0"/>
          </a:p>
        </p:txBody>
      </p:sp>
    </p:spTree>
    <p:extLst>
      <p:ext uri="{BB962C8B-B14F-4D97-AF65-F5344CB8AC3E}">
        <p14:creationId xmlns:p14="http://schemas.microsoft.com/office/powerpoint/2010/main" val="4100562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Unsought responsibility</a:t>
            </a:r>
          </a:p>
        </p:txBody>
      </p:sp>
      <p:sp>
        <p:nvSpPr>
          <p:cNvPr id="3" name="Subtitle 2"/>
          <p:cNvSpPr>
            <a:spLocks noGrp="1"/>
          </p:cNvSpPr>
          <p:nvPr>
            <p:ph type="subTitle" idx="1"/>
          </p:nvPr>
        </p:nvSpPr>
        <p:spPr>
          <a:xfrm>
            <a:off x="899592" y="1484784"/>
            <a:ext cx="7086600" cy="4695044"/>
          </a:xfrm>
        </p:spPr>
        <p:style>
          <a:lnRef idx="1">
            <a:schemeClr val="accent4"/>
          </a:lnRef>
          <a:fillRef idx="3">
            <a:schemeClr val="accent4"/>
          </a:fillRef>
          <a:effectRef idx="2">
            <a:schemeClr val="accent4"/>
          </a:effectRef>
          <a:fontRef idx="minor">
            <a:schemeClr val="lt1"/>
          </a:fontRef>
        </p:style>
        <p:txBody>
          <a:bodyPr>
            <a:normAutofit/>
          </a:bodyPr>
          <a:lstStyle/>
          <a:p>
            <a:endParaRPr lang="en-GB" i="1" dirty="0"/>
          </a:p>
          <a:p>
            <a:r>
              <a:rPr lang="en-GB" i="1" dirty="0">
                <a:solidFill>
                  <a:schemeClr val="accent6">
                    <a:lumMod val="50000"/>
                  </a:schemeClr>
                </a:solidFill>
              </a:rPr>
              <a:t>“And when you have to look after friends you want to do what’s best for them, but it can be stressful as well. You can’t pretend it’s what you want to be doing because it’s not what you want to be doing.” </a:t>
            </a:r>
            <a:r>
              <a:rPr lang="en-GB" dirty="0">
                <a:solidFill>
                  <a:schemeClr val="accent6">
                    <a:lumMod val="50000"/>
                  </a:schemeClr>
                </a:solidFill>
              </a:rPr>
              <a:t>(Kristie, aged 18)</a:t>
            </a:r>
            <a:r>
              <a:rPr lang="en-GB" i="1" dirty="0">
                <a:solidFill>
                  <a:schemeClr val="accent6">
                    <a:lumMod val="50000"/>
                  </a:schemeClr>
                </a:solidFill>
              </a:rPr>
              <a:t>  </a:t>
            </a:r>
            <a:endParaRPr lang="en-GB" dirty="0">
              <a:solidFill>
                <a:schemeClr val="accent6">
                  <a:lumMod val="50000"/>
                </a:schemeClr>
              </a:solidFill>
            </a:endParaRPr>
          </a:p>
          <a:p>
            <a:r>
              <a:rPr lang="en-GB" dirty="0">
                <a:solidFill>
                  <a:schemeClr val="accent6">
                    <a:lumMod val="50000"/>
                  </a:schemeClr>
                </a:solidFill>
              </a:rPr>
              <a:t>“</a:t>
            </a:r>
            <a:r>
              <a:rPr lang="en-GB" i="1" dirty="0">
                <a:solidFill>
                  <a:schemeClr val="accent6">
                    <a:lumMod val="50000"/>
                  </a:schemeClr>
                </a:solidFill>
              </a:rPr>
              <a:t>I think being sober when everyone else is sort of out of it, it can…  In a way, it is good because you’re sort of… you can look after them and stuff and you’re like “don’t do this! Don’t do that!” But then you can end up just being like “why have I come out?” </a:t>
            </a:r>
            <a:r>
              <a:rPr lang="en-GB" dirty="0">
                <a:solidFill>
                  <a:schemeClr val="accent6">
                    <a:lumMod val="50000"/>
                  </a:schemeClr>
                </a:solidFill>
              </a:rPr>
              <a:t>(Stella, aged 19)</a:t>
            </a:r>
          </a:p>
          <a:p>
            <a:r>
              <a:rPr lang="en-GB" i="1" dirty="0">
                <a:solidFill>
                  <a:schemeClr val="accent6">
                    <a:lumMod val="50000"/>
                  </a:schemeClr>
                </a:solidFill>
              </a:rPr>
              <a:t>“Quite a few nights …she was too drunk to actually to be looking after us as children.  Our parents split up when I was five so it was me and my sisters, like five and seven year olds in the house and she’d be, you know, quite drunk.” (</a:t>
            </a:r>
            <a:r>
              <a:rPr lang="en-GB" dirty="0">
                <a:solidFill>
                  <a:schemeClr val="accent6">
                    <a:lumMod val="50000"/>
                  </a:schemeClr>
                </a:solidFill>
              </a:rPr>
              <a:t>Annie, aged  21) </a:t>
            </a:r>
          </a:p>
          <a:p>
            <a:pPr algn="l"/>
            <a:endParaRPr lang="en-GB" dirty="0">
              <a:solidFill>
                <a:schemeClr val="accent6">
                  <a:lumMod val="50000"/>
                </a:schemeClr>
              </a:solidFill>
            </a:endParaRPr>
          </a:p>
        </p:txBody>
      </p:sp>
    </p:spTree>
    <p:extLst>
      <p:ext uri="{BB962C8B-B14F-4D97-AF65-F5344CB8AC3E}">
        <p14:creationId xmlns:p14="http://schemas.microsoft.com/office/powerpoint/2010/main" val="2369921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Physical harm</a:t>
            </a:r>
          </a:p>
        </p:txBody>
      </p:sp>
      <p:sp>
        <p:nvSpPr>
          <p:cNvPr id="3" name="Subtitle 2"/>
          <p:cNvSpPr>
            <a:spLocks noGrp="1"/>
          </p:cNvSpPr>
          <p:nvPr>
            <p:ph type="subTitle" idx="1"/>
          </p:nvPr>
        </p:nvSpPr>
        <p:spPr>
          <a:xfrm>
            <a:off x="899592" y="1484784"/>
            <a:ext cx="7086600" cy="4695044"/>
          </a:xfrm>
        </p:spPr>
        <p:style>
          <a:lnRef idx="1">
            <a:schemeClr val="accent4"/>
          </a:lnRef>
          <a:fillRef idx="3">
            <a:schemeClr val="accent4"/>
          </a:fillRef>
          <a:effectRef idx="2">
            <a:schemeClr val="accent4"/>
          </a:effectRef>
          <a:fontRef idx="minor">
            <a:schemeClr val="lt1"/>
          </a:fontRef>
        </p:style>
        <p:txBody>
          <a:bodyPr>
            <a:normAutofit/>
          </a:bodyPr>
          <a:lstStyle/>
          <a:p>
            <a:r>
              <a:rPr lang="en-GB" i="1" dirty="0">
                <a:solidFill>
                  <a:schemeClr val="accent6">
                    <a:lumMod val="50000"/>
                  </a:schemeClr>
                </a:solidFill>
              </a:rPr>
              <a:t>“My dad.. took me up to the park once, when he was having a drink and I broke my nose because he was on a seesaw and he went down too hard and I went over the seesaw” </a:t>
            </a:r>
          </a:p>
          <a:p>
            <a:r>
              <a:rPr lang="en-GB" i="1" dirty="0">
                <a:solidFill>
                  <a:schemeClr val="accent6">
                    <a:lumMod val="50000"/>
                  </a:schemeClr>
                </a:solidFill>
              </a:rPr>
              <a:t>(Edward, aged 22)</a:t>
            </a:r>
            <a:endParaRPr lang="en-GB" dirty="0">
              <a:solidFill>
                <a:schemeClr val="accent6">
                  <a:lumMod val="50000"/>
                </a:schemeClr>
              </a:solidFill>
            </a:endParaRPr>
          </a:p>
          <a:p>
            <a:r>
              <a:rPr lang="en-GB" i="1" dirty="0">
                <a:solidFill>
                  <a:schemeClr val="accent6">
                    <a:lumMod val="50000"/>
                  </a:schemeClr>
                </a:solidFill>
              </a:rPr>
              <a:t> </a:t>
            </a:r>
          </a:p>
          <a:p>
            <a:r>
              <a:rPr lang="en-GB" i="1" dirty="0">
                <a:solidFill>
                  <a:schemeClr val="accent6">
                    <a:lumMod val="50000"/>
                  </a:schemeClr>
                </a:solidFill>
              </a:rPr>
              <a:t>“The driver was drunk, they were all drunk, they came in too fast and crashed and one of the …  My friend, who was the only one wearing a seatbelt, she died and then there was another three of them seriously injured, like in hospital.  One was in a coma, the other one I think lost his hand. […] The driver was fine, but he’s in prison now for manslaughter and he’s on suicide watch in prison.”</a:t>
            </a:r>
            <a:r>
              <a:rPr lang="en-GB" dirty="0">
                <a:solidFill>
                  <a:schemeClr val="accent6">
                    <a:lumMod val="50000"/>
                  </a:schemeClr>
                </a:solidFill>
              </a:rPr>
              <a:t> (Betsy, aged 23).</a:t>
            </a:r>
          </a:p>
          <a:p>
            <a:pPr algn="l"/>
            <a:endParaRPr lang="en-GB" dirty="0">
              <a:solidFill>
                <a:schemeClr val="accent6">
                  <a:lumMod val="50000"/>
                </a:schemeClr>
              </a:solidFill>
            </a:endParaRPr>
          </a:p>
        </p:txBody>
      </p:sp>
    </p:spTree>
    <p:extLst>
      <p:ext uri="{BB962C8B-B14F-4D97-AF65-F5344CB8AC3E}">
        <p14:creationId xmlns:p14="http://schemas.microsoft.com/office/powerpoint/2010/main" val="1934292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Psychological harm</a:t>
            </a:r>
          </a:p>
        </p:txBody>
      </p:sp>
      <p:sp>
        <p:nvSpPr>
          <p:cNvPr id="3" name="Subtitle 2"/>
          <p:cNvSpPr>
            <a:spLocks noGrp="1"/>
          </p:cNvSpPr>
          <p:nvPr>
            <p:ph type="subTitle" idx="1"/>
          </p:nvPr>
        </p:nvSpPr>
        <p:spPr>
          <a:xfrm>
            <a:off x="899592" y="1484784"/>
            <a:ext cx="7086600" cy="4695044"/>
          </a:xfrm>
        </p:spPr>
        <p:style>
          <a:lnRef idx="1">
            <a:schemeClr val="accent4"/>
          </a:lnRef>
          <a:fillRef idx="3">
            <a:schemeClr val="accent4"/>
          </a:fillRef>
          <a:effectRef idx="2">
            <a:schemeClr val="accent4"/>
          </a:effectRef>
          <a:fontRef idx="minor">
            <a:schemeClr val="lt1"/>
          </a:fontRef>
        </p:style>
        <p:txBody>
          <a:bodyPr>
            <a:normAutofit/>
          </a:bodyPr>
          <a:lstStyle/>
          <a:p>
            <a:r>
              <a:rPr lang="en-GB" i="1" dirty="0">
                <a:solidFill>
                  <a:schemeClr val="accent6">
                    <a:lumMod val="50000"/>
                  </a:schemeClr>
                </a:solidFill>
              </a:rPr>
              <a:t>“He was just forty I think when he died, but he was ill for the past six/seven years, kind of in and out of hospital and my mother and I would go and clean the house when it would have like you know… when it was really bad there’d be kind of like, you know, throwing up blood and things like that in the toilets, the whole bathroom was a complete mess.  It was really hard going to see him and seeing him like that.”</a:t>
            </a:r>
            <a:r>
              <a:rPr lang="en-GB" dirty="0">
                <a:solidFill>
                  <a:schemeClr val="accent6">
                    <a:lumMod val="50000"/>
                  </a:schemeClr>
                </a:solidFill>
              </a:rPr>
              <a:t> </a:t>
            </a:r>
          </a:p>
          <a:p>
            <a:r>
              <a:rPr lang="en-GB" dirty="0">
                <a:solidFill>
                  <a:schemeClr val="accent6">
                    <a:lumMod val="50000"/>
                  </a:schemeClr>
                </a:solidFill>
              </a:rPr>
              <a:t>(Annie, 21)</a:t>
            </a:r>
          </a:p>
          <a:p>
            <a:endParaRPr lang="en-GB" dirty="0">
              <a:solidFill>
                <a:schemeClr val="accent6">
                  <a:lumMod val="50000"/>
                </a:schemeClr>
              </a:solidFill>
            </a:endParaRPr>
          </a:p>
          <a:p>
            <a:r>
              <a:rPr lang="en-GB" i="1" dirty="0">
                <a:solidFill>
                  <a:schemeClr val="accent6">
                    <a:lumMod val="50000"/>
                  </a:schemeClr>
                </a:solidFill>
              </a:rPr>
              <a:t>“I didn’t know my dad if he wasn’t drunk…in my entire time that I knew my dad, I’ve only ever had one conversation with him when he was sober.” </a:t>
            </a:r>
          </a:p>
          <a:p>
            <a:r>
              <a:rPr lang="en-GB" i="1" dirty="0">
                <a:solidFill>
                  <a:schemeClr val="accent6">
                    <a:lumMod val="50000"/>
                  </a:schemeClr>
                </a:solidFill>
              </a:rPr>
              <a:t>(Edward, aged 22)</a:t>
            </a:r>
            <a:endParaRPr lang="en-GB" dirty="0">
              <a:solidFill>
                <a:schemeClr val="accent6">
                  <a:lumMod val="50000"/>
                </a:schemeClr>
              </a:solidFill>
            </a:endParaRPr>
          </a:p>
          <a:p>
            <a:endParaRPr lang="en-GB" sz="2400" dirty="0"/>
          </a:p>
          <a:p>
            <a:pPr algn="l"/>
            <a:endParaRPr lang="en-GB" dirty="0">
              <a:solidFill>
                <a:schemeClr val="accent6">
                  <a:lumMod val="50000"/>
                </a:schemeClr>
              </a:solidFill>
            </a:endParaRPr>
          </a:p>
        </p:txBody>
      </p:sp>
    </p:spTree>
    <p:extLst>
      <p:ext uri="{BB962C8B-B14F-4D97-AF65-F5344CB8AC3E}">
        <p14:creationId xmlns:p14="http://schemas.microsoft.com/office/powerpoint/2010/main" val="4288331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Relationship harm</a:t>
            </a:r>
          </a:p>
        </p:txBody>
      </p:sp>
      <p:sp>
        <p:nvSpPr>
          <p:cNvPr id="3" name="Subtitle 2"/>
          <p:cNvSpPr>
            <a:spLocks noGrp="1"/>
          </p:cNvSpPr>
          <p:nvPr>
            <p:ph type="subTitle" idx="1"/>
          </p:nvPr>
        </p:nvSpPr>
        <p:spPr>
          <a:xfrm>
            <a:off x="971600" y="1484784"/>
            <a:ext cx="7086600" cy="4695044"/>
          </a:xfrm>
        </p:spPr>
        <p:style>
          <a:lnRef idx="1">
            <a:schemeClr val="accent4"/>
          </a:lnRef>
          <a:fillRef idx="3">
            <a:schemeClr val="accent4"/>
          </a:fillRef>
          <a:effectRef idx="2">
            <a:schemeClr val="accent4"/>
          </a:effectRef>
          <a:fontRef idx="minor">
            <a:schemeClr val="lt1"/>
          </a:fontRef>
        </p:style>
        <p:txBody>
          <a:bodyPr>
            <a:normAutofit fontScale="62500" lnSpcReduction="20000"/>
          </a:bodyPr>
          <a:lstStyle/>
          <a:p>
            <a:r>
              <a:rPr lang="en-GB" sz="3200" dirty="0">
                <a:solidFill>
                  <a:schemeClr val="accent6">
                    <a:lumMod val="50000"/>
                  </a:schemeClr>
                </a:solidFill>
              </a:rPr>
              <a:t>“</a:t>
            </a:r>
            <a:r>
              <a:rPr lang="en-GB" sz="3200" i="1" dirty="0">
                <a:solidFill>
                  <a:schemeClr val="accent6">
                    <a:lumMod val="50000"/>
                  </a:schemeClr>
                </a:solidFill>
              </a:rPr>
              <a:t>If I’m at home and my dad’s drunk…then I’ll just stay in my room…  I do like to have a talk with my dad, but when he is really drunk, it is hard to have a conversation, so I will stay in my room. This is what I used to do when I was younger, obviously I prefer not to… yeah, I don’t like seeing him drunk all the time.”</a:t>
            </a:r>
            <a:r>
              <a:rPr lang="en-GB" sz="3200" dirty="0">
                <a:solidFill>
                  <a:schemeClr val="accent6">
                    <a:lumMod val="50000"/>
                  </a:schemeClr>
                </a:solidFill>
              </a:rPr>
              <a:t> </a:t>
            </a:r>
          </a:p>
          <a:p>
            <a:r>
              <a:rPr lang="en-GB" sz="3200" dirty="0">
                <a:solidFill>
                  <a:schemeClr val="accent6">
                    <a:lumMod val="50000"/>
                  </a:schemeClr>
                </a:solidFill>
              </a:rPr>
              <a:t>(Yvonne, aged 19)</a:t>
            </a:r>
          </a:p>
          <a:p>
            <a:endParaRPr lang="en-GB" sz="3200" dirty="0">
              <a:solidFill>
                <a:schemeClr val="accent6">
                  <a:lumMod val="50000"/>
                </a:schemeClr>
              </a:solidFill>
            </a:endParaRPr>
          </a:p>
          <a:p>
            <a:r>
              <a:rPr lang="en-GB" sz="3200" i="1" dirty="0">
                <a:solidFill>
                  <a:schemeClr val="accent6">
                    <a:lumMod val="50000"/>
                  </a:schemeClr>
                </a:solidFill>
              </a:rPr>
              <a:t>“I did not want to go anywhere near my father when he was drunk, so, obviously it affected me in that sort of respect…. I wasn’t really afraid of him….more, more just being uncomfortable being like anywhere near him”</a:t>
            </a:r>
          </a:p>
          <a:p>
            <a:r>
              <a:rPr lang="en-GB" sz="3200" i="1" dirty="0">
                <a:solidFill>
                  <a:schemeClr val="accent6">
                    <a:lumMod val="50000"/>
                  </a:schemeClr>
                </a:solidFill>
              </a:rPr>
              <a:t> </a:t>
            </a:r>
            <a:r>
              <a:rPr lang="en-GB" sz="3200" dirty="0">
                <a:solidFill>
                  <a:schemeClr val="accent6">
                    <a:lumMod val="50000"/>
                  </a:schemeClr>
                </a:solidFill>
              </a:rPr>
              <a:t>(Nathan, aged 19)</a:t>
            </a:r>
          </a:p>
          <a:p>
            <a:br>
              <a:rPr lang="en-GB" sz="3200" dirty="0">
                <a:solidFill>
                  <a:schemeClr val="accent6">
                    <a:lumMod val="50000"/>
                  </a:schemeClr>
                </a:solidFill>
              </a:rPr>
            </a:br>
            <a:r>
              <a:rPr lang="en-GB" sz="3200" dirty="0">
                <a:solidFill>
                  <a:schemeClr val="accent6">
                    <a:lumMod val="50000"/>
                  </a:schemeClr>
                </a:solidFill>
              </a:rPr>
              <a:t> </a:t>
            </a:r>
          </a:p>
          <a:p>
            <a:endParaRPr lang="en-GB" dirty="0"/>
          </a:p>
          <a:p>
            <a:r>
              <a:rPr lang="en-GB" i="1" dirty="0"/>
              <a:t> </a:t>
            </a:r>
            <a:endParaRPr lang="en-GB" dirty="0"/>
          </a:p>
          <a:p>
            <a:pPr algn="l"/>
            <a:endParaRPr lang="en-GB" dirty="0">
              <a:solidFill>
                <a:schemeClr val="accent6">
                  <a:lumMod val="50000"/>
                </a:schemeClr>
              </a:solidFill>
            </a:endParaRPr>
          </a:p>
        </p:txBody>
      </p:sp>
    </p:spTree>
    <p:extLst>
      <p:ext uri="{BB962C8B-B14F-4D97-AF65-F5344CB8AC3E}">
        <p14:creationId xmlns:p14="http://schemas.microsoft.com/office/powerpoint/2010/main" val="18604609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1" y="980728"/>
            <a:ext cx="7056783"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8995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University milieu</a:t>
            </a:r>
          </a:p>
        </p:txBody>
      </p:sp>
      <p:sp>
        <p:nvSpPr>
          <p:cNvPr id="3" name="Subtitle 2"/>
          <p:cNvSpPr>
            <a:spLocks noGrp="1"/>
          </p:cNvSpPr>
          <p:nvPr>
            <p:ph type="subTitle" idx="1"/>
          </p:nvPr>
        </p:nvSpPr>
        <p:spPr>
          <a:xfrm>
            <a:off x="827584" y="1484784"/>
            <a:ext cx="7086600" cy="4695044"/>
          </a:xfrm>
        </p:spPr>
        <p:style>
          <a:lnRef idx="1">
            <a:schemeClr val="accent4"/>
          </a:lnRef>
          <a:fillRef idx="3">
            <a:schemeClr val="accent4"/>
          </a:fillRef>
          <a:effectRef idx="2">
            <a:schemeClr val="accent4"/>
          </a:effectRef>
          <a:fontRef idx="minor">
            <a:schemeClr val="lt1"/>
          </a:fontRef>
        </p:style>
        <p:txBody>
          <a:bodyPr>
            <a:normAutofit lnSpcReduction="10000"/>
          </a:bodyPr>
          <a:lstStyle/>
          <a:p>
            <a:r>
              <a:rPr lang="en-GB" i="1" dirty="0">
                <a:solidFill>
                  <a:schemeClr val="accent6">
                    <a:lumMod val="50000"/>
                  </a:schemeClr>
                </a:solidFill>
              </a:rPr>
              <a:t>“At first at university that’s how people kind of get to know each other a little bit, and they feel like they’re bonding by getting really drunk and crying in the toilets together”.</a:t>
            </a:r>
            <a:r>
              <a:rPr lang="en-GB" dirty="0">
                <a:solidFill>
                  <a:schemeClr val="accent6">
                    <a:lumMod val="50000"/>
                  </a:schemeClr>
                </a:solidFill>
              </a:rPr>
              <a:t> </a:t>
            </a:r>
          </a:p>
          <a:p>
            <a:r>
              <a:rPr lang="en-GB" dirty="0">
                <a:solidFill>
                  <a:schemeClr val="accent6">
                    <a:lumMod val="50000"/>
                  </a:schemeClr>
                </a:solidFill>
              </a:rPr>
              <a:t>(Annie, aged 21)</a:t>
            </a:r>
          </a:p>
          <a:p>
            <a:endParaRPr lang="en-GB" dirty="0">
              <a:solidFill>
                <a:schemeClr val="accent6">
                  <a:lumMod val="50000"/>
                </a:schemeClr>
              </a:solidFill>
            </a:endParaRPr>
          </a:p>
          <a:p>
            <a:r>
              <a:rPr lang="en-GB" i="1" dirty="0">
                <a:solidFill>
                  <a:schemeClr val="accent6">
                    <a:lumMod val="50000"/>
                  </a:schemeClr>
                </a:solidFill>
              </a:rPr>
              <a:t>“With student life, you never really know what to do and you want to be accepted, so you kind of go along with it”</a:t>
            </a:r>
          </a:p>
          <a:p>
            <a:r>
              <a:rPr lang="en-GB" dirty="0">
                <a:solidFill>
                  <a:schemeClr val="accent6">
                    <a:lumMod val="50000"/>
                  </a:schemeClr>
                </a:solidFill>
              </a:rPr>
              <a:t> (Isabelle, aged 24)</a:t>
            </a:r>
          </a:p>
          <a:p>
            <a:endParaRPr lang="en-GB" dirty="0">
              <a:solidFill>
                <a:schemeClr val="accent6">
                  <a:lumMod val="50000"/>
                </a:schemeClr>
              </a:solidFill>
            </a:endParaRPr>
          </a:p>
          <a:p>
            <a:r>
              <a:rPr lang="en-GB" i="1" dirty="0">
                <a:solidFill>
                  <a:schemeClr val="accent6">
                    <a:lumMod val="50000"/>
                  </a:schemeClr>
                </a:solidFill>
              </a:rPr>
              <a:t>I’ve had water and drunk it out of a straw so people don’t think I’m stopping drinking because I don’t want them to think I’m a bit pathetic…so I just pretend it’s alcohol.  Sometimes people are like “ah, why are you stopping drinking, it’s only like one in the morning” and like “ah, you’re so boring”. </a:t>
            </a:r>
          </a:p>
          <a:p>
            <a:r>
              <a:rPr lang="en-GB" dirty="0">
                <a:solidFill>
                  <a:schemeClr val="accent6">
                    <a:lumMod val="50000"/>
                  </a:schemeClr>
                </a:solidFill>
              </a:rPr>
              <a:t>(Ursula, aged 19)</a:t>
            </a:r>
          </a:p>
          <a:p>
            <a:endParaRPr lang="en-GB" dirty="0">
              <a:solidFill>
                <a:schemeClr val="accent6">
                  <a:lumMod val="50000"/>
                </a:schemeClr>
              </a:solidFill>
            </a:endParaRPr>
          </a:p>
        </p:txBody>
      </p:sp>
    </p:spTree>
    <p:extLst>
      <p:ext uri="{BB962C8B-B14F-4D97-AF65-F5344CB8AC3E}">
        <p14:creationId xmlns:p14="http://schemas.microsoft.com/office/powerpoint/2010/main" val="91913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Perceptions of alcohol</a:t>
            </a:r>
          </a:p>
        </p:txBody>
      </p:sp>
      <p:sp>
        <p:nvSpPr>
          <p:cNvPr id="3" name="Subtitle 2"/>
          <p:cNvSpPr>
            <a:spLocks noGrp="1"/>
          </p:cNvSpPr>
          <p:nvPr>
            <p:ph type="subTitle" idx="1"/>
          </p:nvPr>
        </p:nvSpPr>
        <p:spPr>
          <a:xfrm>
            <a:off x="1081336" y="1412776"/>
            <a:ext cx="7086600" cy="4695044"/>
          </a:xfrm>
        </p:spPr>
        <p:style>
          <a:lnRef idx="1">
            <a:schemeClr val="accent4"/>
          </a:lnRef>
          <a:fillRef idx="3">
            <a:schemeClr val="accent4"/>
          </a:fillRef>
          <a:effectRef idx="2">
            <a:schemeClr val="accent4"/>
          </a:effectRef>
          <a:fontRef idx="minor">
            <a:schemeClr val="lt1"/>
          </a:fontRef>
        </p:style>
        <p:txBody>
          <a:bodyPr>
            <a:normAutofit/>
          </a:bodyPr>
          <a:lstStyle/>
          <a:p>
            <a:r>
              <a:rPr lang="en-GB" i="1" dirty="0">
                <a:solidFill>
                  <a:schemeClr val="accent6">
                    <a:lumMod val="50000"/>
                  </a:schemeClr>
                </a:solidFill>
              </a:rPr>
              <a:t>“You know, you don’t go to parties in order to meet people… My course mates, they’re saying they go in order to get drunk, and if they didn’t get drunk, then they see the party as a failure…”</a:t>
            </a:r>
            <a:r>
              <a:rPr lang="en-GB" dirty="0">
                <a:solidFill>
                  <a:schemeClr val="accent6">
                    <a:lumMod val="50000"/>
                  </a:schemeClr>
                </a:solidFill>
              </a:rPr>
              <a:t>  (Dan, aged 22)</a:t>
            </a:r>
          </a:p>
          <a:p>
            <a:r>
              <a:rPr lang="en-GB" i="1" dirty="0">
                <a:solidFill>
                  <a:schemeClr val="accent6">
                    <a:lumMod val="50000"/>
                  </a:schemeClr>
                </a:solidFill>
              </a:rPr>
              <a:t>“It’s apparently, not really the thing to do to ask someone ‘can you buy me a lemonade’ Doesn’t sound as well as ‘can you buy me a wine’ People would have wine or cocktail or beer or something, not a lemonade…if you’re grown up and can drink alcohol” </a:t>
            </a:r>
          </a:p>
          <a:p>
            <a:r>
              <a:rPr lang="en-GB" i="1" dirty="0">
                <a:solidFill>
                  <a:schemeClr val="accent6">
                    <a:lumMod val="50000"/>
                  </a:schemeClr>
                </a:solidFill>
              </a:rPr>
              <a:t>(Rosa, aged 18).</a:t>
            </a:r>
          </a:p>
          <a:p>
            <a:r>
              <a:rPr lang="en-GB" i="1" dirty="0">
                <a:solidFill>
                  <a:schemeClr val="accent6">
                    <a:lumMod val="50000"/>
                  </a:schemeClr>
                </a:solidFill>
              </a:rPr>
              <a:t>“It’s normal for our age bracket, you know. Between eighteen and twenty-five you’re expected to drink, right.  People expect you to. And if you don’t you’re kind of … um….” </a:t>
            </a:r>
          </a:p>
          <a:p>
            <a:r>
              <a:rPr lang="en-GB" dirty="0">
                <a:solidFill>
                  <a:schemeClr val="accent6">
                    <a:lumMod val="50000"/>
                  </a:schemeClr>
                </a:solidFill>
              </a:rPr>
              <a:t>(Annie, aged  21).</a:t>
            </a:r>
          </a:p>
          <a:p>
            <a:r>
              <a:rPr lang="en-GB" dirty="0">
                <a:solidFill>
                  <a:schemeClr val="accent6">
                    <a:lumMod val="50000"/>
                  </a:schemeClr>
                </a:solidFill>
              </a:rPr>
              <a:t> </a:t>
            </a:r>
          </a:p>
          <a:p>
            <a:pPr algn="l"/>
            <a:endParaRPr lang="en-GB" i="1" dirty="0"/>
          </a:p>
          <a:p>
            <a:pPr algn="l"/>
            <a:endParaRPr lang="en-GB" dirty="0">
              <a:solidFill>
                <a:schemeClr val="accent6">
                  <a:lumMod val="50000"/>
                </a:schemeClr>
              </a:solidFill>
            </a:endParaRPr>
          </a:p>
        </p:txBody>
      </p:sp>
    </p:spTree>
    <p:extLst>
      <p:ext uri="{BB962C8B-B14F-4D97-AF65-F5344CB8AC3E}">
        <p14:creationId xmlns:p14="http://schemas.microsoft.com/office/powerpoint/2010/main" val="3122657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04664"/>
            <a:ext cx="7772400" cy="892696"/>
          </a:xfrm>
        </p:spPr>
        <p:txBody>
          <a:bodyPr>
            <a:normAutofit/>
          </a:bodyPr>
          <a:lstStyle/>
          <a:p>
            <a:r>
              <a:rPr lang="en-GB" dirty="0">
                <a:solidFill>
                  <a:srgbClr val="FFC000"/>
                </a:solidFill>
                <a:effectLst>
                  <a:outerShdw blurRad="38100" dist="38100" dir="2700000" algn="tl">
                    <a:srgbClr val="000000">
                      <a:alpha val="43137"/>
                    </a:srgbClr>
                  </a:outerShdw>
                </a:effectLst>
              </a:rPr>
              <a:t>Legitimating environments</a:t>
            </a:r>
          </a:p>
        </p:txBody>
      </p:sp>
      <p:sp>
        <p:nvSpPr>
          <p:cNvPr id="3" name="Subtitle 2"/>
          <p:cNvSpPr>
            <a:spLocks noGrp="1"/>
          </p:cNvSpPr>
          <p:nvPr>
            <p:ph type="subTitle" idx="1"/>
          </p:nvPr>
        </p:nvSpPr>
        <p:spPr>
          <a:xfrm>
            <a:off x="899592" y="1484784"/>
            <a:ext cx="7086600" cy="4695044"/>
          </a:xfrm>
        </p:spPr>
        <p:style>
          <a:lnRef idx="1">
            <a:schemeClr val="accent4"/>
          </a:lnRef>
          <a:fillRef idx="3">
            <a:schemeClr val="accent4"/>
          </a:fillRef>
          <a:effectRef idx="2">
            <a:schemeClr val="accent4"/>
          </a:effectRef>
          <a:fontRef idx="minor">
            <a:schemeClr val="lt1"/>
          </a:fontRef>
        </p:style>
        <p:txBody>
          <a:bodyPr>
            <a:normAutofit/>
          </a:bodyPr>
          <a:lstStyle/>
          <a:p>
            <a:r>
              <a:rPr lang="en-GB" i="1" dirty="0">
                <a:solidFill>
                  <a:schemeClr val="accent6">
                    <a:lumMod val="50000"/>
                  </a:schemeClr>
                </a:solidFill>
              </a:rPr>
              <a:t>“It seems to me a sort of accepted thing now in night clubs to be sort of groped and touched… and I just sort of find it really sort of sickening, but…. Like if you’re just walking down the street they’d never do it, but in a night club it seems to be a normal thing to happen.  Like, if I go out on a night out, I definitely wouldn’t expect to come home without somebody trying something. (Betsy, aged 23).</a:t>
            </a:r>
          </a:p>
          <a:p>
            <a:endParaRPr lang="en-GB" i="1" dirty="0">
              <a:solidFill>
                <a:schemeClr val="accent6">
                  <a:lumMod val="50000"/>
                </a:schemeClr>
              </a:solidFill>
            </a:endParaRPr>
          </a:p>
          <a:p>
            <a:r>
              <a:rPr lang="en-GB" i="1" dirty="0">
                <a:solidFill>
                  <a:schemeClr val="accent6">
                    <a:lumMod val="50000"/>
                  </a:schemeClr>
                </a:solidFill>
              </a:rPr>
              <a:t>“I’ve sort of seen him drinking always, and it’s like on a daily basis.  It never like never occurred to me before I was older that this is like, this is not normal.  So that’s the way I learnt to treat my problems.  Like, if I’m sad or stuff like that I drink to make myself feel more relaxed or better, so I think that came from home.” (Lara, aged 22)</a:t>
            </a:r>
            <a:endParaRPr lang="en-GB" dirty="0">
              <a:solidFill>
                <a:schemeClr val="accent6">
                  <a:lumMod val="50000"/>
                </a:schemeClr>
              </a:solidFill>
            </a:endParaRPr>
          </a:p>
          <a:p>
            <a:endParaRPr lang="en-GB" i="1" dirty="0">
              <a:solidFill>
                <a:schemeClr val="accent6">
                  <a:lumMod val="50000"/>
                </a:schemeClr>
              </a:solidFill>
            </a:endParaRPr>
          </a:p>
          <a:p>
            <a:pPr algn="l"/>
            <a:endParaRPr lang="en-GB" dirty="0">
              <a:solidFill>
                <a:schemeClr val="accent6">
                  <a:lumMod val="50000"/>
                </a:schemeClr>
              </a:solidFill>
            </a:endParaRPr>
          </a:p>
        </p:txBody>
      </p:sp>
    </p:spTree>
    <p:extLst>
      <p:ext uri="{BB962C8B-B14F-4D97-AF65-F5344CB8AC3E}">
        <p14:creationId xmlns:p14="http://schemas.microsoft.com/office/powerpoint/2010/main" val="7960774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8964" y="980728"/>
            <a:ext cx="7772400" cy="1440160"/>
          </a:xfrm>
        </p:spPr>
        <p:txBody>
          <a:bodyPr>
            <a:normAutofit fontScale="90000"/>
          </a:bodyPr>
          <a:lstStyle/>
          <a:p>
            <a:r>
              <a:rPr lang="en-US" dirty="0">
                <a:solidFill>
                  <a:schemeClr val="accent5">
                    <a:lumMod val="60000"/>
                    <a:lumOff val="40000"/>
                  </a:schemeClr>
                </a:solidFill>
                <a:effectLst>
                  <a:outerShdw blurRad="38100" dist="38100" dir="2700000" algn="tl">
                    <a:srgbClr val="000000">
                      <a:alpha val="43137"/>
                    </a:srgbClr>
                  </a:outerShdw>
                </a:effectLst>
              </a:rPr>
              <a:t>Please Drink Responsibly </a:t>
            </a:r>
            <a:br>
              <a:rPr lang="en-US" dirty="0">
                <a:solidFill>
                  <a:schemeClr val="accent5">
                    <a:lumMod val="60000"/>
                    <a:lumOff val="40000"/>
                  </a:schemeClr>
                </a:solidFill>
                <a:effectLst>
                  <a:outerShdw blurRad="38100" dist="38100" dir="2700000" algn="tl">
                    <a:srgbClr val="000000">
                      <a:alpha val="43137"/>
                    </a:srgbClr>
                  </a:outerShdw>
                </a:effectLst>
              </a:rPr>
            </a:br>
            <a:r>
              <a:rPr lang="en-US" dirty="0">
                <a:solidFill>
                  <a:schemeClr val="accent5">
                    <a:lumMod val="60000"/>
                    <a:lumOff val="40000"/>
                  </a:schemeClr>
                </a:solidFill>
                <a:effectLst>
                  <a:outerShdw blurRad="38100" dist="38100" dir="2700000" algn="tl">
                    <a:srgbClr val="000000">
                      <a:alpha val="43137"/>
                    </a:srgbClr>
                  </a:outerShdw>
                </a:effectLst>
              </a:rPr>
              <a:t>?</a:t>
            </a:r>
            <a:br>
              <a:rPr lang="en-US" dirty="0">
                <a:solidFill>
                  <a:schemeClr val="accent5">
                    <a:lumMod val="60000"/>
                    <a:lumOff val="40000"/>
                  </a:schemeClr>
                </a:solidFill>
                <a:effectLst>
                  <a:outerShdw blurRad="38100" dist="38100" dir="2700000" algn="tl">
                    <a:srgbClr val="000000">
                      <a:alpha val="43137"/>
                    </a:srgbClr>
                  </a:outerShdw>
                </a:effectLst>
              </a:rPr>
            </a:br>
            <a:endParaRPr lang="en-GB" dirty="0"/>
          </a:p>
        </p:txBody>
      </p:sp>
      <p:sp>
        <p:nvSpPr>
          <p:cNvPr id="3" name="Subtitle 2"/>
          <p:cNvSpPr>
            <a:spLocks noGrp="1"/>
          </p:cNvSpPr>
          <p:nvPr>
            <p:ph type="subTitle" idx="1"/>
          </p:nvPr>
        </p:nvSpPr>
        <p:spPr>
          <a:xfrm>
            <a:off x="1371600" y="1988840"/>
            <a:ext cx="6400800" cy="4608512"/>
          </a:xfrm>
        </p:spPr>
        <p:txBody>
          <a:bodyPr>
            <a:normAutofit/>
          </a:bodyPr>
          <a:lstStyle/>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endParaRPr lang="en-GB" b="1" dirty="0">
              <a:solidFill>
                <a:srgbClr val="C00000"/>
              </a:solidFill>
              <a:effectLst>
                <a:outerShdw blurRad="38100" dist="38100" dir="2700000" algn="tl">
                  <a:srgbClr val="000000">
                    <a:alpha val="43137"/>
                  </a:srgbClr>
                </a:outerShdw>
              </a:effectLst>
            </a:endParaRPr>
          </a:p>
          <a:p>
            <a:r>
              <a:rPr lang="en-GB" b="1" dirty="0">
                <a:solidFill>
                  <a:srgbClr val="C00000"/>
                </a:solidFill>
                <a:effectLst>
                  <a:outerShdw blurRad="38100" dist="38100" dir="2700000" algn="tl">
                    <a:srgbClr val="000000">
                      <a:alpha val="43137"/>
                    </a:srgbClr>
                  </a:outerShdw>
                </a:effectLst>
              </a:rPr>
              <a:t>Thank you for listening</a:t>
            </a:r>
          </a:p>
          <a:p>
            <a:r>
              <a:rPr lang="en-GB" sz="1600" b="1" dirty="0">
                <a:solidFill>
                  <a:srgbClr val="C00000"/>
                </a:solidFill>
                <a:effectLst>
                  <a:outerShdw blurRad="38100" dist="38100" dir="2700000" algn="tl">
                    <a:srgbClr val="000000">
                      <a:alpha val="43137"/>
                    </a:srgbClr>
                  </a:outerShdw>
                </a:effectLst>
              </a:rPr>
              <a:t>Briony Enser, Oxford Brookes University, 12097441@brookes.ac.uk</a:t>
            </a:r>
            <a:endParaRPr lang="en-GB" sz="1600" dirty="0">
              <a:solidFill>
                <a:srgbClr val="C00000"/>
              </a:solidFill>
            </a:endParaRPr>
          </a:p>
          <a:p>
            <a:endParaRPr lang="en-GB" dirty="0"/>
          </a:p>
        </p:txBody>
      </p:sp>
      <p:sp>
        <p:nvSpPr>
          <p:cNvPr id="5" name="Rectangle: Rounded Corners 4"/>
          <p:cNvSpPr/>
          <p:nvPr/>
        </p:nvSpPr>
        <p:spPr>
          <a:xfrm>
            <a:off x="2483768" y="1988840"/>
            <a:ext cx="4104456" cy="2880320"/>
          </a:xfrm>
          <a:prstGeom prst="roundRect">
            <a:avLst/>
          </a:prstGeom>
          <a:ln w="762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0" dirty="0">
                <a:solidFill>
                  <a:srgbClr val="FF0000"/>
                </a:solidFill>
                <a:effectLst>
                  <a:outerShdw blurRad="38100" dist="38100" dir="2700000" algn="tl">
                    <a:srgbClr val="000000">
                      <a:alpha val="43137"/>
                    </a:srgbClr>
                  </a:outerShdw>
                </a:effectLst>
                <a:latin typeface="Stencil" panose="040409050D0802020404" pitchFamily="82" charset="0"/>
                <a:cs typeface="Aharoni" panose="02010803020104030203" pitchFamily="2" charset="-79"/>
              </a:rPr>
              <a:t>DRINK</a:t>
            </a:r>
            <a:r>
              <a:rPr lang="en-GB" sz="3600" dirty="0">
                <a:solidFill>
                  <a:srgbClr val="FF0000"/>
                </a:solidFill>
                <a:effectLst>
                  <a:outerShdw blurRad="38100" dist="38100" dir="2700000" algn="tl">
                    <a:srgbClr val="000000">
                      <a:alpha val="43137"/>
                    </a:srgbClr>
                  </a:outerShdw>
                </a:effectLst>
                <a:latin typeface="Stencil" panose="040409050D0802020404" pitchFamily="82" charset="0"/>
                <a:cs typeface="Aharoni" panose="02010803020104030203" pitchFamily="2" charset="-79"/>
              </a:rPr>
              <a:t> </a:t>
            </a:r>
          </a:p>
          <a:p>
            <a:pPr algn="ctr"/>
            <a:r>
              <a:rPr lang="en-GB" sz="4000" dirty="0">
                <a:solidFill>
                  <a:srgbClr val="FF0000"/>
                </a:solidFill>
                <a:effectLst>
                  <a:outerShdw blurRad="38100" dist="38100" dir="2700000" algn="tl">
                    <a:srgbClr val="000000">
                      <a:alpha val="43137"/>
                    </a:srgbClr>
                  </a:outerShdw>
                </a:effectLst>
                <a:latin typeface="Stencil" panose="040409050D0802020404" pitchFamily="82" charset="0"/>
                <a:cs typeface="Aharoni" panose="02010803020104030203" pitchFamily="2" charset="-79"/>
              </a:rPr>
              <a:t>RESPONSIBLY</a:t>
            </a:r>
          </a:p>
        </p:txBody>
      </p:sp>
    </p:spTree>
    <p:extLst>
      <p:ext uri="{BB962C8B-B14F-4D97-AF65-F5344CB8AC3E}">
        <p14:creationId xmlns:p14="http://schemas.microsoft.com/office/powerpoint/2010/main" val="2758937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476672"/>
            <a:ext cx="7772400" cy="864096"/>
          </a:xfrm>
        </p:spPr>
        <p:txBody>
          <a:bodyPr/>
          <a:lstStyle/>
          <a:p>
            <a:r>
              <a:rPr lang="en-US" dirty="0">
                <a:solidFill>
                  <a:schemeClr val="accent5">
                    <a:lumMod val="60000"/>
                    <a:lumOff val="40000"/>
                  </a:schemeClr>
                </a:solidFill>
                <a:effectLst>
                  <a:outerShdw blurRad="38100" dist="38100" dir="2700000" algn="tl">
                    <a:srgbClr val="000000">
                      <a:alpha val="43137"/>
                    </a:srgbClr>
                  </a:outerShdw>
                </a:effectLst>
              </a:rPr>
              <a:t>Please Drink Responsibly?</a:t>
            </a:r>
            <a:endParaRPr lang="en-GB" dirty="0"/>
          </a:p>
        </p:txBody>
      </p:sp>
      <p:sp>
        <p:nvSpPr>
          <p:cNvPr id="3" name="Subtitle 2"/>
          <p:cNvSpPr>
            <a:spLocks noGrp="1"/>
          </p:cNvSpPr>
          <p:nvPr>
            <p:ph type="subTitle" idx="1"/>
          </p:nvPr>
        </p:nvSpPr>
        <p:spPr>
          <a:xfrm>
            <a:off x="683568" y="1340768"/>
            <a:ext cx="7920880" cy="4176464"/>
          </a:xfrm>
        </p:spPr>
        <p:txBody>
          <a:bodyPr>
            <a:normAutofit lnSpcReduction="10000"/>
          </a:bodyPr>
          <a:lstStyle/>
          <a:p>
            <a:r>
              <a:rPr lang="en-GB" sz="2400" i="1" dirty="0">
                <a:solidFill>
                  <a:srgbClr val="FFFF00"/>
                </a:solidFill>
                <a:effectLst>
                  <a:outerShdw blurRad="38100" dist="38100" dir="2700000" algn="tl">
                    <a:srgbClr val="000000">
                      <a:alpha val="43137"/>
                    </a:srgbClr>
                  </a:outerShdw>
                </a:effectLst>
              </a:rPr>
              <a:t>The Health of the Nation </a:t>
            </a:r>
            <a:r>
              <a:rPr lang="en-GB" sz="2400" dirty="0">
                <a:solidFill>
                  <a:srgbClr val="FFFF00"/>
                </a:solidFill>
                <a:effectLst>
                  <a:outerShdw blurRad="38100" dist="38100" dir="2700000" algn="tl">
                    <a:srgbClr val="000000">
                      <a:alpha val="43137"/>
                    </a:srgbClr>
                  </a:outerShdw>
                </a:effectLst>
              </a:rPr>
              <a:t>(DH, 1992) effectively medicalised public health interventions for alcohol.</a:t>
            </a:r>
          </a:p>
          <a:p>
            <a:endParaRPr lang="en-GB" sz="2400" dirty="0">
              <a:solidFill>
                <a:srgbClr val="FFFF00"/>
              </a:solidFill>
              <a:effectLst>
                <a:outerShdw blurRad="38100" dist="38100" dir="2700000" algn="tl">
                  <a:srgbClr val="000000">
                    <a:alpha val="43137"/>
                  </a:srgbClr>
                </a:outerShdw>
              </a:effectLst>
            </a:endParaRPr>
          </a:p>
          <a:p>
            <a:r>
              <a:rPr lang="en-GB" sz="2400" dirty="0">
                <a:solidFill>
                  <a:srgbClr val="FFFF00"/>
                </a:solidFill>
                <a:effectLst>
                  <a:outerShdw blurRad="38100" dist="38100" dir="2700000" algn="tl">
                    <a:srgbClr val="000000">
                      <a:alpha val="43137"/>
                    </a:srgbClr>
                  </a:outerShdw>
                </a:effectLst>
              </a:rPr>
              <a:t>The conception of alcohol and the ‘drink problem’ for society has become subsumed into the prevention of lifestyle diseases for the individual drinker. </a:t>
            </a:r>
          </a:p>
          <a:p>
            <a:endParaRPr lang="en-GB" sz="2400" dirty="0">
              <a:solidFill>
                <a:srgbClr val="FFFF00"/>
              </a:solidFill>
              <a:effectLst>
                <a:outerShdw blurRad="38100" dist="38100" dir="2700000" algn="tl">
                  <a:srgbClr val="000000">
                    <a:alpha val="43137"/>
                  </a:srgbClr>
                </a:outerShdw>
              </a:effectLst>
            </a:endParaRPr>
          </a:p>
          <a:p>
            <a:r>
              <a:rPr lang="en-GB" sz="2400" dirty="0">
                <a:solidFill>
                  <a:srgbClr val="FFFF00"/>
                </a:solidFill>
                <a:effectLst>
                  <a:outerShdw blurRad="38100" dist="38100" dir="2700000" algn="tl">
                    <a:srgbClr val="000000">
                      <a:alpha val="43137"/>
                    </a:srgbClr>
                  </a:outerShdw>
                </a:effectLst>
              </a:rPr>
              <a:t>The DH message “Please drink responsibly” appears on alcohol labels next to the UK CMOs’ advisory low risk number of units and it is widely understood in terms of personal alcohol consumption only.</a:t>
            </a:r>
          </a:p>
          <a:p>
            <a:endParaRPr lang="en-GB" sz="2400" dirty="0">
              <a:solidFill>
                <a:srgbClr val="FFFF00"/>
              </a:solidFill>
              <a:effectLst>
                <a:outerShdw blurRad="38100" dist="38100" dir="2700000" algn="tl">
                  <a:srgbClr val="000000">
                    <a:alpha val="43137"/>
                  </a:srgbClr>
                </a:outerShdw>
              </a:effectLst>
            </a:endParaRPr>
          </a:p>
          <a:p>
            <a:endParaRPr lang="en-GB" dirty="0"/>
          </a:p>
        </p:txBody>
      </p:sp>
    </p:spTree>
    <p:extLst>
      <p:ext uri="{BB962C8B-B14F-4D97-AF65-F5344CB8AC3E}">
        <p14:creationId xmlns:p14="http://schemas.microsoft.com/office/powerpoint/2010/main" val="6303278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1780108"/>
          </a:xfrm>
        </p:spPr>
        <p:txBody>
          <a:bodyPr/>
          <a:lstStyle/>
          <a:p>
            <a:r>
              <a:rPr lang="en-GB" dirty="0">
                <a:solidFill>
                  <a:schemeClr val="accent5">
                    <a:lumMod val="60000"/>
                    <a:lumOff val="40000"/>
                  </a:schemeClr>
                </a:solidFill>
                <a:effectLst>
                  <a:outerShdw blurRad="50800" dist="38100" dir="2700000" algn="tl" rotWithShape="0">
                    <a:prstClr val="black">
                      <a:alpha val="40000"/>
                    </a:prstClr>
                  </a:outerShdw>
                </a:effectLst>
              </a:rPr>
              <a:t>The unseen dimension of alcohol-related harm</a:t>
            </a:r>
            <a:endParaRPr lang="en-GB" dirty="0"/>
          </a:p>
        </p:txBody>
      </p:sp>
      <p:sp>
        <p:nvSpPr>
          <p:cNvPr id="3" name="Subtitle 2"/>
          <p:cNvSpPr>
            <a:spLocks noGrp="1"/>
          </p:cNvSpPr>
          <p:nvPr>
            <p:ph type="subTitle" idx="1"/>
          </p:nvPr>
        </p:nvSpPr>
        <p:spPr>
          <a:xfrm>
            <a:off x="611560" y="1700808"/>
            <a:ext cx="7160840" cy="5040560"/>
          </a:xfrm>
        </p:spPr>
        <p:txBody>
          <a:bodyPr>
            <a:normAutofit fontScale="40000" lnSpcReduction="20000"/>
          </a:bodyPr>
          <a:lstStyle/>
          <a:p>
            <a:r>
              <a:rPr lang="en-GB" sz="5500" dirty="0">
                <a:solidFill>
                  <a:srgbClr val="FFFF00"/>
                </a:solidFill>
                <a:effectLst>
                  <a:outerShdw blurRad="38100" dist="38100" dir="2700000" algn="tl">
                    <a:srgbClr val="000000">
                      <a:alpha val="43137"/>
                    </a:srgbClr>
                  </a:outerShdw>
                </a:effectLst>
              </a:rPr>
              <a:t>Harms that drinkers do to themselves are well recognised. </a:t>
            </a:r>
          </a:p>
          <a:p>
            <a:r>
              <a:rPr lang="en-GB" sz="5500" dirty="0">
                <a:solidFill>
                  <a:srgbClr val="FFFF00"/>
                </a:solidFill>
                <a:effectLst>
                  <a:outerShdw blurRad="38100" dist="38100" dir="2700000" algn="tl">
                    <a:srgbClr val="000000">
                      <a:alpha val="43137"/>
                    </a:srgbClr>
                  </a:outerShdw>
                </a:effectLst>
              </a:rPr>
              <a:t>Preventive public health messages target drinkers.</a:t>
            </a:r>
          </a:p>
          <a:p>
            <a:endParaRPr lang="en-GB" sz="5500" dirty="0">
              <a:solidFill>
                <a:srgbClr val="FFFF00"/>
              </a:solidFill>
              <a:effectLst>
                <a:outerShdw blurRad="38100" dist="38100" dir="2700000" algn="tl" rotWithShape="0">
                  <a:srgbClr val="000000">
                    <a:alpha val="43137"/>
                  </a:srgbClr>
                </a:outerShdw>
              </a:effectLst>
            </a:endParaRPr>
          </a:p>
          <a:p>
            <a:r>
              <a:rPr lang="en-GB" sz="5500" dirty="0">
                <a:solidFill>
                  <a:srgbClr val="FFFF00"/>
                </a:solidFill>
                <a:effectLst>
                  <a:outerShdw blurRad="38100" dist="38100" dir="2700000" algn="tl" rotWithShape="0">
                    <a:srgbClr val="000000">
                      <a:alpha val="43137"/>
                    </a:srgbClr>
                  </a:outerShdw>
                </a:effectLst>
              </a:rPr>
              <a:t>ARC harm is uncharacterised and largely unacknowledged .</a:t>
            </a:r>
          </a:p>
          <a:p>
            <a:endParaRPr lang="en-GB" sz="5500" dirty="0">
              <a:solidFill>
                <a:srgbClr val="FFFF00"/>
              </a:solidFill>
              <a:effectLst>
                <a:outerShdw blurRad="38100" dist="38100" dir="2700000" algn="tl" rotWithShape="0">
                  <a:srgbClr val="000000">
                    <a:alpha val="43137"/>
                  </a:srgbClr>
                </a:outerShdw>
              </a:effectLst>
            </a:endParaRPr>
          </a:p>
          <a:p>
            <a:r>
              <a:rPr lang="en-GB" sz="5500" dirty="0">
                <a:solidFill>
                  <a:srgbClr val="FFFF00"/>
                </a:solidFill>
                <a:effectLst>
                  <a:outerShdw blurRad="38100" dist="38100" dir="2700000" algn="tl" rotWithShape="0">
                    <a:srgbClr val="000000">
                      <a:alpha val="43137"/>
                    </a:srgbClr>
                  </a:outerShdw>
                </a:effectLst>
              </a:rPr>
              <a:t>Yet perceptions of alcohol-related harm as an issue began when mass drunkenness and the concomitant social disorder were seen to impact at the societal level.</a:t>
            </a:r>
          </a:p>
          <a:p>
            <a:endParaRPr lang="en-GB" sz="5500" dirty="0">
              <a:solidFill>
                <a:srgbClr val="FFFF00"/>
              </a:solidFill>
              <a:effectLst>
                <a:outerShdw blurRad="38100" dist="38100" dir="2700000" algn="tl" rotWithShape="0">
                  <a:srgbClr val="000000">
                    <a:alpha val="43137"/>
                  </a:srgbClr>
                </a:outerShdw>
              </a:effectLst>
            </a:endParaRPr>
          </a:p>
          <a:p>
            <a:r>
              <a:rPr lang="en-GB" sz="5500" dirty="0">
                <a:solidFill>
                  <a:srgbClr val="FFFF00"/>
                </a:solidFill>
                <a:effectLst>
                  <a:outerShdw blurRad="38100" dist="38100" dir="2700000" algn="tl" rotWithShape="0">
                    <a:srgbClr val="000000">
                      <a:alpha val="43137"/>
                    </a:srgbClr>
                  </a:outerShdw>
                </a:effectLst>
              </a:rPr>
              <a:t>Historically, Government intervention was not about harms to the individual drinker, but to address the harms that drinkers caused to others in society.</a:t>
            </a:r>
          </a:p>
          <a:p>
            <a:endParaRPr lang="en-GB" sz="6000" dirty="0">
              <a:solidFill>
                <a:srgbClr val="FFFF00"/>
              </a:solidFill>
            </a:endParaRPr>
          </a:p>
          <a:p>
            <a:endParaRPr lang="en-GB" sz="5000" dirty="0">
              <a:solidFill>
                <a:srgbClr val="FFFF00"/>
              </a:solidFill>
              <a:effectLst>
                <a:outerShdw blurRad="50800" dist="38100" dir="2700000" algn="tl" rotWithShape="0">
                  <a:prstClr val="black">
                    <a:alpha val="40000"/>
                  </a:prstClr>
                </a:outerShdw>
              </a:effectLst>
            </a:endParaRPr>
          </a:p>
          <a:p>
            <a:endParaRPr lang="en-GB" dirty="0"/>
          </a:p>
        </p:txBody>
      </p:sp>
    </p:spTree>
    <p:extLst>
      <p:ext uri="{BB962C8B-B14F-4D97-AF65-F5344CB8AC3E}">
        <p14:creationId xmlns:p14="http://schemas.microsoft.com/office/powerpoint/2010/main" val="503337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980728"/>
            <a:ext cx="7772400" cy="3695724"/>
          </a:xfrm>
        </p:spPr>
        <p:txBody>
          <a:bodyPr>
            <a:noAutofit/>
          </a:bodyPr>
          <a:lstStyle/>
          <a:p>
            <a:br>
              <a:rPr lang="en-GB" sz="3600" i="1" dirty="0">
                <a:solidFill>
                  <a:schemeClr val="accent6">
                    <a:lumMod val="60000"/>
                    <a:lumOff val="40000"/>
                  </a:schemeClr>
                </a:solidFill>
                <a:effectLst>
                  <a:outerShdw blurRad="38100" dist="38100" dir="2700000" algn="tl">
                    <a:srgbClr val="000000">
                      <a:alpha val="43137"/>
                    </a:srgbClr>
                  </a:outerShdw>
                </a:effectLst>
              </a:rPr>
            </a:br>
            <a:br>
              <a:rPr lang="en-GB" sz="3600" i="1" dirty="0">
                <a:solidFill>
                  <a:schemeClr val="accent6">
                    <a:lumMod val="60000"/>
                    <a:lumOff val="40000"/>
                  </a:schemeClr>
                </a:solidFill>
                <a:effectLst>
                  <a:outerShdw blurRad="38100" dist="38100" dir="2700000" algn="tl">
                    <a:srgbClr val="000000">
                      <a:alpha val="43137"/>
                    </a:srgbClr>
                  </a:outerShdw>
                </a:effectLst>
              </a:rPr>
            </a:br>
            <a:br>
              <a:rPr lang="en-GB" sz="3600" i="1" dirty="0">
                <a:solidFill>
                  <a:schemeClr val="accent6">
                    <a:lumMod val="60000"/>
                    <a:lumOff val="40000"/>
                  </a:schemeClr>
                </a:solidFill>
                <a:effectLst>
                  <a:outerShdw blurRad="38100" dist="38100" dir="2700000" algn="tl">
                    <a:srgbClr val="000000">
                      <a:alpha val="43137"/>
                    </a:srgbClr>
                  </a:outerShdw>
                </a:effectLst>
              </a:rPr>
            </a:br>
            <a:br>
              <a:rPr lang="en-GB" sz="3600" i="1" dirty="0">
                <a:solidFill>
                  <a:schemeClr val="accent6">
                    <a:lumMod val="60000"/>
                    <a:lumOff val="40000"/>
                  </a:schemeClr>
                </a:solidFill>
                <a:effectLst>
                  <a:outerShdw blurRad="38100" dist="38100" dir="2700000" algn="tl">
                    <a:srgbClr val="000000">
                      <a:alpha val="43137"/>
                    </a:srgbClr>
                  </a:outerShdw>
                </a:effectLst>
              </a:rPr>
            </a:br>
            <a:br>
              <a:rPr lang="en-GB" sz="3600" i="1" dirty="0">
                <a:solidFill>
                  <a:schemeClr val="accent6">
                    <a:lumMod val="60000"/>
                    <a:lumOff val="40000"/>
                  </a:schemeClr>
                </a:solidFill>
                <a:effectLst>
                  <a:outerShdw blurRad="38100" dist="38100" dir="2700000" algn="tl">
                    <a:srgbClr val="000000">
                      <a:alpha val="43137"/>
                    </a:srgbClr>
                  </a:outerShdw>
                </a:effectLst>
              </a:rPr>
            </a:br>
            <a:br>
              <a:rPr lang="en-GB" sz="3600" i="1" dirty="0">
                <a:solidFill>
                  <a:schemeClr val="accent6">
                    <a:lumMod val="60000"/>
                    <a:lumOff val="40000"/>
                  </a:schemeClr>
                </a:solidFill>
                <a:effectLst>
                  <a:outerShdw blurRad="38100" dist="38100" dir="2700000" algn="tl">
                    <a:srgbClr val="000000">
                      <a:alpha val="43137"/>
                    </a:srgbClr>
                  </a:outerShdw>
                </a:effectLst>
              </a:rPr>
            </a:br>
            <a:r>
              <a:rPr lang="en-GB" sz="3600" i="1" dirty="0">
                <a:solidFill>
                  <a:schemeClr val="accent6">
                    <a:lumMod val="60000"/>
                    <a:lumOff val="40000"/>
                  </a:schemeClr>
                </a:solidFill>
                <a:effectLst>
                  <a:outerShdw blurRad="38100" dist="38100" dir="2700000" algn="tl">
                    <a:srgbClr val="000000">
                      <a:alpha val="43137"/>
                    </a:srgbClr>
                  </a:outerShdw>
                </a:effectLst>
              </a:rPr>
              <a:t>“English monarchs from Henry VII onwards enacted licensing legislation to promote public order”  </a:t>
            </a:r>
            <a:r>
              <a:rPr lang="en-GB" sz="3600" dirty="0">
                <a:solidFill>
                  <a:schemeClr val="accent6">
                    <a:lumMod val="60000"/>
                    <a:lumOff val="40000"/>
                  </a:schemeClr>
                </a:solidFill>
                <a:effectLst>
                  <a:outerShdw blurRad="38100" dist="38100" dir="2700000" algn="tl">
                    <a:srgbClr val="000000">
                      <a:alpha val="43137"/>
                    </a:srgbClr>
                  </a:outerShdw>
                </a:effectLst>
              </a:rPr>
              <a:t> </a:t>
            </a:r>
            <a:br>
              <a:rPr lang="en-GB" sz="3600" dirty="0">
                <a:solidFill>
                  <a:schemeClr val="accent6">
                    <a:lumMod val="60000"/>
                    <a:lumOff val="40000"/>
                  </a:schemeClr>
                </a:solidFill>
                <a:effectLst>
                  <a:outerShdw blurRad="38100" dist="38100" dir="2700000" algn="tl">
                    <a:srgbClr val="000000">
                      <a:alpha val="43137"/>
                    </a:srgbClr>
                  </a:outerShdw>
                </a:effectLst>
              </a:rPr>
            </a:br>
            <a:br>
              <a:rPr lang="en-GB" sz="3600" dirty="0">
                <a:solidFill>
                  <a:schemeClr val="accent6">
                    <a:lumMod val="60000"/>
                    <a:lumOff val="40000"/>
                  </a:schemeClr>
                </a:solidFill>
                <a:effectLst>
                  <a:outerShdw blurRad="38100" dist="38100" dir="2700000" algn="tl">
                    <a:srgbClr val="000000">
                      <a:alpha val="43137"/>
                    </a:srgbClr>
                  </a:outerShdw>
                </a:effectLst>
              </a:rPr>
            </a:br>
            <a:br>
              <a:rPr lang="en-GB" sz="3600" dirty="0"/>
            </a:br>
            <a:endParaRPr lang="en-GB" sz="3600" dirty="0"/>
          </a:p>
        </p:txBody>
      </p:sp>
      <p:sp>
        <p:nvSpPr>
          <p:cNvPr id="3" name="Subtitle 2"/>
          <p:cNvSpPr>
            <a:spLocks noGrp="1"/>
          </p:cNvSpPr>
          <p:nvPr>
            <p:ph type="subTitle" idx="1"/>
          </p:nvPr>
        </p:nvSpPr>
        <p:spPr/>
        <p:txBody>
          <a:bodyPr/>
          <a:lstStyle/>
          <a:p>
            <a:r>
              <a:rPr lang="en-GB" dirty="0">
                <a:solidFill>
                  <a:schemeClr val="tx1"/>
                </a:solidFill>
              </a:rPr>
              <a:t>Harrison, B. (1994) </a:t>
            </a:r>
            <a:r>
              <a:rPr lang="en-GB" i="1" dirty="0">
                <a:solidFill>
                  <a:schemeClr val="tx1"/>
                </a:solidFill>
              </a:rPr>
              <a:t>Drink and the Victorians</a:t>
            </a:r>
            <a:r>
              <a:rPr lang="en-GB" dirty="0">
                <a:solidFill>
                  <a:schemeClr val="tx1"/>
                </a:solidFill>
              </a:rPr>
              <a:t>, </a:t>
            </a:r>
          </a:p>
          <a:p>
            <a:r>
              <a:rPr lang="en-GB" dirty="0">
                <a:solidFill>
                  <a:schemeClr val="tx1"/>
                </a:solidFill>
              </a:rPr>
              <a:t>Keel University Press, ISBN 1 85331 046 8</a:t>
            </a:r>
            <a:br>
              <a:rPr lang="en-GB" dirty="0">
                <a:solidFill>
                  <a:schemeClr val="tx1"/>
                </a:solidFill>
              </a:rPr>
            </a:br>
            <a:endParaRPr lang="en-GB" dirty="0">
              <a:solidFill>
                <a:schemeClr val="tx1"/>
              </a:solidFill>
            </a:endParaRPr>
          </a:p>
        </p:txBody>
      </p:sp>
    </p:spTree>
    <p:extLst>
      <p:ext uri="{BB962C8B-B14F-4D97-AF65-F5344CB8AC3E}">
        <p14:creationId xmlns:p14="http://schemas.microsoft.com/office/powerpoint/2010/main" val="1417636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628800"/>
            <a:ext cx="7772400" cy="1780108"/>
          </a:xfrm>
        </p:spPr>
        <p:txBody>
          <a:bodyPr/>
          <a:lstStyle/>
          <a:p>
            <a:endParaRPr lang="en-GB" dirty="0"/>
          </a:p>
        </p:txBody>
      </p:sp>
      <p:sp>
        <p:nvSpPr>
          <p:cNvPr id="3" name="Subtitle 2"/>
          <p:cNvSpPr>
            <a:spLocks noGrp="1"/>
          </p:cNvSpPr>
          <p:nvPr>
            <p:ph type="subTitle" idx="1"/>
          </p:nvPr>
        </p:nvSpPr>
        <p:spPr>
          <a:xfrm>
            <a:off x="1619672" y="6021288"/>
            <a:ext cx="6400800" cy="735334"/>
          </a:xfrm>
        </p:spPr>
        <p:txBody>
          <a:bodyPr/>
          <a:lstStyle/>
          <a:p>
            <a:r>
              <a:rPr lang="en-GB" b="1" dirty="0">
                <a:solidFill>
                  <a:srgbClr val="002060"/>
                </a:solidFill>
              </a:rPr>
              <a:t> </a:t>
            </a:r>
            <a:r>
              <a:rPr lang="en-GB" b="1" dirty="0">
                <a:solidFill>
                  <a:srgbClr val="002060"/>
                </a:solidFill>
                <a:latin typeface="Brush Script MT" panose="03060802040406070304" pitchFamily="66" charset="0"/>
              </a:rPr>
              <a:t>William Hogarth (1697-1764) “Gin Lane”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7" y="404664"/>
            <a:ext cx="5544617" cy="5616624"/>
          </a:xfrm>
          <a:prstGeom prst="rect">
            <a:avLst/>
          </a:prstGeom>
        </p:spPr>
      </p:pic>
    </p:spTree>
    <p:extLst>
      <p:ext uri="{BB962C8B-B14F-4D97-AF65-F5344CB8AC3E}">
        <p14:creationId xmlns:p14="http://schemas.microsoft.com/office/powerpoint/2010/main" val="360231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827584" y="6121400"/>
            <a:ext cx="7599824" cy="1473200"/>
          </a:xfrm>
        </p:spPr>
        <p:txBody>
          <a:bodyPr/>
          <a:lstStyle/>
          <a:p>
            <a:r>
              <a:rPr lang="en-GB" b="1" dirty="0">
                <a:solidFill>
                  <a:srgbClr val="002060"/>
                </a:solidFill>
                <a:latin typeface="Brush Script MT" panose="03060802040406070304" pitchFamily="66" charset="0"/>
              </a:rPr>
              <a:t>William Hogarth (1697-1764) “Beer Street” </a:t>
            </a:r>
          </a:p>
          <a:p>
            <a:r>
              <a:rPr lang="en-GB" b="1" dirty="0">
                <a:solidFill>
                  <a:srgbClr val="002060"/>
                </a:solidFill>
              </a:rPr>
              <a:t>©Trustees of the British Museum</a:t>
            </a:r>
            <a:r>
              <a:rPr lang="en-GB" dirty="0">
                <a:solidFill>
                  <a:srgbClr val="002060"/>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3" y="0"/>
            <a:ext cx="5472608" cy="6121400"/>
          </a:xfrm>
          <a:prstGeom prst="rect">
            <a:avLst/>
          </a:prstGeom>
        </p:spPr>
      </p:pic>
    </p:spTree>
    <p:extLst>
      <p:ext uri="{BB962C8B-B14F-4D97-AF65-F5344CB8AC3E}">
        <p14:creationId xmlns:p14="http://schemas.microsoft.com/office/powerpoint/2010/main" val="120092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76672"/>
            <a:ext cx="7772400" cy="1368152"/>
          </a:xfrm>
        </p:spPr>
        <p:txBody>
          <a:bodyPr>
            <a:normAutofit fontScale="90000"/>
          </a:bodyPr>
          <a:lstStyle/>
          <a:p>
            <a:r>
              <a:rPr lang="en-GB" dirty="0">
                <a:solidFill>
                  <a:srgbClr val="FFC000"/>
                </a:solidFill>
                <a:effectLst>
                  <a:outerShdw blurRad="38100" dist="38100" dir="2700000" algn="tl">
                    <a:srgbClr val="000000">
                      <a:alpha val="43137"/>
                    </a:srgbClr>
                  </a:outerShdw>
                </a:effectLst>
              </a:rPr>
              <a:t>Victorian</a:t>
            </a:r>
            <a:r>
              <a:rPr lang="en-GB" dirty="0">
                <a:solidFill>
                  <a:srgbClr val="FFC000"/>
                </a:solidFill>
              </a:rPr>
              <a:t> </a:t>
            </a:r>
            <a:r>
              <a:rPr lang="en-GB" dirty="0">
                <a:solidFill>
                  <a:srgbClr val="FFC000"/>
                </a:solidFill>
                <a:effectLst>
                  <a:outerShdw blurRad="38100" dist="38100" dir="2700000" algn="tl">
                    <a:srgbClr val="000000">
                      <a:alpha val="43137"/>
                    </a:srgbClr>
                  </a:outerShdw>
                </a:effectLst>
              </a:rPr>
              <a:t>Liberalism and the Temperance movement</a:t>
            </a:r>
            <a:endParaRPr lang="en-GB" dirty="0"/>
          </a:p>
        </p:txBody>
      </p:sp>
      <p:sp>
        <p:nvSpPr>
          <p:cNvPr id="3" name="Subtitle 2"/>
          <p:cNvSpPr>
            <a:spLocks noGrp="1"/>
          </p:cNvSpPr>
          <p:nvPr>
            <p:ph type="subTitle" idx="1"/>
          </p:nvPr>
        </p:nvSpPr>
        <p:spPr>
          <a:xfrm>
            <a:off x="827584" y="1844824"/>
            <a:ext cx="6944816" cy="3184377"/>
          </a:xfrm>
        </p:spPr>
        <p:txBody>
          <a:bodyPr>
            <a:normAutofit/>
          </a:bodyPr>
          <a:lstStyle/>
          <a:p>
            <a:r>
              <a:rPr lang="en-GB" sz="2400" i="1" dirty="0">
                <a:solidFill>
                  <a:srgbClr val="FFFF00"/>
                </a:solidFill>
                <a:effectLst>
                  <a:outerShdw blurRad="38100" dist="38100" dir="2700000" algn="tl">
                    <a:srgbClr val="000000">
                      <a:alpha val="43137"/>
                    </a:srgbClr>
                  </a:outerShdw>
                </a:effectLst>
              </a:rPr>
              <a:t>“It used to be the fashion to look at drunkenness as a vice which was the concern only of the person who fell into it, so long as it did not lead him  to commit an assault on his neibours.  No thoughtful man any longer looks at it this way.  We know that, no matter how decently carried on, the excessive drinking of one man means injury to others”</a:t>
            </a:r>
          </a:p>
          <a:p>
            <a:r>
              <a:rPr lang="en-GB" sz="1400" i="1" dirty="0">
                <a:solidFill>
                  <a:schemeClr val="tx1"/>
                </a:solidFill>
              </a:rPr>
              <a:t>Green T.H. (1888), Liberal Legislation and Freedom of Contract 383-384</a:t>
            </a:r>
            <a:endParaRPr lang="en-GB" sz="1400" dirty="0">
              <a:solidFill>
                <a:schemeClr val="tx1"/>
              </a:solidFill>
            </a:endParaRPr>
          </a:p>
        </p:txBody>
      </p:sp>
    </p:spTree>
    <p:extLst>
      <p:ext uri="{BB962C8B-B14F-4D97-AF65-F5344CB8AC3E}">
        <p14:creationId xmlns:p14="http://schemas.microsoft.com/office/powerpoint/2010/main" val="331630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16632"/>
            <a:ext cx="8820472" cy="7540526"/>
          </a:xfrm>
          <a:prstGeom prst="rect">
            <a:avLst/>
          </a:prstGeom>
        </p:spPr>
        <p:txBody>
          <a:bodyPr wrap="square">
            <a:spAutoFit/>
          </a:bodyPr>
          <a:lstStyle/>
          <a:p>
            <a:endParaRPr lang="en-GB" sz="4400" dirty="0">
              <a:solidFill>
                <a:srgbClr val="FFFF00"/>
              </a:solidFill>
              <a:effectLst>
                <a:outerShdw blurRad="38100" dist="38100" dir="2700000" algn="tl">
                  <a:srgbClr val="000000">
                    <a:alpha val="43137"/>
                  </a:srgbClr>
                </a:outerShdw>
              </a:effectLst>
            </a:endParaRPr>
          </a:p>
          <a:p>
            <a:pPr algn="just"/>
            <a:r>
              <a:rPr lang="en-GB" sz="4400" dirty="0">
                <a:solidFill>
                  <a:srgbClr val="FFFF00"/>
                </a:solidFill>
                <a:effectLst>
                  <a:outerShdw blurRad="38100" dist="38100" dir="2700000" algn="tl">
                    <a:srgbClr val="000000">
                      <a:alpha val="43137"/>
                    </a:srgbClr>
                  </a:outerShdw>
                </a:effectLst>
              </a:rPr>
              <a:t>Today ARC harms are hidden in plain sight. Today ARC harms are hidden in plain sight. Today ARC harms are hidden in plain sight. Today ARC harms are hidden in plain sight. Today ARC harms are hidden in plain sight. Today ARC harms are hidden in plain sight. Today ARC harms are hidden in plain sight. Today ARC ha..</a:t>
            </a:r>
          </a:p>
          <a:p>
            <a:endParaRPr lang="en-GB" sz="4400"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46206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3883</TotalTime>
  <Words>2335</Words>
  <Application>Microsoft Office PowerPoint</Application>
  <PresentationFormat>On-screen Show (4:3)</PresentationFormat>
  <Paragraphs>262</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Aharoni</vt:lpstr>
      <vt:lpstr>Arial</vt:lpstr>
      <vt:lpstr>Brush Script MT</vt:lpstr>
      <vt:lpstr>Calibri</vt:lpstr>
      <vt:lpstr>Candara</vt:lpstr>
      <vt:lpstr>Stencil</vt:lpstr>
      <vt:lpstr>Symbol</vt:lpstr>
      <vt:lpstr>Times</vt:lpstr>
      <vt:lpstr>Times New Roman</vt:lpstr>
      <vt:lpstr>Waveform</vt:lpstr>
      <vt:lpstr>Not so responsible? The impact of others’ drinking behaviours  Students in Southern England </vt:lpstr>
      <vt:lpstr>Alcohol-Related Collateral harm</vt:lpstr>
      <vt:lpstr>Please Drink Responsibly?</vt:lpstr>
      <vt:lpstr>The unseen dimension of alcohol-related harm</vt:lpstr>
      <vt:lpstr>      “English monarchs from Henry VII onwards enacted licensing legislation to promote public order”      </vt:lpstr>
      <vt:lpstr>PowerPoint Presentation</vt:lpstr>
      <vt:lpstr>PowerPoint Presentation</vt:lpstr>
      <vt:lpstr>Victorian Liberalism and the Temperance movement</vt:lpstr>
      <vt:lpstr>PowerPoint Presentation</vt:lpstr>
      <vt:lpstr>Alcohol-Related Collateral harm, the unseen dimension? </vt:lpstr>
      <vt:lpstr>Do well-educated young adults experience very much  ARC harm? </vt:lpstr>
      <vt:lpstr>Factors hypothesised to be associated with ARC harm Multivariate logistic regression </vt:lpstr>
      <vt:lpstr>Four main drivers for ARC harm</vt:lpstr>
      <vt:lpstr>PowerPoint Presentation</vt:lpstr>
      <vt:lpstr>Themes that categorise ARC harm</vt:lpstr>
      <vt:lpstr>PowerPoint Presentation</vt:lpstr>
      <vt:lpstr>Risk factor themes for ARC harm</vt:lpstr>
      <vt:lpstr>Nuisance and tolerance</vt:lpstr>
      <vt:lpstr>Pressure</vt:lpstr>
      <vt:lpstr>Unsought responsibility</vt:lpstr>
      <vt:lpstr>Physical harm</vt:lpstr>
      <vt:lpstr>Psychological harm</vt:lpstr>
      <vt:lpstr>Relationship harm</vt:lpstr>
      <vt:lpstr>PowerPoint Presentation</vt:lpstr>
      <vt:lpstr>University milieu</vt:lpstr>
      <vt:lpstr>Perceptions of alcohol</vt:lpstr>
      <vt:lpstr>Legitimating environments</vt:lpstr>
      <vt:lpstr>Please Drink Responsibly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Alcohol-Related Collateral Harm in the Family &amp; Social Circle</dc:title>
  <dc:creator>Briony Enser</dc:creator>
  <cp:lastModifiedBy>Briony</cp:lastModifiedBy>
  <cp:revision>262</cp:revision>
  <cp:lastPrinted>2016-11-09T19:09:25Z</cp:lastPrinted>
  <dcterms:created xsi:type="dcterms:W3CDTF">2014-01-12T14:50:08Z</dcterms:created>
  <dcterms:modified xsi:type="dcterms:W3CDTF">2016-11-09T19:57:01Z</dcterms:modified>
</cp:coreProperties>
</file>