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2" r:id="rId1"/>
  </p:sldMasterIdLst>
  <p:notesMasterIdLst>
    <p:notesMasterId r:id="rId27"/>
  </p:notesMasterIdLst>
  <p:handoutMasterIdLst>
    <p:handoutMasterId r:id="rId28"/>
  </p:handoutMasterIdLst>
  <p:sldIdLst>
    <p:sldId id="808" r:id="rId2"/>
    <p:sldId id="804" r:id="rId3"/>
    <p:sldId id="806" r:id="rId4"/>
    <p:sldId id="816" r:id="rId5"/>
    <p:sldId id="798" r:id="rId6"/>
    <p:sldId id="791" r:id="rId7"/>
    <p:sldId id="840" r:id="rId8"/>
    <p:sldId id="809" r:id="rId9"/>
    <p:sldId id="818" r:id="rId10"/>
    <p:sldId id="826" r:id="rId11"/>
    <p:sldId id="827" r:id="rId12"/>
    <p:sldId id="828" r:id="rId13"/>
    <p:sldId id="829" r:id="rId14"/>
    <p:sldId id="830" r:id="rId15"/>
    <p:sldId id="814" r:id="rId16"/>
    <p:sldId id="831" r:id="rId17"/>
    <p:sldId id="832" r:id="rId18"/>
    <p:sldId id="833" r:id="rId19"/>
    <p:sldId id="835" r:id="rId20"/>
    <p:sldId id="834" r:id="rId21"/>
    <p:sldId id="836" r:id="rId22"/>
    <p:sldId id="837" r:id="rId23"/>
    <p:sldId id="838" r:id="rId24"/>
    <p:sldId id="839" r:id="rId25"/>
    <p:sldId id="769" r:id="rId26"/>
  </p:sldIdLst>
  <p:sldSz cx="9906000" cy="6858000" type="A4"/>
  <p:notesSz cx="6797675" cy="9926638"/>
  <p:custDataLst>
    <p:tags r:id="rId29"/>
  </p:custDataLst>
  <p:defaultTextStyle>
    <a:defPPr>
      <a:defRPr lang="en-GB"/>
    </a:defPPr>
    <a:lvl1pPr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880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482">
          <p15:clr>
            <a:srgbClr val="A4A3A4"/>
          </p15:clr>
        </p15:guide>
        <p15:guide id="7" pos="5887">
          <p15:clr>
            <a:srgbClr val="A4A3A4"/>
          </p15:clr>
        </p15:guide>
        <p15:guide id="8" pos="367">
          <p15:clr>
            <a:srgbClr val="A4A3A4"/>
          </p15:clr>
        </p15:guide>
        <p15:guide id="9" pos="3120">
          <p15:clr>
            <a:srgbClr val="A4A3A4"/>
          </p15:clr>
        </p15:guide>
        <p15:guide id="10" pos="35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7A7"/>
    <a:srgbClr val="6B8315"/>
    <a:srgbClr val="776721"/>
    <a:srgbClr val="666633"/>
    <a:srgbClr val="669900"/>
    <a:srgbClr val="33CC33"/>
    <a:srgbClr val="00AC4E"/>
    <a:srgbClr val="591E6B"/>
    <a:srgbClr val="BCE098"/>
    <a:srgbClr val="B4C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1" autoAdjust="0"/>
    <p:restoredTop sz="92800" autoAdjust="0"/>
  </p:normalViewPr>
  <p:slideViewPr>
    <p:cSldViewPr showGuides="1">
      <p:cViewPr varScale="1">
        <p:scale>
          <a:sx n="70" d="100"/>
          <a:sy n="70" d="100"/>
        </p:scale>
        <p:origin x="1092" y="60"/>
      </p:cViewPr>
      <p:guideLst>
        <p:guide orient="horz" pos="4319"/>
        <p:guide orient="horz" pos="1117"/>
        <p:guide orient="horz" pos="880"/>
        <p:guide orient="horz" pos="4020"/>
        <p:guide orient="horz"/>
        <p:guide orient="horz" pos="482"/>
        <p:guide pos="5887"/>
        <p:guide pos="367"/>
        <p:guide pos="3120"/>
        <p:guide pos="3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3174"/>
    </p:cViewPr>
  </p:sorterViewPr>
  <p:notesViewPr>
    <p:cSldViewPr showGuides="1">
      <p:cViewPr varScale="1">
        <p:scale>
          <a:sx n="54" d="100"/>
          <a:sy n="54" d="100"/>
        </p:scale>
        <p:origin x="-262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08"/>
          </a:xfrm>
          <a:prstGeom prst="rect">
            <a:avLst/>
          </a:prstGeom>
        </p:spPr>
        <p:txBody>
          <a:bodyPr vert="horz" lIns="88221" tIns="44110" rIns="88221" bIns="4411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6808"/>
          </a:xfrm>
          <a:prstGeom prst="rect">
            <a:avLst/>
          </a:prstGeom>
        </p:spPr>
        <p:txBody>
          <a:bodyPr vert="horz" lIns="88221" tIns="44110" rIns="88221" bIns="4411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43"/>
            <a:ext cx="2946400" cy="496808"/>
          </a:xfrm>
          <a:prstGeom prst="rect">
            <a:avLst/>
          </a:prstGeom>
        </p:spPr>
        <p:txBody>
          <a:bodyPr vert="horz" lIns="88221" tIns="44110" rIns="88221" bIns="4411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8243"/>
            <a:ext cx="2946400" cy="496808"/>
          </a:xfrm>
          <a:prstGeom prst="rect">
            <a:avLst/>
          </a:prstGeom>
        </p:spPr>
        <p:txBody>
          <a:bodyPr vert="horz" lIns="88221" tIns="44110" rIns="88221" bIns="4411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001621-C02F-40B0-A195-1F5070F7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997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4" tIns="43872" rIns="87744" bIns="43872" numCol="1" anchor="t" anchorCtr="0" compatLnSpc="1">
            <a:prstTxWarp prst="textNoShape">
              <a:avLst/>
            </a:prstTxWarp>
          </a:bodyPr>
          <a:lstStyle>
            <a:lvl1pPr algn="l" defTabSz="877617"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9" y="2"/>
            <a:ext cx="2944812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4" tIns="43872" rIns="87744" bIns="43872" numCol="1" anchor="t" anchorCtr="0" compatLnSpc="1">
            <a:prstTxWarp prst="textNoShape">
              <a:avLst/>
            </a:prstTxWarp>
          </a:bodyPr>
          <a:lstStyle>
            <a:lvl1pPr algn="r" defTabSz="877617"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5711"/>
            <a:ext cx="5438775" cy="446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4" tIns="43872" rIns="87744" bIns="43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43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4" tIns="43872" rIns="87744" bIns="43872" numCol="1" anchor="b" anchorCtr="0" compatLnSpc="1">
            <a:prstTxWarp prst="textNoShape">
              <a:avLst/>
            </a:prstTxWarp>
          </a:bodyPr>
          <a:lstStyle>
            <a:lvl1pPr algn="l" defTabSz="877617"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9" y="9428243"/>
            <a:ext cx="2944812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4" tIns="43872" rIns="87744" bIns="43872" numCol="1" anchor="b" anchorCtr="0" compatLnSpc="1">
            <a:prstTxWarp prst="textNoShape">
              <a:avLst/>
            </a:prstTxWarp>
          </a:bodyPr>
          <a:lstStyle>
            <a:lvl1pPr algn="r" defTabSz="877617">
              <a:spcBef>
                <a:spcPct val="0"/>
              </a:spcBef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150F28-F1F8-4590-9E72-0BD620A52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366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13A896-2FF2-4E2F-A55B-0275BE53160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59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50F28-F1F8-4590-9E72-0BD620A52B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Geneva" pitchFamily="122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F009316E-EF76-46A2-B8F0-68F319464851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37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0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Geneva" pitchFamily="122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fld id="{F009316E-EF76-46A2-B8F0-68F319464851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37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2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1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13A896-2FF2-4E2F-A55B-0275BE53160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1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150F28-F1F8-4590-9E72-0BD620A52B0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2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750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2601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916113"/>
            <a:ext cx="4348163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9513" y="1916113"/>
            <a:ext cx="4348162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21FD-D328-4594-A2B1-85EC8C931C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59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8739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4873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20688"/>
            <a:ext cx="7545288" cy="667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8366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916113"/>
            <a:ext cx="88487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7450" y="6634163"/>
            <a:ext cx="23114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7F579488-64CC-414E-9849-01D10FE0ED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453336"/>
            <a:ext cx="9906000" cy="40466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600" b="1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97990" y="6532557"/>
            <a:ext cx="4548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© 2016</a:t>
            </a:r>
            <a:r>
              <a:rPr lang="en-GB" sz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Breaking Free Group.</a:t>
            </a:r>
            <a:r>
              <a:rPr lang="en-GB" sz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All rights reserved.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624761" y="6501779"/>
            <a:ext cx="3584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www.BreakingFreeOnline.com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1" r:id="rId1"/>
    <p:sldLayoutId id="2147486179" r:id="rId2"/>
    <p:sldLayoutId id="2147486181" r:id="rId3"/>
    <p:sldLayoutId id="2147486183" r:id="rId4"/>
    <p:sldLayoutId id="2147486184" r:id="rId5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14B56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14B5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.ac.uk/complexinterventionsguidanc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764704"/>
            <a:ext cx="3815122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324" y="0"/>
            <a:ext cx="3255676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577580" y="0"/>
            <a:ext cx="92188" cy="6858000"/>
          </a:xfrm>
          <a:prstGeom prst="rect">
            <a:avLst/>
          </a:prstGeom>
          <a:solidFill>
            <a:srgbClr val="4F0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z="1000" dirty="0">
              <a:solidFill>
                <a:srgbClr val="5A04B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049" y="3212976"/>
            <a:ext cx="52325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+mn-lt"/>
              </a:rPr>
              <a:t>Challenging the ‘hierarchy of evidence’:</a:t>
            </a:r>
          </a:p>
          <a:p>
            <a:r>
              <a:rPr lang="en-GB" sz="2200" b="1" dirty="0">
                <a:latin typeface="+mn-lt"/>
              </a:rPr>
              <a:t>Using the Medical Research Council (MRC) framework to evidence                                        Breaking Free Online</a:t>
            </a:r>
          </a:p>
          <a:p>
            <a:endParaRPr lang="en-GB" sz="2400" b="1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  <a:p>
            <a:r>
              <a:rPr lang="en-GB" sz="2000" b="1" dirty="0">
                <a:latin typeface="+mn-lt"/>
              </a:rPr>
              <a:t>Dr Sarah Elison - Breaking Free Online</a:t>
            </a:r>
          </a:p>
        </p:txBody>
      </p:sp>
    </p:spTree>
    <p:extLst>
      <p:ext uri="{BB962C8B-B14F-4D97-AF65-F5344CB8AC3E}">
        <p14:creationId xmlns:p14="http://schemas.microsoft.com/office/powerpoint/2010/main" val="21675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>
          <a:xfrm>
            <a:off x="128464" y="9528"/>
            <a:ext cx="7343923" cy="679450"/>
          </a:xfrm>
        </p:spPr>
        <p:txBody>
          <a:bodyPr/>
          <a:lstStyle/>
          <a:p>
            <a:r>
              <a:rPr lang="en-GB" sz="2500" b="1" dirty="0">
                <a:solidFill>
                  <a:schemeClr val="tx1"/>
                </a:solidFill>
              </a:rPr>
              <a:t>Implementation: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sz="2500" b="1" dirty="0">
                <a:solidFill>
                  <a:schemeClr val="tx1"/>
                </a:solidFill>
              </a:rPr>
              <a:t>Qualitative exploration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4380" y="1132606"/>
            <a:ext cx="6122796" cy="504056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Introducing a novel digital innovation into existing healthcare system can be seen as </a:t>
            </a:r>
            <a:r>
              <a:rPr lang="en-GB" altLang="en-US" b="1" dirty="0"/>
              <a:t>‘disruptive’</a:t>
            </a:r>
          </a:p>
          <a:p>
            <a:pPr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This may affect </a:t>
            </a:r>
            <a:r>
              <a:rPr lang="en-GB" altLang="en-US" b="1" dirty="0"/>
              <a:t>adoption and uptake </a:t>
            </a:r>
            <a:r>
              <a:rPr lang="en-GB" altLang="en-US" dirty="0"/>
              <a:t>of the innovation.</a:t>
            </a:r>
          </a:p>
          <a:p>
            <a:pPr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b="1" dirty="0"/>
              <a:t>Qualitative studies </a:t>
            </a:r>
            <a:r>
              <a:rPr lang="en-GB" altLang="en-US" dirty="0"/>
              <a:t>to explore barriers and facilitators of this process at Change, Grow, Live (n = 61)</a:t>
            </a:r>
          </a:p>
          <a:p>
            <a:pPr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b="1" dirty="0"/>
              <a:t>Behavioural science </a:t>
            </a:r>
            <a:r>
              <a:rPr lang="en-GB" altLang="en-US" dirty="0"/>
              <a:t>theory used to conceptualise findings: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Diffusion of innovations theory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Normalisation process theory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err="1"/>
              <a:t>Transtheoretical</a:t>
            </a:r>
            <a:r>
              <a:rPr lang="en-GB" altLang="en-US" dirty="0"/>
              <a:t> model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0" indent="0">
              <a:spcAft>
                <a:spcPts val="1800"/>
              </a:spcAft>
              <a:buClr>
                <a:schemeClr val="tx1"/>
              </a:buClr>
              <a:buNone/>
            </a:pPr>
            <a:r>
              <a:rPr lang="en-GB" altLang="en-US" sz="1800" dirty="0"/>
              <a:t> </a:t>
            </a:r>
            <a:br>
              <a:rPr lang="en-GB" altLang="en-US" sz="1800" dirty="0"/>
            </a:br>
            <a:endParaRPr lang="en-GB" altLang="en-US" sz="1800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32" y="4149080"/>
            <a:ext cx="3241992" cy="20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hange grow li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1955931"/>
            <a:ext cx="1584176" cy="136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758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>
          <a:xfrm>
            <a:off x="128464" y="9528"/>
            <a:ext cx="7343923" cy="679450"/>
          </a:xfrm>
        </p:spPr>
        <p:txBody>
          <a:bodyPr/>
          <a:lstStyle/>
          <a:p>
            <a:r>
              <a:rPr lang="en-GB" sz="2500" b="1" dirty="0">
                <a:solidFill>
                  <a:schemeClr val="tx1"/>
                </a:solidFill>
              </a:rPr>
              <a:t>Implementation: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sz="2500" b="1" dirty="0">
                <a:solidFill>
                  <a:schemeClr val="tx1"/>
                </a:solidFill>
              </a:rPr>
              <a:t>Qualitative exploration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4488" y="1268760"/>
            <a:ext cx="9289032" cy="504056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Initial difficulties with IT infrastructure and trepidation about digital format initially acted as</a:t>
            </a:r>
            <a:r>
              <a:rPr lang="en-GB" altLang="en-US" b="1" dirty="0"/>
              <a:t> barriers to diffusion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Eventually staff and services users </a:t>
            </a:r>
            <a:r>
              <a:rPr lang="en-GB" altLang="en-US" b="1" dirty="0"/>
              <a:t>started to see benefits</a:t>
            </a:r>
            <a:r>
              <a:rPr lang="en-GB" altLang="en-US" dirty="0"/>
              <a:t>, e.g. caseload management, 24/7 access outside of normal service opening hours</a:t>
            </a:r>
            <a:endParaRPr lang="en-GB" altLang="en-US" sz="200" dirty="0"/>
          </a:p>
          <a:p>
            <a:pPr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Diffusion achieved via a nationwide licence, some </a:t>
            </a:r>
            <a:r>
              <a:rPr lang="en-GB" altLang="en-US" b="1" dirty="0"/>
              <a:t>barriers to normalisation </a:t>
            </a:r>
            <a:r>
              <a:rPr lang="en-GB" altLang="en-US" dirty="0"/>
              <a:t>of BFO as standard treatment offering, e.g. preferences for traditional interventions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But as </a:t>
            </a:r>
            <a:r>
              <a:rPr lang="en-GB" altLang="en-US" b="1" dirty="0"/>
              <a:t>innovative ways of delivering </a:t>
            </a:r>
            <a:r>
              <a:rPr lang="en-GB" altLang="en-US" dirty="0"/>
              <a:t>BFO were devised staff and service users began to find a ‘place’ for BFO amongst other treatments available</a:t>
            </a:r>
            <a:endParaRPr lang="en-GB" altLang="en-US" sz="200" dirty="0"/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b="1" dirty="0"/>
              <a:t>Peer mentor delivery </a:t>
            </a:r>
            <a:r>
              <a:rPr lang="en-GB" altLang="en-US" dirty="0"/>
              <a:t>was found to be a particularly effective means of delivery, as it provided recovery community with ‘ownership’ of BFO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And peer mentors reported that by supporting service users to use BFO and practice strategies in it, this </a:t>
            </a:r>
            <a:r>
              <a:rPr lang="en-GB" altLang="en-US" b="1" dirty="0"/>
              <a:t>helped their own recovery maintenance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lvl="1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0" indent="0">
              <a:spcAft>
                <a:spcPts val="1800"/>
              </a:spcAft>
              <a:buClr>
                <a:schemeClr val="tx1"/>
              </a:buClr>
              <a:buNone/>
            </a:pPr>
            <a:r>
              <a:rPr lang="en-GB" altLang="en-US" sz="1800" dirty="0"/>
              <a:t> </a:t>
            </a:r>
            <a:br>
              <a:rPr lang="en-GB" altLang="en-US" sz="1800" dirty="0"/>
            </a:b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997256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680099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544" y="3933056"/>
            <a:ext cx="208823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Implementation: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Qualitative exploration of barriers and facilitators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736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Conceptualising clinical content using BCT taxonomy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3040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Feasibility/piloting: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Real-world outcomes from an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eTherapy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9224" y="3933056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Evaluation: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Understanding mechanisms of action of clinical content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Findings: Findings from BFO research programme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1124" y="47312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Spectrum of methods and evidence within MRC framework</a:t>
            </a:r>
          </a:p>
        </p:txBody>
      </p:sp>
    </p:spTree>
    <p:extLst>
      <p:ext uri="{BB962C8B-B14F-4D97-AF65-F5344CB8AC3E}">
        <p14:creationId xmlns:p14="http://schemas.microsoft.com/office/powerpoint/2010/main" val="6470154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687577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544" y="3933056"/>
            <a:ext cx="208823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Implementation: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Qualitative exploration of barriers and facilitators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736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Conceptualising clinical content using BCT taxonomy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3040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Feasibility/piloting: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Real-world outcomes from an </a:t>
            </a:r>
            <a:r>
              <a:rPr lang="en-GB" sz="1400" b="1" dirty="0" err="1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eTherapy</a:t>
            </a:r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9224" y="3933056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Evaluation: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Understanding mechanisms of action of clinical content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Findings: Findings from BFO research programme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1124" y="47312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Spectrum of methods and evidence within MRC framework</a:t>
            </a:r>
          </a:p>
        </p:txBody>
      </p:sp>
    </p:spTree>
    <p:extLst>
      <p:ext uri="{BB962C8B-B14F-4D97-AF65-F5344CB8AC3E}">
        <p14:creationId xmlns:p14="http://schemas.microsoft.com/office/powerpoint/2010/main" val="31064889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412776"/>
            <a:ext cx="8848725" cy="4968676"/>
          </a:xfrm>
        </p:spPr>
        <p:txBody>
          <a:bodyPr/>
          <a:lstStyle/>
          <a:p>
            <a:r>
              <a:rPr lang="en-GB" dirty="0"/>
              <a:t>Field of health psychology has made significant progress in advancing and standardising the </a:t>
            </a:r>
            <a:r>
              <a:rPr lang="en-GB" b="1" dirty="0"/>
              <a:t>science of behaviour change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Major part of this is development of the</a:t>
            </a:r>
            <a:r>
              <a:rPr lang="en-GB" b="1" dirty="0"/>
              <a:t> Behaviour Change Technique Taxonomy v1 </a:t>
            </a:r>
            <a:r>
              <a:rPr lang="en-GB" dirty="0"/>
              <a:t>(BCTTv1) (Michie et al., 2013) </a:t>
            </a:r>
          </a:p>
          <a:p>
            <a:pPr lvl="1"/>
            <a:r>
              <a:rPr lang="en-GB" dirty="0"/>
              <a:t>Provides a means of describing the </a:t>
            </a:r>
            <a:r>
              <a:rPr lang="en-GB" b="1" dirty="0"/>
              <a:t>active components </a:t>
            </a:r>
            <a:r>
              <a:rPr lang="en-GB" dirty="0"/>
              <a:t>contained within complex interventions</a:t>
            </a:r>
          </a:p>
          <a:p>
            <a:pPr lvl="1"/>
            <a:endParaRPr lang="en-GB" dirty="0"/>
          </a:p>
          <a:p>
            <a:r>
              <a:rPr lang="en-GB" dirty="0"/>
              <a:t>However, the BCTTv1 has not been widely used to describe content of interventions for </a:t>
            </a:r>
            <a:r>
              <a:rPr lang="en-GB" b="1" dirty="0"/>
              <a:t>substance misuse</a:t>
            </a:r>
          </a:p>
          <a:p>
            <a:pPr lvl="1"/>
            <a:r>
              <a:rPr lang="en-GB" dirty="0"/>
              <a:t>So, this study used the clinical content of BFO to demonstrate how the BCTTv1 could be used to conceptualise the content of a substance misuse intervention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128464" y="9528"/>
            <a:ext cx="734392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sz="2500" b="1" kern="0" dirty="0">
                <a:solidFill>
                  <a:schemeClr val="tx1"/>
                </a:solidFill>
              </a:rPr>
              <a:t>Development:</a:t>
            </a:r>
            <a:r>
              <a:rPr lang="en-GB" b="1" kern="0" dirty="0">
                <a:solidFill>
                  <a:schemeClr val="bg1"/>
                </a:solidFill>
              </a:rPr>
              <a:t> </a:t>
            </a:r>
            <a:r>
              <a:rPr lang="en-GB" sz="2500" b="1" kern="0" dirty="0">
                <a:solidFill>
                  <a:schemeClr val="tx1"/>
                </a:solidFill>
              </a:rPr>
              <a:t>Conceptualising clinical content</a:t>
            </a:r>
          </a:p>
        </p:txBody>
      </p:sp>
    </p:spTree>
    <p:extLst>
      <p:ext uri="{BB962C8B-B14F-4D97-AF65-F5344CB8AC3E}">
        <p14:creationId xmlns:p14="http://schemas.microsoft.com/office/powerpoint/2010/main" val="2511219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4747" y="3717032"/>
            <a:ext cx="208823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Alcohol  misuse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£3.5 billion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06" y="791468"/>
            <a:ext cx="4504362" cy="5344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464" y="6136258"/>
            <a:ext cx="4807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en-GB" sz="1000" dirty="0">
                <a:latin typeface="+mn-lt"/>
              </a:rPr>
              <a:t>Table from: </a:t>
            </a:r>
            <a:r>
              <a:rPr lang="en-GB" sz="1000" b="1" dirty="0">
                <a:latin typeface="+mn-lt"/>
              </a:rPr>
              <a:t>Dugdale et al. (2016) </a:t>
            </a:r>
            <a:r>
              <a:rPr lang="en-GB" sz="1000" b="1" i="1" dirty="0">
                <a:latin typeface="+mn-lt"/>
              </a:rPr>
              <a:t>Substance Abuse Treatment, Prevention and Policy </a:t>
            </a:r>
            <a:endParaRPr lang="en-GB" sz="1000" b="1" dirty="0">
              <a:latin typeface="+mn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128464" y="9528"/>
            <a:ext cx="734392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sz="2500" b="1" kern="0" dirty="0">
                <a:solidFill>
                  <a:schemeClr val="tx1"/>
                </a:solidFill>
              </a:rPr>
              <a:t>Development:</a:t>
            </a:r>
            <a:r>
              <a:rPr lang="en-GB" b="1" kern="0" dirty="0">
                <a:solidFill>
                  <a:schemeClr val="bg1"/>
                </a:solidFill>
              </a:rPr>
              <a:t> </a:t>
            </a:r>
            <a:r>
              <a:rPr lang="en-GB" sz="2500" b="1" kern="0" dirty="0">
                <a:solidFill>
                  <a:schemeClr val="tx1"/>
                </a:solidFill>
              </a:rPr>
              <a:t>Conceptualising clinical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7853" y="1988840"/>
            <a:ext cx="46080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Total of </a:t>
            </a:r>
            <a:r>
              <a:rPr lang="en-GB" sz="2000" b="1" dirty="0">
                <a:latin typeface="+mn-lt"/>
              </a:rPr>
              <a:t>26 / 93 BCTs </a:t>
            </a:r>
            <a:r>
              <a:rPr lang="en-GB" sz="2000" dirty="0">
                <a:latin typeface="+mn-lt"/>
              </a:rPr>
              <a:t>identified in BFO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At least one BCT identified in </a:t>
            </a:r>
            <a:r>
              <a:rPr lang="en-GB" sz="2000" b="1" dirty="0">
                <a:latin typeface="+mn-lt"/>
              </a:rPr>
              <a:t>12 / 16 </a:t>
            </a:r>
            <a:r>
              <a:rPr lang="en-GB" sz="2000" dirty="0">
                <a:latin typeface="+mn-lt"/>
              </a:rPr>
              <a:t>BCT grouping categories in the BCTTv1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Specific BCT categories included: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Goal setting and planning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Psychoeducation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Repetition and substitution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Reward 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Regulation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</p:txBody>
      </p:sp>
      <p:pic>
        <p:nvPicPr>
          <p:cNvPr id="2050" name="Picture 2" descr="Image result for turning point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63" y="876376"/>
            <a:ext cx="18383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71388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544" y="3933056"/>
            <a:ext cx="208823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Implementation: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Qualitative exploration of barriers and facilitators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736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Conceptualising clinical content using BCT taxonomy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3040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Feasibility/piloting: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Real-world outcomes from an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eTherapy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9224" y="3933056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Evaluation: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Understanding mechanisms of action of clinical content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Findings: Findings from BFO research programme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1124" y="47312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Spectrum of methods and evidence within MRC framework</a:t>
            </a:r>
          </a:p>
        </p:txBody>
      </p:sp>
    </p:spTree>
    <p:extLst>
      <p:ext uri="{BB962C8B-B14F-4D97-AF65-F5344CB8AC3E}">
        <p14:creationId xmlns:p14="http://schemas.microsoft.com/office/powerpoint/2010/main" val="34890697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71388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544" y="3933056"/>
            <a:ext cx="208823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Implementation: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Qualitative exploration of barriers and facilitators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736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Conceptualising clinical content using BCT taxonomy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3040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Feasibility/piloting: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Real-world outcomes from an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eTherapy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9224" y="3933056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latin typeface="+mn-lt"/>
              </a:rPr>
              <a:t>Evaluation: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latin typeface="+mn-lt"/>
              </a:rPr>
              <a:t>Understanding mechanisms of action of clinical content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Findings: Findings from BFO research programme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1124" y="47312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Spectrum of methods and evidence within MRC framework</a:t>
            </a:r>
          </a:p>
        </p:txBody>
      </p:sp>
    </p:spTree>
    <p:extLst>
      <p:ext uri="{BB962C8B-B14F-4D97-AF65-F5344CB8AC3E}">
        <p14:creationId xmlns:p14="http://schemas.microsoft.com/office/powerpoint/2010/main" val="130537907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196752"/>
            <a:ext cx="8928992" cy="4960690"/>
          </a:xfrm>
        </p:spPr>
        <p:txBody>
          <a:bodyPr/>
          <a:lstStyle/>
          <a:p>
            <a:r>
              <a:rPr lang="en-GB" dirty="0"/>
              <a:t>Research demonstrated CAT for substance misuse effective, though much of these data from research settings, </a:t>
            </a:r>
            <a:r>
              <a:rPr lang="en-GB" b="1" dirty="0"/>
              <a:t>not real-world services</a:t>
            </a:r>
          </a:p>
          <a:p>
            <a:pPr lvl="1"/>
            <a:r>
              <a:rPr lang="en-GB" dirty="0"/>
              <a:t>Therefore, clinical outcomes examined from a dedicated </a:t>
            </a:r>
            <a:r>
              <a:rPr lang="en-GB" b="1" dirty="0" err="1"/>
              <a:t>eTherapy</a:t>
            </a:r>
            <a:r>
              <a:rPr lang="en-GB" b="1" dirty="0"/>
              <a:t> Increasing Access to Psychological Therapies (IAPT) </a:t>
            </a:r>
            <a:r>
              <a:rPr lang="en-GB" dirty="0"/>
              <a:t>mental health service ‘Self-Help Services’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Quantitative study with </a:t>
            </a:r>
            <a:r>
              <a:rPr lang="en-GB" b="1" dirty="0"/>
              <a:t>1068 service users </a:t>
            </a:r>
            <a:r>
              <a:rPr lang="en-GB" dirty="0"/>
              <a:t>triaged into one of three CAT programmes:</a:t>
            </a:r>
          </a:p>
          <a:p>
            <a:pPr lvl="1"/>
            <a:r>
              <a:rPr lang="en-GB" dirty="0"/>
              <a:t>Breaking Free Online (BFO) </a:t>
            </a:r>
          </a:p>
          <a:p>
            <a:pPr lvl="1"/>
            <a:r>
              <a:rPr lang="en-GB" dirty="0" err="1"/>
              <a:t>Sleepio</a:t>
            </a:r>
            <a:r>
              <a:rPr lang="en-GB" dirty="0"/>
              <a:t> (insomnia)</a:t>
            </a:r>
          </a:p>
          <a:p>
            <a:pPr lvl="1"/>
            <a:r>
              <a:rPr lang="en-GB" dirty="0"/>
              <a:t>Living Life to the Full (</a:t>
            </a:r>
            <a:r>
              <a:rPr lang="en-GB" dirty="0" err="1"/>
              <a:t>LLttF</a:t>
            </a:r>
            <a:r>
              <a:rPr lang="en-GB" dirty="0"/>
              <a:t> - low mood and stress)</a:t>
            </a:r>
          </a:p>
          <a:p>
            <a:pPr lvl="1"/>
            <a:endParaRPr lang="en-GB" dirty="0"/>
          </a:p>
          <a:p>
            <a:r>
              <a:rPr lang="en-GB" dirty="0"/>
              <a:t>Aims: examine outcomes for the three groups, and determine if CAT has </a:t>
            </a:r>
            <a:r>
              <a:rPr lang="en-GB" b="1" dirty="0"/>
              <a:t>potential as a treatment modality </a:t>
            </a:r>
            <a:r>
              <a:rPr lang="en-GB" dirty="0"/>
              <a:t>for range of mental health related conditions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28464" y="9528"/>
            <a:ext cx="734392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sz="2500" b="1" kern="0" dirty="0">
                <a:solidFill>
                  <a:schemeClr val="tx1"/>
                </a:solidFill>
              </a:rPr>
              <a:t>Feasibility: Outcomes from </a:t>
            </a:r>
            <a:r>
              <a:rPr lang="en-GB" sz="2500" b="1" kern="0" dirty="0" err="1">
                <a:solidFill>
                  <a:schemeClr val="tx1"/>
                </a:solidFill>
              </a:rPr>
              <a:t>eTherapy</a:t>
            </a:r>
            <a:r>
              <a:rPr lang="en-GB" sz="2500" b="1" kern="0" dirty="0">
                <a:solidFill>
                  <a:schemeClr val="tx1"/>
                </a:solidFill>
              </a:rPr>
              <a:t> service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pic>
        <p:nvPicPr>
          <p:cNvPr id="1028" name="Picture 4" descr="Image result for self-help servi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501008"/>
            <a:ext cx="2979069" cy="7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069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160098"/>
            <a:ext cx="8848725" cy="4392612"/>
          </a:xfrm>
        </p:spPr>
        <p:txBody>
          <a:bodyPr/>
          <a:lstStyle/>
          <a:p>
            <a:r>
              <a:rPr lang="en-GB" dirty="0"/>
              <a:t>Outcomes measured using </a:t>
            </a:r>
            <a:r>
              <a:rPr lang="en-GB" b="1" dirty="0"/>
              <a:t>IAPT Minimum data Set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Patient Health Questionnaire-9; General Anxiety Disorder scale-7; Work and Social Adjustment Scale</a:t>
            </a:r>
          </a:p>
          <a:p>
            <a:pPr lvl="1"/>
            <a:endParaRPr lang="en-GB" dirty="0"/>
          </a:p>
          <a:p>
            <a:r>
              <a:rPr lang="en-GB" dirty="0"/>
              <a:t>At baseline, </a:t>
            </a:r>
            <a:r>
              <a:rPr lang="en-GB" b="1" dirty="0"/>
              <a:t>BFO users significantly higher scores </a:t>
            </a:r>
            <a:r>
              <a:rPr lang="en-GB" dirty="0"/>
              <a:t>for depression and anxiety than </a:t>
            </a:r>
            <a:r>
              <a:rPr lang="en-GB" dirty="0" err="1"/>
              <a:t>Sleepio</a:t>
            </a:r>
            <a:r>
              <a:rPr lang="en-GB" dirty="0"/>
              <a:t> and </a:t>
            </a:r>
            <a:r>
              <a:rPr lang="en-GB" dirty="0" err="1"/>
              <a:t>LLttF</a:t>
            </a:r>
            <a:r>
              <a:rPr lang="en-GB" dirty="0"/>
              <a:t> users</a:t>
            </a:r>
          </a:p>
          <a:p>
            <a:endParaRPr lang="en-GB" dirty="0"/>
          </a:p>
          <a:p>
            <a:r>
              <a:rPr lang="en-GB" b="1" dirty="0"/>
              <a:t>Significant within group changes </a:t>
            </a:r>
            <a:r>
              <a:rPr lang="en-GB" dirty="0"/>
              <a:t>in scores from baseline to post-treatment</a:t>
            </a:r>
          </a:p>
          <a:p>
            <a:pPr lvl="1"/>
            <a:r>
              <a:rPr lang="en-GB" dirty="0"/>
              <a:t>Within each group, percentages of service users reaching </a:t>
            </a:r>
            <a:r>
              <a:rPr lang="en-GB" b="1" dirty="0"/>
              <a:t>clinical threshold scores      </a:t>
            </a:r>
            <a:r>
              <a:rPr lang="en-GB" dirty="0"/>
              <a:t>for depression and anxiety significantly reduced over the treatment period</a:t>
            </a:r>
          </a:p>
          <a:p>
            <a:pPr lvl="1"/>
            <a:endParaRPr lang="en-GB" dirty="0"/>
          </a:p>
          <a:p>
            <a:r>
              <a:rPr lang="en-GB" b="1" dirty="0"/>
              <a:t>No significant differences between groups </a:t>
            </a:r>
            <a:r>
              <a:rPr lang="en-GB" dirty="0"/>
              <a:t>in degree of change in scores</a:t>
            </a:r>
          </a:p>
          <a:p>
            <a:pPr lvl="1"/>
            <a:r>
              <a:rPr lang="en-GB" dirty="0"/>
              <a:t>Findings demonstrate that CAT modality has potential as additional treatment offering in IAPT service, implications for case-load management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28464" y="9528"/>
            <a:ext cx="734392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sz="2500" b="1" kern="0" dirty="0">
                <a:solidFill>
                  <a:schemeClr val="tx1"/>
                </a:solidFill>
              </a:rPr>
              <a:t>Feasibility: Outcomes from </a:t>
            </a:r>
            <a:r>
              <a:rPr lang="en-GB" sz="2500" b="1" kern="0" dirty="0" err="1">
                <a:solidFill>
                  <a:schemeClr val="tx1"/>
                </a:solidFill>
              </a:rPr>
              <a:t>eTherapy</a:t>
            </a:r>
            <a:r>
              <a:rPr lang="en-GB" sz="2500" b="1" kern="0" dirty="0">
                <a:solidFill>
                  <a:schemeClr val="tx1"/>
                </a:solidFill>
              </a:rPr>
              <a:t> service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86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>
          <a:xfrm>
            <a:off x="128464" y="-121594"/>
            <a:ext cx="5590604" cy="863600"/>
          </a:xfrm>
        </p:spPr>
        <p:txBody>
          <a:bodyPr/>
          <a:lstStyle/>
          <a:p>
            <a:pPr eaLnBrk="1" hangingPunct="1"/>
            <a:r>
              <a:rPr lang="en-GB" sz="2500" b="1" dirty="0">
                <a:solidFill>
                  <a:schemeClr val="tx1"/>
                </a:solidFill>
              </a:rPr>
              <a:t>Content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5300" name="AutoShape 5"/>
          <p:cNvSpPr>
            <a:spLocks noChangeArrowheads="1"/>
          </p:cNvSpPr>
          <p:nvPr/>
        </p:nvSpPr>
        <p:spPr bwMode="auto">
          <a:xfrm>
            <a:off x="488504" y="2132857"/>
            <a:ext cx="2602359" cy="3024934"/>
          </a:xfrm>
          <a:prstGeom prst="chevron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414B56"/>
              </a:solidFill>
            </a:endParaRPr>
          </a:p>
        </p:txBody>
      </p:sp>
      <p:sp>
        <p:nvSpPr>
          <p:cNvPr id="55301" name="AutoShape 6"/>
          <p:cNvSpPr>
            <a:spLocks noChangeArrowheads="1"/>
          </p:cNvSpPr>
          <p:nvPr/>
        </p:nvSpPr>
        <p:spPr bwMode="auto">
          <a:xfrm>
            <a:off x="2686200" y="2132857"/>
            <a:ext cx="2490637" cy="3024933"/>
          </a:xfrm>
          <a:prstGeom prst="chevron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414B56"/>
              </a:solidFill>
            </a:endParaRPr>
          </a:p>
        </p:txBody>
      </p:sp>
      <p:sp>
        <p:nvSpPr>
          <p:cNvPr id="55302" name="AutoShape 7"/>
          <p:cNvSpPr>
            <a:spLocks noChangeArrowheads="1"/>
          </p:cNvSpPr>
          <p:nvPr/>
        </p:nvSpPr>
        <p:spPr bwMode="auto">
          <a:xfrm>
            <a:off x="4732811" y="2132857"/>
            <a:ext cx="2528414" cy="3024933"/>
          </a:xfrm>
          <a:prstGeom prst="chevron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414B56"/>
              </a:solidFill>
            </a:endParaRPr>
          </a:p>
        </p:txBody>
      </p:sp>
      <p:sp>
        <p:nvSpPr>
          <p:cNvPr id="55303" name="AutoShape 8"/>
          <p:cNvSpPr>
            <a:spLocks noChangeArrowheads="1"/>
          </p:cNvSpPr>
          <p:nvPr/>
        </p:nvSpPr>
        <p:spPr bwMode="auto">
          <a:xfrm>
            <a:off x="6818785" y="2132857"/>
            <a:ext cx="2509214" cy="3024933"/>
          </a:xfrm>
          <a:prstGeom prst="chevron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200">
              <a:solidFill>
                <a:srgbClr val="414B56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249144" y="4365104"/>
            <a:ext cx="604728" cy="835820"/>
            <a:chOff x="987" y="1675"/>
            <a:chExt cx="187" cy="258"/>
          </a:xfrm>
        </p:grpSpPr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987" y="1675"/>
              <a:ext cx="187" cy="196"/>
            </a:xfrm>
            <a:custGeom>
              <a:avLst/>
              <a:gdLst>
                <a:gd name="T0" fmla="*/ 317 w 129"/>
                <a:gd name="T1" fmla="*/ 1 h 135"/>
                <a:gd name="T2" fmla="*/ 286 w 129"/>
                <a:gd name="T3" fmla="*/ 0 h 135"/>
                <a:gd name="T4" fmla="*/ 252 w 129"/>
                <a:gd name="T5" fmla="*/ 1 h 135"/>
                <a:gd name="T6" fmla="*/ 67 w 129"/>
                <a:gd name="T7" fmla="*/ 325 h 135"/>
                <a:gd name="T8" fmla="*/ 158 w 129"/>
                <a:gd name="T9" fmla="*/ 466 h 135"/>
                <a:gd name="T10" fmla="*/ 186 w 129"/>
                <a:gd name="T11" fmla="*/ 578 h 135"/>
                <a:gd name="T12" fmla="*/ 286 w 129"/>
                <a:gd name="T13" fmla="*/ 601 h 135"/>
                <a:gd name="T14" fmla="*/ 384 w 129"/>
                <a:gd name="T15" fmla="*/ 578 h 135"/>
                <a:gd name="T16" fmla="*/ 412 w 129"/>
                <a:gd name="T17" fmla="*/ 466 h 135"/>
                <a:gd name="T18" fmla="*/ 502 w 129"/>
                <a:gd name="T19" fmla="*/ 325 h 135"/>
                <a:gd name="T20" fmla="*/ 317 w 129"/>
                <a:gd name="T21" fmla="*/ 1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35"/>
                <a:gd name="T35" fmla="*/ 129 w 129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35">
                  <a:moveTo>
                    <a:pt x="72" y="1"/>
                  </a:moveTo>
                  <a:cubicBezTo>
                    <a:pt x="69" y="1"/>
                    <a:pt x="67" y="0"/>
                    <a:pt x="65" y="0"/>
                  </a:cubicBezTo>
                  <a:cubicBezTo>
                    <a:pt x="62" y="0"/>
                    <a:pt x="60" y="1"/>
                    <a:pt x="57" y="1"/>
                  </a:cubicBezTo>
                  <a:cubicBezTo>
                    <a:pt x="25" y="5"/>
                    <a:pt x="0" y="39"/>
                    <a:pt x="15" y="73"/>
                  </a:cubicBezTo>
                  <a:cubicBezTo>
                    <a:pt x="20" y="84"/>
                    <a:pt x="32" y="94"/>
                    <a:pt x="36" y="105"/>
                  </a:cubicBezTo>
                  <a:cubicBezTo>
                    <a:pt x="39" y="113"/>
                    <a:pt x="38" y="126"/>
                    <a:pt x="42" y="130"/>
                  </a:cubicBezTo>
                  <a:cubicBezTo>
                    <a:pt x="45" y="133"/>
                    <a:pt x="55" y="135"/>
                    <a:pt x="65" y="135"/>
                  </a:cubicBezTo>
                  <a:cubicBezTo>
                    <a:pt x="74" y="135"/>
                    <a:pt x="84" y="133"/>
                    <a:pt x="87" y="130"/>
                  </a:cubicBezTo>
                  <a:cubicBezTo>
                    <a:pt x="91" y="126"/>
                    <a:pt x="90" y="113"/>
                    <a:pt x="93" y="105"/>
                  </a:cubicBezTo>
                  <a:cubicBezTo>
                    <a:pt x="97" y="94"/>
                    <a:pt x="109" y="84"/>
                    <a:pt x="114" y="73"/>
                  </a:cubicBezTo>
                  <a:cubicBezTo>
                    <a:pt x="129" y="39"/>
                    <a:pt x="104" y="5"/>
                    <a:pt x="72" y="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414B56"/>
                </a:solidFill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1047" y="1878"/>
              <a:ext cx="68" cy="17"/>
            </a:xfrm>
            <a:custGeom>
              <a:avLst/>
              <a:gdLst>
                <a:gd name="T0" fmla="*/ 188 w 47"/>
                <a:gd name="T1" fmla="*/ 0 h 12"/>
                <a:gd name="T2" fmla="*/ 13 w 47"/>
                <a:gd name="T3" fmla="*/ 1 h 12"/>
                <a:gd name="T4" fmla="*/ 0 w 47"/>
                <a:gd name="T5" fmla="*/ 13 h 12"/>
                <a:gd name="T6" fmla="*/ 9 w 47"/>
                <a:gd name="T7" fmla="*/ 26 h 12"/>
                <a:gd name="T8" fmla="*/ 197 w 47"/>
                <a:gd name="T9" fmla="*/ 20 h 12"/>
                <a:gd name="T10" fmla="*/ 205 w 47"/>
                <a:gd name="T11" fmla="*/ 9 h 12"/>
                <a:gd name="T12" fmla="*/ 188 w 47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12"/>
                <a:gd name="T23" fmla="*/ 47 w 4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12">
                  <a:moveTo>
                    <a:pt x="43" y="0"/>
                  </a:moveTo>
                  <a:cubicBezTo>
                    <a:pt x="25" y="6"/>
                    <a:pt x="4" y="1"/>
                    <a:pt x="3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25" y="12"/>
                    <a:pt x="45" y="5"/>
                  </a:cubicBezTo>
                  <a:cubicBezTo>
                    <a:pt x="47" y="5"/>
                    <a:pt x="47" y="3"/>
                    <a:pt x="47" y="2"/>
                  </a:cubicBezTo>
                  <a:cubicBezTo>
                    <a:pt x="46" y="1"/>
                    <a:pt x="45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414B56"/>
                </a:solidFill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1047" y="1890"/>
              <a:ext cx="68" cy="17"/>
            </a:xfrm>
            <a:custGeom>
              <a:avLst/>
              <a:gdLst>
                <a:gd name="T0" fmla="*/ 188 w 47"/>
                <a:gd name="T1" fmla="*/ 1 h 12"/>
                <a:gd name="T2" fmla="*/ 13 w 47"/>
                <a:gd name="T3" fmla="*/ 1 h 12"/>
                <a:gd name="T4" fmla="*/ 0 w 47"/>
                <a:gd name="T5" fmla="*/ 13 h 12"/>
                <a:gd name="T6" fmla="*/ 9 w 47"/>
                <a:gd name="T7" fmla="*/ 28 h 12"/>
                <a:gd name="T8" fmla="*/ 197 w 47"/>
                <a:gd name="T9" fmla="*/ 26 h 12"/>
                <a:gd name="T10" fmla="*/ 205 w 47"/>
                <a:gd name="T11" fmla="*/ 13 h 12"/>
                <a:gd name="T12" fmla="*/ 188 w 47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12"/>
                <a:gd name="T23" fmla="*/ 47 w 4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12">
                  <a:moveTo>
                    <a:pt x="43" y="1"/>
                  </a:moveTo>
                  <a:cubicBezTo>
                    <a:pt x="25" y="7"/>
                    <a:pt x="4" y="1"/>
                    <a:pt x="3" y="1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3" y="7"/>
                    <a:pt x="25" y="12"/>
                    <a:pt x="45" y="6"/>
                  </a:cubicBezTo>
                  <a:cubicBezTo>
                    <a:pt x="47" y="5"/>
                    <a:pt x="47" y="4"/>
                    <a:pt x="47" y="3"/>
                  </a:cubicBezTo>
                  <a:cubicBezTo>
                    <a:pt x="46" y="1"/>
                    <a:pt x="45" y="0"/>
                    <a:pt x="4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414B56"/>
                </a:solidFill>
              </a:endParaRPr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1048" y="1904"/>
              <a:ext cx="65" cy="29"/>
            </a:xfrm>
            <a:custGeom>
              <a:avLst/>
              <a:gdLst>
                <a:gd name="T0" fmla="*/ 188 w 45"/>
                <a:gd name="T1" fmla="*/ 1 h 20"/>
                <a:gd name="T2" fmla="*/ 9 w 45"/>
                <a:gd name="T3" fmla="*/ 1 h 20"/>
                <a:gd name="T4" fmla="*/ 1 w 45"/>
                <a:gd name="T5" fmla="*/ 0 h 20"/>
                <a:gd name="T6" fmla="*/ 0 w 45"/>
                <a:gd name="T7" fmla="*/ 13 h 20"/>
                <a:gd name="T8" fmla="*/ 90 w 45"/>
                <a:gd name="T9" fmla="*/ 88 h 20"/>
                <a:gd name="T10" fmla="*/ 107 w 45"/>
                <a:gd name="T11" fmla="*/ 88 h 20"/>
                <a:gd name="T12" fmla="*/ 196 w 45"/>
                <a:gd name="T13" fmla="*/ 13 h 20"/>
                <a:gd name="T14" fmla="*/ 196 w 45"/>
                <a:gd name="T15" fmla="*/ 0 h 20"/>
                <a:gd name="T16" fmla="*/ 188 w 45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20"/>
                <a:gd name="T29" fmla="*/ 45 w 4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20">
                  <a:moveTo>
                    <a:pt x="43" y="1"/>
                  </a:moveTo>
                  <a:cubicBezTo>
                    <a:pt x="24" y="5"/>
                    <a:pt x="3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12"/>
                    <a:pt x="10" y="20"/>
                    <a:pt x="21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5" y="20"/>
                    <a:pt x="45" y="12"/>
                    <a:pt x="45" y="3"/>
                  </a:cubicBezTo>
                  <a:cubicBezTo>
                    <a:pt x="45" y="2"/>
                    <a:pt x="45" y="1"/>
                    <a:pt x="45" y="0"/>
                  </a:cubicBezTo>
                  <a:cubicBezTo>
                    <a:pt x="44" y="0"/>
                    <a:pt x="44" y="0"/>
                    <a:pt x="4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414B56"/>
                </a:solidFill>
              </a:endParaRPr>
            </a:p>
          </p:txBody>
        </p:sp>
      </p:grpSp>
      <p:sp>
        <p:nvSpPr>
          <p:cNvPr id="35" name="Freeform 13"/>
          <p:cNvSpPr>
            <a:spLocks noEditPoints="1"/>
          </p:cNvSpPr>
          <p:nvPr/>
        </p:nvSpPr>
        <p:spPr bwMode="auto">
          <a:xfrm>
            <a:off x="1660716" y="4219574"/>
            <a:ext cx="1124930" cy="1016001"/>
          </a:xfrm>
          <a:custGeom>
            <a:avLst/>
            <a:gdLst>
              <a:gd name="T0" fmla="*/ 2147483647 w 285"/>
              <a:gd name="T1" fmla="*/ 2147483647 h 257"/>
              <a:gd name="T2" fmla="*/ 2147483647 w 285"/>
              <a:gd name="T3" fmla="*/ 2147483647 h 257"/>
              <a:gd name="T4" fmla="*/ 2147483647 w 285"/>
              <a:gd name="T5" fmla="*/ 2147483647 h 257"/>
              <a:gd name="T6" fmla="*/ 2147483647 w 285"/>
              <a:gd name="T7" fmla="*/ 2147483647 h 257"/>
              <a:gd name="T8" fmla="*/ 2147483647 w 285"/>
              <a:gd name="T9" fmla="*/ 2147483647 h 257"/>
              <a:gd name="T10" fmla="*/ 2147483647 w 285"/>
              <a:gd name="T11" fmla="*/ 2147483647 h 257"/>
              <a:gd name="T12" fmla="*/ 2147483647 w 285"/>
              <a:gd name="T13" fmla="*/ 2147483647 h 257"/>
              <a:gd name="T14" fmla="*/ 2147483647 w 285"/>
              <a:gd name="T15" fmla="*/ 2147483647 h 257"/>
              <a:gd name="T16" fmla="*/ 2147483647 w 285"/>
              <a:gd name="T17" fmla="*/ 2147483647 h 257"/>
              <a:gd name="T18" fmla="*/ 2147483647 w 285"/>
              <a:gd name="T19" fmla="*/ 2147483647 h 257"/>
              <a:gd name="T20" fmla="*/ 2147483647 w 285"/>
              <a:gd name="T21" fmla="*/ 2147483647 h 257"/>
              <a:gd name="T22" fmla="*/ 2147483647 w 285"/>
              <a:gd name="T23" fmla="*/ 2147483647 h 257"/>
              <a:gd name="T24" fmla="*/ 2147483647 w 285"/>
              <a:gd name="T25" fmla="*/ 2147483647 h 257"/>
              <a:gd name="T26" fmla="*/ 2147483647 w 285"/>
              <a:gd name="T27" fmla="*/ 2147483647 h 257"/>
              <a:gd name="T28" fmla="*/ 2147483647 w 285"/>
              <a:gd name="T29" fmla="*/ 2147483647 h 257"/>
              <a:gd name="T30" fmla="*/ 2147483647 w 285"/>
              <a:gd name="T31" fmla="*/ 2147483647 h 257"/>
              <a:gd name="T32" fmla="*/ 2147483647 w 285"/>
              <a:gd name="T33" fmla="*/ 2147483647 h 257"/>
              <a:gd name="T34" fmla="*/ 2147483647 w 285"/>
              <a:gd name="T35" fmla="*/ 2147483647 h 257"/>
              <a:gd name="T36" fmla="*/ 2147483647 w 285"/>
              <a:gd name="T37" fmla="*/ 2147483647 h 257"/>
              <a:gd name="T38" fmla="*/ 2147483647 w 285"/>
              <a:gd name="T39" fmla="*/ 2147483647 h 257"/>
              <a:gd name="T40" fmla="*/ 2147483647 w 285"/>
              <a:gd name="T41" fmla="*/ 2147483647 h 257"/>
              <a:gd name="T42" fmla="*/ 2147483647 w 285"/>
              <a:gd name="T43" fmla="*/ 2147483647 h 257"/>
              <a:gd name="T44" fmla="*/ 2147483647 w 285"/>
              <a:gd name="T45" fmla="*/ 2147483647 h 257"/>
              <a:gd name="T46" fmla="*/ 2147483647 w 285"/>
              <a:gd name="T47" fmla="*/ 2147483647 h 257"/>
              <a:gd name="T48" fmla="*/ 2147483647 w 285"/>
              <a:gd name="T49" fmla="*/ 2147483647 h 257"/>
              <a:gd name="T50" fmla="*/ 2147483647 w 285"/>
              <a:gd name="T51" fmla="*/ 2147483647 h 257"/>
              <a:gd name="T52" fmla="*/ 2147483647 w 285"/>
              <a:gd name="T53" fmla="*/ 2147483647 h 257"/>
              <a:gd name="T54" fmla="*/ 2147483647 w 285"/>
              <a:gd name="T55" fmla="*/ 2147483647 h 257"/>
              <a:gd name="T56" fmla="*/ 2147483647 w 285"/>
              <a:gd name="T57" fmla="*/ 2147483647 h 257"/>
              <a:gd name="T58" fmla="*/ 2147483647 w 285"/>
              <a:gd name="T59" fmla="*/ 2147483647 h 257"/>
              <a:gd name="T60" fmla="*/ 2147483647 w 285"/>
              <a:gd name="T61" fmla="*/ 2147483647 h 257"/>
              <a:gd name="T62" fmla="*/ 2147483647 w 285"/>
              <a:gd name="T63" fmla="*/ 2147483647 h 257"/>
              <a:gd name="T64" fmla="*/ 2147483647 w 285"/>
              <a:gd name="T65" fmla="*/ 2147483647 h 257"/>
              <a:gd name="T66" fmla="*/ 2147483647 w 285"/>
              <a:gd name="T67" fmla="*/ 2147483647 h 257"/>
              <a:gd name="T68" fmla="*/ 2147483647 w 285"/>
              <a:gd name="T69" fmla="*/ 2147483647 h 257"/>
              <a:gd name="T70" fmla="*/ 2147483647 w 285"/>
              <a:gd name="T71" fmla="*/ 2147483647 h 257"/>
              <a:gd name="T72" fmla="*/ 2147483647 w 285"/>
              <a:gd name="T73" fmla="*/ 2147483647 h 257"/>
              <a:gd name="T74" fmla="*/ 2147483647 w 285"/>
              <a:gd name="T75" fmla="*/ 2147483647 h 257"/>
              <a:gd name="T76" fmla="*/ 2147483647 w 285"/>
              <a:gd name="T77" fmla="*/ 2147483647 h 257"/>
              <a:gd name="T78" fmla="*/ 2147483647 w 285"/>
              <a:gd name="T79" fmla="*/ 2147483647 h 257"/>
              <a:gd name="T80" fmla="*/ 2147483647 w 285"/>
              <a:gd name="T81" fmla="*/ 2147483647 h 257"/>
              <a:gd name="T82" fmla="*/ 2147483647 w 285"/>
              <a:gd name="T83" fmla="*/ 2147483647 h 257"/>
              <a:gd name="T84" fmla="*/ 2147483647 w 285"/>
              <a:gd name="T85" fmla="*/ 2147483647 h 257"/>
              <a:gd name="T86" fmla="*/ 2147483647 w 285"/>
              <a:gd name="T87" fmla="*/ 2147483647 h 257"/>
              <a:gd name="T88" fmla="*/ 2147483647 w 285"/>
              <a:gd name="T89" fmla="*/ 2147483647 h 257"/>
              <a:gd name="T90" fmla="*/ 2147483647 w 285"/>
              <a:gd name="T91" fmla="*/ 2147483647 h 257"/>
              <a:gd name="T92" fmla="*/ 2147483647 w 285"/>
              <a:gd name="T93" fmla="*/ 2147483647 h 257"/>
              <a:gd name="T94" fmla="*/ 2147483647 w 285"/>
              <a:gd name="T95" fmla="*/ 2147483647 h 257"/>
              <a:gd name="T96" fmla="*/ 2147483647 w 285"/>
              <a:gd name="T97" fmla="*/ 2147483647 h 257"/>
              <a:gd name="T98" fmla="*/ 2147483647 w 285"/>
              <a:gd name="T99" fmla="*/ 2147483647 h 257"/>
              <a:gd name="T100" fmla="*/ 2147483647 w 285"/>
              <a:gd name="T101" fmla="*/ 2147483647 h 257"/>
              <a:gd name="T102" fmla="*/ 2147483647 w 285"/>
              <a:gd name="T103" fmla="*/ 2147483647 h 257"/>
              <a:gd name="T104" fmla="*/ 2147483647 w 285"/>
              <a:gd name="T105" fmla="*/ 2147483647 h 257"/>
              <a:gd name="T106" fmla="*/ 2147483647 w 285"/>
              <a:gd name="T107" fmla="*/ 2147483647 h 257"/>
              <a:gd name="T108" fmla="*/ 2147483647 w 285"/>
              <a:gd name="T109" fmla="*/ 2147483647 h 257"/>
              <a:gd name="T110" fmla="*/ 2147483647 w 285"/>
              <a:gd name="T111" fmla="*/ 2147483647 h 257"/>
              <a:gd name="T112" fmla="*/ 2147483647 w 285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85"/>
              <a:gd name="T172" fmla="*/ 0 h 257"/>
              <a:gd name="T173" fmla="*/ 285 w 285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85" h="257">
                <a:moveTo>
                  <a:pt x="126" y="85"/>
                </a:moveTo>
                <a:cubicBezTo>
                  <a:pt x="128" y="86"/>
                  <a:pt x="131" y="87"/>
                  <a:pt x="133" y="89"/>
                </a:cubicBezTo>
                <a:cubicBezTo>
                  <a:pt x="136" y="90"/>
                  <a:pt x="138" y="92"/>
                  <a:pt x="141" y="93"/>
                </a:cubicBezTo>
                <a:cubicBezTo>
                  <a:pt x="140" y="96"/>
                  <a:pt x="139" y="99"/>
                  <a:pt x="138" y="102"/>
                </a:cubicBezTo>
                <a:cubicBezTo>
                  <a:pt x="138" y="105"/>
                  <a:pt x="137" y="108"/>
                  <a:pt x="136" y="112"/>
                </a:cubicBezTo>
                <a:cubicBezTo>
                  <a:pt x="139" y="115"/>
                  <a:pt x="142" y="117"/>
                  <a:pt x="144" y="120"/>
                </a:cubicBezTo>
                <a:cubicBezTo>
                  <a:pt x="148" y="118"/>
                  <a:pt x="151" y="117"/>
                  <a:pt x="154" y="116"/>
                </a:cubicBezTo>
                <a:cubicBezTo>
                  <a:pt x="157" y="115"/>
                  <a:pt x="160" y="114"/>
                  <a:pt x="162" y="114"/>
                </a:cubicBezTo>
                <a:cubicBezTo>
                  <a:pt x="164" y="116"/>
                  <a:pt x="165" y="118"/>
                  <a:pt x="167" y="121"/>
                </a:cubicBezTo>
                <a:cubicBezTo>
                  <a:pt x="168" y="123"/>
                  <a:pt x="170" y="126"/>
                  <a:pt x="171" y="128"/>
                </a:cubicBezTo>
                <a:cubicBezTo>
                  <a:pt x="169" y="130"/>
                  <a:pt x="167" y="133"/>
                  <a:pt x="165" y="135"/>
                </a:cubicBezTo>
                <a:cubicBezTo>
                  <a:pt x="163" y="137"/>
                  <a:pt x="161" y="140"/>
                  <a:pt x="158" y="142"/>
                </a:cubicBezTo>
                <a:cubicBezTo>
                  <a:pt x="159" y="146"/>
                  <a:pt x="161" y="150"/>
                  <a:pt x="162" y="153"/>
                </a:cubicBezTo>
                <a:cubicBezTo>
                  <a:pt x="165" y="154"/>
                  <a:pt x="168" y="155"/>
                  <a:pt x="171" y="155"/>
                </a:cubicBezTo>
                <a:cubicBezTo>
                  <a:pt x="174" y="156"/>
                  <a:pt x="177" y="157"/>
                  <a:pt x="180" y="157"/>
                </a:cubicBezTo>
                <a:cubicBezTo>
                  <a:pt x="180" y="160"/>
                  <a:pt x="180" y="163"/>
                  <a:pt x="180" y="166"/>
                </a:cubicBezTo>
                <a:cubicBezTo>
                  <a:pt x="180" y="168"/>
                  <a:pt x="180" y="171"/>
                  <a:pt x="180" y="174"/>
                </a:cubicBezTo>
                <a:cubicBezTo>
                  <a:pt x="177" y="175"/>
                  <a:pt x="174" y="176"/>
                  <a:pt x="171" y="177"/>
                </a:cubicBezTo>
                <a:cubicBezTo>
                  <a:pt x="168" y="178"/>
                  <a:pt x="166" y="178"/>
                  <a:pt x="163" y="179"/>
                </a:cubicBezTo>
                <a:cubicBezTo>
                  <a:pt x="162" y="184"/>
                  <a:pt x="161" y="188"/>
                  <a:pt x="160" y="192"/>
                </a:cubicBezTo>
                <a:cubicBezTo>
                  <a:pt x="162" y="194"/>
                  <a:pt x="164" y="196"/>
                  <a:pt x="166" y="197"/>
                </a:cubicBezTo>
                <a:cubicBezTo>
                  <a:pt x="169" y="200"/>
                  <a:pt x="171" y="202"/>
                  <a:pt x="173" y="203"/>
                </a:cubicBezTo>
                <a:cubicBezTo>
                  <a:pt x="171" y="206"/>
                  <a:pt x="170" y="208"/>
                  <a:pt x="169" y="211"/>
                </a:cubicBezTo>
                <a:cubicBezTo>
                  <a:pt x="167" y="213"/>
                  <a:pt x="166" y="216"/>
                  <a:pt x="164" y="218"/>
                </a:cubicBezTo>
                <a:cubicBezTo>
                  <a:pt x="162" y="218"/>
                  <a:pt x="159" y="217"/>
                  <a:pt x="155" y="216"/>
                </a:cubicBezTo>
                <a:cubicBezTo>
                  <a:pt x="153" y="216"/>
                  <a:pt x="151" y="215"/>
                  <a:pt x="148" y="214"/>
                </a:cubicBezTo>
                <a:cubicBezTo>
                  <a:pt x="145" y="218"/>
                  <a:pt x="142" y="221"/>
                  <a:pt x="139" y="224"/>
                </a:cubicBezTo>
                <a:cubicBezTo>
                  <a:pt x="139" y="227"/>
                  <a:pt x="140" y="229"/>
                  <a:pt x="141" y="231"/>
                </a:cubicBezTo>
                <a:cubicBezTo>
                  <a:pt x="142" y="235"/>
                  <a:pt x="143" y="238"/>
                  <a:pt x="144" y="240"/>
                </a:cubicBezTo>
                <a:cubicBezTo>
                  <a:pt x="141" y="241"/>
                  <a:pt x="139" y="243"/>
                  <a:pt x="136" y="244"/>
                </a:cubicBezTo>
                <a:cubicBezTo>
                  <a:pt x="134" y="246"/>
                  <a:pt x="132" y="247"/>
                  <a:pt x="129" y="249"/>
                </a:cubicBezTo>
                <a:cubicBezTo>
                  <a:pt x="127" y="247"/>
                  <a:pt x="125" y="245"/>
                  <a:pt x="122" y="242"/>
                </a:cubicBezTo>
                <a:cubicBezTo>
                  <a:pt x="121" y="241"/>
                  <a:pt x="119" y="239"/>
                  <a:pt x="117" y="238"/>
                </a:cubicBezTo>
                <a:cubicBezTo>
                  <a:pt x="113" y="240"/>
                  <a:pt x="108" y="241"/>
                  <a:pt x="103" y="242"/>
                </a:cubicBezTo>
                <a:cubicBezTo>
                  <a:pt x="103" y="244"/>
                  <a:pt x="103" y="246"/>
                  <a:pt x="102" y="248"/>
                </a:cubicBezTo>
                <a:cubicBezTo>
                  <a:pt x="101" y="252"/>
                  <a:pt x="101" y="255"/>
                  <a:pt x="100" y="257"/>
                </a:cubicBezTo>
                <a:cubicBezTo>
                  <a:pt x="98" y="257"/>
                  <a:pt x="95" y="257"/>
                  <a:pt x="92" y="257"/>
                </a:cubicBezTo>
                <a:cubicBezTo>
                  <a:pt x="89" y="257"/>
                  <a:pt x="86" y="257"/>
                  <a:pt x="83" y="257"/>
                </a:cubicBezTo>
                <a:cubicBezTo>
                  <a:pt x="82" y="255"/>
                  <a:pt x="82" y="252"/>
                  <a:pt x="80" y="248"/>
                </a:cubicBezTo>
                <a:cubicBezTo>
                  <a:pt x="80" y="247"/>
                  <a:pt x="79" y="245"/>
                  <a:pt x="79" y="243"/>
                </a:cubicBezTo>
                <a:cubicBezTo>
                  <a:pt x="74" y="242"/>
                  <a:pt x="69" y="241"/>
                  <a:pt x="64" y="239"/>
                </a:cubicBezTo>
                <a:cubicBezTo>
                  <a:pt x="63" y="241"/>
                  <a:pt x="61" y="242"/>
                  <a:pt x="60" y="244"/>
                </a:cubicBezTo>
                <a:cubicBezTo>
                  <a:pt x="58" y="246"/>
                  <a:pt x="56" y="249"/>
                  <a:pt x="54" y="250"/>
                </a:cubicBezTo>
                <a:cubicBezTo>
                  <a:pt x="52" y="249"/>
                  <a:pt x="49" y="248"/>
                  <a:pt x="47" y="246"/>
                </a:cubicBezTo>
                <a:cubicBezTo>
                  <a:pt x="44" y="245"/>
                  <a:pt x="42" y="243"/>
                  <a:pt x="39" y="242"/>
                </a:cubicBezTo>
                <a:cubicBezTo>
                  <a:pt x="40" y="239"/>
                  <a:pt x="41" y="236"/>
                  <a:pt x="41" y="233"/>
                </a:cubicBezTo>
                <a:cubicBezTo>
                  <a:pt x="42" y="231"/>
                  <a:pt x="42" y="229"/>
                  <a:pt x="43" y="227"/>
                </a:cubicBezTo>
                <a:cubicBezTo>
                  <a:pt x="39" y="224"/>
                  <a:pt x="35" y="220"/>
                  <a:pt x="32" y="216"/>
                </a:cubicBezTo>
                <a:cubicBezTo>
                  <a:pt x="30" y="217"/>
                  <a:pt x="28" y="218"/>
                  <a:pt x="26" y="219"/>
                </a:cubicBezTo>
                <a:cubicBezTo>
                  <a:pt x="23" y="220"/>
                  <a:pt x="20" y="221"/>
                  <a:pt x="17" y="221"/>
                </a:cubicBezTo>
                <a:cubicBezTo>
                  <a:pt x="16" y="219"/>
                  <a:pt x="14" y="217"/>
                  <a:pt x="13" y="214"/>
                </a:cubicBezTo>
                <a:cubicBezTo>
                  <a:pt x="12" y="212"/>
                  <a:pt x="10" y="209"/>
                  <a:pt x="9" y="207"/>
                </a:cubicBezTo>
                <a:cubicBezTo>
                  <a:pt x="11" y="205"/>
                  <a:pt x="13" y="202"/>
                  <a:pt x="15" y="200"/>
                </a:cubicBezTo>
                <a:cubicBezTo>
                  <a:pt x="17" y="198"/>
                  <a:pt x="18" y="197"/>
                  <a:pt x="20" y="195"/>
                </a:cubicBezTo>
                <a:cubicBezTo>
                  <a:pt x="18" y="190"/>
                  <a:pt x="17" y="186"/>
                  <a:pt x="16" y="181"/>
                </a:cubicBezTo>
                <a:cubicBezTo>
                  <a:pt x="14" y="181"/>
                  <a:pt x="11" y="180"/>
                  <a:pt x="9" y="180"/>
                </a:cubicBezTo>
                <a:cubicBezTo>
                  <a:pt x="6" y="179"/>
                  <a:pt x="3" y="178"/>
                  <a:pt x="0" y="178"/>
                </a:cubicBezTo>
                <a:cubicBezTo>
                  <a:pt x="0" y="175"/>
                  <a:pt x="0" y="172"/>
                  <a:pt x="0" y="169"/>
                </a:cubicBezTo>
                <a:cubicBezTo>
                  <a:pt x="0" y="167"/>
                  <a:pt x="0" y="164"/>
                  <a:pt x="0" y="161"/>
                </a:cubicBezTo>
                <a:cubicBezTo>
                  <a:pt x="3" y="160"/>
                  <a:pt x="6" y="159"/>
                  <a:pt x="9" y="158"/>
                </a:cubicBezTo>
                <a:cubicBezTo>
                  <a:pt x="11" y="157"/>
                  <a:pt x="14" y="157"/>
                  <a:pt x="17" y="156"/>
                </a:cubicBezTo>
                <a:cubicBezTo>
                  <a:pt x="17" y="151"/>
                  <a:pt x="19" y="147"/>
                  <a:pt x="20" y="143"/>
                </a:cubicBezTo>
                <a:cubicBezTo>
                  <a:pt x="18" y="141"/>
                  <a:pt x="16" y="139"/>
                  <a:pt x="14" y="138"/>
                </a:cubicBezTo>
                <a:cubicBezTo>
                  <a:pt x="11" y="135"/>
                  <a:pt x="9" y="133"/>
                  <a:pt x="7" y="132"/>
                </a:cubicBezTo>
                <a:cubicBezTo>
                  <a:pt x="8" y="129"/>
                  <a:pt x="10" y="127"/>
                  <a:pt x="11" y="124"/>
                </a:cubicBezTo>
                <a:cubicBezTo>
                  <a:pt x="13" y="122"/>
                  <a:pt x="14" y="119"/>
                  <a:pt x="15" y="117"/>
                </a:cubicBezTo>
                <a:cubicBezTo>
                  <a:pt x="18" y="117"/>
                  <a:pt x="21" y="118"/>
                  <a:pt x="25" y="119"/>
                </a:cubicBezTo>
                <a:cubicBezTo>
                  <a:pt x="27" y="120"/>
                  <a:pt x="30" y="120"/>
                  <a:pt x="33" y="121"/>
                </a:cubicBezTo>
                <a:cubicBezTo>
                  <a:pt x="36" y="118"/>
                  <a:pt x="39" y="115"/>
                  <a:pt x="42" y="113"/>
                </a:cubicBezTo>
                <a:cubicBezTo>
                  <a:pt x="41" y="109"/>
                  <a:pt x="40" y="106"/>
                  <a:pt x="39" y="104"/>
                </a:cubicBezTo>
                <a:cubicBezTo>
                  <a:pt x="38" y="100"/>
                  <a:pt x="37" y="97"/>
                  <a:pt x="36" y="95"/>
                </a:cubicBezTo>
                <a:cubicBezTo>
                  <a:pt x="38" y="93"/>
                  <a:pt x="41" y="92"/>
                  <a:pt x="43" y="91"/>
                </a:cubicBezTo>
                <a:cubicBezTo>
                  <a:pt x="46" y="89"/>
                  <a:pt x="48" y="88"/>
                  <a:pt x="51" y="86"/>
                </a:cubicBezTo>
                <a:cubicBezTo>
                  <a:pt x="53" y="88"/>
                  <a:pt x="55" y="90"/>
                  <a:pt x="58" y="93"/>
                </a:cubicBezTo>
                <a:cubicBezTo>
                  <a:pt x="60" y="95"/>
                  <a:pt x="62" y="97"/>
                  <a:pt x="65" y="100"/>
                </a:cubicBezTo>
                <a:cubicBezTo>
                  <a:pt x="68" y="98"/>
                  <a:pt x="72" y="97"/>
                  <a:pt x="76" y="97"/>
                </a:cubicBezTo>
                <a:cubicBezTo>
                  <a:pt x="76" y="93"/>
                  <a:pt x="77" y="90"/>
                  <a:pt x="78" y="87"/>
                </a:cubicBezTo>
                <a:cubicBezTo>
                  <a:pt x="78" y="83"/>
                  <a:pt x="79" y="80"/>
                  <a:pt x="79" y="78"/>
                </a:cubicBezTo>
                <a:cubicBezTo>
                  <a:pt x="82" y="78"/>
                  <a:pt x="85" y="78"/>
                  <a:pt x="88" y="78"/>
                </a:cubicBezTo>
                <a:cubicBezTo>
                  <a:pt x="91" y="78"/>
                  <a:pt x="94" y="78"/>
                  <a:pt x="97" y="78"/>
                </a:cubicBezTo>
                <a:cubicBezTo>
                  <a:pt x="97" y="80"/>
                  <a:pt x="98" y="83"/>
                  <a:pt x="99" y="87"/>
                </a:cubicBezTo>
                <a:cubicBezTo>
                  <a:pt x="100" y="90"/>
                  <a:pt x="101" y="93"/>
                  <a:pt x="102" y="97"/>
                </a:cubicBezTo>
                <a:cubicBezTo>
                  <a:pt x="106" y="97"/>
                  <a:pt x="109" y="98"/>
                  <a:pt x="113" y="99"/>
                </a:cubicBezTo>
                <a:cubicBezTo>
                  <a:pt x="115" y="96"/>
                  <a:pt x="118" y="94"/>
                  <a:pt x="120" y="91"/>
                </a:cubicBezTo>
                <a:cubicBezTo>
                  <a:pt x="122" y="89"/>
                  <a:pt x="124" y="86"/>
                  <a:pt x="126" y="85"/>
                </a:cubicBezTo>
                <a:close/>
                <a:moveTo>
                  <a:pt x="89" y="112"/>
                </a:moveTo>
                <a:cubicBezTo>
                  <a:pt x="121" y="112"/>
                  <a:pt x="146" y="138"/>
                  <a:pt x="146" y="169"/>
                </a:cubicBezTo>
                <a:cubicBezTo>
                  <a:pt x="146" y="201"/>
                  <a:pt x="121" y="226"/>
                  <a:pt x="89" y="226"/>
                </a:cubicBezTo>
                <a:cubicBezTo>
                  <a:pt x="58" y="226"/>
                  <a:pt x="32" y="201"/>
                  <a:pt x="32" y="169"/>
                </a:cubicBezTo>
                <a:cubicBezTo>
                  <a:pt x="32" y="138"/>
                  <a:pt x="58" y="112"/>
                  <a:pt x="89" y="112"/>
                </a:cubicBezTo>
                <a:close/>
                <a:moveTo>
                  <a:pt x="89" y="134"/>
                </a:moveTo>
                <a:cubicBezTo>
                  <a:pt x="109" y="134"/>
                  <a:pt x="125" y="150"/>
                  <a:pt x="125" y="169"/>
                </a:cubicBezTo>
                <a:cubicBezTo>
                  <a:pt x="125" y="189"/>
                  <a:pt x="109" y="205"/>
                  <a:pt x="89" y="205"/>
                </a:cubicBezTo>
                <a:cubicBezTo>
                  <a:pt x="70" y="205"/>
                  <a:pt x="54" y="189"/>
                  <a:pt x="54" y="169"/>
                </a:cubicBezTo>
                <a:cubicBezTo>
                  <a:pt x="54" y="150"/>
                  <a:pt x="70" y="134"/>
                  <a:pt x="89" y="134"/>
                </a:cubicBezTo>
                <a:close/>
                <a:moveTo>
                  <a:pt x="251" y="10"/>
                </a:moveTo>
                <a:cubicBezTo>
                  <a:pt x="253" y="11"/>
                  <a:pt x="254" y="12"/>
                  <a:pt x="256" y="14"/>
                </a:cubicBezTo>
                <a:cubicBezTo>
                  <a:pt x="258" y="15"/>
                  <a:pt x="260" y="16"/>
                  <a:pt x="261" y="18"/>
                </a:cubicBezTo>
                <a:cubicBezTo>
                  <a:pt x="261" y="20"/>
                  <a:pt x="260" y="22"/>
                  <a:pt x="259" y="24"/>
                </a:cubicBezTo>
                <a:cubicBezTo>
                  <a:pt x="258" y="26"/>
                  <a:pt x="257" y="29"/>
                  <a:pt x="256" y="32"/>
                </a:cubicBezTo>
                <a:cubicBezTo>
                  <a:pt x="258" y="34"/>
                  <a:pt x="260" y="36"/>
                  <a:pt x="261" y="38"/>
                </a:cubicBezTo>
                <a:cubicBezTo>
                  <a:pt x="264" y="37"/>
                  <a:pt x="267" y="37"/>
                  <a:pt x="269" y="37"/>
                </a:cubicBezTo>
                <a:cubicBezTo>
                  <a:pt x="272" y="36"/>
                  <a:pt x="274" y="36"/>
                  <a:pt x="276" y="35"/>
                </a:cubicBezTo>
                <a:cubicBezTo>
                  <a:pt x="277" y="37"/>
                  <a:pt x="277" y="39"/>
                  <a:pt x="278" y="41"/>
                </a:cubicBezTo>
                <a:cubicBezTo>
                  <a:pt x="279" y="43"/>
                  <a:pt x="280" y="45"/>
                  <a:pt x="281" y="47"/>
                </a:cubicBezTo>
                <a:cubicBezTo>
                  <a:pt x="279" y="49"/>
                  <a:pt x="277" y="50"/>
                  <a:pt x="275" y="52"/>
                </a:cubicBezTo>
                <a:cubicBezTo>
                  <a:pt x="274" y="53"/>
                  <a:pt x="272" y="55"/>
                  <a:pt x="270" y="56"/>
                </a:cubicBezTo>
                <a:cubicBezTo>
                  <a:pt x="270" y="59"/>
                  <a:pt x="271" y="62"/>
                  <a:pt x="271" y="65"/>
                </a:cubicBezTo>
                <a:cubicBezTo>
                  <a:pt x="274" y="66"/>
                  <a:pt x="276" y="67"/>
                  <a:pt x="278" y="67"/>
                </a:cubicBezTo>
                <a:cubicBezTo>
                  <a:pt x="280" y="68"/>
                  <a:pt x="283" y="69"/>
                  <a:pt x="285" y="70"/>
                </a:cubicBezTo>
                <a:cubicBezTo>
                  <a:pt x="284" y="72"/>
                  <a:pt x="284" y="74"/>
                  <a:pt x="284" y="76"/>
                </a:cubicBezTo>
                <a:cubicBezTo>
                  <a:pt x="283" y="78"/>
                  <a:pt x="283" y="80"/>
                  <a:pt x="283" y="83"/>
                </a:cubicBezTo>
                <a:cubicBezTo>
                  <a:pt x="281" y="83"/>
                  <a:pt x="279" y="83"/>
                  <a:pt x="276" y="84"/>
                </a:cubicBezTo>
                <a:cubicBezTo>
                  <a:pt x="274" y="84"/>
                  <a:pt x="272" y="85"/>
                  <a:pt x="269" y="85"/>
                </a:cubicBezTo>
                <a:cubicBezTo>
                  <a:pt x="269" y="88"/>
                  <a:pt x="267" y="91"/>
                  <a:pt x="266" y="94"/>
                </a:cubicBezTo>
                <a:cubicBezTo>
                  <a:pt x="268" y="96"/>
                  <a:pt x="269" y="97"/>
                  <a:pt x="270" y="99"/>
                </a:cubicBezTo>
                <a:cubicBezTo>
                  <a:pt x="272" y="101"/>
                  <a:pt x="274" y="103"/>
                  <a:pt x="275" y="104"/>
                </a:cubicBezTo>
                <a:cubicBezTo>
                  <a:pt x="274" y="106"/>
                  <a:pt x="272" y="107"/>
                  <a:pt x="271" y="109"/>
                </a:cubicBezTo>
                <a:cubicBezTo>
                  <a:pt x="270" y="111"/>
                  <a:pt x="268" y="113"/>
                  <a:pt x="267" y="114"/>
                </a:cubicBezTo>
                <a:cubicBezTo>
                  <a:pt x="265" y="114"/>
                  <a:pt x="263" y="113"/>
                  <a:pt x="260" y="112"/>
                </a:cubicBezTo>
                <a:cubicBezTo>
                  <a:pt x="259" y="111"/>
                  <a:pt x="257" y="111"/>
                  <a:pt x="255" y="110"/>
                </a:cubicBezTo>
                <a:cubicBezTo>
                  <a:pt x="253" y="112"/>
                  <a:pt x="250" y="115"/>
                  <a:pt x="247" y="117"/>
                </a:cubicBezTo>
                <a:cubicBezTo>
                  <a:pt x="247" y="119"/>
                  <a:pt x="248" y="120"/>
                  <a:pt x="248" y="122"/>
                </a:cubicBezTo>
                <a:cubicBezTo>
                  <a:pt x="249" y="125"/>
                  <a:pt x="249" y="127"/>
                  <a:pt x="249" y="129"/>
                </a:cubicBezTo>
                <a:cubicBezTo>
                  <a:pt x="247" y="130"/>
                  <a:pt x="245" y="130"/>
                  <a:pt x="243" y="131"/>
                </a:cubicBezTo>
                <a:cubicBezTo>
                  <a:pt x="241" y="132"/>
                  <a:pt x="239" y="133"/>
                  <a:pt x="237" y="134"/>
                </a:cubicBezTo>
                <a:cubicBezTo>
                  <a:pt x="236" y="132"/>
                  <a:pt x="235" y="130"/>
                  <a:pt x="233" y="128"/>
                </a:cubicBezTo>
                <a:cubicBezTo>
                  <a:pt x="232" y="127"/>
                  <a:pt x="231" y="126"/>
                  <a:pt x="230" y="125"/>
                </a:cubicBezTo>
                <a:cubicBezTo>
                  <a:pt x="226" y="126"/>
                  <a:pt x="222" y="126"/>
                  <a:pt x="219" y="126"/>
                </a:cubicBezTo>
                <a:cubicBezTo>
                  <a:pt x="218" y="128"/>
                  <a:pt x="218" y="130"/>
                  <a:pt x="217" y="131"/>
                </a:cubicBezTo>
                <a:cubicBezTo>
                  <a:pt x="216" y="134"/>
                  <a:pt x="216" y="136"/>
                  <a:pt x="215" y="138"/>
                </a:cubicBezTo>
                <a:cubicBezTo>
                  <a:pt x="213" y="137"/>
                  <a:pt x="211" y="137"/>
                  <a:pt x="208" y="137"/>
                </a:cubicBezTo>
                <a:cubicBezTo>
                  <a:pt x="206" y="136"/>
                  <a:pt x="204" y="136"/>
                  <a:pt x="202" y="136"/>
                </a:cubicBezTo>
                <a:cubicBezTo>
                  <a:pt x="202" y="134"/>
                  <a:pt x="201" y="132"/>
                  <a:pt x="201" y="129"/>
                </a:cubicBezTo>
                <a:cubicBezTo>
                  <a:pt x="201" y="128"/>
                  <a:pt x="200" y="126"/>
                  <a:pt x="200" y="124"/>
                </a:cubicBezTo>
                <a:cubicBezTo>
                  <a:pt x="196" y="123"/>
                  <a:pt x="193" y="122"/>
                  <a:pt x="189" y="120"/>
                </a:cubicBezTo>
                <a:cubicBezTo>
                  <a:pt x="188" y="121"/>
                  <a:pt x="187" y="122"/>
                  <a:pt x="186" y="123"/>
                </a:cubicBezTo>
                <a:cubicBezTo>
                  <a:pt x="184" y="125"/>
                  <a:pt x="182" y="127"/>
                  <a:pt x="181" y="128"/>
                </a:cubicBezTo>
                <a:cubicBezTo>
                  <a:pt x="179" y="127"/>
                  <a:pt x="177" y="125"/>
                  <a:pt x="175" y="124"/>
                </a:cubicBezTo>
                <a:cubicBezTo>
                  <a:pt x="174" y="123"/>
                  <a:pt x="172" y="121"/>
                  <a:pt x="170" y="120"/>
                </a:cubicBezTo>
                <a:cubicBezTo>
                  <a:pt x="171" y="118"/>
                  <a:pt x="172" y="116"/>
                  <a:pt x="173" y="113"/>
                </a:cubicBezTo>
                <a:cubicBezTo>
                  <a:pt x="173" y="112"/>
                  <a:pt x="174" y="111"/>
                  <a:pt x="174" y="109"/>
                </a:cubicBezTo>
                <a:cubicBezTo>
                  <a:pt x="172" y="106"/>
                  <a:pt x="169" y="103"/>
                  <a:pt x="168" y="100"/>
                </a:cubicBezTo>
                <a:cubicBezTo>
                  <a:pt x="166" y="100"/>
                  <a:pt x="164" y="101"/>
                  <a:pt x="163" y="101"/>
                </a:cubicBezTo>
                <a:cubicBezTo>
                  <a:pt x="160" y="102"/>
                  <a:pt x="158" y="102"/>
                  <a:pt x="156" y="102"/>
                </a:cubicBezTo>
                <a:cubicBezTo>
                  <a:pt x="155" y="100"/>
                  <a:pt x="154" y="98"/>
                  <a:pt x="153" y="96"/>
                </a:cubicBezTo>
                <a:cubicBezTo>
                  <a:pt x="152" y="94"/>
                  <a:pt x="152" y="92"/>
                  <a:pt x="151" y="90"/>
                </a:cubicBezTo>
                <a:cubicBezTo>
                  <a:pt x="152" y="89"/>
                  <a:pt x="154" y="88"/>
                  <a:pt x="156" y="86"/>
                </a:cubicBezTo>
                <a:cubicBezTo>
                  <a:pt x="157" y="85"/>
                  <a:pt x="159" y="84"/>
                  <a:pt x="160" y="83"/>
                </a:cubicBezTo>
                <a:cubicBezTo>
                  <a:pt x="159" y="79"/>
                  <a:pt x="159" y="76"/>
                  <a:pt x="159" y="72"/>
                </a:cubicBezTo>
                <a:cubicBezTo>
                  <a:pt x="157" y="71"/>
                  <a:pt x="155" y="71"/>
                  <a:pt x="154" y="70"/>
                </a:cubicBezTo>
                <a:cubicBezTo>
                  <a:pt x="151" y="69"/>
                  <a:pt x="149" y="69"/>
                  <a:pt x="147" y="68"/>
                </a:cubicBezTo>
                <a:cubicBezTo>
                  <a:pt x="147" y="66"/>
                  <a:pt x="148" y="64"/>
                  <a:pt x="148" y="61"/>
                </a:cubicBezTo>
                <a:cubicBezTo>
                  <a:pt x="148" y="59"/>
                  <a:pt x="148" y="57"/>
                  <a:pt x="149" y="55"/>
                </a:cubicBezTo>
                <a:cubicBezTo>
                  <a:pt x="151" y="55"/>
                  <a:pt x="153" y="54"/>
                  <a:pt x="156" y="54"/>
                </a:cubicBezTo>
                <a:cubicBezTo>
                  <a:pt x="157" y="54"/>
                  <a:pt x="159" y="53"/>
                  <a:pt x="162" y="53"/>
                </a:cubicBezTo>
                <a:cubicBezTo>
                  <a:pt x="163" y="50"/>
                  <a:pt x="164" y="47"/>
                  <a:pt x="165" y="44"/>
                </a:cubicBezTo>
                <a:cubicBezTo>
                  <a:pt x="164" y="42"/>
                  <a:pt x="162" y="40"/>
                  <a:pt x="161" y="39"/>
                </a:cubicBezTo>
                <a:cubicBezTo>
                  <a:pt x="159" y="37"/>
                  <a:pt x="158" y="35"/>
                  <a:pt x="157" y="34"/>
                </a:cubicBezTo>
                <a:cubicBezTo>
                  <a:pt x="158" y="32"/>
                  <a:pt x="159" y="30"/>
                  <a:pt x="161" y="29"/>
                </a:cubicBezTo>
                <a:cubicBezTo>
                  <a:pt x="162" y="27"/>
                  <a:pt x="163" y="25"/>
                  <a:pt x="165" y="23"/>
                </a:cubicBezTo>
                <a:cubicBezTo>
                  <a:pt x="166" y="24"/>
                  <a:pt x="169" y="25"/>
                  <a:pt x="171" y="26"/>
                </a:cubicBezTo>
                <a:cubicBezTo>
                  <a:pt x="173" y="27"/>
                  <a:pt x="175" y="27"/>
                  <a:pt x="178" y="28"/>
                </a:cubicBezTo>
                <a:cubicBezTo>
                  <a:pt x="180" y="26"/>
                  <a:pt x="182" y="24"/>
                  <a:pt x="185" y="23"/>
                </a:cubicBezTo>
                <a:cubicBezTo>
                  <a:pt x="184" y="20"/>
                  <a:pt x="184" y="18"/>
                  <a:pt x="184" y="16"/>
                </a:cubicBezTo>
                <a:cubicBezTo>
                  <a:pt x="183" y="13"/>
                  <a:pt x="183" y="11"/>
                  <a:pt x="182" y="9"/>
                </a:cubicBezTo>
                <a:cubicBezTo>
                  <a:pt x="184" y="8"/>
                  <a:pt x="186" y="7"/>
                  <a:pt x="188" y="6"/>
                </a:cubicBezTo>
                <a:cubicBezTo>
                  <a:pt x="190" y="5"/>
                  <a:pt x="192" y="5"/>
                  <a:pt x="194" y="4"/>
                </a:cubicBezTo>
                <a:cubicBezTo>
                  <a:pt x="195" y="5"/>
                  <a:pt x="197" y="7"/>
                  <a:pt x="199" y="9"/>
                </a:cubicBezTo>
                <a:cubicBezTo>
                  <a:pt x="200" y="11"/>
                  <a:pt x="202" y="13"/>
                  <a:pt x="204" y="15"/>
                </a:cubicBezTo>
                <a:cubicBezTo>
                  <a:pt x="206" y="15"/>
                  <a:pt x="209" y="14"/>
                  <a:pt x="212" y="14"/>
                </a:cubicBezTo>
                <a:cubicBezTo>
                  <a:pt x="213" y="11"/>
                  <a:pt x="214" y="9"/>
                  <a:pt x="214" y="7"/>
                </a:cubicBezTo>
                <a:cubicBezTo>
                  <a:pt x="215" y="4"/>
                  <a:pt x="216" y="2"/>
                  <a:pt x="217" y="0"/>
                </a:cubicBezTo>
                <a:cubicBezTo>
                  <a:pt x="219" y="0"/>
                  <a:pt x="221" y="1"/>
                  <a:pt x="223" y="1"/>
                </a:cubicBezTo>
                <a:cubicBezTo>
                  <a:pt x="225" y="1"/>
                  <a:pt x="227" y="1"/>
                  <a:pt x="230" y="2"/>
                </a:cubicBezTo>
                <a:cubicBezTo>
                  <a:pt x="230" y="4"/>
                  <a:pt x="230" y="6"/>
                  <a:pt x="231" y="9"/>
                </a:cubicBezTo>
                <a:cubicBezTo>
                  <a:pt x="231" y="11"/>
                  <a:pt x="232" y="14"/>
                  <a:pt x="232" y="17"/>
                </a:cubicBezTo>
                <a:cubicBezTo>
                  <a:pt x="235" y="17"/>
                  <a:pt x="237" y="18"/>
                  <a:pt x="240" y="20"/>
                </a:cubicBezTo>
                <a:cubicBezTo>
                  <a:pt x="242" y="18"/>
                  <a:pt x="244" y="16"/>
                  <a:pt x="246" y="14"/>
                </a:cubicBezTo>
                <a:cubicBezTo>
                  <a:pt x="248" y="13"/>
                  <a:pt x="249" y="11"/>
                  <a:pt x="251" y="10"/>
                </a:cubicBezTo>
                <a:close/>
                <a:moveTo>
                  <a:pt x="221" y="27"/>
                </a:moveTo>
                <a:cubicBezTo>
                  <a:pt x="244" y="30"/>
                  <a:pt x="261" y="52"/>
                  <a:pt x="258" y="76"/>
                </a:cubicBezTo>
                <a:cubicBezTo>
                  <a:pt x="255" y="99"/>
                  <a:pt x="233" y="116"/>
                  <a:pt x="210" y="113"/>
                </a:cubicBezTo>
                <a:cubicBezTo>
                  <a:pt x="186" y="110"/>
                  <a:pt x="169" y="88"/>
                  <a:pt x="172" y="65"/>
                </a:cubicBezTo>
                <a:cubicBezTo>
                  <a:pt x="175" y="41"/>
                  <a:pt x="197" y="24"/>
                  <a:pt x="221" y="27"/>
                </a:cubicBezTo>
                <a:close/>
                <a:moveTo>
                  <a:pt x="219" y="43"/>
                </a:moveTo>
                <a:cubicBezTo>
                  <a:pt x="233" y="45"/>
                  <a:pt x="244" y="59"/>
                  <a:pt x="242" y="74"/>
                </a:cubicBezTo>
                <a:cubicBezTo>
                  <a:pt x="240" y="88"/>
                  <a:pt x="226" y="99"/>
                  <a:pt x="212" y="97"/>
                </a:cubicBezTo>
                <a:cubicBezTo>
                  <a:pt x="197" y="95"/>
                  <a:pt x="186" y="81"/>
                  <a:pt x="188" y="67"/>
                </a:cubicBezTo>
                <a:cubicBezTo>
                  <a:pt x="190" y="52"/>
                  <a:pt x="204" y="42"/>
                  <a:pt x="219" y="43"/>
                </a:cubicBezTo>
                <a:close/>
                <a:moveTo>
                  <a:pt x="236" y="149"/>
                </a:moveTo>
                <a:cubicBezTo>
                  <a:pt x="237" y="150"/>
                  <a:pt x="238" y="150"/>
                  <a:pt x="239" y="151"/>
                </a:cubicBezTo>
                <a:cubicBezTo>
                  <a:pt x="240" y="152"/>
                  <a:pt x="241" y="152"/>
                  <a:pt x="242" y="153"/>
                </a:cubicBezTo>
                <a:cubicBezTo>
                  <a:pt x="241" y="154"/>
                  <a:pt x="241" y="155"/>
                  <a:pt x="240" y="157"/>
                </a:cubicBezTo>
                <a:cubicBezTo>
                  <a:pt x="240" y="158"/>
                  <a:pt x="240" y="159"/>
                  <a:pt x="239" y="161"/>
                </a:cubicBezTo>
                <a:cubicBezTo>
                  <a:pt x="240" y="162"/>
                  <a:pt x="241" y="163"/>
                  <a:pt x="242" y="164"/>
                </a:cubicBezTo>
                <a:cubicBezTo>
                  <a:pt x="243" y="164"/>
                  <a:pt x="245" y="163"/>
                  <a:pt x="246" y="163"/>
                </a:cubicBezTo>
                <a:cubicBezTo>
                  <a:pt x="247" y="163"/>
                  <a:pt x="248" y="162"/>
                  <a:pt x="250" y="162"/>
                </a:cubicBezTo>
                <a:cubicBezTo>
                  <a:pt x="250" y="163"/>
                  <a:pt x="250" y="164"/>
                  <a:pt x="251" y="165"/>
                </a:cubicBezTo>
                <a:cubicBezTo>
                  <a:pt x="251" y="166"/>
                  <a:pt x="252" y="167"/>
                  <a:pt x="252" y="169"/>
                </a:cubicBezTo>
                <a:cubicBezTo>
                  <a:pt x="252" y="169"/>
                  <a:pt x="251" y="170"/>
                  <a:pt x="249" y="171"/>
                </a:cubicBezTo>
                <a:cubicBezTo>
                  <a:pt x="249" y="172"/>
                  <a:pt x="248" y="173"/>
                  <a:pt x="247" y="174"/>
                </a:cubicBezTo>
                <a:cubicBezTo>
                  <a:pt x="247" y="175"/>
                  <a:pt x="247" y="177"/>
                  <a:pt x="247" y="178"/>
                </a:cubicBezTo>
                <a:cubicBezTo>
                  <a:pt x="249" y="179"/>
                  <a:pt x="250" y="179"/>
                  <a:pt x="251" y="179"/>
                </a:cubicBezTo>
                <a:cubicBezTo>
                  <a:pt x="252" y="180"/>
                  <a:pt x="254" y="180"/>
                  <a:pt x="255" y="180"/>
                </a:cubicBezTo>
                <a:cubicBezTo>
                  <a:pt x="254" y="181"/>
                  <a:pt x="254" y="183"/>
                  <a:pt x="254" y="184"/>
                </a:cubicBezTo>
                <a:cubicBezTo>
                  <a:pt x="254" y="185"/>
                  <a:pt x="254" y="186"/>
                  <a:pt x="254" y="187"/>
                </a:cubicBezTo>
                <a:cubicBezTo>
                  <a:pt x="253" y="187"/>
                  <a:pt x="252" y="188"/>
                  <a:pt x="250" y="188"/>
                </a:cubicBezTo>
                <a:cubicBezTo>
                  <a:pt x="249" y="188"/>
                  <a:pt x="248" y="188"/>
                  <a:pt x="247" y="189"/>
                </a:cubicBezTo>
                <a:cubicBezTo>
                  <a:pt x="246" y="190"/>
                  <a:pt x="246" y="192"/>
                  <a:pt x="245" y="193"/>
                </a:cubicBezTo>
                <a:cubicBezTo>
                  <a:pt x="246" y="194"/>
                  <a:pt x="247" y="195"/>
                  <a:pt x="247" y="196"/>
                </a:cubicBezTo>
                <a:cubicBezTo>
                  <a:pt x="248" y="197"/>
                  <a:pt x="249" y="198"/>
                  <a:pt x="250" y="199"/>
                </a:cubicBezTo>
                <a:cubicBezTo>
                  <a:pt x="249" y="199"/>
                  <a:pt x="249" y="200"/>
                  <a:pt x="248" y="201"/>
                </a:cubicBezTo>
                <a:cubicBezTo>
                  <a:pt x="247" y="202"/>
                  <a:pt x="247" y="203"/>
                  <a:pt x="246" y="204"/>
                </a:cubicBezTo>
                <a:cubicBezTo>
                  <a:pt x="245" y="204"/>
                  <a:pt x="244" y="203"/>
                  <a:pt x="242" y="203"/>
                </a:cubicBezTo>
                <a:cubicBezTo>
                  <a:pt x="242" y="203"/>
                  <a:pt x="241" y="202"/>
                  <a:pt x="240" y="202"/>
                </a:cubicBezTo>
                <a:cubicBezTo>
                  <a:pt x="238" y="203"/>
                  <a:pt x="237" y="204"/>
                  <a:pt x="235" y="206"/>
                </a:cubicBezTo>
                <a:cubicBezTo>
                  <a:pt x="236" y="207"/>
                  <a:pt x="236" y="208"/>
                  <a:pt x="236" y="208"/>
                </a:cubicBezTo>
                <a:cubicBezTo>
                  <a:pt x="236" y="210"/>
                  <a:pt x="237" y="211"/>
                  <a:pt x="237" y="212"/>
                </a:cubicBezTo>
                <a:cubicBezTo>
                  <a:pt x="236" y="212"/>
                  <a:pt x="235" y="213"/>
                  <a:pt x="234" y="213"/>
                </a:cubicBezTo>
                <a:cubicBezTo>
                  <a:pt x="233" y="214"/>
                  <a:pt x="232" y="214"/>
                  <a:pt x="231" y="215"/>
                </a:cubicBezTo>
                <a:cubicBezTo>
                  <a:pt x="230" y="214"/>
                  <a:pt x="229" y="213"/>
                  <a:pt x="228" y="212"/>
                </a:cubicBezTo>
                <a:cubicBezTo>
                  <a:pt x="228" y="211"/>
                  <a:pt x="227" y="211"/>
                  <a:pt x="226" y="210"/>
                </a:cubicBezTo>
                <a:cubicBezTo>
                  <a:pt x="225" y="211"/>
                  <a:pt x="223" y="211"/>
                  <a:pt x="221" y="211"/>
                </a:cubicBezTo>
                <a:cubicBezTo>
                  <a:pt x="220" y="212"/>
                  <a:pt x="220" y="213"/>
                  <a:pt x="220" y="214"/>
                </a:cubicBezTo>
                <a:cubicBezTo>
                  <a:pt x="219" y="215"/>
                  <a:pt x="219" y="216"/>
                  <a:pt x="219" y="217"/>
                </a:cubicBezTo>
                <a:cubicBezTo>
                  <a:pt x="218" y="217"/>
                  <a:pt x="216" y="217"/>
                  <a:pt x="215" y="217"/>
                </a:cubicBezTo>
                <a:cubicBezTo>
                  <a:pt x="214" y="217"/>
                  <a:pt x="213" y="216"/>
                  <a:pt x="212" y="216"/>
                </a:cubicBezTo>
                <a:cubicBezTo>
                  <a:pt x="212" y="215"/>
                  <a:pt x="211" y="214"/>
                  <a:pt x="211" y="213"/>
                </a:cubicBezTo>
                <a:cubicBezTo>
                  <a:pt x="211" y="212"/>
                  <a:pt x="211" y="211"/>
                  <a:pt x="211" y="210"/>
                </a:cubicBezTo>
                <a:cubicBezTo>
                  <a:pt x="209" y="210"/>
                  <a:pt x="207" y="209"/>
                  <a:pt x="205" y="208"/>
                </a:cubicBezTo>
                <a:cubicBezTo>
                  <a:pt x="204" y="209"/>
                  <a:pt x="204" y="209"/>
                  <a:pt x="203" y="210"/>
                </a:cubicBezTo>
                <a:cubicBezTo>
                  <a:pt x="202" y="211"/>
                  <a:pt x="201" y="212"/>
                  <a:pt x="201" y="212"/>
                </a:cubicBezTo>
                <a:cubicBezTo>
                  <a:pt x="200" y="212"/>
                  <a:pt x="199" y="211"/>
                  <a:pt x="198" y="210"/>
                </a:cubicBezTo>
                <a:cubicBezTo>
                  <a:pt x="197" y="210"/>
                  <a:pt x="196" y="209"/>
                  <a:pt x="195" y="208"/>
                </a:cubicBezTo>
                <a:cubicBezTo>
                  <a:pt x="195" y="207"/>
                  <a:pt x="196" y="206"/>
                  <a:pt x="196" y="205"/>
                </a:cubicBezTo>
                <a:cubicBezTo>
                  <a:pt x="196" y="204"/>
                  <a:pt x="197" y="203"/>
                  <a:pt x="197" y="203"/>
                </a:cubicBezTo>
                <a:cubicBezTo>
                  <a:pt x="196" y="201"/>
                  <a:pt x="194" y="200"/>
                  <a:pt x="193" y="198"/>
                </a:cubicBezTo>
                <a:cubicBezTo>
                  <a:pt x="192" y="198"/>
                  <a:pt x="191" y="198"/>
                  <a:pt x="191" y="199"/>
                </a:cubicBezTo>
                <a:cubicBezTo>
                  <a:pt x="189" y="199"/>
                  <a:pt x="188" y="199"/>
                  <a:pt x="187" y="199"/>
                </a:cubicBezTo>
                <a:cubicBezTo>
                  <a:pt x="187" y="198"/>
                  <a:pt x="186" y="197"/>
                  <a:pt x="186" y="196"/>
                </a:cubicBezTo>
                <a:cubicBezTo>
                  <a:pt x="185" y="195"/>
                  <a:pt x="185" y="194"/>
                  <a:pt x="184" y="193"/>
                </a:cubicBezTo>
                <a:cubicBezTo>
                  <a:pt x="185" y="192"/>
                  <a:pt x="186" y="192"/>
                  <a:pt x="187" y="191"/>
                </a:cubicBezTo>
                <a:cubicBezTo>
                  <a:pt x="188" y="190"/>
                  <a:pt x="188" y="189"/>
                  <a:pt x="189" y="189"/>
                </a:cubicBezTo>
                <a:cubicBezTo>
                  <a:pt x="189" y="187"/>
                  <a:pt x="188" y="185"/>
                  <a:pt x="188" y="183"/>
                </a:cubicBezTo>
                <a:cubicBezTo>
                  <a:pt x="187" y="183"/>
                  <a:pt x="186" y="183"/>
                  <a:pt x="186" y="182"/>
                </a:cubicBezTo>
                <a:cubicBezTo>
                  <a:pt x="184" y="182"/>
                  <a:pt x="183" y="182"/>
                  <a:pt x="182" y="181"/>
                </a:cubicBezTo>
                <a:cubicBezTo>
                  <a:pt x="182" y="180"/>
                  <a:pt x="182" y="179"/>
                  <a:pt x="182" y="178"/>
                </a:cubicBezTo>
                <a:cubicBezTo>
                  <a:pt x="182" y="177"/>
                  <a:pt x="183" y="176"/>
                  <a:pt x="183" y="174"/>
                </a:cubicBezTo>
                <a:cubicBezTo>
                  <a:pt x="184" y="174"/>
                  <a:pt x="185" y="174"/>
                  <a:pt x="186" y="174"/>
                </a:cubicBezTo>
                <a:cubicBezTo>
                  <a:pt x="187" y="173"/>
                  <a:pt x="188" y="173"/>
                  <a:pt x="189" y="173"/>
                </a:cubicBezTo>
                <a:cubicBezTo>
                  <a:pt x="190" y="171"/>
                  <a:pt x="191" y="170"/>
                  <a:pt x="191" y="168"/>
                </a:cubicBezTo>
                <a:cubicBezTo>
                  <a:pt x="191" y="167"/>
                  <a:pt x="190" y="166"/>
                  <a:pt x="189" y="166"/>
                </a:cubicBezTo>
                <a:cubicBezTo>
                  <a:pt x="188" y="165"/>
                  <a:pt x="187" y="164"/>
                  <a:pt x="187" y="163"/>
                </a:cubicBezTo>
                <a:cubicBezTo>
                  <a:pt x="187" y="162"/>
                  <a:pt x="188" y="161"/>
                  <a:pt x="189" y="160"/>
                </a:cubicBezTo>
                <a:cubicBezTo>
                  <a:pt x="189" y="159"/>
                  <a:pt x="190" y="158"/>
                  <a:pt x="191" y="157"/>
                </a:cubicBezTo>
                <a:cubicBezTo>
                  <a:pt x="192" y="158"/>
                  <a:pt x="193" y="158"/>
                  <a:pt x="194" y="159"/>
                </a:cubicBezTo>
                <a:cubicBezTo>
                  <a:pt x="195" y="159"/>
                  <a:pt x="196" y="159"/>
                  <a:pt x="198" y="160"/>
                </a:cubicBezTo>
                <a:cubicBezTo>
                  <a:pt x="199" y="159"/>
                  <a:pt x="200" y="158"/>
                  <a:pt x="201" y="157"/>
                </a:cubicBezTo>
                <a:cubicBezTo>
                  <a:pt x="201" y="155"/>
                  <a:pt x="201" y="154"/>
                  <a:pt x="201" y="153"/>
                </a:cubicBezTo>
                <a:cubicBezTo>
                  <a:pt x="200" y="152"/>
                  <a:pt x="200" y="151"/>
                  <a:pt x="200" y="150"/>
                </a:cubicBezTo>
                <a:cubicBezTo>
                  <a:pt x="201" y="149"/>
                  <a:pt x="202" y="149"/>
                  <a:pt x="203" y="148"/>
                </a:cubicBezTo>
                <a:cubicBezTo>
                  <a:pt x="204" y="148"/>
                  <a:pt x="205" y="147"/>
                  <a:pt x="206" y="147"/>
                </a:cubicBezTo>
                <a:cubicBezTo>
                  <a:pt x="207" y="148"/>
                  <a:pt x="208" y="149"/>
                  <a:pt x="209" y="150"/>
                </a:cubicBezTo>
                <a:cubicBezTo>
                  <a:pt x="209" y="150"/>
                  <a:pt x="210" y="151"/>
                  <a:pt x="211" y="153"/>
                </a:cubicBezTo>
                <a:cubicBezTo>
                  <a:pt x="213" y="152"/>
                  <a:pt x="214" y="152"/>
                  <a:pt x="216" y="152"/>
                </a:cubicBezTo>
                <a:cubicBezTo>
                  <a:pt x="216" y="150"/>
                  <a:pt x="216" y="149"/>
                  <a:pt x="217" y="148"/>
                </a:cubicBezTo>
                <a:cubicBezTo>
                  <a:pt x="217" y="147"/>
                  <a:pt x="218" y="145"/>
                  <a:pt x="218" y="144"/>
                </a:cubicBezTo>
                <a:cubicBezTo>
                  <a:pt x="219" y="145"/>
                  <a:pt x="220" y="145"/>
                  <a:pt x="221" y="145"/>
                </a:cubicBezTo>
                <a:cubicBezTo>
                  <a:pt x="222" y="145"/>
                  <a:pt x="224" y="145"/>
                  <a:pt x="225" y="145"/>
                </a:cubicBezTo>
                <a:cubicBezTo>
                  <a:pt x="225" y="146"/>
                  <a:pt x="225" y="147"/>
                  <a:pt x="225" y="149"/>
                </a:cubicBezTo>
                <a:cubicBezTo>
                  <a:pt x="226" y="150"/>
                  <a:pt x="226" y="151"/>
                  <a:pt x="226" y="153"/>
                </a:cubicBezTo>
                <a:cubicBezTo>
                  <a:pt x="228" y="153"/>
                  <a:pt x="229" y="154"/>
                  <a:pt x="230" y="154"/>
                </a:cubicBezTo>
                <a:cubicBezTo>
                  <a:pt x="231" y="153"/>
                  <a:pt x="232" y="152"/>
                  <a:pt x="233" y="152"/>
                </a:cubicBezTo>
                <a:cubicBezTo>
                  <a:pt x="234" y="151"/>
                  <a:pt x="235" y="150"/>
                  <a:pt x="236" y="149"/>
                </a:cubicBezTo>
                <a:close/>
                <a:moveTo>
                  <a:pt x="220" y="159"/>
                </a:moveTo>
                <a:cubicBezTo>
                  <a:pt x="233" y="160"/>
                  <a:pt x="242" y="171"/>
                  <a:pt x="241" y="184"/>
                </a:cubicBezTo>
                <a:cubicBezTo>
                  <a:pt x="239" y="196"/>
                  <a:pt x="228" y="206"/>
                  <a:pt x="216" y="204"/>
                </a:cubicBezTo>
                <a:cubicBezTo>
                  <a:pt x="203" y="203"/>
                  <a:pt x="194" y="192"/>
                  <a:pt x="195" y="179"/>
                </a:cubicBezTo>
                <a:cubicBezTo>
                  <a:pt x="197" y="167"/>
                  <a:pt x="208" y="157"/>
                  <a:pt x="220" y="159"/>
                </a:cubicBezTo>
                <a:close/>
                <a:moveTo>
                  <a:pt x="219" y="167"/>
                </a:moveTo>
                <a:cubicBezTo>
                  <a:pt x="227" y="168"/>
                  <a:pt x="233" y="175"/>
                  <a:pt x="232" y="183"/>
                </a:cubicBezTo>
                <a:cubicBezTo>
                  <a:pt x="231" y="191"/>
                  <a:pt x="224" y="196"/>
                  <a:pt x="217" y="196"/>
                </a:cubicBezTo>
                <a:cubicBezTo>
                  <a:pt x="209" y="195"/>
                  <a:pt x="203" y="188"/>
                  <a:pt x="204" y="180"/>
                </a:cubicBezTo>
                <a:cubicBezTo>
                  <a:pt x="205" y="172"/>
                  <a:pt x="212" y="167"/>
                  <a:pt x="219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54"/>
          <p:cNvGrpSpPr/>
          <p:nvPr/>
        </p:nvGrpSpPr>
        <p:grpSpPr>
          <a:xfrm>
            <a:off x="7787258" y="4207506"/>
            <a:ext cx="1016074" cy="987785"/>
            <a:chOff x="6229350" y="2717800"/>
            <a:chExt cx="1368426" cy="1330326"/>
          </a:xfrm>
          <a:solidFill>
            <a:schemeClr val="bg1"/>
          </a:solidFill>
        </p:grpSpPr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7380288" y="3560763"/>
              <a:ext cx="217488" cy="487363"/>
            </a:xfrm>
            <a:custGeom>
              <a:avLst/>
              <a:gdLst>
                <a:gd name="T0" fmla="*/ 58 w 58"/>
                <a:gd name="T1" fmla="*/ 9 h 130"/>
                <a:gd name="T2" fmla="*/ 58 w 58"/>
                <a:gd name="T3" fmla="*/ 120 h 130"/>
                <a:gd name="T4" fmla="*/ 49 w 58"/>
                <a:gd name="T5" fmla="*/ 130 h 130"/>
                <a:gd name="T6" fmla="*/ 9 w 58"/>
                <a:gd name="T7" fmla="*/ 130 h 130"/>
                <a:gd name="T8" fmla="*/ 0 w 58"/>
                <a:gd name="T9" fmla="*/ 120 h 130"/>
                <a:gd name="T10" fmla="*/ 0 w 58"/>
                <a:gd name="T11" fmla="*/ 9 h 130"/>
                <a:gd name="T12" fmla="*/ 9 w 58"/>
                <a:gd name="T13" fmla="*/ 0 h 130"/>
                <a:gd name="T14" fmla="*/ 49 w 58"/>
                <a:gd name="T15" fmla="*/ 0 h 130"/>
                <a:gd name="T16" fmla="*/ 58 w 58"/>
                <a:gd name="T17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30">
                  <a:moveTo>
                    <a:pt x="58" y="9"/>
                  </a:moveTo>
                  <a:cubicBezTo>
                    <a:pt x="58" y="120"/>
                    <a:pt x="58" y="120"/>
                    <a:pt x="58" y="120"/>
                  </a:cubicBezTo>
                  <a:cubicBezTo>
                    <a:pt x="58" y="125"/>
                    <a:pt x="54" y="130"/>
                    <a:pt x="4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4" y="130"/>
                    <a:pt x="0" y="125"/>
                    <a:pt x="0" y="1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0"/>
                    <a:pt x="58" y="4"/>
                    <a:pt x="5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solidFill>
                  <a:srgbClr val="414B5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6229350" y="2717800"/>
              <a:ext cx="1236663" cy="977900"/>
            </a:xfrm>
            <a:custGeom>
              <a:avLst/>
              <a:gdLst>
                <a:gd name="T0" fmla="*/ 16 w 330"/>
                <a:gd name="T1" fmla="*/ 261 h 261"/>
                <a:gd name="T2" fmla="*/ 5 w 330"/>
                <a:gd name="T3" fmla="*/ 256 h 261"/>
                <a:gd name="T4" fmla="*/ 6 w 330"/>
                <a:gd name="T5" fmla="*/ 236 h 261"/>
                <a:gd name="T6" fmla="*/ 134 w 330"/>
                <a:gd name="T7" fmla="*/ 115 h 261"/>
                <a:gd name="T8" fmla="*/ 168 w 330"/>
                <a:gd name="T9" fmla="*/ 137 h 261"/>
                <a:gd name="T10" fmla="*/ 262 w 330"/>
                <a:gd name="T11" fmla="*/ 45 h 261"/>
                <a:gd name="T12" fmla="*/ 234 w 330"/>
                <a:gd name="T13" fmla="*/ 55 h 261"/>
                <a:gd name="T14" fmla="*/ 218 w 330"/>
                <a:gd name="T15" fmla="*/ 47 h 261"/>
                <a:gd name="T16" fmla="*/ 226 w 330"/>
                <a:gd name="T17" fmla="*/ 31 h 261"/>
                <a:gd name="T18" fmla="*/ 313 w 330"/>
                <a:gd name="T19" fmla="*/ 1 h 261"/>
                <a:gd name="T20" fmla="*/ 326 w 330"/>
                <a:gd name="T21" fmla="*/ 5 h 261"/>
                <a:gd name="T22" fmla="*/ 328 w 330"/>
                <a:gd name="T23" fmla="*/ 18 h 261"/>
                <a:gd name="T24" fmla="*/ 297 w 330"/>
                <a:gd name="T25" fmla="*/ 100 h 261"/>
                <a:gd name="T26" fmla="*/ 286 w 330"/>
                <a:gd name="T27" fmla="*/ 108 h 261"/>
                <a:gd name="T28" fmla="*/ 281 w 330"/>
                <a:gd name="T29" fmla="*/ 107 h 261"/>
                <a:gd name="T30" fmla="*/ 274 w 330"/>
                <a:gd name="T31" fmla="*/ 91 h 261"/>
                <a:gd name="T32" fmla="*/ 284 w 330"/>
                <a:gd name="T33" fmla="*/ 65 h 261"/>
                <a:gd name="T34" fmla="*/ 172 w 330"/>
                <a:gd name="T35" fmla="*/ 174 h 261"/>
                <a:gd name="T36" fmla="*/ 138 w 330"/>
                <a:gd name="T37" fmla="*/ 152 h 261"/>
                <a:gd name="T38" fmla="*/ 26 w 330"/>
                <a:gd name="T39" fmla="*/ 257 h 261"/>
                <a:gd name="T40" fmla="*/ 26 w 330"/>
                <a:gd name="T41" fmla="*/ 257 h 261"/>
                <a:gd name="T42" fmla="*/ 16 w 330"/>
                <a:gd name="T4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0" h="261">
                  <a:moveTo>
                    <a:pt x="16" y="261"/>
                  </a:moveTo>
                  <a:cubicBezTo>
                    <a:pt x="12" y="261"/>
                    <a:pt x="8" y="259"/>
                    <a:pt x="5" y="256"/>
                  </a:cubicBezTo>
                  <a:cubicBezTo>
                    <a:pt x="0" y="251"/>
                    <a:pt x="0" y="241"/>
                    <a:pt x="6" y="23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7"/>
                    <a:pt x="220" y="54"/>
                    <a:pt x="218" y="47"/>
                  </a:cubicBezTo>
                  <a:cubicBezTo>
                    <a:pt x="216" y="40"/>
                    <a:pt x="219" y="33"/>
                    <a:pt x="226" y="31"/>
                  </a:cubicBezTo>
                  <a:cubicBezTo>
                    <a:pt x="313" y="1"/>
                    <a:pt x="313" y="1"/>
                    <a:pt x="313" y="1"/>
                  </a:cubicBezTo>
                  <a:cubicBezTo>
                    <a:pt x="317" y="0"/>
                    <a:pt x="322" y="1"/>
                    <a:pt x="326" y="5"/>
                  </a:cubicBezTo>
                  <a:cubicBezTo>
                    <a:pt x="329" y="8"/>
                    <a:pt x="330" y="13"/>
                    <a:pt x="328" y="18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5" y="105"/>
                    <a:pt x="291" y="108"/>
                    <a:pt x="286" y="108"/>
                  </a:cubicBezTo>
                  <a:cubicBezTo>
                    <a:pt x="284" y="108"/>
                    <a:pt x="283" y="107"/>
                    <a:pt x="281" y="107"/>
                  </a:cubicBezTo>
                  <a:cubicBezTo>
                    <a:pt x="275" y="104"/>
                    <a:pt x="272" y="97"/>
                    <a:pt x="274" y="91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172" y="174"/>
                    <a:pt x="172" y="174"/>
                    <a:pt x="172" y="174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3" y="260"/>
                    <a:pt x="19" y="261"/>
                    <a:pt x="16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solidFill>
                  <a:srgbClr val="414B5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7083425" y="3208338"/>
              <a:ext cx="217488" cy="839788"/>
            </a:xfrm>
            <a:custGeom>
              <a:avLst/>
              <a:gdLst>
                <a:gd name="T0" fmla="*/ 58 w 58"/>
                <a:gd name="T1" fmla="*/ 9 h 224"/>
                <a:gd name="T2" fmla="*/ 58 w 58"/>
                <a:gd name="T3" fmla="*/ 214 h 224"/>
                <a:gd name="T4" fmla="*/ 49 w 58"/>
                <a:gd name="T5" fmla="*/ 224 h 224"/>
                <a:gd name="T6" fmla="*/ 9 w 58"/>
                <a:gd name="T7" fmla="*/ 224 h 224"/>
                <a:gd name="T8" fmla="*/ 0 w 58"/>
                <a:gd name="T9" fmla="*/ 214 h 224"/>
                <a:gd name="T10" fmla="*/ 0 w 58"/>
                <a:gd name="T11" fmla="*/ 9 h 224"/>
                <a:gd name="T12" fmla="*/ 9 w 58"/>
                <a:gd name="T13" fmla="*/ 0 h 224"/>
                <a:gd name="T14" fmla="*/ 49 w 58"/>
                <a:gd name="T15" fmla="*/ 0 h 224"/>
                <a:gd name="T16" fmla="*/ 58 w 58"/>
                <a:gd name="T17" fmla="*/ 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24">
                  <a:moveTo>
                    <a:pt x="58" y="9"/>
                  </a:moveTo>
                  <a:cubicBezTo>
                    <a:pt x="58" y="214"/>
                    <a:pt x="58" y="214"/>
                    <a:pt x="58" y="214"/>
                  </a:cubicBezTo>
                  <a:cubicBezTo>
                    <a:pt x="58" y="219"/>
                    <a:pt x="54" y="224"/>
                    <a:pt x="49" y="224"/>
                  </a:cubicBezTo>
                  <a:cubicBezTo>
                    <a:pt x="9" y="224"/>
                    <a:pt x="9" y="224"/>
                    <a:pt x="9" y="224"/>
                  </a:cubicBezTo>
                  <a:cubicBezTo>
                    <a:pt x="4" y="224"/>
                    <a:pt x="0" y="219"/>
                    <a:pt x="0" y="2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0"/>
                    <a:pt x="58" y="4"/>
                    <a:pt x="5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solidFill>
                  <a:srgbClr val="414B5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6805613" y="3433763"/>
              <a:ext cx="222250" cy="614363"/>
            </a:xfrm>
            <a:custGeom>
              <a:avLst/>
              <a:gdLst>
                <a:gd name="T0" fmla="*/ 59 w 59"/>
                <a:gd name="T1" fmla="*/ 10 h 164"/>
                <a:gd name="T2" fmla="*/ 59 w 59"/>
                <a:gd name="T3" fmla="*/ 154 h 164"/>
                <a:gd name="T4" fmla="*/ 50 w 59"/>
                <a:gd name="T5" fmla="*/ 164 h 164"/>
                <a:gd name="T6" fmla="*/ 10 w 59"/>
                <a:gd name="T7" fmla="*/ 164 h 164"/>
                <a:gd name="T8" fmla="*/ 0 w 59"/>
                <a:gd name="T9" fmla="*/ 154 h 164"/>
                <a:gd name="T10" fmla="*/ 0 w 59"/>
                <a:gd name="T11" fmla="*/ 10 h 164"/>
                <a:gd name="T12" fmla="*/ 10 w 59"/>
                <a:gd name="T13" fmla="*/ 0 h 164"/>
                <a:gd name="T14" fmla="*/ 50 w 59"/>
                <a:gd name="T15" fmla="*/ 0 h 164"/>
                <a:gd name="T16" fmla="*/ 59 w 59"/>
                <a:gd name="T17" fmla="*/ 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64">
                  <a:moveTo>
                    <a:pt x="59" y="10"/>
                  </a:moveTo>
                  <a:cubicBezTo>
                    <a:pt x="59" y="154"/>
                    <a:pt x="59" y="154"/>
                    <a:pt x="59" y="154"/>
                  </a:cubicBezTo>
                  <a:cubicBezTo>
                    <a:pt x="59" y="159"/>
                    <a:pt x="55" y="164"/>
                    <a:pt x="5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5" y="164"/>
                    <a:pt x="0" y="159"/>
                    <a:pt x="0" y="15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5"/>
                    <a:pt x="5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solidFill>
                  <a:srgbClr val="414B5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6532563" y="3571875"/>
              <a:ext cx="217488" cy="476250"/>
            </a:xfrm>
            <a:custGeom>
              <a:avLst/>
              <a:gdLst>
                <a:gd name="T0" fmla="*/ 58 w 58"/>
                <a:gd name="T1" fmla="*/ 9 h 127"/>
                <a:gd name="T2" fmla="*/ 58 w 58"/>
                <a:gd name="T3" fmla="*/ 117 h 127"/>
                <a:gd name="T4" fmla="*/ 49 w 58"/>
                <a:gd name="T5" fmla="*/ 127 h 127"/>
                <a:gd name="T6" fmla="*/ 9 w 58"/>
                <a:gd name="T7" fmla="*/ 127 h 127"/>
                <a:gd name="T8" fmla="*/ 0 w 58"/>
                <a:gd name="T9" fmla="*/ 117 h 127"/>
                <a:gd name="T10" fmla="*/ 0 w 58"/>
                <a:gd name="T11" fmla="*/ 9 h 127"/>
                <a:gd name="T12" fmla="*/ 9 w 58"/>
                <a:gd name="T13" fmla="*/ 0 h 127"/>
                <a:gd name="T14" fmla="*/ 49 w 58"/>
                <a:gd name="T15" fmla="*/ 0 h 127"/>
                <a:gd name="T16" fmla="*/ 58 w 58"/>
                <a:gd name="T17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27">
                  <a:moveTo>
                    <a:pt x="58" y="9"/>
                  </a:moveTo>
                  <a:cubicBezTo>
                    <a:pt x="58" y="117"/>
                    <a:pt x="58" y="117"/>
                    <a:pt x="58" y="117"/>
                  </a:cubicBezTo>
                  <a:cubicBezTo>
                    <a:pt x="58" y="122"/>
                    <a:pt x="54" y="127"/>
                    <a:pt x="4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4" y="127"/>
                    <a:pt x="0" y="122"/>
                    <a:pt x="0" y="11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0"/>
                    <a:pt x="58" y="4"/>
                    <a:pt x="5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solidFill>
                  <a:srgbClr val="414B56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5058241" y="2267518"/>
            <a:ext cx="1598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800" b="1" dirty="0">
                <a:solidFill>
                  <a:schemeClr val="bg1"/>
                </a:solidFill>
                <a:latin typeface="+mn-lt"/>
              </a:rPr>
              <a:t>Findings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156513" y="2288224"/>
            <a:ext cx="12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+mn-lt"/>
              </a:rPr>
              <a:t>Methods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726363" y="2272835"/>
            <a:ext cx="1596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000" b="1" dirty="0">
                <a:solidFill>
                  <a:srgbClr val="4F1F91"/>
                </a:solidFill>
                <a:latin typeface="+mn-lt"/>
              </a:rPr>
              <a:t>   </a:t>
            </a:r>
            <a:r>
              <a:rPr lang="en-GB" sz="1800" b="1" dirty="0">
                <a:solidFill>
                  <a:schemeClr val="bg1"/>
                </a:solidFill>
                <a:latin typeface="+mn-lt"/>
              </a:rPr>
              <a:t>Introduction</a:t>
            </a:r>
          </a:p>
        </p:txBody>
      </p:sp>
      <p:sp>
        <p:nvSpPr>
          <p:cNvPr id="65" name="Freeform 23"/>
          <p:cNvSpPr>
            <a:spLocks/>
          </p:cNvSpPr>
          <p:nvPr/>
        </p:nvSpPr>
        <p:spPr bwMode="auto">
          <a:xfrm>
            <a:off x="3800872" y="4221088"/>
            <a:ext cx="964356" cy="1142034"/>
          </a:xfrm>
          <a:custGeom>
            <a:avLst/>
            <a:gdLst>
              <a:gd name="T0" fmla="*/ 193 w 333"/>
              <a:gd name="T1" fmla="*/ 64 h 395"/>
              <a:gd name="T2" fmla="*/ 193 w 333"/>
              <a:gd name="T3" fmla="*/ 0 h 395"/>
              <a:gd name="T4" fmla="*/ 84 w 333"/>
              <a:gd name="T5" fmla="*/ 84 h 395"/>
              <a:gd name="T6" fmla="*/ 193 w 333"/>
              <a:gd name="T7" fmla="*/ 168 h 395"/>
              <a:gd name="T8" fmla="*/ 193 w 333"/>
              <a:gd name="T9" fmla="*/ 110 h 395"/>
              <a:gd name="T10" fmla="*/ 288 w 333"/>
              <a:gd name="T11" fmla="*/ 228 h 395"/>
              <a:gd name="T12" fmla="*/ 167 w 333"/>
              <a:gd name="T13" fmla="*/ 349 h 395"/>
              <a:gd name="T14" fmla="*/ 46 w 333"/>
              <a:gd name="T15" fmla="*/ 228 h 395"/>
              <a:gd name="T16" fmla="*/ 106 w 333"/>
              <a:gd name="T17" fmla="*/ 124 h 395"/>
              <a:gd name="T18" fmla="*/ 67 w 333"/>
              <a:gd name="T19" fmla="*/ 95 h 395"/>
              <a:gd name="T20" fmla="*/ 0 w 333"/>
              <a:gd name="T21" fmla="*/ 228 h 395"/>
              <a:gd name="T22" fmla="*/ 167 w 333"/>
              <a:gd name="T23" fmla="*/ 395 h 395"/>
              <a:gd name="T24" fmla="*/ 333 w 333"/>
              <a:gd name="T25" fmla="*/ 228 h 395"/>
              <a:gd name="T26" fmla="*/ 193 w 333"/>
              <a:gd name="T27" fmla="*/ 64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3" h="395">
                <a:moveTo>
                  <a:pt x="193" y="64"/>
                </a:moveTo>
                <a:cubicBezTo>
                  <a:pt x="193" y="0"/>
                  <a:pt x="193" y="0"/>
                  <a:pt x="193" y="0"/>
                </a:cubicBezTo>
                <a:cubicBezTo>
                  <a:pt x="84" y="84"/>
                  <a:pt x="84" y="84"/>
                  <a:pt x="84" y="84"/>
                </a:cubicBezTo>
                <a:cubicBezTo>
                  <a:pt x="193" y="168"/>
                  <a:pt x="193" y="168"/>
                  <a:pt x="193" y="168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247" y="122"/>
                  <a:pt x="288" y="171"/>
                  <a:pt x="288" y="228"/>
                </a:cubicBezTo>
                <a:cubicBezTo>
                  <a:pt x="288" y="295"/>
                  <a:pt x="233" y="349"/>
                  <a:pt x="167" y="349"/>
                </a:cubicBezTo>
                <a:cubicBezTo>
                  <a:pt x="100" y="349"/>
                  <a:pt x="46" y="295"/>
                  <a:pt x="46" y="228"/>
                </a:cubicBezTo>
                <a:cubicBezTo>
                  <a:pt x="46" y="184"/>
                  <a:pt x="70" y="145"/>
                  <a:pt x="106" y="124"/>
                </a:cubicBezTo>
                <a:cubicBezTo>
                  <a:pt x="67" y="95"/>
                  <a:pt x="67" y="95"/>
                  <a:pt x="67" y="95"/>
                </a:cubicBezTo>
                <a:cubicBezTo>
                  <a:pt x="26" y="125"/>
                  <a:pt x="0" y="174"/>
                  <a:pt x="0" y="228"/>
                </a:cubicBezTo>
                <a:cubicBezTo>
                  <a:pt x="0" y="320"/>
                  <a:pt x="75" y="395"/>
                  <a:pt x="167" y="395"/>
                </a:cubicBezTo>
                <a:cubicBezTo>
                  <a:pt x="259" y="395"/>
                  <a:pt x="333" y="320"/>
                  <a:pt x="333" y="228"/>
                </a:cubicBezTo>
                <a:cubicBezTo>
                  <a:pt x="333" y="145"/>
                  <a:pt x="272" y="76"/>
                  <a:pt x="19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414B56"/>
              </a:solidFill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164033" y="2973871"/>
            <a:ext cx="1574487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t" hangingPunct="1"/>
            <a:r>
              <a:rPr lang="en-GB" sz="1400" dirty="0">
                <a:latin typeface="+mn-lt"/>
              </a:rPr>
              <a:t>Digital treatment for substance misuse:</a:t>
            </a:r>
          </a:p>
          <a:p>
            <a:pPr eaLnBrk="1" fontAlgn="t" hangingPunct="1"/>
            <a:r>
              <a:rPr lang="en-GB" sz="1400" dirty="0">
                <a:latin typeface="+mn-lt"/>
              </a:rPr>
              <a:t>Breaking Free Online (BFO)</a:t>
            </a: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3314582" y="3210859"/>
            <a:ext cx="16301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/>
            <a:r>
              <a:rPr lang="en-GB" sz="1400" dirty="0">
                <a:latin typeface="+mn-lt"/>
              </a:rPr>
              <a:t>The Medical Research Council (MRC) framework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395167" y="3237670"/>
            <a:ext cx="16301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/>
            <a:r>
              <a:rPr lang="en-GB" sz="1400" dirty="0">
                <a:latin typeface="+mn-lt"/>
              </a:rPr>
              <a:t>Key findings from BFO research programme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484944" y="3456695"/>
            <a:ext cx="16301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/>
            <a:r>
              <a:rPr lang="en-GB" sz="1400" dirty="0">
                <a:latin typeface="+mn-lt"/>
              </a:rPr>
              <a:t>And implications</a:t>
            </a:r>
          </a:p>
        </p:txBody>
      </p:sp>
      <p:pic>
        <p:nvPicPr>
          <p:cNvPr id="29" name="Pictur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7124221" y="2257904"/>
            <a:ext cx="1598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800" b="1" dirty="0">
                <a:solidFill>
                  <a:schemeClr val="bg1"/>
                </a:solidFill>
                <a:latin typeface="+mn-l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8988764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71388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544" y="3933056"/>
            <a:ext cx="208823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Implementation: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Qualitative exploration of barriers and facilitators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736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Conceptualising clinical content using BCT taxonomy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3040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Feasibility/piloting: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Real-world outcomes from an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eTherapy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9224" y="3933056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Evaluation: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Understanding mechanisms of action of clinical content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Findings: Findings from BFO research programme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1124" y="47312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Spectrum of methods and evidence within MRC framework</a:t>
            </a:r>
          </a:p>
        </p:txBody>
      </p:sp>
    </p:spTree>
    <p:extLst>
      <p:ext uri="{BB962C8B-B14F-4D97-AF65-F5344CB8AC3E}">
        <p14:creationId xmlns:p14="http://schemas.microsoft.com/office/powerpoint/2010/main" val="373118845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71388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544" y="3933056"/>
            <a:ext cx="208823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Implementation: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Qualitative exploration of barriers and facilitators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736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Conceptualising clinical content using BCT taxonomy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3040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Feasibility/piloting: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Real-world outcomes from an </a:t>
            </a:r>
            <a:r>
              <a:rPr lang="en-GB" sz="1400" b="1" dirty="0" err="1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eTherapy</a:t>
            </a:r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9224" y="3933056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Evaluation: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Understanding mechanisms of action of clinical content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Findings: Findings from BFO research programme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1124" y="47312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Spectrum of methods and evidence within MRC framework</a:t>
            </a:r>
          </a:p>
        </p:txBody>
      </p:sp>
    </p:spTree>
    <p:extLst>
      <p:ext uri="{BB962C8B-B14F-4D97-AF65-F5344CB8AC3E}">
        <p14:creationId xmlns:p14="http://schemas.microsoft.com/office/powerpoint/2010/main" val="96405977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128464" y="9528"/>
            <a:ext cx="734392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sz="2500" b="1" kern="0" dirty="0">
                <a:solidFill>
                  <a:schemeClr val="tx1"/>
                </a:solidFill>
              </a:rPr>
              <a:t>Evaluation: Mechanisms of action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5248" y="1412776"/>
            <a:ext cx="2375371" cy="147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496" y="1412776"/>
            <a:ext cx="9001000" cy="454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BFO clinical content structured via six-domain                                         biopsychosocial model, the </a:t>
            </a:r>
            <a:r>
              <a:rPr lang="en-GB" sz="2000" b="1" dirty="0">
                <a:latin typeface="+mn-lt"/>
              </a:rPr>
              <a:t>Lifestyle Balance Model </a:t>
            </a:r>
            <a:r>
              <a:rPr lang="en-GB" sz="2000" dirty="0">
                <a:latin typeface="+mn-lt"/>
              </a:rPr>
              <a:t>(LBM)</a:t>
            </a:r>
          </a:p>
          <a:p>
            <a:pPr marL="800100" lvl="1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Also, corresponding psychometric assessment,                                                                                            </a:t>
            </a:r>
            <a:r>
              <a:rPr lang="en-GB" sz="1800" b="1" dirty="0">
                <a:latin typeface="+mn-lt"/>
              </a:rPr>
              <a:t>Recovery Progression Measure </a:t>
            </a:r>
            <a:r>
              <a:rPr lang="en-GB" sz="1800" dirty="0">
                <a:latin typeface="+mn-lt"/>
              </a:rPr>
              <a:t>(RPM)</a:t>
            </a:r>
          </a:p>
          <a:p>
            <a:pPr marL="800100" lvl="1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Measures changes in functioning in six domains in LBM </a:t>
            </a:r>
          </a:p>
          <a:p>
            <a:pPr marL="800100" lvl="1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400" dirty="0">
              <a:latin typeface="+mn-lt"/>
            </a:endParaRPr>
          </a:p>
          <a:p>
            <a:pPr marL="342900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Data from RPM at baseline populates LBM to provide </a:t>
            </a:r>
            <a:r>
              <a:rPr lang="en-GB" sz="2000" b="1" dirty="0">
                <a:latin typeface="+mn-lt"/>
              </a:rPr>
              <a:t>tailoring advice to users</a:t>
            </a:r>
            <a:r>
              <a:rPr lang="en-GB" sz="2000" dirty="0">
                <a:latin typeface="+mn-lt"/>
              </a:rPr>
              <a:t>, shows domains of most significant impairment (traffic lights) </a:t>
            </a:r>
          </a:p>
          <a:p>
            <a:pPr marL="800100" lvl="1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Directs users to clinical techniques that will be of most benefit to them</a:t>
            </a:r>
            <a:endParaRPr lang="en-GB" sz="1400" dirty="0">
              <a:latin typeface="+mn-lt"/>
            </a:endParaRPr>
          </a:p>
          <a:p>
            <a:pPr marL="800100" lvl="1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But, do </a:t>
            </a:r>
            <a:r>
              <a:rPr lang="en-GB" sz="2000" b="1" dirty="0">
                <a:latin typeface="+mn-lt"/>
              </a:rPr>
              <a:t>users follow tailoring advice </a:t>
            </a:r>
            <a:r>
              <a:rPr lang="en-GB" sz="2000" dirty="0">
                <a:latin typeface="+mn-lt"/>
              </a:rPr>
              <a:t>and more </a:t>
            </a:r>
            <a:r>
              <a:rPr lang="en-GB" sz="1800" dirty="0">
                <a:latin typeface="+mn-lt"/>
              </a:rPr>
              <a:t>frequently complete techniques corresponding to their most impaired domains of functioning?</a:t>
            </a:r>
            <a:endParaRPr lang="en-GB" sz="1400" dirty="0">
              <a:latin typeface="+mn-lt"/>
            </a:endParaRPr>
          </a:p>
          <a:p>
            <a:pPr marL="800100" lvl="1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Also, does completion of specific clinical techniques result in specific clinical outcomes (</a:t>
            </a:r>
            <a:r>
              <a:rPr lang="en-GB" sz="1800" b="1" dirty="0">
                <a:latin typeface="+mn-lt"/>
              </a:rPr>
              <a:t>mechanisms of action </a:t>
            </a:r>
            <a:r>
              <a:rPr lang="en-GB" sz="1800" dirty="0">
                <a:latin typeface="+mn-lt"/>
              </a:rPr>
              <a:t>of BFO)?</a:t>
            </a:r>
          </a:p>
        </p:txBody>
      </p:sp>
    </p:spTree>
    <p:extLst>
      <p:ext uri="{BB962C8B-B14F-4D97-AF65-F5344CB8AC3E}">
        <p14:creationId xmlns:p14="http://schemas.microsoft.com/office/powerpoint/2010/main" val="129670353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371031"/>
            <a:ext cx="8848725" cy="4392612"/>
          </a:xfrm>
        </p:spPr>
        <p:txBody>
          <a:bodyPr/>
          <a:lstStyle/>
          <a:p>
            <a:r>
              <a:rPr lang="en-GB" b="1" dirty="0"/>
              <a:t>Data from 2311 BFO users analysed </a:t>
            </a:r>
            <a:r>
              <a:rPr lang="en-GB" dirty="0"/>
              <a:t>to examine association between tailoring advice, clinical techniques completion, and clinical outcomes</a:t>
            </a:r>
          </a:p>
          <a:p>
            <a:pPr lvl="1"/>
            <a:endParaRPr lang="en-GB" sz="1400" dirty="0"/>
          </a:p>
          <a:p>
            <a:r>
              <a:rPr lang="en-GB" dirty="0"/>
              <a:t>Outcomes showed that </a:t>
            </a:r>
            <a:r>
              <a:rPr lang="en-GB" b="1" dirty="0"/>
              <a:t>users did follow tailoring advice</a:t>
            </a:r>
          </a:p>
          <a:p>
            <a:pPr lvl="1"/>
            <a:r>
              <a:rPr lang="en-GB" dirty="0"/>
              <a:t>Frequency of completion of clinical techniques significantly associated                                    with level of impairment (red, amber, green) in individual LBM domains</a:t>
            </a:r>
          </a:p>
          <a:p>
            <a:pPr lvl="1"/>
            <a:endParaRPr lang="en-GB" sz="1400" dirty="0"/>
          </a:p>
          <a:p>
            <a:r>
              <a:rPr lang="en-GB" dirty="0"/>
              <a:t>Mechanism of action analyses revealed primacy of techniques in BFO related to </a:t>
            </a:r>
            <a:r>
              <a:rPr lang="en-GB" b="1" dirty="0"/>
              <a:t>cognitive restructuring </a:t>
            </a:r>
            <a:r>
              <a:rPr lang="en-GB" dirty="0"/>
              <a:t>(located on ‘negative thoughts’ LBM domain)</a:t>
            </a:r>
          </a:p>
          <a:p>
            <a:pPr lvl="1"/>
            <a:r>
              <a:rPr lang="en-GB" dirty="0"/>
              <a:t>Surprising finding, but makes sense theoretically</a:t>
            </a:r>
          </a:p>
          <a:p>
            <a:pPr lvl="1"/>
            <a:r>
              <a:rPr lang="en-GB" dirty="0"/>
              <a:t>BFO is a cognitive-behavioural programme</a:t>
            </a:r>
          </a:p>
          <a:p>
            <a:pPr lvl="1"/>
            <a:r>
              <a:rPr lang="en-GB" dirty="0"/>
              <a:t>Cognitive behavioural theory demonstrates cognitions                                           underpin behaviours</a:t>
            </a:r>
          </a:p>
          <a:p>
            <a:pPr lvl="1"/>
            <a:r>
              <a:rPr lang="en-GB" dirty="0"/>
              <a:t>And therefore, </a:t>
            </a:r>
            <a:r>
              <a:rPr lang="en-GB" b="1" dirty="0"/>
              <a:t>cognitive change underpins behavioural change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28464" y="9528"/>
            <a:ext cx="734392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sz="2500" b="1" kern="0" dirty="0">
                <a:solidFill>
                  <a:schemeClr val="tx1"/>
                </a:solidFill>
              </a:rPr>
              <a:t>Evaluation: Mechanisms of action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2" name="AutoShape 2" descr="Image result for traffic l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traffic 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45" y="1916832"/>
            <a:ext cx="1431901" cy="14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464837" y="4509120"/>
            <a:ext cx="2117828" cy="131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9047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2" y="1268760"/>
            <a:ext cx="8848725" cy="4392612"/>
          </a:xfrm>
        </p:spPr>
        <p:txBody>
          <a:bodyPr/>
          <a:lstStyle/>
          <a:p>
            <a:r>
              <a:rPr lang="en-GB" dirty="0"/>
              <a:t>MRC framework demonstrates that establishing clinical effectiveness of complex interventions </a:t>
            </a:r>
            <a:r>
              <a:rPr lang="en-GB" b="1" dirty="0"/>
              <a:t>just one aspect of development and evaluation </a:t>
            </a:r>
            <a:r>
              <a:rPr lang="en-GB" dirty="0"/>
              <a:t>process</a:t>
            </a:r>
          </a:p>
          <a:p>
            <a:endParaRPr lang="en-GB" sz="1400" dirty="0"/>
          </a:p>
          <a:p>
            <a:r>
              <a:rPr lang="en-GB" dirty="0"/>
              <a:t>Examining </a:t>
            </a:r>
            <a:r>
              <a:rPr lang="en-GB" b="1" dirty="0"/>
              <a:t>implementation and outcomes in real-world treatment settings </a:t>
            </a:r>
            <a:r>
              <a:rPr lang="en-GB" dirty="0"/>
              <a:t>important in facilitating translation into standard practice</a:t>
            </a:r>
          </a:p>
          <a:p>
            <a:pPr lvl="1"/>
            <a:r>
              <a:rPr lang="en-GB" dirty="0"/>
              <a:t>Especially important in relation to </a:t>
            </a:r>
            <a:r>
              <a:rPr lang="en-GB" b="1" dirty="0"/>
              <a:t>‘disruptive’ digital interventions</a:t>
            </a:r>
          </a:p>
          <a:p>
            <a:pPr lvl="1"/>
            <a:endParaRPr lang="en-GB" sz="1400" dirty="0"/>
          </a:p>
          <a:p>
            <a:r>
              <a:rPr lang="en-GB" dirty="0"/>
              <a:t>Also, understanding </a:t>
            </a:r>
            <a:r>
              <a:rPr lang="en-GB" b="1" dirty="0"/>
              <a:t>how clinical content of complex interventions exert their effects</a:t>
            </a:r>
            <a:r>
              <a:rPr lang="en-GB" dirty="0"/>
              <a:t>, important in guiding continual updated and refinements </a:t>
            </a:r>
          </a:p>
          <a:p>
            <a:pPr lvl="1"/>
            <a:r>
              <a:rPr lang="en-GB" dirty="0"/>
              <a:t>Particularly important for digital interventions which may be continually updated in order to keep pace with evolving digital technologies</a:t>
            </a:r>
          </a:p>
          <a:p>
            <a:pPr lvl="1"/>
            <a:endParaRPr lang="en-GB" sz="1400" dirty="0"/>
          </a:p>
          <a:p>
            <a:r>
              <a:rPr lang="en-GB" dirty="0"/>
              <a:t>Though RCTs and other clinical trial methodologies are important in evaluating complex interventions, other </a:t>
            </a:r>
            <a:r>
              <a:rPr lang="en-GB" b="1" dirty="0"/>
              <a:t>complementary approaches can be used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28464" y="9528"/>
            <a:ext cx="734392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sz="2500" b="1" kern="0" dirty="0">
                <a:solidFill>
                  <a:schemeClr val="tx1"/>
                </a:solidFill>
              </a:rPr>
              <a:t>Conclusions and implications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3685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480" y="844521"/>
            <a:ext cx="6264696" cy="735202"/>
          </a:xfrm>
        </p:spPr>
        <p:txBody>
          <a:bodyPr/>
          <a:lstStyle/>
          <a:p>
            <a:r>
              <a:rPr lang="en-GB" b="1" dirty="0"/>
              <a:t>Contact details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idx="1"/>
          </p:nvPr>
        </p:nvSpPr>
        <p:spPr>
          <a:xfrm>
            <a:off x="601631" y="2348880"/>
            <a:ext cx="9001000" cy="3744416"/>
          </a:xfrm>
        </p:spPr>
        <p:txBody>
          <a:bodyPr/>
          <a:lstStyle/>
          <a:p>
            <a:pPr marL="0" indent="0" defTabSz="819150">
              <a:spcBef>
                <a:spcPts val="0"/>
              </a:spcBef>
              <a:spcAft>
                <a:spcPts val="0"/>
              </a:spcAft>
              <a:buNone/>
              <a:tabLst>
                <a:tab pos="1703388" algn="l"/>
              </a:tabLst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Dr Sarah Elison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 defTabSz="819150">
              <a:spcBef>
                <a:spcPts val="0"/>
              </a:spcBef>
              <a:spcAft>
                <a:spcPts val="0"/>
              </a:spcAft>
              <a:buNone/>
              <a:tabLst>
                <a:tab pos="1703388" algn="l"/>
              </a:tabLst>
            </a:pP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                               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Director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0" indent="0" defTabSz="819150">
              <a:spcBef>
                <a:spcPts val="0"/>
              </a:spcBef>
              <a:spcAft>
                <a:spcPts val="600"/>
              </a:spcAft>
              <a:buNone/>
              <a:tabLst>
                <a:tab pos="1703388" algn="l"/>
              </a:tabLst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marL="0" indent="0" defTabSz="666750">
              <a:spcBef>
                <a:spcPts val="0"/>
              </a:spcBef>
              <a:spcAft>
                <a:spcPts val="1800"/>
              </a:spcAft>
              <a:buNone/>
              <a:tabLst>
                <a:tab pos="1703388" algn="l"/>
                <a:tab pos="2151063" algn="l"/>
                <a:tab pos="2689225" algn="l"/>
                <a:tab pos="2693988" algn="l"/>
                <a:tab pos="3048000" algn="l"/>
                <a:tab pos="3406775" algn="l"/>
              </a:tabLst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1800" dirty="0">
                <a:solidFill>
                  <a:srgbClr val="00B050"/>
                </a:solidFill>
              </a:rPr>
              <a:t>Email: </a:t>
            </a:r>
            <a:r>
              <a:rPr lang="en-GB" sz="1800" b="1" dirty="0">
                <a:solidFill>
                  <a:srgbClr val="00B050"/>
                </a:solidFill>
              </a:rPr>
              <a:t>	 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selison@breakingfreegroup.com</a:t>
            </a:r>
          </a:p>
          <a:p>
            <a:pPr marL="0" indent="0" defTabSz="666750">
              <a:spcBef>
                <a:spcPts val="0"/>
              </a:spcBef>
              <a:spcAft>
                <a:spcPts val="1800"/>
              </a:spcAft>
              <a:buNone/>
              <a:tabLst>
                <a:tab pos="1703388" algn="l"/>
                <a:tab pos="2151063" algn="l"/>
                <a:tab pos="2689225" algn="l"/>
                <a:tab pos="2693988" algn="l"/>
                <a:tab pos="3048000" algn="l"/>
                <a:tab pos="3406775" algn="l"/>
              </a:tabLst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GB" sz="1800" dirty="0">
                <a:solidFill>
                  <a:srgbClr val="00B050"/>
                </a:solidFill>
              </a:rPr>
              <a:t>Office: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0161 834 4647</a:t>
            </a:r>
          </a:p>
          <a:p>
            <a:pPr marL="0" indent="0" defTabSz="666750">
              <a:spcBef>
                <a:spcPts val="0"/>
              </a:spcBef>
              <a:spcAft>
                <a:spcPts val="1800"/>
              </a:spcAft>
              <a:buNone/>
              <a:tabLst>
                <a:tab pos="1703388" algn="l"/>
                <a:tab pos="2151063" algn="l"/>
                <a:tab pos="2689225" algn="l"/>
                <a:tab pos="2693988" algn="l"/>
                <a:tab pos="3048000" algn="l"/>
                <a:tab pos="3406775" algn="l"/>
              </a:tabLst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GB" sz="1800" dirty="0">
                <a:solidFill>
                  <a:srgbClr val="00B050"/>
                </a:solidFill>
              </a:rPr>
              <a:t>Mobile: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07814 048483</a:t>
            </a:r>
          </a:p>
          <a:p>
            <a:pPr marL="0" indent="0" defTabSz="666750">
              <a:spcBef>
                <a:spcPts val="0"/>
              </a:spcBef>
              <a:spcAft>
                <a:spcPts val="600"/>
              </a:spcAft>
              <a:buNone/>
              <a:tabLst>
                <a:tab pos="1703388" algn="l"/>
                <a:tab pos="2151063" algn="l"/>
                <a:tab pos="2689225" algn="l"/>
                <a:tab pos="2693988" algn="l"/>
                <a:tab pos="3048000" algn="l"/>
                <a:tab pos="3406775" algn="l"/>
              </a:tabLst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GB" sz="1800" dirty="0">
                <a:solidFill>
                  <a:srgbClr val="00B050"/>
                </a:solidFill>
              </a:rPr>
              <a:t>Websites:	 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www.breakingfreegroup.com</a:t>
            </a:r>
          </a:p>
          <a:p>
            <a:pPr marL="0" indent="0" defTabSz="666750">
              <a:spcBef>
                <a:spcPts val="0"/>
              </a:spcBef>
              <a:spcAft>
                <a:spcPts val="600"/>
              </a:spcAft>
              <a:buNone/>
              <a:tabLst>
                <a:tab pos="1703388" algn="l"/>
                <a:tab pos="2151063" algn="l"/>
                <a:tab pos="2689225" algn="l"/>
                <a:tab pos="2693988" algn="l"/>
                <a:tab pos="3048000" algn="l"/>
                <a:tab pos="3406775" algn="l"/>
              </a:tabLst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  www.breakingfreeonline.com</a:t>
            </a:r>
          </a:p>
          <a:p>
            <a:pPr marL="180975" indent="-180975" defTabSz="819150">
              <a:spcBef>
                <a:spcPts val="0"/>
              </a:spcBef>
              <a:tabLst>
                <a:tab pos="1703388" algn="l"/>
              </a:tabLst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671513">
              <a:spcBef>
                <a:spcPts val="0"/>
              </a:spcBef>
              <a:spcAft>
                <a:spcPts val="600"/>
              </a:spcAft>
              <a:buNone/>
              <a:tabLst>
                <a:tab pos="1700213" algn="l"/>
              </a:tabLst>
            </a:pPr>
            <a:endParaRPr lang="en-GB" sz="1600" dirty="0"/>
          </a:p>
          <a:p>
            <a:pPr marL="895350" lvl="1" indent="-438150" eaLnBrk="1" hangingPunct="1">
              <a:spcAft>
                <a:spcPts val="1800"/>
              </a:spcAft>
            </a:pPr>
            <a:endParaRPr lang="en-GB" sz="1600" dirty="0"/>
          </a:p>
          <a:p>
            <a:pPr marL="895350" lvl="1" indent="-438150" eaLnBrk="1" hangingPunct="1">
              <a:spcAft>
                <a:spcPts val="1800"/>
              </a:spcAft>
            </a:pPr>
            <a:endParaRPr lang="en-GB" sz="1600" dirty="0"/>
          </a:p>
          <a:p>
            <a:pPr marL="895350" lvl="1" indent="-438150" eaLnBrk="1" hangingPunct="1">
              <a:spcAft>
                <a:spcPts val="1800"/>
              </a:spcAft>
            </a:pPr>
            <a:endParaRPr lang="en-GB" sz="1600" dirty="0"/>
          </a:p>
          <a:p>
            <a:pPr marL="895350" lvl="1" indent="-438150" eaLnBrk="1" hangingPunct="1">
              <a:spcAft>
                <a:spcPts val="1800"/>
              </a:spcAft>
            </a:pPr>
            <a:endParaRPr lang="en-GB" sz="16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63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340768"/>
            <a:ext cx="8848725" cy="4392612"/>
          </a:xfrm>
        </p:spPr>
        <p:txBody>
          <a:bodyPr/>
          <a:lstStyle/>
          <a:p>
            <a:r>
              <a:rPr lang="en-GB" dirty="0"/>
              <a:t>Computer-assisted therapy (CAT) widens access to </a:t>
            </a:r>
            <a:r>
              <a:rPr lang="en-GB" b="1" dirty="0"/>
              <a:t>evidence-based </a:t>
            </a:r>
            <a:r>
              <a:rPr lang="en-GB" dirty="0"/>
              <a:t>treatment</a:t>
            </a:r>
          </a:p>
          <a:p>
            <a:endParaRPr lang="en-GB" dirty="0"/>
          </a:p>
          <a:p>
            <a:r>
              <a:rPr lang="en-GB" dirty="0"/>
              <a:t>Based primarily on cognitive-behavioural therapy (CBT) principles</a:t>
            </a:r>
          </a:p>
          <a:p>
            <a:endParaRPr lang="en-GB" sz="600" dirty="0"/>
          </a:p>
          <a:p>
            <a:pPr lvl="1"/>
            <a:r>
              <a:rPr lang="en-GB" dirty="0"/>
              <a:t>Reduces </a:t>
            </a:r>
            <a:r>
              <a:rPr lang="en-GB" b="1" dirty="0"/>
              <a:t>waiting times</a:t>
            </a:r>
          </a:p>
          <a:p>
            <a:pPr lvl="1"/>
            <a:r>
              <a:rPr lang="en-GB" dirty="0"/>
              <a:t>Overcome </a:t>
            </a:r>
            <a:r>
              <a:rPr lang="en-GB" b="1" dirty="0"/>
              <a:t>stigma</a:t>
            </a:r>
          </a:p>
          <a:p>
            <a:pPr lvl="1"/>
            <a:r>
              <a:rPr lang="en-GB" dirty="0"/>
              <a:t>Improves </a:t>
            </a:r>
            <a:r>
              <a:rPr lang="en-GB" b="1" dirty="0"/>
              <a:t>treatment fidelity </a:t>
            </a:r>
          </a:p>
          <a:p>
            <a:pPr lvl="1"/>
            <a:r>
              <a:rPr lang="en-GB" dirty="0"/>
              <a:t>Also </a:t>
            </a:r>
            <a:r>
              <a:rPr lang="en-GB" b="1" dirty="0"/>
              <a:t>cost-effective</a:t>
            </a:r>
          </a:p>
          <a:p>
            <a:pPr>
              <a:buFontTx/>
              <a:buNone/>
            </a:pPr>
            <a:endParaRPr lang="en-GB" dirty="0"/>
          </a:p>
          <a:p>
            <a:r>
              <a:rPr lang="en-GB" dirty="0"/>
              <a:t>Can be used as </a:t>
            </a:r>
            <a:r>
              <a:rPr lang="en-GB" b="1" dirty="0"/>
              <a:t>CAT </a:t>
            </a:r>
            <a:r>
              <a:rPr lang="en-GB" dirty="0"/>
              <a:t>or </a:t>
            </a:r>
            <a:r>
              <a:rPr lang="en-GB" b="1" dirty="0"/>
              <a:t>self-help </a:t>
            </a:r>
            <a:r>
              <a:rPr lang="en-GB" dirty="0"/>
              <a:t>for range of mental health-related conditions</a:t>
            </a:r>
          </a:p>
          <a:p>
            <a:endParaRPr lang="en-GB" b="1" dirty="0"/>
          </a:p>
          <a:p>
            <a:r>
              <a:rPr lang="en-GB" dirty="0"/>
              <a:t>Literature demonstrates approach </a:t>
            </a:r>
            <a:r>
              <a:rPr lang="en-GB" b="1" dirty="0"/>
              <a:t>clinically effective</a:t>
            </a:r>
          </a:p>
          <a:p>
            <a:endParaRPr lang="en-GB" dirty="0"/>
          </a:p>
        </p:txBody>
      </p:sp>
      <p:pic>
        <p:nvPicPr>
          <p:cNvPr id="7" name="Picture 6" descr="Untitled-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1345" y="2780928"/>
            <a:ext cx="2866697" cy="94073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Introduction: Technology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7788556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85" y="1306961"/>
            <a:ext cx="6150267" cy="4392612"/>
          </a:xfrm>
        </p:spPr>
        <p:txBody>
          <a:bodyPr/>
          <a:lstStyle/>
          <a:p>
            <a:pPr lvl="1">
              <a:lnSpc>
                <a:spcPct val="110000"/>
              </a:lnSpc>
              <a:spcAft>
                <a:spcPts val="20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chemeClr val="tx1"/>
                </a:solidFill>
              </a:rPr>
              <a:t>Psychological treatment </a:t>
            </a:r>
            <a:r>
              <a:rPr lang="en-GB" altLang="en-US" sz="2000" dirty="0">
                <a:solidFill>
                  <a:schemeClr val="tx1"/>
                </a:solidFill>
              </a:rPr>
              <a:t>programme for substance misuse</a:t>
            </a:r>
          </a:p>
          <a:p>
            <a:pPr lvl="1">
              <a:lnSpc>
                <a:spcPct val="110000"/>
              </a:lnSpc>
              <a:spcAft>
                <a:spcPts val="20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>
                <a:solidFill>
                  <a:schemeClr val="tx1"/>
                </a:solidFill>
              </a:rPr>
              <a:t>Accessible 24/7 </a:t>
            </a:r>
            <a:r>
              <a:rPr lang="en-GB" altLang="en-US" sz="2000" dirty="0">
                <a:solidFill>
                  <a:schemeClr val="tx1"/>
                </a:solidFill>
              </a:rPr>
              <a:t>across all devices via a secure cloud-based web application </a:t>
            </a:r>
          </a:p>
          <a:p>
            <a:pPr lvl="1">
              <a:lnSpc>
                <a:spcPct val="110000"/>
              </a:lnSpc>
              <a:spcAft>
                <a:spcPts val="20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Integrates CBT, mindfulness, relapse prevention and motivational enhancement therapy </a:t>
            </a:r>
          </a:p>
          <a:p>
            <a:pPr lvl="1">
              <a:lnSpc>
                <a:spcPct val="110000"/>
              </a:lnSpc>
              <a:spcAft>
                <a:spcPts val="20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Delivers </a:t>
            </a:r>
            <a:r>
              <a:rPr lang="en-GB" altLang="en-US" sz="2000" b="1" dirty="0">
                <a:solidFill>
                  <a:schemeClr val="tx1"/>
                </a:solidFill>
              </a:rPr>
              <a:t>personalised treatment </a:t>
            </a:r>
            <a:r>
              <a:rPr lang="en-GB" altLang="en-US" sz="2000" dirty="0">
                <a:solidFill>
                  <a:schemeClr val="tx1"/>
                </a:solidFill>
              </a:rPr>
              <a:t>with consistency and fidelity </a:t>
            </a:r>
          </a:p>
          <a:p>
            <a:pPr lvl="1">
              <a:lnSpc>
                <a:spcPct val="110000"/>
              </a:lnSpc>
              <a:spcAft>
                <a:spcPts val="1662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Research programme underway demonstrating </a:t>
            </a:r>
            <a:r>
              <a:rPr lang="en-GB" altLang="en-US" sz="2000" b="1" dirty="0">
                <a:solidFill>
                  <a:schemeClr val="tx1"/>
                </a:solidFill>
              </a:rPr>
              <a:t>clinical effectiveness and implementation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50" y="1583775"/>
            <a:ext cx="2880321" cy="197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464" y="-118913"/>
            <a:ext cx="8856663" cy="863600"/>
          </a:xfrm>
        </p:spPr>
        <p:txBody>
          <a:bodyPr/>
          <a:lstStyle/>
          <a:p>
            <a:r>
              <a:rPr lang="en-GB" altLang="en-US" sz="2500" b="1" dirty="0"/>
              <a:t>Introduction: Breaking Free Online</a:t>
            </a: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551756" y="4005064"/>
            <a:ext cx="2880321" cy="197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7369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441089"/>
            <a:ext cx="8848725" cy="4392612"/>
          </a:xfrm>
        </p:spPr>
        <p:txBody>
          <a:bodyPr/>
          <a:lstStyle/>
          <a:p>
            <a:pPr lvl="0"/>
            <a:r>
              <a:rPr lang="en-GB" dirty="0"/>
              <a:t>Effectiveness evaluated via mixed-method research programme</a:t>
            </a:r>
          </a:p>
          <a:p>
            <a:pPr lvl="0"/>
            <a:endParaRPr lang="en-GB" sz="600" dirty="0"/>
          </a:p>
          <a:p>
            <a:pPr lvl="1"/>
            <a:r>
              <a:rPr lang="en-GB" dirty="0"/>
              <a:t>Based on </a:t>
            </a:r>
            <a:r>
              <a:rPr lang="en-GB" b="1" dirty="0"/>
              <a:t>Medical Research Council (MRC) guidelines</a:t>
            </a:r>
          </a:p>
          <a:p>
            <a:pPr marL="457200" lvl="1" indent="0">
              <a:buNone/>
            </a:pPr>
            <a:endParaRPr lang="en-GB" sz="600" b="1" dirty="0"/>
          </a:p>
          <a:p>
            <a:pPr lvl="1"/>
            <a:r>
              <a:rPr lang="en-GB" dirty="0"/>
              <a:t>For complex </a:t>
            </a:r>
            <a:r>
              <a:rPr lang="en-GB" b="1" dirty="0"/>
              <a:t>multi-component</a:t>
            </a:r>
            <a:r>
              <a:rPr lang="en-GB" dirty="0"/>
              <a:t> interventions</a:t>
            </a:r>
          </a:p>
          <a:p>
            <a:pPr lvl="1"/>
            <a:endParaRPr lang="en-GB" sz="600" dirty="0"/>
          </a:p>
          <a:p>
            <a:pPr lvl="1"/>
            <a:r>
              <a:rPr lang="en-GB" b="1" dirty="0"/>
              <a:t>Implementation</a:t>
            </a:r>
            <a:r>
              <a:rPr lang="en-GB" dirty="0"/>
              <a:t> and </a:t>
            </a:r>
            <a:r>
              <a:rPr lang="en-GB" b="1" dirty="0"/>
              <a:t>change mechanisms </a:t>
            </a:r>
            <a:r>
              <a:rPr lang="en-GB" dirty="0"/>
              <a:t>as important as outcomes</a:t>
            </a:r>
          </a:p>
          <a:p>
            <a:pPr marL="0" lvl="1" indent="0">
              <a:buNone/>
            </a:pPr>
            <a:endParaRPr lang="en-GB" sz="2000" dirty="0"/>
          </a:p>
          <a:p>
            <a:r>
              <a:rPr lang="en-GB" dirty="0"/>
              <a:t>Encourages continual process of </a:t>
            </a:r>
            <a:r>
              <a:rPr lang="en-GB" b="1" dirty="0"/>
              <a:t>research and development</a:t>
            </a:r>
          </a:p>
          <a:p>
            <a:endParaRPr lang="en-GB" b="1" dirty="0"/>
          </a:p>
          <a:p>
            <a:pPr marL="342900" lvl="1" indent="-342900"/>
            <a:r>
              <a:rPr lang="en-GB" sz="2000" b="1" dirty="0"/>
              <a:t>Multiple methodologies</a:t>
            </a:r>
            <a:r>
              <a:rPr lang="en-GB" sz="2000" dirty="0"/>
              <a:t>,</a:t>
            </a:r>
            <a:r>
              <a:rPr lang="en-GB" sz="2000" b="1" dirty="0"/>
              <a:t> </a:t>
            </a:r>
            <a:r>
              <a:rPr lang="en-GB" sz="2000" dirty="0"/>
              <a:t>i.e. both </a:t>
            </a:r>
            <a:r>
              <a:rPr lang="en-GB" sz="2000" b="1" dirty="0"/>
              <a:t>qualitative and quantitative</a:t>
            </a:r>
            <a:r>
              <a:rPr lang="en-GB" sz="2000" dirty="0"/>
              <a:t> approaches</a:t>
            </a:r>
          </a:p>
          <a:p>
            <a:pPr marL="342900" lvl="1" indent="-342900"/>
            <a:endParaRPr lang="en-GB" sz="600" dirty="0"/>
          </a:p>
          <a:p>
            <a:pPr marL="742950" lvl="2" indent="-342900"/>
            <a:r>
              <a:rPr lang="en-GB" dirty="0"/>
              <a:t>Results in data spanning the </a:t>
            </a:r>
            <a:r>
              <a:rPr lang="en-GB" b="1" dirty="0"/>
              <a:t>‘hierarchy of evidence’</a:t>
            </a:r>
          </a:p>
          <a:p>
            <a:endParaRPr lang="en-GB" b="1" dirty="0"/>
          </a:p>
          <a:p>
            <a:pPr lvl="1"/>
            <a:endParaRPr lang="en-GB" dirty="0"/>
          </a:p>
          <a:p>
            <a:pPr marL="342900" lvl="1" indent="-342900"/>
            <a:endParaRPr lang="en-GB" sz="2000" dirty="0"/>
          </a:p>
          <a:p>
            <a:endParaRPr lang="en-GB" dirty="0"/>
          </a:p>
        </p:txBody>
      </p:sp>
      <p:pic>
        <p:nvPicPr>
          <p:cNvPr id="5" name="Picture 6" descr="http://upload.wikimedia.org/wikipedia/en/thumb/e/e2/UK_Medical_Research_Council_Logo.jpg/230px-UK_Medical_Research_Council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8896" y="1988840"/>
            <a:ext cx="1800200" cy="7983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Methods: MRC framework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1844824"/>
            <a:ext cx="866882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6610" y="5805264"/>
            <a:ext cx="2860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>
                <a:latin typeface="+mn-lt"/>
              </a:rPr>
              <a:t>Medical Research Council 2008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32920" y="5805264"/>
            <a:ext cx="5291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+mn-lt"/>
                <a:hlinkClick r:id="rId3"/>
              </a:rPr>
              <a:t>www.mrc.ac.uk/complexinterventionsguidance</a:t>
            </a:r>
            <a:r>
              <a:rPr lang="en-GB" dirty="0"/>
              <a:t> </a:t>
            </a:r>
          </a:p>
        </p:txBody>
      </p:sp>
      <p:pic>
        <p:nvPicPr>
          <p:cNvPr id="8" name="Picture 6" descr="http://upload.wikimedia.org/wikipedia/en/thumb/e/e2/UK_Medical_Research_Council_Logo.jpg/230px-UK_Medical_Research_Council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12" y="1212122"/>
            <a:ext cx="1944856" cy="862502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Methods: MRC framework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04528" y="1062395"/>
            <a:ext cx="6949392" cy="160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Decreasing ‘value’ amongst medica</a:t>
            </a:r>
            <a:r>
              <a:rPr lang="en-GB" sz="1600" dirty="0">
                <a:latin typeface="Calibri" pitchFamily="34" charset="0"/>
              </a:rPr>
              <a:t>l model focussed 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scientific community, however MRC Framework describes the importance of ‘lower level’ evidence in the design of complex interventions and achievement of ‘gold standard’ evidence (RCTs, meta-analyses)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37934" y="2504065"/>
            <a:ext cx="2520280" cy="413308"/>
          </a:xfrm>
          <a:prstGeom prst="roundRect">
            <a:avLst>
              <a:gd name="adj" fmla="val 16667"/>
            </a:avLst>
          </a:prstGeom>
          <a:solidFill>
            <a:srgbClr val="92D050">
              <a:alpha val="90000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Systematic Reviews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37934" y="3220799"/>
            <a:ext cx="3456384" cy="433958"/>
          </a:xfrm>
          <a:prstGeom prst="roundRect">
            <a:avLst>
              <a:gd name="adj" fmla="val 16667"/>
            </a:avLst>
          </a:prstGeom>
          <a:solidFill>
            <a:srgbClr val="92D050">
              <a:alpha val="90000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Randomised Controlled Trials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837934" y="4011196"/>
            <a:ext cx="4248472" cy="443483"/>
          </a:xfrm>
          <a:prstGeom prst="roundRect">
            <a:avLst>
              <a:gd name="adj" fmla="val 16667"/>
            </a:avLst>
          </a:prstGeom>
          <a:solidFill>
            <a:srgbClr val="FFC000">
              <a:alpha val="70000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Pilot Outcome Evaluations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837934" y="4799465"/>
            <a:ext cx="5112568" cy="427422"/>
          </a:xfrm>
          <a:prstGeom prst="roundRect">
            <a:avLst>
              <a:gd name="adj" fmla="val 16667"/>
            </a:avLst>
          </a:prstGeom>
          <a:solidFill>
            <a:srgbClr val="FFC000">
              <a:alpha val="70000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Qualitative Interviews/ Focus Groups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37934" y="5571673"/>
            <a:ext cx="5976664" cy="417897"/>
          </a:xfrm>
          <a:prstGeom prst="roundRect">
            <a:avLst>
              <a:gd name="adj" fmla="val 16667"/>
            </a:avLst>
          </a:prstGeom>
          <a:solidFill>
            <a:srgbClr val="FF0000">
              <a:alpha val="70000"/>
            </a:srgb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Case Studies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</p:cNvCxnSpPr>
          <p:nvPr/>
        </p:nvCxnSpPr>
        <p:spPr bwMode="auto">
          <a:xfrm>
            <a:off x="7617296" y="2132856"/>
            <a:ext cx="0" cy="396044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2" name="TextBox 11"/>
          <p:cNvSpPr txBox="1"/>
          <p:nvPr/>
        </p:nvSpPr>
        <p:spPr>
          <a:xfrm rot="5400000">
            <a:off x="7097271" y="3877017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lt"/>
              </a:rPr>
              <a:t>value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Methods: Hierarchy of evidence</a:t>
            </a:r>
          </a:p>
        </p:txBody>
      </p:sp>
    </p:spTree>
    <p:extLst>
      <p:ext uri="{BB962C8B-B14F-4D97-AF65-F5344CB8AC3E}">
        <p14:creationId xmlns:p14="http://schemas.microsoft.com/office/powerpoint/2010/main" val="20202019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71388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544" y="3933056"/>
            <a:ext cx="208823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Implementation: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Qualitative exploration of barriers and facilitators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736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Conceptualising clinical content using BCT taxonomy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3040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Feasibility/piloting: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Real-world outcomes from an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eTherapy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9224" y="3933056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Evaluation: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Understanding mechanisms of action of clinical content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Findings: Findings from BFO research programme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1124" y="47312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Spectrum of methods and evidence within MRC framework</a:t>
            </a:r>
          </a:p>
        </p:txBody>
      </p:sp>
    </p:spTree>
    <p:extLst>
      <p:ext uri="{BB962C8B-B14F-4D97-AF65-F5344CB8AC3E}">
        <p14:creationId xmlns:p14="http://schemas.microsoft.com/office/powerpoint/2010/main" val="20791741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71388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84" y="227593"/>
            <a:ext cx="2016224" cy="905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544" y="3933056"/>
            <a:ext cx="208823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Implementation:</a:t>
            </a:r>
          </a:p>
          <a:p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Qualitative exploration of barriers and facilitators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6736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85000"/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Development:</a:t>
            </a:r>
          </a:p>
          <a:p>
            <a:r>
              <a:rPr lang="en-GB" sz="1400" b="1" dirty="0">
                <a:solidFill>
                  <a:schemeClr val="bg1">
                    <a:lumMod val="85000"/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Conceptualising clinical content using BCT taxonomy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3040" y="2196712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Feasibility/piloting: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Real-world outcomes from an </a:t>
            </a:r>
            <a:r>
              <a:rPr lang="en-GB" sz="1400" b="1" dirty="0" err="1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eTherapy</a:t>
            </a:r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9224" y="3933056"/>
            <a:ext cx="187220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Evaluation:</a:t>
            </a:r>
          </a:p>
          <a:p>
            <a:r>
              <a:rPr lang="en-GB" sz="1400" b="1" dirty="0">
                <a:solidFill>
                  <a:schemeClr val="bg1"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Understanding mechanisms of action of clinical content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28464" y="-11891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14B56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GB" altLang="en-US" sz="2500" b="1" kern="0" dirty="0"/>
              <a:t>Findings: Findings from BFO research programme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1124" y="47312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Spectrum of methods and evidence within MRC framework</a:t>
            </a:r>
          </a:p>
        </p:txBody>
      </p:sp>
    </p:spTree>
    <p:extLst>
      <p:ext uri="{BB962C8B-B14F-4D97-AF65-F5344CB8AC3E}">
        <p14:creationId xmlns:p14="http://schemas.microsoft.com/office/powerpoint/2010/main" val="118441012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69f88333dec2db44b4a7c1f602a1229c9f1f61c"/>
</p:tagLst>
</file>

<file path=ppt/theme/theme1.xml><?xml version="1.0" encoding="utf-8"?>
<a:theme xmlns:a="http://schemas.openxmlformats.org/drawingml/2006/main" name="Calibri">
  <a:themeElements>
    <a:clrScheme name="JM colours">
      <a:dk1>
        <a:srgbClr val="414B56"/>
      </a:dk1>
      <a:lt1>
        <a:srgbClr val="FFFFFF"/>
      </a:lt1>
      <a:dk2>
        <a:srgbClr val="414B56"/>
      </a:dk2>
      <a:lt2>
        <a:srgbClr val="A0A5AA"/>
      </a:lt2>
      <a:accent1>
        <a:srgbClr val="C4D3E8"/>
      </a:accent1>
      <a:accent2>
        <a:srgbClr val="0F6259"/>
      </a:accent2>
      <a:accent3>
        <a:srgbClr val="4F1F91"/>
      </a:accent3>
      <a:accent4>
        <a:srgbClr val="95288F"/>
      </a:accent4>
      <a:accent5>
        <a:srgbClr val="414B56"/>
      </a:accent5>
      <a:accent6>
        <a:srgbClr val="414B56"/>
      </a:accent6>
      <a:hlink>
        <a:srgbClr val="414B56"/>
      </a:hlink>
      <a:folHlink>
        <a:srgbClr val="414B56"/>
      </a:folHlink>
    </a:clrScheme>
    <a:fontScheme name="Calibri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7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Calibri 1">
        <a:dk1>
          <a:srgbClr val="414B56"/>
        </a:dk1>
        <a:lt1>
          <a:srgbClr val="FFFFFF"/>
        </a:lt1>
        <a:dk2>
          <a:srgbClr val="000000"/>
        </a:dk2>
        <a:lt2>
          <a:srgbClr val="A0A5AA"/>
        </a:lt2>
        <a:accent1>
          <a:srgbClr val="C4D3E8"/>
        </a:accent1>
        <a:accent2>
          <a:srgbClr val="0F6259"/>
        </a:accent2>
        <a:accent3>
          <a:srgbClr val="FFFFFF"/>
        </a:accent3>
        <a:accent4>
          <a:srgbClr val="363F48"/>
        </a:accent4>
        <a:accent5>
          <a:srgbClr val="DEE6F2"/>
        </a:accent5>
        <a:accent6>
          <a:srgbClr val="0C5850"/>
        </a:accent6>
        <a:hlink>
          <a:srgbClr val="4F1F91"/>
        </a:hlink>
        <a:folHlink>
          <a:srgbClr val="9528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13734</TotalTime>
  <Words>1615</Words>
  <Application>Microsoft Office PowerPoint</Application>
  <PresentationFormat>A4 Paper (210x297 mm)</PresentationFormat>
  <Paragraphs>259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Rounded MT Bold</vt:lpstr>
      <vt:lpstr>Calibri</vt:lpstr>
      <vt:lpstr>Geneva</vt:lpstr>
      <vt:lpstr>Calibri</vt:lpstr>
      <vt:lpstr>PowerPoint Presentation</vt:lpstr>
      <vt:lpstr>Content</vt:lpstr>
      <vt:lpstr>PowerPoint Presentation</vt:lpstr>
      <vt:lpstr>Introduction: Breaking Free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Implementation: Qualitative exploration</vt:lpstr>
      <vt:lpstr>Implementation: Qualitative exploration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details</vt:lpstr>
    </vt:vector>
  </TitlesOfParts>
  <Company>Virtual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Knock</dc:creator>
  <cp:lastModifiedBy>Sarah Elison - Breaking Free Group</cp:lastModifiedBy>
  <cp:revision>1326</cp:revision>
  <cp:lastPrinted>2016-11-07T15:38:30Z</cp:lastPrinted>
  <dcterms:created xsi:type="dcterms:W3CDTF">2008-01-02T11:12:45Z</dcterms:created>
  <dcterms:modified xsi:type="dcterms:W3CDTF">2016-11-08T16:01:40Z</dcterms:modified>
</cp:coreProperties>
</file>