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2" r:id="rId1"/>
  </p:sldMasterIdLst>
  <p:notesMasterIdLst>
    <p:notesMasterId r:id="rId18"/>
  </p:notesMasterIdLst>
  <p:handoutMasterIdLst>
    <p:handoutMasterId r:id="rId19"/>
  </p:handoutMasterIdLst>
  <p:sldIdLst>
    <p:sldId id="734" r:id="rId2"/>
    <p:sldId id="773" r:id="rId3"/>
    <p:sldId id="880" r:id="rId4"/>
    <p:sldId id="906" r:id="rId5"/>
    <p:sldId id="897" r:id="rId6"/>
    <p:sldId id="905" r:id="rId7"/>
    <p:sldId id="904" r:id="rId8"/>
    <p:sldId id="882" r:id="rId9"/>
    <p:sldId id="889" r:id="rId10"/>
    <p:sldId id="890" r:id="rId11"/>
    <p:sldId id="885" r:id="rId12"/>
    <p:sldId id="886" r:id="rId13"/>
    <p:sldId id="887" r:id="rId14"/>
    <p:sldId id="884" r:id="rId15"/>
    <p:sldId id="888" r:id="rId16"/>
    <p:sldId id="842" r:id="rId17"/>
  </p:sldIdLst>
  <p:sldSz cx="9906000" cy="6858000" type="A4"/>
  <p:notesSz cx="6797675" cy="9926638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419195"/>
    <a:srgbClr val="63C6AE"/>
    <a:srgbClr val="586675"/>
    <a:srgbClr val="339966"/>
    <a:srgbClr val="009900"/>
    <a:srgbClr val="777777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000" autoAdjust="0"/>
    <p:restoredTop sz="92800" autoAdjust="0"/>
  </p:normalViewPr>
  <p:slideViewPr>
    <p:cSldViewPr>
      <p:cViewPr>
        <p:scale>
          <a:sx n="88" d="100"/>
          <a:sy n="88" d="100"/>
        </p:scale>
        <p:origin x="-102" y="-546"/>
      </p:cViewPr>
      <p:guideLst>
        <p:guide orient="horz" pos="4319"/>
        <p:guide orient="horz" pos="1117"/>
        <p:guide orient="horz" pos="880"/>
        <p:guide orient="horz" pos="4020"/>
        <p:guide orient="horz"/>
        <p:guide orient="horz" pos="482"/>
        <p:guide pos="5887"/>
        <p:guide pos="367"/>
        <p:guide pos="3120"/>
        <p:guide pos="3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74"/>
    </p:cViewPr>
  </p:sorterViewPr>
  <p:notesViewPr>
    <p:cSldViewPr>
      <p:cViewPr varScale="1">
        <p:scale>
          <a:sx n="54" d="100"/>
          <a:sy n="54" d="100"/>
        </p:scale>
        <p:origin x="-262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21" tIns="44110" rIns="88221" bIns="44110" rtlCol="0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21" tIns="44110" rIns="88221" bIns="44110" rtlCol="0"/>
          <a:lstStyle>
            <a:lvl1pPr algn="r" eaLnBrk="1" hangingPunct="1">
              <a:spcBef>
                <a:spcPct val="2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88221" tIns="44110" rIns="88221" bIns="44110" rtlCol="0" anchor="b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88221" tIns="44110" rIns="88221" bIns="441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/>
            </a:lvl1pPr>
          </a:lstStyle>
          <a:p>
            <a:fld id="{23F6642A-4737-47A5-8BAE-8A2948472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04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t" anchorCtr="0" compatLnSpc="1">
            <a:prstTxWarp prst="textNoShape">
              <a:avLst/>
            </a:prstTxWarp>
          </a:bodyPr>
          <a:lstStyle>
            <a:lvl1pPr algn="l" defTabSz="877617" eaLnBrk="1" hangingPunct="1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t" anchorCtr="0" compatLnSpc="1">
            <a:prstTxWarp prst="textNoShape">
              <a:avLst/>
            </a:prstTxWarp>
          </a:bodyPr>
          <a:lstStyle>
            <a:lvl1pPr algn="r" defTabSz="877617" eaLnBrk="1" hangingPunct="1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b" anchorCtr="0" compatLnSpc="1">
            <a:prstTxWarp prst="textNoShape">
              <a:avLst/>
            </a:prstTxWarp>
          </a:bodyPr>
          <a:lstStyle>
            <a:lvl1pPr algn="l" defTabSz="877617" eaLnBrk="1" hangingPunct="1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b" anchorCtr="0" compatLnSpc="1">
            <a:prstTxWarp prst="textNoShape">
              <a:avLst/>
            </a:prstTxWarp>
          </a:bodyPr>
          <a:lstStyle>
            <a:lvl1pPr algn="r" defTabSz="876300" eaLnBrk="1" hangingPunct="1">
              <a:defRPr/>
            </a:lvl1pPr>
          </a:lstStyle>
          <a:p>
            <a:fld id="{5715C785-03B8-43FD-B586-F40ADCF0A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848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DF5A469-F9B3-4BB0-BDC0-D5B2242C7447}" type="slidenum">
              <a:rPr lang="en-GB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0A20B3-1FE4-4F4A-A29E-5FB27F265BA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63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97DA6F-8019-482D-8FDE-2F9A94566136}" type="slidenum">
              <a:rPr lang="en-US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6332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346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916113"/>
            <a:ext cx="43481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513" y="1916113"/>
            <a:ext cx="4348162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20B83-6624-4214-8FA1-E024E1BB2F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230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4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322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20713"/>
            <a:ext cx="7545388" cy="66675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54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8366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916113"/>
            <a:ext cx="88487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7450" y="6634163"/>
            <a:ext cx="23114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libri" pitchFamily="34" charset="0"/>
              </a:defRPr>
            </a:lvl1pPr>
          </a:lstStyle>
          <a:p>
            <a:fld id="{36669C9A-6115-4FBC-B35A-C32B2A1A353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188"/>
            <a:ext cx="9906000" cy="40481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endParaRPr lang="en-GB" sz="1600" b="1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98438" y="6532563"/>
            <a:ext cx="454977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© 2015 Breaking Free Group. All rights reserved.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624638" y="6502400"/>
            <a:ext cx="358457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www.BreakingFreeGroup.com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0" r:id="rId3"/>
    <p:sldLayoutId id="2147486563" r:id="rId4"/>
    <p:sldLayoutId id="2147486564" r:id="rId5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14B5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53188"/>
            <a:ext cx="9906000" cy="40481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2492375"/>
            <a:ext cx="90011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Calibri" panose="020F0502020204030204" pitchFamily="34" charset="0"/>
                <a:cs typeface="Arial" panose="020B0604020202020204" pitchFamily="34" charset="0"/>
              </a:rPr>
              <a:t>Mixed-methods evaluation of the Breaking Free Online (Health and Justice)        treatment and recovery programme for substance misuse in prisons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GB" sz="2000" b="1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Dr Sarah Elison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Head of Research, Breaking Free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98438" y="6532563"/>
            <a:ext cx="454977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© 2014 Breaking Free Online Limited.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4638" y="6502400"/>
            <a:ext cx="358457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www.BreakingFreeGroup.com</a:t>
            </a:r>
          </a:p>
        </p:txBody>
      </p:sp>
      <p:pic>
        <p:nvPicPr>
          <p:cNvPr id="81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388"/>
            <a:ext cx="99060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749800"/>
            <a:ext cx="99139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549275"/>
            <a:ext cx="29527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68450" y="1697038"/>
          <a:ext cx="6480175" cy="259556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7640"/>
                <a:gridCol w="1584489"/>
                <a:gridCol w="1728047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Aspect of</a:t>
                      </a:r>
                      <a:r>
                        <a:rPr lang="en-GB" sz="1600" baseline="0" dirty="0" smtClean="0"/>
                        <a:t> functioning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P-value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Effect size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195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>
                        <a:spcBef>
                          <a:spcPts val="600"/>
                        </a:spcBef>
                      </a:pPr>
                      <a:r>
                        <a:rPr lang="en-GB" sz="1600" dirty="0" smtClean="0"/>
                        <a:t>Thoughts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.002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.34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361950" indent="-90488"/>
                      <a:r>
                        <a:rPr lang="en-GB" sz="1600" dirty="0" smtClean="0"/>
                        <a:t>Emotions</a:t>
                      </a:r>
                      <a:endParaRPr lang="en-GB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.004</a:t>
                      </a:r>
                      <a:endParaRPr lang="en-GB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.31</a:t>
                      </a:r>
                      <a:endParaRPr lang="en-GB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/>
                      <a:r>
                        <a:rPr lang="en-GB" sz="1600" dirty="0" smtClean="0"/>
                        <a:t>Unhelpful</a:t>
                      </a:r>
                      <a:r>
                        <a:rPr lang="en-GB" sz="1600" baseline="0" dirty="0" smtClean="0"/>
                        <a:t> b</a:t>
                      </a:r>
                      <a:r>
                        <a:rPr lang="en-GB" sz="1600" dirty="0" smtClean="0"/>
                        <a:t>ehaviours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.646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.05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/>
                      <a:r>
                        <a:rPr lang="en-GB" sz="1600" dirty="0" smtClean="0"/>
                        <a:t>Physical</a:t>
                      </a:r>
                      <a:r>
                        <a:rPr lang="en-GB" sz="1600" baseline="0" dirty="0" smtClean="0"/>
                        <a:t> sensations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.014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.27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/>
                      <a:r>
                        <a:rPr lang="en-GB" sz="1600" baseline="0" dirty="0" smtClean="0"/>
                        <a:t>Difficult situations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.025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.24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/>
                      <a:r>
                        <a:rPr lang="en-GB" sz="1600" dirty="0" smtClean="0"/>
                        <a:t>Lifestyle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.645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.04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0088" y="4508500"/>
            <a:ext cx="8845550" cy="2139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spcAft>
                <a:spcPts val="1200"/>
              </a:spcAft>
              <a:buClr>
                <a:srgbClr val="41919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No significant change on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total RPM score</a:t>
            </a:r>
          </a:p>
          <a:p>
            <a:pPr marL="361950" indent="-361950">
              <a:spcAft>
                <a:spcPts val="600"/>
              </a:spcAft>
              <a:buClr>
                <a:srgbClr val="41919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But when individual aspects of functioning examined:</a:t>
            </a:r>
          </a:p>
          <a:p>
            <a:pPr marL="742950" lvl="1" indent="-381000">
              <a:spcAft>
                <a:spcPts val="600"/>
              </a:spcAft>
              <a:buClr>
                <a:srgbClr val="41919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latin typeface="+mn-lt"/>
                <a:cs typeface="Arial" panose="020B0604020202020204" pitchFamily="34" charset="0"/>
              </a:rPr>
              <a:t>Improvements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 in thoughts, emotions, physical sensations, difficult situations</a:t>
            </a:r>
          </a:p>
          <a:p>
            <a:pPr marL="742950" lvl="1" indent="-381000">
              <a:spcAft>
                <a:spcPts val="600"/>
              </a:spcAft>
              <a:buClr>
                <a:srgbClr val="41919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latin typeface="+mn-lt"/>
                <a:cs typeface="Arial" panose="020B0604020202020204" pitchFamily="34" charset="0"/>
              </a:rPr>
              <a:t>But no change in unhelpful behaviours and lifestyle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– is the ability of offenders to utilise interventions constrained by prison environment and regime? </a:t>
            </a:r>
          </a:p>
          <a:p>
            <a:pPr marL="285750" indent="-285750">
              <a:buClr>
                <a:srgbClr val="669900"/>
              </a:buClr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4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Recovery progression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28588" y="1952625"/>
            <a:ext cx="9288462" cy="43926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dirty="0" smtClean="0"/>
              <a:t>      </a:t>
            </a:r>
            <a:r>
              <a:rPr lang="en-GB" altLang="en-US" sz="1800" dirty="0" smtClean="0"/>
              <a:t>Initially some concerns about </a:t>
            </a:r>
            <a:r>
              <a:rPr lang="en-GB" altLang="en-US" sz="1800" b="1" dirty="0" smtClean="0"/>
              <a:t>digital skills</a:t>
            </a:r>
            <a:r>
              <a:rPr lang="en-GB" altLang="en-US" sz="1800" dirty="0" smtClean="0"/>
              <a:t>…</a:t>
            </a:r>
          </a:p>
          <a:p>
            <a:pPr marL="0" indent="0">
              <a:buFontTx/>
              <a:buNone/>
              <a:defRPr/>
            </a:pPr>
            <a:endParaRPr lang="en-GB" altLang="en-US" sz="1800" dirty="0" smtClean="0"/>
          </a:p>
          <a:p>
            <a:pPr marL="0" indent="0">
              <a:buFontTx/>
              <a:buNone/>
              <a:defRPr/>
            </a:pPr>
            <a:endParaRPr lang="en-GB" altLang="en-US" sz="1800" dirty="0" smtClean="0"/>
          </a:p>
          <a:p>
            <a:pPr marL="0" indent="0">
              <a:buFontTx/>
              <a:buNone/>
              <a:defRPr/>
            </a:pPr>
            <a:endParaRPr lang="en-GB" altLang="en-US" sz="1800" dirty="0" smtClean="0"/>
          </a:p>
          <a:p>
            <a:pPr marL="0" indent="0">
              <a:buFontTx/>
              <a:buNone/>
              <a:defRPr/>
            </a:pPr>
            <a:r>
              <a:rPr lang="en-GB" altLang="en-US" sz="1800" dirty="0" smtClean="0"/>
              <a:t>                                                                                           …but benefits of digital format also reported</a:t>
            </a:r>
          </a:p>
          <a:p>
            <a:pPr marL="0" indent="0">
              <a:buFontTx/>
              <a:buNone/>
              <a:defRPr/>
            </a:pPr>
            <a:endParaRPr lang="en-GB" altLang="en-US" sz="1800" dirty="0" smtClean="0"/>
          </a:p>
          <a:p>
            <a:pPr marL="0" indent="0">
              <a:buFontTx/>
              <a:buNone/>
              <a:defRPr/>
            </a:pPr>
            <a:endParaRPr lang="en-GB" altLang="en-US" sz="1800" dirty="0" smtClean="0"/>
          </a:p>
          <a:p>
            <a:pPr marL="0" indent="0">
              <a:buFontTx/>
              <a:buNone/>
              <a:defRPr/>
            </a:pPr>
            <a:endParaRPr lang="en-GB" altLang="en-US" sz="1800" dirty="0" smtClean="0"/>
          </a:p>
          <a:p>
            <a:pPr marL="0" indent="0">
              <a:buFontTx/>
              <a:buNone/>
              <a:defRPr/>
            </a:pPr>
            <a:endParaRPr lang="en-GB" altLang="en-US" sz="1800" dirty="0" smtClean="0"/>
          </a:p>
          <a:p>
            <a:pPr marL="0" indent="0">
              <a:buFontTx/>
              <a:buNone/>
              <a:defRPr/>
            </a:pPr>
            <a:endParaRPr lang="en-GB" altLang="en-US" sz="1800" dirty="0" smtClean="0"/>
          </a:p>
          <a:p>
            <a:pPr marL="355600" indent="0">
              <a:spcBef>
                <a:spcPts val="1800"/>
              </a:spcBef>
              <a:buFontTx/>
              <a:buNone/>
              <a:defRPr/>
            </a:pPr>
            <a:r>
              <a:rPr lang="en-GB" altLang="en-US" sz="1800" dirty="0" smtClean="0"/>
              <a:t>And </a:t>
            </a:r>
            <a:r>
              <a:rPr lang="en-GB" altLang="en-US" sz="1800" b="1" dirty="0" smtClean="0"/>
              <a:t>therapeutic benefits </a:t>
            </a:r>
            <a:r>
              <a:rPr lang="en-GB" altLang="en-US" sz="1800" dirty="0" smtClean="0"/>
              <a:t>also identified…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105525" y="1830388"/>
            <a:ext cx="2697163" cy="993775"/>
          </a:xfrm>
          <a:prstGeom prst="wedgeRoundRectCallout">
            <a:avLst/>
          </a:prstGeom>
          <a:solidFill>
            <a:srgbClr val="419195"/>
          </a:solidFill>
          <a:ln w="38100" cap="flat" cmpd="sng" algn="ctr">
            <a:solidFill>
              <a:srgbClr val="63C6A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77800" indent="-84138">
              <a:defRPr/>
            </a:pPr>
            <a:r>
              <a:rPr lang="en-GB" sz="1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“I'm not really good on computers […] it was a bit hard to get into at first.”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60388" y="2636838"/>
            <a:ext cx="3960812" cy="2244725"/>
          </a:xfrm>
          <a:prstGeom prst="wedgeRoundRectCallout">
            <a:avLst/>
          </a:prstGeom>
          <a:solidFill>
            <a:srgbClr val="419195"/>
          </a:solidFill>
          <a:ln w="38100" cap="flat" cmpd="sng" algn="ctr">
            <a:solidFill>
              <a:srgbClr val="63C6A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93663">
              <a:spcAft>
                <a:spcPts val="12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Interviewer: </a:t>
            </a:r>
            <a:r>
              <a:rPr lang="en-GB" sz="1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was it that made you think you might like to have a go at it?</a:t>
            </a:r>
            <a:endParaRPr lang="en-GB" sz="16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93663">
              <a:spcAft>
                <a:spcPts val="12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Participant: </a:t>
            </a:r>
            <a:r>
              <a:rPr lang="en-GB" sz="16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'Cause</a:t>
            </a:r>
            <a:r>
              <a:rPr lang="en-GB" sz="1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it's working on a computer instead of a group.</a:t>
            </a:r>
          </a:p>
          <a:p>
            <a:pPr marL="93663">
              <a:spcAft>
                <a:spcPts val="12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Interviewer: </a:t>
            </a:r>
            <a:r>
              <a:rPr lang="en-GB" sz="1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You're not into groups?</a:t>
            </a:r>
          </a:p>
          <a:p>
            <a:pPr marL="93663"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Participant: </a:t>
            </a:r>
            <a:r>
              <a:rPr lang="en-GB" sz="1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Not really, no.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889625" y="3981450"/>
            <a:ext cx="3167063" cy="1800225"/>
          </a:xfrm>
          <a:prstGeom prst="wedgeRoundRectCallout">
            <a:avLst/>
          </a:prstGeom>
          <a:solidFill>
            <a:srgbClr val="419195"/>
          </a:solidFill>
          <a:ln w="38100" cap="flat" cmpd="sng" algn="ctr">
            <a:solidFill>
              <a:srgbClr val="63C6A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77800" indent="-84138" eaLnBrk="1" hangingPunct="1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GB" sz="1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“I thought it was really helpful […] I had no idea how many units of alcohol I was drinking, and how harmful it was […] finding out that I was drinking over 50 units of alcohol a day.” </a:t>
            </a:r>
          </a:p>
        </p:txBody>
      </p:sp>
      <p:pic>
        <p:nvPicPr>
          <p:cNvPr id="204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Qualitative findings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69900" y="1916113"/>
            <a:ext cx="9056688" cy="43926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800" smtClean="0"/>
              <a:t>Offenders reported it equipped them                                                                                                  with </a:t>
            </a:r>
            <a:r>
              <a:rPr lang="en-GB" altLang="en-US" sz="1800" b="1" smtClean="0"/>
              <a:t>‘tools’ to sustain their recovery</a:t>
            </a:r>
            <a:r>
              <a:rPr lang="en-GB" altLang="en-US" sz="1800" smtClean="0"/>
              <a:t>…</a:t>
            </a:r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altLang="en-US" smtClean="0"/>
              <a:t>                                                               …</a:t>
            </a:r>
            <a:r>
              <a:rPr lang="en-GB" altLang="en-US" sz="1800" smtClean="0"/>
              <a:t>and that they intended to </a:t>
            </a:r>
            <a:r>
              <a:rPr lang="en-GB" altLang="en-US" sz="1800" b="1" smtClean="0"/>
              <a:t>continue accessing      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altLang="en-US" sz="1800" smtClean="0"/>
              <a:t>                                                                        the programme when back in the community</a:t>
            </a:r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en-GB" altLang="en-US" sz="1800" smtClean="0"/>
              <a:t>There were </a:t>
            </a:r>
            <a:r>
              <a:rPr lang="en-GB" altLang="en-US" sz="1800" b="1" smtClean="0"/>
              <a:t>anecdotal reports </a:t>
            </a:r>
            <a:r>
              <a:rPr lang="en-GB" altLang="en-US" sz="1800" smtClean="0"/>
              <a:t>some already were</a:t>
            </a:r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endParaRPr lang="en-GB" altLang="en-US" smtClean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529263" y="1698625"/>
            <a:ext cx="3744912" cy="1498600"/>
          </a:xfrm>
          <a:prstGeom prst="wedgeRoundRectCallout">
            <a:avLst/>
          </a:prstGeom>
          <a:solidFill>
            <a:srgbClr val="419195"/>
          </a:solidFill>
          <a:ln w="38100" cap="flat" cmpd="sng" algn="ctr">
            <a:solidFill>
              <a:srgbClr val="63C6A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77800" indent="-84138" eaLnBrk="1" hangingPunct="1">
              <a:spcBef>
                <a:spcPts val="0"/>
              </a:spcBef>
              <a:defRPr/>
            </a:pPr>
            <a:r>
              <a:rPr lang="en-GB" sz="1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“What I liked about it, I didn't want to just come in here, then go out there with absolutely nothing […] So, yeah,        it is a good tool, and I understand why you've done it.” 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49313" y="3357563"/>
            <a:ext cx="2519362" cy="1079500"/>
          </a:xfrm>
          <a:prstGeom prst="wedgeRoundRectCallout">
            <a:avLst>
              <a:gd name="adj1" fmla="val -20833"/>
              <a:gd name="adj2" fmla="val 65489"/>
              <a:gd name="adj3" fmla="val 16667"/>
            </a:avLst>
          </a:prstGeom>
          <a:solidFill>
            <a:srgbClr val="419195"/>
          </a:solidFill>
          <a:ln w="38100" cap="flat" cmpd="sng" algn="ctr">
            <a:solidFill>
              <a:srgbClr val="63C6A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80975" indent="-90488" eaLnBrk="1" hangingPunct="1">
              <a:spcBef>
                <a:spcPts val="0"/>
              </a:spcBef>
              <a:defRPr/>
            </a:pPr>
            <a:r>
              <a:rPr lang="en-GB" sz="1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“When I get home, I'll go  on it from time to time, just to re-boost myself.”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816600" y="4581525"/>
            <a:ext cx="3457575" cy="1287463"/>
          </a:xfrm>
          <a:prstGeom prst="wedgeRoundRectCallout">
            <a:avLst/>
          </a:prstGeom>
          <a:solidFill>
            <a:srgbClr val="419195"/>
          </a:solidFill>
          <a:ln w="38100" cap="flat" cmpd="sng" algn="ctr">
            <a:solidFill>
              <a:srgbClr val="63C6A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77800" indent="-84138" eaLnBrk="1" hangingPunct="1">
              <a:spcBef>
                <a:spcPts val="0"/>
              </a:spcBef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GB" sz="16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People who are coming up to their release and started it, in here with  a few weeks […] have said they've used it when they've got out</a:t>
            </a:r>
            <a:r>
              <a: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215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Qualitative findings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88950" y="1724025"/>
            <a:ext cx="8848725" cy="4392613"/>
          </a:xfrm>
        </p:spPr>
        <p:txBody>
          <a:bodyPr/>
          <a:lstStyle/>
          <a:p>
            <a:pPr>
              <a:buClr>
                <a:srgbClr val="419195"/>
              </a:buClr>
              <a:defRPr/>
            </a:pPr>
            <a:r>
              <a:rPr lang="en-GB" altLang="en-US" sz="1800" dirty="0" smtClean="0"/>
              <a:t>Even in </a:t>
            </a:r>
            <a:r>
              <a:rPr lang="en-GB" altLang="en-US" sz="1800" b="1" dirty="0" smtClean="0"/>
              <a:t>challenging prison environment</a:t>
            </a:r>
            <a:r>
              <a:rPr lang="en-GB" altLang="en-US" sz="1800" dirty="0" smtClean="0"/>
              <a:t>,</a:t>
            </a:r>
            <a:r>
              <a:rPr lang="en-GB" altLang="en-US" sz="1800" b="1" dirty="0" smtClean="0"/>
              <a:t> </a:t>
            </a:r>
            <a:r>
              <a:rPr lang="en-GB" altLang="en-US" sz="1800" dirty="0" smtClean="0"/>
              <a:t>offenders can make significant progress in their recovery from drug and alcohol addiction</a:t>
            </a:r>
          </a:p>
          <a:p>
            <a:pPr marL="0" indent="0">
              <a:buClr>
                <a:srgbClr val="419195"/>
              </a:buClr>
              <a:buFontTx/>
              <a:buNone/>
              <a:defRPr/>
            </a:pPr>
            <a:endParaRPr lang="en-GB" altLang="en-US" sz="1800" dirty="0" smtClean="0"/>
          </a:p>
          <a:p>
            <a:pPr>
              <a:buClr>
                <a:srgbClr val="419195"/>
              </a:buClr>
              <a:defRPr/>
            </a:pPr>
            <a:r>
              <a:rPr lang="en-GB" altLang="en-US" sz="1800" dirty="0" smtClean="0"/>
              <a:t>Despite </a:t>
            </a:r>
            <a:r>
              <a:rPr lang="en-GB" altLang="en-US" sz="1800" b="1" dirty="0" smtClean="0"/>
              <a:t>security and digital inclusion barriers</a:t>
            </a:r>
            <a:r>
              <a:rPr lang="en-GB" altLang="en-US" sz="1800" dirty="0" smtClean="0"/>
              <a:t>,</a:t>
            </a:r>
            <a:r>
              <a:rPr lang="en-GB" altLang="en-US" sz="1800" b="1" dirty="0" smtClean="0"/>
              <a:t> </a:t>
            </a:r>
            <a:r>
              <a:rPr lang="en-GB" altLang="en-US" sz="1800" dirty="0" smtClean="0"/>
              <a:t>it was possible to implement computer-assisted therapy in prison settings and support offenders in using it</a:t>
            </a:r>
          </a:p>
          <a:p>
            <a:pPr>
              <a:buClr>
                <a:srgbClr val="419195"/>
              </a:buClr>
              <a:defRPr/>
            </a:pPr>
            <a:endParaRPr lang="en-GB" altLang="en-US" sz="1800" dirty="0"/>
          </a:p>
          <a:p>
            <a:pPr>
              <a:buClr>
                <a:srgbClr val="419195"/>
              </a:buClr>
              <a:defRPr/>
            </a:pPr>
            <a:r>
              <a:rPr lang="en-GB" altLang="en-US" sz="1800" dirty="0" smtClean="0"/>
              <a:t>Data suggest </a:t>
            </a:r>
            <a:r>
              <a:rPr lang="en-GB" altLang="en-US" sz="1800" b="1" dirty="0" smtClean="0"/>
              <a:t>positive outcomes</a:t>
            </a:r>
          </a:p>
          <a:p>
            <a:pPr marL="715963" lvl="1" indent="-354013">
              <a:buClr>
                <a:srgbClr val="419195"/>
              </a:buClr>
              <a:defRPr/>
            </a:pPr>
            <a:r>
              <a:rPr lang="en-GB" altLang="en-US" dirty="0"/>
              <a:t>R</a:t>
            </a:r>
            <a:r>
              <a:rPr lang="en-GB" altLang="en-US" dirty="0" smtClean="0"/>
              <a:t>educed substance dependence and substance use </a:t>
            </a:r>
          </a:p>
          <a:p>
            <a:pPr marL="715963" lvl="1" indent="-354013">
              <a:buClr>
                <a:srgbClr val="419195"/>
              </a:buClr>
              <a:defRPr/>
            </a:pPr>
            <a:r>
              <a:rPr lang="en-GB" altLang="en-US" dirty="0"/>
              <a:t>I</a:t>
            </a:r>
            <a:r>
              <a:rPr lang="en-GB" altLang="en-US" dirty="0" smtClean="0"/>
              <a:t>mprovements to quality of life and aspects of recovery progression</a:t>
            </a:r>
          </a:p>
          <a:p>
            <a:pPr marL="0" indent="0">
              <a:buClr>
                <a:srgbClr val="419195"/>
              </a:buClr>
              <a:buFontTx/>
              <a:buNone/>
              <a:defRPr/>
            </a:pPr>
            <a:endParaRPr lang="en-GB" altLang="en-US" sz="1800" dirty="0" smtClean="0"/>
          </a:p>
          <a:p>
            <a:pPr>
              <a:buClr>
                <a:srgbClr val="419195"/>
              </a:buClr>
              <a:defRPr/>
            </a:pPr>
            <a:r>
              <a:rPr lang="en-GB" altLang="en-US" sz="1800" b="1" dirty="0" smtClean="0"/>
              <a:t>Recovery progression findings </a:t>
            </a:r>
            <a:r>
              <a:rPr lang="en-GB" altLang="en-US" sz="1800" dirty="0" smtClean="0"/>
              <a:t>interesting as they reveal which aspects of functioning might be more amenable to positive change in a prison setting</a:t>
            </a:r>
          </a:p>
          <a:p>
            <a:pPr marL="715963" lvl="1" indent="-354013">
              <a:buClr>
                <a:srgbClr val="419195"/>
              </a:buClr>
              <a:defRPr/>
            </a:pPr>
            <a:r>
              <a:rPr lang="en-GB" altLang="en-US" dirty="0" smtClean="0"/>
              <a:t>Further investigation needed to look at longer-term outcomes in the community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88950" y="1773238"/>
            <a:ext cx="8848725" cy="4392612"/>
          </a:xfrm>
        </p:spPr>
        <p:txBody>
          <a:bodyPr/>
          <a:lstStyle/>
          <a:p>
            <a:pPr>
              <a:buClr>
                <a:srgbClr val="419195"/>
              </a:buClr>
              <a:defRPr/>
            </a:pPr>
            <a:r>
              <a:rPr lang="en-GB" altLang="en-US" sz="1800" b="1" dirty="0" smtClean="0"/>
              <a:t>Randomised controlled trial </a:t>
            </a:r>
            <a:r>
              <a:rPr lang="en-GB" altLang="en-US" sz="1800" dirty="0" smtClean="0"/>
              <a:t>(RCT) has been given approval by </a:t>
            </a:r>
            <a:r>
              <a:rPr lang="en-GB" altLang="en-US" sz="1800" dirty="0" err="1" smtClean="0"/>
              <a:t>MoJ</a:t>
            </a:r>
            <a:r>
              <a:rPr lang="en-GB" altLang="en-US" sz="1800" dirty="0" smtClean="0"/>
              <a:t> and NOMS</a:t>
            </a:r>
          </a:p>
          <a:p>
            <a:pPr>
              <a:buClr>
                <a:srgbClr val="419195"/>
              </a:buClr>
              <a:defRPr/>
            </a:pPr>
            <a:endParaRPr lang="en-GB" altLang="en-US" sz="1800" dirty="0" smtClean="0"/>
          </a:p>
          <a:p>
            <a:pPr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sz="1800" b="1" dirty="0" smtClean="0"/>
              <a:t>Follow-up study </a:t>
            </a:r>
            <a:r>
              <a:rPr lang="en-GB" altLang="en-US" sz="1800" dirty="0" smtClean="0"/>
              <a:t>being conducted in community to assess how recovery progresses following release</a:t>
            </a:r>
          </a:p>
          <a:p>
            <a:pPr marL="804863" lvl="1" indent="-347663">
              <a:spcAft>
                <a:spcPts val="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Also looking at other aspects of rehabilitation including education, employment etc.</a:t>
            </a:r>
          </a:p>
          <a:p>
            <a:pPr marL="0" indent="0">
              <a:spcAft>
                <a:spcPts val="600"/>
              </a:spcAft>
              <a:buClr>
                <a:srgbClr val="419195"/>
              </a:buClr>
              <a:buFontTx/>
              <a:buNone/>
              <a:defRPr/>
            </a:pPr>
            <a:endParaRPr lang="en-GB" alt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sz="1800" dirty="0" smtClean="0"/>
              <a:t>Approvals currently being sought for </a:t>
            </a:r>
            <a:r>
              <a:rPr lang="en-GB" altLang="en-US" sz="1800" b="1" dirty="0" smtClean="0"/>
              <a:t>data linkage study</a:t>
            </a:r>
          </a:p>
          <a:p>
            <a:pPr marL="804863" lvl="1" indent="-347663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Intention to track reoffending using the </a:t>
            </a:r>
            <a:r>
              <a:rPr lang="en-GB" altLang="en-US" dirty="0" err="1" smtClean="0"/>
              <a:t>MoJ</a:t>
            </a:r>
            <a:r>
              <a:rPr lang="en-GB" altLang="en-US" dirty="0" smtClean="0"/>
              <a:t> Data Justice Lab</a:t>
            </a:r>
          </a:p>
          <a:p>
            <a:pPr marL="457200" lvl="1" indent="0">
              <a:spcAft>
                <a:spcPts val="600"/>
              </a:spcAft>
              <a:buClr>
                <a:srgbClr val="669900"/>
              </a:buClr>
              <a:buFontTx/>
              <a:buNone/>
              <a:defRPr/>
            </a:pPr>
            <a:endParaRPr lang="en-GB" altLang="en-US" dirty="0" smtClean="0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Next steps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00063" y="1484313"/>
            <a:ext cx="8848725" cy="5113337"/>
          </a:xfrm>
        </p:spPr>
        <p:txBody>
          <a:bodyPr/>
          <a:lstStyle/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/>
              <a:t>Craig, P., Dieppe, P., Macintyre, S., </a:t>
            </a:r>
            <a:r>
              <a:rPr lang="en-US" sz="1000" dirty="0" err="1"/>
              <a:t>Michie</a:t>
            </a:r>
            <a:r>
              <a:rPr lang="en-US" sz="1000" dirty="0"/>
              <a:t>, S., Nazareth, I., &amp; </a:t>
            </a:r>
            <a:r>
              <a:rPr lang="en-US" sz="1000" dirty="0" err="1"/>
              <a:t>Petticrew</a:t>
            </a:r>
            <a:r>
              <a:rPr lang="en-US" sz="1000" dirty="0"/>
              <a:t>, M. (2008). Developing and evaluating complex interventions: the new Medical Research Council guidance. </a:t>
            </a:r>
            <a:r>
              <a:rPr lang="en-US" sz="1000" i="1" dirty="0" smtClean="0"/>
              <a:t>British Medical Journal, 337</a:t>
            </a:r>
            <a:r>
              <a:rPr lang="en-US" sz="1000" dirty="0" smtClean="0"/>
              <a:t>(Sep29_1</a:t>
            </a:r>
            <a:r>
              <a:rPr lang="en-US" sz="1000" dirty="0"/>
              <a:t>), a1655-a1655. </a:t>
            </a:r>
            <a:endParaRPr lang="en-GB" sz="1000" dirty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endParaRPr lang="en-US" sz="1000" dirty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smtClean="0"/>
              <a:t>Davies</a:t>
            </a:r>
            <a:r>
              <a:rPr lang="en-US" sz="1000" dirty="0"/>
              <a:t>, G., Elison, S., Ward, J., &amp; </a:t>
            </a:r>
            <a:r>
              <a:rPr lang="en-US" sz="1000" dirty="0" err="1"/>
              <a:t>Laudet</a:t>
            </a:r>
            <a:r>
              <a:rPr lang="en-US" sz="1000" dirty="0"/>
              <a:t>, A. (2015). The role of lifestyle in perpetuating substance dependence: A new explanatory model, The Lifestyle Balance Model. </a:t>
            </a:r>
            <a:r>
              <a:rPr lang="en-US" sz="1000" i="1" dirty="0"/>
              <a:t>Substance </a:t>
            </a:r>
            <a:r>
              <a:rPr lang="en-US" sz="1000" i="1" dirty="0" smtClean="0"/>
              <a:t>Abuse </a:t>
            </a:r>
            <a:r>
              <a:rPr lang="en-US" sz="1000" i="1" dirty="0"/>
              <a:t>Treatment, Prevention and Policy, 10</a:t>
            </a:r>
            <a:r>
              <a:rPr lang="en-US" sz="1000" dirty="0"/>
              <a:t>(2). </a:t>
            </a:r>
            <a:endParaRPr lang="en-GB" sz="1000" dirty="0"/>
          </a:p>
          <a:p>
            <a:pPr>
              <a:spcBef>
                <a:spcPts val="100"/>
              </a:spcBef>
              <a:defRPr/>
            </a:pPr>
            <a:endParaRPr lang="en-US" sz="1000" dirty="0" smtClean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smtClean="0"/>
              <a:t>Elison</a:t>
            </a:r>
            <a:r>
              <a:rPr lang="en-US" sz="1000" dirty="0"/>
              <a:t>, S., Davies, G., &amp; Ward, J. (2015a). An outcomes evaluation of </a:t>
            </a:r>
            <a:r>
              <a:rPr lang="en-US" sz="1000" dirty="0" err="1"/>
              <a:t>computerised</a:t>
            </a:r>
            <a:r>
              <a:rPr lang="en-US" sz="1000" dirty="0"/>
              <a:t> treatment for problem drinking using Breaking Free </a:t>
            </a:r>
            <a:r>
              <a:rPr lang="en-US" sz="1000" dirty="0" smtClean="0"/>
              <a:t>Online. </a:t>
            </a:r>
            <a:r>
              <a:rPr lang="en-US" sz="1000" i="1" dirty="0"/>
              <a:t>Alcoholism Treatment Quarterly, 33</a:t>
            </a:r>
            <a:r>
              <a:rPr lang="en-US" sz="1000" dirty="0"/>
              <a:t>(2), 185-196. </a:t>
            </a:r>
            <a:endParaRPr lang="en-GB" sz="1000" dirty="0"/>
          </a:p>
          <a:p>
            <a:pPr>
              <a:spcBef>
                <a:spcPts val="100"/>
              </a:spcBef>
              <a:defRPr/>
            </a:pPr>
            <a:endParaRPr lang="en-US" sz="1000" dirty="0" smtClean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smtClean="0"/>
              <a:t>Elison</a:t>
            </a:r>
            <a:r>
              <a:rPr lang="en-US" sz="1000" dirty="0"/>
              <a:t>, S., Davies, G., &amp; Ward, J. (2015b). Sub-group analyses of a heterogeneous sample of service users accessing computer-assisted therapy (CAT) for substance dependence using Breaking Free Online. </a:t>
            </a:r>
            <a:r>
              <a:rPr lang="en-US" sz="1000" i="1" dirty="0"/>
              <a:t>Journal of </a:t>
            </a:r>
            <a:r>
              <a:rPr lang="en-US" sz="1000" i="1" dirty="0" smtClean="0"/>
              <a:t>Medical </a:t>
            </a:r>
            <a:r>
              <a:rPr lang="en-US" sz="1000" i="1" dirty="0"/>
              <a:t>Internet </a:t>
            </a:r>
            <a:r>
              <a:rPr lang="en-US" sz="1000" i="1" dirty="0" smtClean="0"/>
              <a:t>Research</a:t>
            </a:r>
            <a:r>
              <a:rPr lang="en-US" sz="1000" i="1" dirty="0"/>
              <a:t>, 2</a:t>
            </a:r>
            <a:r>
              <a:rPr lang="en-US" sz="1000" dirty="0"/>
              <a:t>(2), e13. </a:t>
            </a:r>
            <a:endParaRPr lang="en-GB" sz="1000" dirty="0"/>
          </a:p>
          <a:p>
            <a:pPr>
              <a:spcBef>
                <a:spcPts val="100"/>
              </a:spcBef>
              <a:defRPr/>
            </a:pPr>
            <a:endParaRPr lang="en-US" sz="1000" dirty="0" smtClean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smtClean="0"/>
              <a:t>Elison</a:t>
            </a:r>
            <a:r>
              <a:rPr lang="en-US" sz="1000" dirty="0"/>
              <a:t>, S., Davies, G., &amp; Ward, J. (under review). Initial development and psychometric properties of a new measure of substance misuse ‘recovery progression’: The Recovery Progression Measure (RPM). </a:t>
            </a:r>
            <a:r>
              <a:rPr lang="en-US" sz="1000" i="1" dirty="0"/>
              <a:t>Substance Use and Misuse</a:t>
            </a:r>
            <a:r>
              <a:rPr lang="en-US" sz="1000" dirty="0"/>
              <a:t>. </a:t>
            </a:r>
            <a:endParaRPr lang="en-GB" sz="1000" dirty="0"/>
          </a:p>
          <a:p>
            <a:pPr>
              <a:spcBef>
                <a:spcPts val="100"/>
              </a:spcBef>
              <a:defRPr/>
            </a:pPr>
            <a:endParaRPr lang="en-US" sz="1000" dirty="0" smtClean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smtClean="0"/>
              <a:t>Elison</a:t>
            </a:r>
            <a:r>
              <a:rPr lang="en-US" sz="1000" dirty="0"/>
              <a:t>, S., Humphreys, L., Ward, J., &amp; Davies, G. (2013). A Pilot Outcomes Evaluation for Computer Assisted Therapy for Substance Misuse- An Evaluation of Breaking Free Online. </a:t>
            </a:r>
            <a:r>
              <a:rPr lang="en-US" sz="1000" i="1" dirty="0"/>
              <a:t>Journal of Substance Use, 19</a:t>
            </a:r>
            <a:r>
              <a:rPr lang="en-US" sz="1000" dirty="0"/>
              <a:t>(4), 1-6. </a:t>
            </a:r>
            <a:endParaRPr lang="en-GB" sz="1000" dirty="0"/>
          </a:p>
          <a:p>
            <a:pPr>
              <a:spcBef>
                <a:spcPts val="100"/>
              </a:spcBef>
              <a:defRPr/>
            </a:pPr>
            <a:endParaRPr lang="en-US" sz="1000" dirty="0" smtClean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smtClean="0"/>
              <a:t>Elison</a:t>
            </a:r>
            <a:r>
              <a:rPr lang="en-US" sz="1000" dirty="0"/>
              <a:t>, S., Ward, J., Davies, G., </a:t>
            </a:r>
            <a:r>
              <a:rPr lang="en-US" sz="1000" dirty="0" err="1"/>
              <a:t>Lidbetter</a:t>
            </a:r>
            <a:r>
              <a:rPr lang="en-US" sz="1000" dirty="0"/>
              <a:t>, N., </a:t>
            </a:r>
            <a:r>
              <a:rPr lang="en-US" sz="1000" dirty="0" err="1"/>
              <a:t>Dagley</a:t>
            </a:r>
            <a:r>
              <a:rPr lang="en-US" sz="1000" dirty="0"/>
              <a:t>, M., &amp; </a:t>
            </a:r>
            <a:r>
              <a:rPr lang="en-US" sz="1000" dirty="0" err="1"/>
              <a:t>Hulme</a:t>
            </a:r>
            <a:r>
              <a:rPr lang="en-US" sz="1000" dirty="0"/>
              <a:t>, D. (2014). An outcomes study of </a:t>
            </a:r>
            <a:r>
              <a:rPr lang="en-US" sz="1000" dirty="0" err="1"/>
              <a:t>eTherapy</a:t>
            </a:r>
            <a:r>
              <a:rPr lang="en-US" sz="1000" dirty="0"/>
              <a:t> for dual diagnosis using Breaking Free Online. </a:t>
            </a:r>
            <a:r>
              <a:rPr lang="en-US" sz="1000" i="1" dirty="0"/>
              <a:t>Advances in Dual Diagnosis, 7</a:t>
            </a:r>
            <a:r>
              <a:rPr lang="en-US" sz="1000" dirty="0"/>
              <a:t>(2), 52-62. </a:t>
            </a:r>
            <a:endParaRPr lang="en-GB" sz="1000" dirty="0"/>
          </a:p>
          <a:p>
            <a:pPr>
              <a:spcBef>
                <a:spcPts val="100"/>
              </a:spcBef>
              <a:defRPr/>
            </a:pPr>
            <a:endParaRPr lang="en-US" sz="1000" dirty="0" smtClean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smtClean="0"/>
              <a:t>Elison</a:t>
            </a:r>
            <a:r>
              <a:rPr lang="en-US" sz="1000" dirty="0"/>
              <a:t>, S., Ward, J., Davies, G., &amp; Moody, M. (2014). Implementation of computer-assisted therapy for substance misuse: a qualitative study of Breaking Free Online using Roger's diffusion of innovation theory. </a:t>
            </a:r>
            <a:r>
              <a:rPr lang="en-US" sz="1000" i="1" dirty="0"/>
              <a:t>Drugs and Alcohol Today, 14</a:t>
            </a:r>
            <a:r>
              <a:rPr lang="en-US" sz="1000" dirty="0"/>
              <a:t>(4), 207-218. </a:t>
            </a:r>
            <a:endParaRPr lang="en-GB" sz="1000" dirty="0"/>
          </a:p>
          <a:p>
            <a:pPr>
              <a:spcBef>
                <a:spcPts val="100"/>
              </a:spcBef>
              <a:defRPr/>
            </a:pPr>
            <a:endParaRPr lang="en-US" sz="1000" dirty="0" smtClean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err="1" smtClean="0"/>
              <a:t>Gossop</a:t>
            </a:r>
            <a:r>
              <a:rPr lang="en-US" sz="1000" dirty="0" smtClean="0"/>
              <a:t>, M., </a:t>
            </a:r>
            <a:r>
              <a:rPr lang="en-US" sz="1000" dirty="0" err="1" smtClean="0"/>
              <a:t>Darke</a:t>
            </a:r>
            <a:r>
              <a:rPr lang="en-US" sz="1000" dirty="0" smtClean="0"/>
              <a:t>, S., Griffiths, P., Hando, J., </a:t>
            </a:r>
            <a:r>
              <a:rPr lang="en-US" sz="1000" dirty="0" err="1" smtClean="0"/>
              <a:t>Powis</a:t>
            </a:r>
            <a:r>
              <a:rPr lang="en-US" sz="1000" dirty="0" smtClean="0"/>
              <a:t>, B., Hall, W., &amp; </a:t>
            </a:r>
            <a:r>
              <a:rPr lang="en-US" sz="1000" dirty="0" err="1" smtClean="0"/>
              <a:t>Strang</a:t>
            </a:r>
            <a:r>
              <a:rPr lang="en-US" sz="1000" dirty="0" smtClean="0"/>
              <a:t>, J. (1995). The Severity of Dependence Scale (SDS): psychometric properties of the SDS in English and Australian samples of heroin, cocaine and amphetamine users. </a:t>
            </a:r>
            <a:r>
              <a:rPr lang="en-US" sz="1000" i="1" dirty="0" smtClean="0"/>
              <a:t>Addiction, 90</a:t>
            </a:r>
            <a:r>
              <a:rPr lang="en-US" sz="1000" dirty="0" smtClean="0"/>
              <a:t>(5), 607-614. </a:t>
            </a:r>
          </a:p>
          <a:p>
            <a:pPr>
              <a:spcBef>
                <a:spcPts val="100"/>
              </a:spcBef>
              <a:defRPr/>
            </a:pPr>
            <a:endParaRPr lang="en-US" sz="1000" dirty="0" smtClean="0"/>
          </a:p>
          <a:p>
            <a:pPr marL="0" indent="0">
              <a:spcBef>
                <a:spcPts val="100"/>
              </a:spcBef>
              <a:buFontTx/>
              <a:buNone/>
              <a:defRPr/>
            </a:pPr>
            <a:r>
              <a:rPr lang="en-US" sz="1000" dirty="0" smtClean="0"/>
              <a:t>Skevington, S. M., </a:t>
            </a:r>
            <a:r>
              <a:rPr lang="en-US" sz="1000" dirty="0" err="1" smtClean="0"/>
              <a:t>Lotfy</a:t>
            </a:r>
            <a:r>
              <a:rPr lang="en-US" sz="1000" dirty="0" smtClean="0"/>
              <a:t>, M., &amp; O'Connell, K. A. (2004). The World Health Organization's WHOQOL-BREF quality of life assessment: psychometric properties and results of the international field trial. A report from the WHOQOL group. </a:t>
            </a:r>
            <a:r>
              <a:rPr lang="en-US" sz="1000" i="1" dirty="0" smtClean="0"/>
              <a:t>Quality of Life Research, 13</a:t>
            </a:r>
            <a:r>
              <a:rPr lang="en-US" sz="1000" dirty="0" smtClean="0"/>
              <a:t>(2), 299-310. </a:t>
            </a:r>
            <a:endParaRPr lang="en-GB" sz="10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92125" y="71437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References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idx="1"/>
          </p:nvPr>
        </p:nvSpPr>
        <p:spPr>
          <a:xfrm>
            <a:off x="776288" y="2492375"/>
            <a:ext cx="7216775" cy="3743325"/>
          </a:xfrm>
        </p:spPr>
        <p:txBody>
          <a:bodyPr/>
          <a:lstStyle/>
          <a:p>
            <a:pPr marL="0" indent="0" defTabSz="81915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1703388" algn="l"/>
              </a:tabLst>
            </a:pPr>
            <a:r>
              <a:rPr lang="en-GB" altLang="en-US" b="1" smtClean="0">
                <a:solidFill>
                  <a:srgbClr val="586675"/>
                </a:solidFill>
              </a:rPr>
              <a:t>	Dr Sarah Elison</a:t>
            </a:r>
            <a:r>
              <a:rPr lang="en-GB" altLang="en-US" sz="1800" b="1" smtClean="0">
                <a:solidFill>
                  <a:srgbClr val="0B4A43"/>
                </a:solidFill>
              </a:rPr>
              <a:t> </a:t>
            </a:r>
            <a:r>
              <a:rPr lang="en-GB" altLang="en-US" sz="1800" smtClean="0">
                <a:solidFill>
                  <a:srgbClr val="586675"/>
                </a:solidFill>
              </a:rPr>
              <a:t>(Head of Research)</a:t>
            </a:r>
            <a:r>
              <a:rPr lang="en-GB" altLang="en-US" sz="1800" b="1" smtClean="0">
                <a:solidFill>
                  <a:srgbClr val="687889"/>
                </a:solidFill>
              </a:rPr>
              <a:t>	</a:t>
            </a:r>
          </a:p>
          <a:p>
            <a:pPr marL="0" indent="0" defTabSz="81915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1703388" algn="l"/>
              </a:tabLst>
            </a:pPr>
            <a:endParaRPr lang="en-GB" altLang="en-US" sz="800" b="1" smtClean="0">
              <a:solidFill>
                <a:srgbClr val="687889"/>
              </a:solidFill>
            </a:endParaRPr>
          </a:p>
          <a:p>
            <a:pPr marL="0" indent="0" defTabSz="819150">
              <a:spcBef>
                <a:spcPct val="0"/>
              </a:spcBef>
              <a:spcAft>
                <a:spcPts val="1800"/>
              </a:spcAft>
              <a:buFontTx/>
              <a:buNone/>
              <a:tabLst>
                <a:tab pos="1703388" algn="l"/>
              </a:tabLst>
            </a:pPr>
            <a:r>
              <a:rPr lang="en-GB" altLang="en-US" sz="1800" b="1" smtClean="0">
                <a:solidFill>
                  <a:srgbClr val="779ACA"/>
                </a:solidFill>
              </a:rPr>
              <a:t>	</a:t>
            </a:r>
            <a:r>
              <a:rPr lang="en-GB" altLang="en-US" sz="1800" smtClean="0">
                <a:solidFill>
                  <a:srgbClr val="419195"/>
                </a:solidFill>
              </a:rPr>
              <a:t>Email: </a:t>
            </a:r>
            <a:r>
              <a:rPr lang="en-GB" altLang="en-US" sz="1800" b="1" smtClean="0">
                <a:solidFill>
                  <a:srgbClr val="00B050"/>
                </a:solidFill>
              </a:rPr>
              <a:t>		</a:t>
            </a:r>
            <a:r>
              <a:rPr lang="en-GB" altLang="en-US" sz="1800" smtClean="0">
                <a:solidFill>
                  <a:srgbClr val="586675"/>
                </a:solidFill>
              </a:rPr>
              <a:t>selison@breakingfreegroup.com</a:t>
            </a:r>
          </a:p>
          <a:p>
            <a:pPr marL="0" indent="0" defTabSz="819150">
              <a:spcBef>
                <a:spcPct val="0"/>
              </a:spcBef>
              <a:spcAft>
                <a:spcPts val="1800"/>
              </a:spcAft>
              <a:buFontTx/>
              <a:buNone/>
              <a:tabLst>
                <a:tab pos="1703388" algn="l"/>
              </a:tabLst>
            </a:pPr>
            <a:r>
              <a:rPr lang="en-GB" altLang="en-US" sz="1800" smtClean="0">
                <a:solidFill>
                  <a:srgbClr val="586675"/>
                </a:solidFill>
              </a:rPr>
              <a:t>	</a:t>
            </a:r>
            <a:r>
              <a:rPr lang="en-GB" altLang="en-US" sz="1800" smtClean="0">
                <a:solidFill>
                  <a:srgbClr val="419195"/>
                </a:solidFill>
              </a:rPr>
              <a:t>Phone:       </a:t>
            </a:r>
            <a:r>
              <a:rPr lang="en-GB" altLang="en-US" sz="1800" smtClean="0">
                <a:solidFill>
                  <a:srgbClr val="00B050"/>
                </a:solidFill>
              </a:rPr>
              <a:t>	</a:t>
            </a:r>
            <a:r>
              <a:rPr lang="en-GB" altLang="en-US" sz="1800" smtClean="0">
                <a:solidFill>
                  <a:srgbClr val="586675"/>
                </a:solidFill>
              </a:rPr>
              <a:t>+44 (0) 161 834 4647</a:t>
            </a:r>
          </a:p>
          <a:p>
            <a:pPr marL="0" indent="0" defTabSz="81915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1703388" algn="l"/>
              </a:tabLst>
            </a:pPr>
            <a:r>
              <a:rPr lang="en-GB" altLang="en-US" sz="1800" smtClean="0">
                <a:solidFill>
                  <a:srgbClr val="586675"/>
                </a:solidFill>
              </a:rPr>
              <a:t>	</a:t>
            </a:r>
            <a:r>
              <a:rPr lang="en-GB" altLang="en-US" sz="1800" smtClean="0">
                <a:solidFill>
                  <a:srgbClr val="419195"/>
                </a:solidFill>
              </a:rPr>
              <a:t>Website: </a:t>
            </a:r>
            <a:r>
              <a:rPr lang="en-GB" altLang="en-US" sz="1800" smtClean="0">
                <a:solidFill>
                  <a:srgbClr val="00B050"/>
                </a:solidFill>
              </a:rPr>
              <a:t>	</a:t>
            </a:r>
            <a:r>
              <a:rPr lang="en-GB" altLang="en-US" sz="1800" smtClean="0">
                <a:solidFill>
                  <a:srgbClr val="586675"/>
                </a:solidFill>
              </a:rPr>
              <a:t>www.breakingfreegroup.com</a:t>
            </a:r>
          </a:p>
          <a:p>
            <a:pPr marL="0" indent="0" defTabSz="81915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1703388" algn="l"/>
              </a:tabLst>
            </a:pPr>
            <a:r>
              <a:rPr lang="en-GB" altLang="en-US" sz="1800" smtClean="0">
                <a:solidFill>
                  <a:srgbClr val="586675"/>
                </a:solidFill>
              </a:rPr>
              <a:t>                                                   	</a:t>
            </a:r>
            <a:endParaRPr lang="en-GB" altLang="en-US" sz="1800" b="1" smtClean="0">
              <a:solidFill>
                <a:srgbClr val="687889"/>
              </a:solidFill>
            </a:endParaRPr>
          </a:p>
          <a:p>
            <a:pPr marL="0" indent="0" defTabSz="81915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1703388" algn="l"/>
              </a:tabLst>
            </a:pPr>
            <a:endParaRPr lang="en-GB" altLang="en-US" sz="1600" smtClean="0"/>
          </a:p>
          <a:p>
            <a:pPr marL="895350" lvl="1" indent="-438150" defTabSz="819150" eaLnBrk="1" hangingPunct="1">
              <a:spcAft>
                <a:spcPts val="1800"/>
              </a:spcAft>
              <a:tabLst>
                <a:tab pos="1703388" algn="l"/>
              </a:tabLst>
            </a:pPr>
            <a:endParaRPr lang="en-GB" altLang="en-US" sz="1600" smtClean="0"/>
          </a:p>
          <a:p>
            <a:pPr marL="895350" lvl="1" indent="-438150" defTabSz="819150" eaLnBrk="1" hangingPunct="1">
              <a:spcAft>
                <a:spcPts val="1800"/>
              </a:spcAft>
              <a:tabLst>
                <a:tab pos="1703388" algn="l"/>
              </a:tabLst>
            </a:pPr>
            <a:endParaRPr lang="en-GB" altLang="en-US" sz="1600" smtClean="0"/>
          </a:p>
          <a:p>
            <a:pPr marL="895350" lvl="1" indent="-438150" defTabSz="819150" eaLnBrk="1" hangingPunct="1">
              <a:spcAft>
                <a:spcPts val="1800"/>
              </a:spcAft>
              <a:tabLst>
                <a:tab pos="1703388" algn="l"/>
              </a:tabLst>
            </a:pPr>
            <a:endParaRPr lang="en-GB" altLang="en-US" sz="1600" smtClean="0"/>
          </a:p>
          <a:p>
            <a:pPr marL="895350" lvl="1" indent="-438150" defTabSz="819150" eaLnBrk="1" hangingPunct="1">
              <a:spcAft>
                <a:spcPts val="1800"/>
              </a:spcAft>
              <a:tabLst>
                <a:tab pos="1703388" algn="l"/>
              </a:tabLst>
            </a:pPr>
            <a:endParaRPr lang="en-GB" altLang="en-US" sz="160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Contact details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96888" y="1768475"/>
            <a:ext cx="8848725" cy="439261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sz="1800" b="1" dirty="0" smtClean="0"/>
              <a:t>Computer-assisted therapy </a:t>
            </a:r>
            <a:r>
              <a:rPr lang="en-GB" altLang="en-US" sz="1800" dirty="0" smtClean="0"/>
              <a:t>for drug and alcohol addiction:</a:t>
            </a:r>
          </a:p>
          <a:p>
            <a:pPr marL="715963" lvl="1" indent="-354013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Widens access to evidence-based treatment</a:t>
            </a:r>
          </a:p>
          <a:p>
            <a:pPr marL="715963" lvl="1" indent="-354013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Reduces waiting times</a:t>
            </a:r>
          </a:p>
          <a:p>
            <a:pPr marL="715963" lvl="1" indent="-354013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Overcomes stigma and other barriers to treatment</a:t>
            </a:r>
          </a:p>
          <a:p>
            <a:pPr marL="715963" lvl="1" indent="-354013">
              <a:spcAft>
                <a:spcPts val="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Cost-effective solution</a:t>
            </a:r>
          </a:p>
          <a:p>
            <a:pPr lvl="1">
              <a:spcAft>
                <a:spcPts val="600"/>
              </a:spcAft>
              <a:buClr>
                <a:srgbClr val="419195"/>
              </a:buClr>
              <a:defRPr/>
            </a:pPr>
            <a:endParaRPr lang="en-GB" alt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sz="1800" b="1" dirty="0" smtClean="0"/>
              <a:t>Growing evidence base </a:t>
            </a:r>
            <a:r>
              <a:rPr lang="en-GB" altLang="en-US" sz="1800" dirty="0" smtClean="0"/>
              <a:t>published in UK and US peer reviewed journals:</a:t>
            </a:r>
          </a:p>
          <a:p>
            <a:pPr lvl="1" indent="-381000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Research based on MRC framework (Craig et al., 2008)</a:t>
            </a:r>
          </a:p>
          <a:p>
            <a:pPr lvl="1" indent="-381000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Qualitative studies focused on implementation (Elison et al., 2014)</a:t>
            </a:r>
          </a:p>
          <a:p>
            <a:pPr lvl="1" indent="-381000">
              <a:buClr>
                <a:srgbClr val="419195"/>
              </a:buClr>
              <a:defRPr/>
            </a:pPr>
            <a:r>
              <a:rPr lang="en-GB" altLang="en-US" dirty="0" smtClean="0"/>
              <a:t>Quantitative studies in range of populations (Elison et al., 2012, 2013, 2014, 2015a,b)</a:t>
            </a:r>
          </a:p>
          <a:p>
            <a:pPr lvl="1" indent="-381000">
              <a:buClr>
                <a:srgbClr val="419195"/>
              </a:buClr>
              <a:defRPr/>
            </a:pPr>
            <a:endParaRPr lang="en-GB" altLang="en-US" b="1" dirty="0" smtClean="0"/>
          </a:p>
          <a:p>
            <a:pPr>
              <a:buClr>
                <a:srgbClr val="419195"/>
              </a:buClr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dirty="0" smtClean="0"/>
          </a:p>
        </p:txBody>
      </p:sp>
      <p:pic>
        <p:nvPicPr>
          <p:cNvPr id="2" name="Picture 6" descr="http://upload.wikimedia.org/wikipedia/en/thumb/e/e2/UK_Medical_Research_Council_Logo.jpg/230px-UK_Medical_Research_Council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4149725"/>
            <a:ext cx="11572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Breaking Free Online (Health and Justice)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88950" y="1776413"/>
            <a:ext cx="9217025" cy="4392612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b="1" dirty="0" smtClean="0"/>
              <a:t>Approved by UK Ministry of Justice</a:t>
            </a:r>
            <a:endParaRPr lang="en-GB" altLang="en-US" dirty="0"/>
          </a:p>
          <a:p>
            <a:pPr marL="715963" lvl="2" indent="-354013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dirty="0" smtClean="0"/>
              <a:t>Delivered via </a:t>
            </a:r>
            <a:r>
              <a:rPr lang="en-GB" b="1" dirty="0" smtClean="0"/>
              <a:t>Virtual Campus</a:t>
            </a:r>
            <a:endParaRPr lang="en-GB" dirty="0"/>
          </a:p>
          <a:p>
            <a:pPr marL="715963" lvl="2" indent="-354013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dirty="0" smtClean="0"/>
              <a:t>Secure</a:t>
            </a:r>
            <a:r>
              <a:rPr lang="en-GB" dirty="0"/>
              <a:t>, web-based learning environment in prisons</a:t>
            </a:r>
          </a:p>
          <a:p>
            <a:pPr marL="719138" indent="-357188">
              <a:buClr>
                <a:srgbClr val="41919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F</a:t>
            </a:r>
            <a:r>
              <a:rPr lang="en-GB" sz="1800" dirty="0" smtClean="0"/>
              <a:t>irst </a:t>
            </a:r>
            <a:r>
              <a:rPr lang="en-GB" sz="1800" dirty="0"/>
              <a:t>healthcare intervention to be included on VC </a:t>
            </a:r>
          </a:p>
          <a:p>
            <a:pPr marL="400050" lvl="2" indent="0">
              <a:spcAft>
                <a:spcPts val="600"/>
              </a:spcAft>
              <a:buClr>
                <a:srgbClr val="419195"/>
              </a:buClr>
              <a:buFontTx/>
              <a:buNone/>
              <a:defRPr/>
            </a:pPr>
            <a:endParaRPr lang="en-GB" altLang="en-US" dirty="0" smtClean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b="1" dirty="0" smtClean="0"/>
              <a:t>Provides continuity of care</a:t>
            </a:r>
            <a:r>
              <a:rPr lang="en-GB" altLang="en-US" dirty="0" smtClean="0"/>
              <a:t> between all prisons in England and Wales </a:t>
            </a:r>
          </a:p>
          <a:p>
            <a:pPr marL="742950" lvl="2" indent="-381000">
              <a:buClr>
                <a:srgbClr val="419195"/>
              </a:buClr>
              <a:defRPr/>
            </a:pPr>
            <a:r>
              <a:rPr lang="en-GB" altLang="en-US" u="sng" dirty="0" smtClean="0"/>
              <a:t>And</a:t>
            </a:r>
            <a:r>
              <a:rPr lang="en-GB" altLang="en-US" dirty="0" smtClean="0"/>
              <a:t> following release back to the community</a:t>
            </a:r>
          </a:p>
          <a:p>
            <a:pPr marL="342900" lvl="1" indent="-342900">
              <a:buClr>
                <a:srgbClr val="419195"/>
              </a:buClr>
              <a:defRPr/>
            </a:pPr>
            <a:endParaRPr lang="en-GB" altLang="en-US" dirty="0"/>
          </a:p>
          <a:p>
            <a:pPr marL="342900" lvl="1" indent="-342900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/>
              <a:t>NHS England </a:t>
            </a:r>
            <a:r>
              <a:rPr lang="en-GB" altLang="en-US" b="1" dirty="0"/>
              <a:t>‘Through the Gate’ </a:t>
            </a:r>
            <a:r>
              <a:rPr lang="en-GB" altLang="en-US" dirty="0"/>
              <a:t>initiative to address addiction in </a:t>
            </a:r>
            <a:r>
              <a:rPr lang="en-GB" altLang="en-US" dirty="0" smtClean="0"/>
              <a:t>offenders:</a:t>
            </a:r>
            <a:endParaRPr lang="en-GB" altLang="en-US" dirty="0"/>
          </a:p>
          <a:p>
            <a:pPr marL="719138" lvl="2" indent="-363538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/>
              <a:t>Aims to improve rehabilitation and reduce reoffending </a:t>
            </a:r>
          </a:p>
          <a:p>
            <a:pPr marL="719138" lvl="2" indent="-363538">
              <a:buClr>
                <a:srgbClr val="419195"/>
              </a:buClr>
              <a:defRPr/>
            </a:pPr>
            <a:r>
              <a:rPr lang="en-GB" altLang="en-US" dirty="0"/>
              <a:t>Increasing access to support in prison and the community</a:t>
            </a:r>
          </a:p>
          <a:p>
            <a:pPr marL="342900" lvl="1" indent="-342900">
              <a:buClr>
                <a:srgbClr val="669900"/>
              </a:buClr>
              <a:defRPr/>
            </a:pPr>
            <a:endParaRPr lang="en-GB" altLang="en-US" dirty="0" smtClean="0"/>
          </a:p>
          <a:p>
            <a:pPr marL="342900" lvl="1" indent="-342900">
              <a:buClr>
                <a:srgbClr val="669900"/>
              </a:buClr>
              <a:defRPr/>
            </a:pPr>
            <a:endParaRPr lang="en-GB" altLang="en-US" b="1" dirty="0" smtClean="0"/>
          </a:p>
          <a:p>
            <a:pPr marL="342900" lvl="1" indent="-342900">
              <a:defRPr/>
            </a:pPr>
            <a:endParaRPr lang="en-GB" altLang="en-US" dirty="0" smtClean="0"/>
          </a:p>
          <a:p>
            <a:pPr marL="742950" lvl="2" indent="-342900">
              <a:defRPr/>
            </a:pPr>
            <a:endParaRPr lang="en-GB" altLang="en-US" dirty="0" smtClean="0"/>
          </a:p>
          <a:p>
            <a:pPr marL="742950" lvl="2" indent="-342900">
              <a:defRPr/>
            </a:pPr>
            <a:endParaRPr lang="en-GB" altLang="en-US" dirty="0" smtClean="0"/>
          </a:p>
          <a:p>
            <a:pPr marL="742950" lvl="2" indent="-342900">
              <a:defRPr/>
            </a:pPr>
            <a:endParaRPr lang="en-GB" altLang="en-US" dirty="0" smtClean="0"/>
          </a:p>
          <a:p>
            <a:pPr marL="742950" lvl="2" indent="-342900">
              <a:defRPr/>
            </a:pPr>
            <a:endParaRPr lang="en-GB" altLang="en-US" dirty="0" smtClean="0"/>
          </a:p>
          <a:p>
            <a:pPr marL="342900" lvl="1" indent="-342900"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11267" name="AutoShape 2" descr="Image result for OCR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12" descr="http://www.mediafordevelopment.org.uk/wp-content/uploads/2014/01/N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1811338"/>
            <a:ext cx="14001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5019675"/>
            <a:ext cx="12176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3475038"/>
            <a:ext cx="13239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Breaking Free Online (Health and Justice)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48340"/>
          <a:ext cx="9144000" cy="6732040"/>
        </p:xfrm>
        <a:graphic>
          <a:graphicData uri="http://schemas.openxmlformats.org/drawingml/2006/table">
            <a:tbl>
              <a:tblPr firstRow="1">
                <a:solidFill>
                  <a:srgbClr val="F9F9F9"/>
                </a:solidFill>
                <a:tableStyleId>{0660B408-B3CF-4A94-85FC-2B1E0A45F4A2}</a:tableStyleId>
              </a:tblPr>
              <a:tblGrid>
                <a:gridCol w="3048000"/>
                <a:gridCol w="3048000"/>
                <a:gridCol w="3048000"/>
              </a:tblGrid>
              <a:tr h="37836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Overview of evidence-based</a:t>
                      </a:r>
                      <a:r>
                        <a:rPr lang="en-GB" sz="1400" baseline="0" dirty="0" smtClean="0"/>
                        <a:t> psychosocial interventions in Breaking Free Online 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1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Strategies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  <a:t> in Breaking Free Online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CA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Interventions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CA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Therapeutic approaches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CAC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a:txBody>
                  <a:tcPr marL="288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Assessment </a:t>
                      </a:r>
                    </a:p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Progress check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Structured assessment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Self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-monitoring 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Extended brief intervention (EBI)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Standardised measures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pPr marL="85725" indent="-85725"/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Lifestyle balance model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Generic formulation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Idiosyncratic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formulation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Node-link mapping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Cognitive-behavioural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therapy (CBT)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Understanding your difficult situations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 on problematic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situations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Extended brief intervention (EBI) 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Managing your difficult</a:t>
                      </a:r>
                      <a:r>
                        <a:rPr lang="en-GB" sz="950" b="1" baseline="0" dirty="0" smtClean="0">
                          <a:solidFill>
                            <a:srgbClr val="111111"/>
                          </a:solidFill>
                        </a:rPr>
                        <a:t> situations:                                                 Recognise-avoid cope</a:t>
                      </a: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Recognise-avoid-cope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Seemingly irrelevant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decisions (SIDs) 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Relapse prevention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Overdose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awareness; Preparation for release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Understanding</a:t>
                      </a:r>
                      <a:r>
                        <a:rPr lang="en-GB" sz="950" b="1" baseline="0" dirty="0" smtClean="0">
                          <a:solidFill>
                            <a:srgbClr val="111111"/>
                          </a:solidFill>
                        </a:rPr>
                        <a:t> your negative thoughts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 on negative thinking patterns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Extended brief intervention (EBI) </a:t>
                      </a: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Escaping your mind traps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Mind traps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Cognitive restructuring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International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Treatment Effectiveness Programme (ITEP)</a:t>
                      </a:r>
                    </a:p>
                    <a:p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Cognitive-behavioural therapy (CBT)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Understanding</a:t>
                      </a:r>
                      <a:r>
                        <a:rPr lang="en-GB" sz="950" b="1" baseline="0" dirty="0" smtClean="0">
                          <a:solidFill>
                            <a:srgbClr val="111111"/>
                          </a:solidFill>
                        </a:rPr>
                        <a:t> your emotions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 on emotional regulation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Extended brief intervention (EBI) </a:t>
                      </a: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Shifting your focus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Attention narrowing/attention switching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Emotional regulation 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Coping strategy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enhancement (CSE)</a:t>
                      </a:r>
                    </a:p>
                    <a:p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Mindfulness-based cognitive therapy</a:t>
                      </a:r>
                      <a:endParaRPr lang="en-GB" sz="950" dirty="0" smtClean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Understanding</a:t>
                      </a:r>
                      <a:r>
                        <a:rPr lang="en-GB" sz="950" b="1" baseline="0" dirty="0" smtClean="0">
                          <a:solidFill>
                            <a:srgbClr val="111111"/>
                          </a:solidFill>
                        </a:rPr>
                        <a:t> your physical sensations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 on cravings and urges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Extended brief intervention (EBI)</a:t>
                      </a: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Surfing your cravings and urges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Urge surfing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Mindfulness-based cognitive therapy </a:t>
                      </a: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Understanding your unhelpful behaviours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 on behavioural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control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Extended brief intervention (EBI) </a:t>
                      </a: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Planning your time positively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Activity scheduling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Behavioural activation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Cognitive-behavioural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therapy (CBT)</a:t>
                      </a:r>
                      <a:endParaRPr lang="en-GB" sz="950" dirty="0" smtClean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Understanding your lifestyle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 on association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of lifestyle and</a:t>
                      </a:r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         substance use 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Extended brief intervention (EBI) </a:t>
                      </a: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Achieving your</a:t>
                      </a:r>
                      <a:r>
                        <a:rPr lang="en-GB" sz="950" b="1" baseline="0" dirty="0" smtClean="0">
                          <a:solidFill>
                            <a:srgbClr val="111111"/>
                          </a:solidFill>
                        </a:rPr>
                        <a:t> life goals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Goal-setting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Motivational enhancement therapy (MET)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Implementation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intentions</a:t>
                      </a:r>
                      <a:endParaRPr lang="en-GB" sz="950" dirty="0" smtClean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600">
                <a:tc>
                  <a:txBody>
                    <a:bodyPr/>
                    <a:lstStyle/>
                    <a:p>
                      <a:r>
                        <a:rPr lang="en-GB" sz="950" b="1" dirty="0" smtClean="0">
                          <a:solidFill>
                            <a:srgbClr val="111111"/>
                          </a:solidFill>
                        </a:rPr>
                        <a:t>Guidance for supporters</a:t>
                      </a:r>
                      <a:endParaRPr lang="en-GB" sz="950" b="1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 for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practitioners, peer mentors         and members of social networks</a:t>
                      </a:r>
                      <a:endParaRPr lang="en-GB" sz="950" dirty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Psycho-education</a:t>
                      </a:r>
                    </a:p>
                    <a:p>
                      <a:r>
                        <a:rPr lang="en-GB" sz="950" dirty="0" smtClean="0">
                          <a:solidFill>
                            <a:srgbClr val="111111"/>
                          </a:solidFill>
                        </a:rPr>
                        <a:t>Family</a:t>
                      </a:r>
                      <a:r>
                        <a:rPr lang="en-GB" sz="950" baseline="0" dirty="0" smtClean="0">
                          <a:solidFill>
                            <a:srgbClr val="111111"/>
                          </a:solidFill>
                        </a:rPr>
                        <a:t> therapy (FT)</a:t>
                      </a:r>
                      <a:endParaRPr lang="en-GB" sz="950" dirty="0" smtClean="0">
                        <a:solidFill>
                          <a:srgbClr val="111111"/>
                        </a:solidFill>
                      </a:endParaRPr>
                    </a:p>
                  </a:txBody>
                  <a:tcPr marL="72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288000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00" dirty="0">
                        <a:solidFill>
                          <a:srgbClr val="111111"/>
                        </a:solidFill>
                      </a:endParaRPr>
                    </a:p>
                  </a:txBody>
                  <a:tcPr marL="288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 smtClean="0">
                        <a:solidFill>
                          <a:srgbClr val="111111"/>
                        </a:solidFill>
                      </a:endParaRPr>
                    </a:p>
                  </a:txBody>
                  <a:tcPr marL="144000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Image result for OCR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349500"/>
            <a:ext cx="44640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349500"/>
            <a:ext cx="44640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565400"/>
            <a:ext cx="3816350" cy="2176463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565400"/>
            <a:ext cx="3830637" cy="2176463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Breaking Free Online (Health and Justice)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OCR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349500"/>
            <a:ext cx="44640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349500"/>
            <a:ext cx="44640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2565400"/>
            <a:ext cx="3841750" cy="21844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463" y="2565400"/>
            <a:ext cx="3849687" cy="21844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Breaking Free Online (Health and Justice)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Image result for OCR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349500"/>
            <a:ext cx="44640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349500"/>
            <a:ext cx="44640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571750"/>
            <a:ext cx="3816350" cy="219710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571750"/>
            <a:ext cx="3816350" cy="2181225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Breaking Free Online (Health and Justice)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88950" y="1773238"/>
            <a:ext cx="9217025" cy="4392612"/>
          </a:xfrm>
        </p:spPr>
        <p:txBody>
          <a:bodyPr/>
          <a:lstStyle/>
          <a:p>
            <a:pPr>
              <a:spcAft>
                <a:spcPts val="2400"/>
              </a:spcAft>
              <a:buClr>
                <a:srgbClr val="419195"/>
              </a:buClr>
              <a:defRPr/>
            </a:pPr>
            <a:r>
              <a:rPr lang="en-GB" altLang="en-US" sz="1800" dirty="0" smtClean="0"/>
              <a:t>Accepted for publication in </a:t>
            </a:r>
            <a:r>
              <a:rPr lang="en-GB" altLang="en-US" sz="1800" b="1" i="1" dirty="0" smtClean="0"/>
              <a:t>Drugs: Education, Prevention and Policy</a:t>
            </a:r>
          </a:p>
          <a:p>
            <a:pPr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sz="1800" dirty="0"/>
              <a:t>All offenders male; </a:t>
            </a:r>
            <a:r>
              <a:rPr lang="en-GB" altLang="en-US" sz="1800" b="1" dirty="0"/>
              <a:t>mean age 35 years </a:t>
            </a:r>
            <a:r>
              <a:rPr lang="en-GB" altLang="en-US" sz="1800" dirty="0"/>
              <a:t>(range </a:t>
            </a:r>
            <a:r>
              <a:rPr lang="en-GB" altLang="en-US" sz="1800" dirty="0" smtClean="0"/>
              <a:t>21-50 </a:t>
            </a:r>
            <a:r>
              <a:rPr lang="en-GB" altLang="en-US" sz="1800" dirty="0"/>
              <a:t>years)</a:t>
            </a:r>
          </a:p>
          <a:p>
            <a:pPr marL="804863" lvl="1" indent="-347663">
              <a:spcAft>
                <a:spcPts val="1800"/>
              </a:spcAft>
              <a:buClr>
                <a:srgbClr val="419195"/>
              </a:buClr>
              <a:defRPr/>
            </a:pPr>
            <a:r>
              <a:rPr lang="en-GB" altLang="en-US" dirty="0"/>
              <a:t>Range of substances including opiates (36%) and alcohol (18%) </a:t>
            </a:r>
            <a:endParaRPr lang="en-GB" altLang="en-US" sz="800" dirty="0" smtClean="0"/>
          </a:p>
          <a:p>
            <a:pPr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sz="1800" b="1" dirty="0" smtClean="0"/>
              <a:t>Quantitative</a:t>
            </a:r>
            <a:r>
              <a:rPr lang="en-GB" altLang="en-US" sz="1800" dirty="0" smtClean="0"/>
              <a:t> </a:t>
            </a:r>
            <a:r>
              <a:rPr lang="en-GB" altLang="en-US" sz="1800" b="1" dirty="0" smtClean="0"/>
              <a:t>outcomes </a:t>
            </a:r>
            <a:r>
              <a:rPr lang="en-GB" altLang="en-US" sz="1800" dirty="0" smtClean="0"/>
              <a:t>from 85 offenders</a:t>
            </a:r>
          </a:p>
          <a:p>
            <a:pPr marL="804863" lvl="2" indent="-355600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Self-reported substance use</a:t>
            </a:r>
          </a:p>
          <a:p>
            <a:pPr marL="804863" lvl="2" indent="-355600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Severity of dependence (SDS; Gossop et el., 1995)</a:t>
            </a:r>
          </a:p>
          <a:p>
            <a:pPr marL="804863" lvl="2" indent="-355600">
              <a:spcAft>
                <a:spcPts val="6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Quality of life (</a:t>
            </a:r>
            <a:r>
              <a:rPr lang="en-GB" altLang="en-US" dirty="0" err="1" smtClean="0"/>
              <a:t>WHOQoL</a:t>
            </a:r>
            <a:r>
              <a:rPr lang="en-GB" altLang="en-US" dirty="0" smtClean="0"/>
              <a:t>-BREF; Skevington et al., 2004)</a:t>
            </a:r>
          </a:p>
          <a:p>
            <a:pPr marL="804863" lvl="2" indent="-355600">
              <a:spcAft>
                <a:spcPts val="24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Recovery progression (RPM; Davies et al., 2015; Elison et al., under review)</a:t>
            </a:r>
            <a:endParaRPr lang="en-GB" altLang="en-US" sz="1000" dirty="0" smtClean="0"/>
          </a:p>
          <a:p>
            <a:pPr marL="355600" lvl="1" indent="-355600">
              <a:spcAft>
                <a:spcPts val="1800"/>
              </a:spcAft>
              <a:buClr>
                <a:srgbClr val="419195"/>
              </a:buClr>
              <a:defRPr/>
            </a:pPr>
            <a:r>
              <a:rPr lang="en-GB" altLang="en-US" dirty="0" smtClean="0"/>
              <a:t>Exploratory </a:t>
            </a:r>
            <a:r>
              <a:rPr lang="en-GB" altLang="en-US" b="1" dirty="0" smtClean="0"/>
              <a:t>qualitative study </a:t>
            </a:r>
            <a:r>
              <a:rPr lang="en-GB" altLang="en-US" dirty="0" smtClean="0"/>
              <a:t>with 16 offenders</a:t>
            </a:r>
          </a:p>
        </p:txBody>
      </p:sp>
      <p:pic>
        <p:nvPicPr>
          <p:cNvPr id="14341" name="Picture 6" descr="http://test.mark-design.co.uk/comms.informahealthcare.com/wp-content/themes/ihc-v2/images/cover_images/DE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513" y="1916113"/>
            <a:ext cx="1217612" cy="1581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Evaluation using the MRC framework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68450" y="1711325"/>
          <a:ext cx="6480175" cy="2595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7640"/>
                <a:gridCol w="1584489"/>
                <a:gridCol w="1728047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Measure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P-value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Effect size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195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180975" indent="0"/>
                      <a:r>
                        <a:rPr lang="en-GB" sz="1600" dirty="0" smtClean="0"/>
                        <a:t>  Quality of life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&lt; .0001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.38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>
                        <a:tabLst>
                          <a:tab pos="271463" algn="l"/>
                        </a:tabLst>
                      </a:pPr>
                      <a:r>
                        <a:rPr lang="en-GB" sz="1600" dirty="0" smtClean="0"/>
                        <a:t>Recovery progression</a:t>
                      </a:r>
                      <a:endParaRPr lang="en-GB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.415</a:t>
                      </a:r>
                      <a:endParaRPr lang="en-GB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.01</a:t>
                      </a:r>
                      <a:endParaRPr lang="en-GB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/>
                      <a:r>
                        <a:rPr lang="en-GB" sz="1600" dirty="0" smtClean="0"/>
                        <a:t>Severity</a:t>
                      </a:r>
                      <a:r>
                        <a:rPr lang="en-GB" sz="1600" baseline="0" dirty="0" smtClean="0"/>
                        <a:t> of alcohol dependence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.013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.57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/>
                      <a:r>
                        <a:rPr lang="en-GB" sz="1600" dirty="0" smtClean="0"/>
                        <a:t>Alcohol</a:t>
                      </a:r>
                      <a:r>
                        <a:rPr lang="en-GB" sz="1600" baseline="0" dirty="0" smtClean="0"/>
                        <a:t> consumption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&lt; .0001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.74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/>
                      <a:r>
                        <a:rPr lang="en-GB" sz="1600" dirty="0" smtClean="0"/>
                        <a:t>Severity of</a:t>
                      </a:r>
                      <a:r>
                        <a:rPr lang="en-GB" sz="1600" baseline="0" dirty="0" smtClean="0"/>
                        <a:t> drug dependence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&lt; .0001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.36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71463" indent="0"/>
                      <a:r>
                        <a:rPr lang="en-GB" sz="1600" dirty="0" smtClean="0"/>
                        <a:t>Drug consumption</a:t>
                      </a:r>
                      <a:endParaRPr lang="en-GB" sz="1600" dirty="0"/>
                    </a:p>
                  </a:txBody>
                  <a:tcPr marL="91432" marR="91432" marT="45714" marB="45714">
                    <a:lnL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&lt; .0001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.74</a:t>
                      </a:r>
                      <a:endParaRPr lang="en-GB" sz="1600" dirty="0"/>
                    </a:p>
                  </a:txBody>
                  <a:tcPr marL="91432" marR="91432" marT="45714" marB="45714">
                    <a:lnL>
                      <a:noFill/>
                    </a:lnL>
                    <a:lnR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41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8975" y="4652963"/>
            <a:ext cx="8856663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spcAft>
                <a:spcPts val="1200"/>
              </a:spcAft>
              <a:buClr>
                <a:srgbClr val="41919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Simple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 pre-test/post-test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study</a:t>
            </a:r>
          </a:p>
          <a:p>
            <a:pPr marL="355600" indent="-355600">
              <a:spcAft>
                <a:spcPts val="1200"/>
              </a:spcAft>
              <a:buClr>
                <a:srgbClr val="41919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Based on offender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self-reports</a:t>
            </a:r>
          </a:p>
          <a:p>
            <a:pPr marL="355600" indent="-355600">
              <a:spcAft>
                <a:spcPts val="600"/>
              </a:spcAft>
              <a:buClr>
                <a:srgbClr val="41919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Statistically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significant improvements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in quality of life, substance dependence and substance use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but not recovery progression</a:t>
            </a:r>
          </a:p>
        </p:txBody>
      </p:sp>
      <p:pic>
        <p:nvPicPr>
          <p:cNvPr id="1846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2575"/>
            <a:ext cx="17986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88950" y="746125"/>
            <a:ext cx="8856663" cy="863600"/>
          </a:xfrm>
        </p:spPr>
        <p:txBody>
          <a:bodyPr/>
          <a:lstStyle/>
          <a:p>
            <a:pPr>
              <a:defRPr/>
            </a:pPr>
            <a:r>
              <a:rPr lang="en-GB" sz="2600" b="1" dirty="0" smtClean="0">
                <a:solidFill>
                  <a:schemeClr val="bg1">
                    <a:lumMod val="50000"/>
                  </a:schemeClr>
                </a:solidFill>
              </a:rPr>
              <a:t>Quantitative findings</a:t>
            </a:r>
            <a:endParaRPr lang="en-GB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69f88333dec2db44b4a7c1f602a1229c9f1f61c"/>
</p:tagLst>
</file>

<file path=ppt/theme/theme1.xml><?xml version="1.0" encoding="utf-8"?>
<a:theme xmlns:a="http://schemas.openxmlformats.org/drawingml/2006/main" name="Calibri">
  <a:themeElements>
    <a:clrScheme name="JM colours">
      <a:dk1>
        <a:srgbClr val="414B56"/>
      </a:dk1>
      <a:lt1>
        <a:srgbClr val="FFFFFF"/>
      </a:lt1>
      <a:dk2>
        <a:srgbClr val="414B56"/>
      </a:dk2>
      <a:lt2>
        <a:srgbClr val="A0A5AA"/>
      </a:lt2>
      <a:accent1>
        <a:srgbClr val="C4D3E8"/>
      </a:accent1>
      <a:accent2>
        <a:srgbClr val="0F6259"/>
      </a:accent2>
      <a:accent3>
        <a:srgbClr val="4F1F91"/>
      </a:accent3>
      <a:accent4>
        <a:srgbClr val="95288F"/>
      </a:accent4>
      <a:accent5>
        <a:srgbClr val="414B56"/>
      </a:accent5>
      <a:accent6>
        <a:srgbClr val="414B56"/>
      </a:accent6>
      <a:hlink>
        <a:srgbClr val="414B56"/>
      </a:hlink>
      <a:folHlink>
        <a:srgbClr val="414B56"/>
      </a:folHlink>
    </a:clrScheme>
    <a:fontScheme name="Calibri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7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alibri 1">
        <a:dk1>
          <a:srgbClr val="414B56"/>
        </a:dk1>
        <a:lt1>
          <a:srgbClr val="FFFFFF"/>
        </a:lt1>
        <a:dk2>
          <a:srgbClr val="000000"/>
        </a:dk2>
        <a:lt2>
          <a:srgbClr val="A0A5AA"/>
        </a:lt2>
        <a:accent1>
          <a:srgbClr val="C4D3E8"/>
        </a:accent1>
        <a:accent2>
          <a:srgbClr val="0F6259"/>
        </a:accent2>
        <a:accent3>
          <a:srgbClr val="FFFFFF"/>
        </a:accent3>
        <a:accent4>
          <a:srgbClr val="363F48"/>
        </a:accent4>
        <a:accent5>
          <a:srgbClr val="DEE6F2"/>
        </a:accent5>
        <a:accent6>
          <a:srgbClr val="0C5850"/>
        </a:accent6>
        <a:hlink>
          <a:srgbClr val="4F1F91"/>
        </a:hlink>
        <a:folHlink>
          <a:srgbClr val="9528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15625</TotalTime>
  <Words>1678</Words>
  <Application>Microsoft Office PowerPoint</Application>
  <PresentationFormat>A4 Paper (210x297 mm)</PresentationFormat>
  <Paragraphs>254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Calibri</vt:lpstr>
      <vt:lpstr>PowerPoint Presentation</vt:lpstr>
      <vt:lpstr>Breaking Free Online (Health and Justice)</vt:lpstr>
      <vt:lpstr>Breaking Free Online (Health and Justice)</vt:lpstr>
      <vt:lpstr>PowerPoint Presentation</vt:lpstr>
      <vt:lpstr>Breaking Free Online (Health and Justice)</vt:lpstr>
      <vt:lpstr>Breaking Free Online (Health and Justice)</vt:lpstr>
      <vt:lpstr>Breaking Free Online (Health and Justice)</vt:lpstr>
      <vt:lpstr>Evaluation using the MRC framework</vt:lpstr>
      <vt:lpstr>Quantitative findings</vt:lpstr>
      <vt:lpstr>Recovery progression</vt:lpstr>
      <vt:lpstr>Qualitative findings</vt:lpstr>
      <vt:lpstr>Qualitative findings</vt:lpstr>
      <vt:lpstr>Conclusions</vt:lpstr>
      <vt:lpstr>Next steps</vt:lpstr>
      <vt:lpstr>References</vt:lpstr>
      <vt:lpstr>Contact details</vt:lpstr>
    </vt:vector>
  </TitlesOfParts>
  <Company>Virtual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Knock</dc:creator>
  <cp:lastModifiedBy>Hunt Graham</cp:lastModifiedBy>
  <cp:revision>1513</cp:revision>
  <cp:lastPrinted>2015-09-15T13:12:32Z</cp:lastPrinted>
  <dcterms:created xsi:type="dcterms:W3CDTF">2008-01-02T11:12:45Z</dcterms:created>
  <dcterms:modified xsi:type="dcterms:W3CDTF">2015-11-09T14:48:21Z</dcterms:modified>
</cp:coreProperties>
</file>