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92" r:id="rId1"/>
    <p:sldMasterId id="2147486583" r:id="rId2"/>
  </p:sldMasterIdLst>
  <p:notesMasterIdLst>
    <p:notesMasterId r:id="rId20"/>
  </p:notesMasterIdLst>
  <p:handoutMasterIdLst>
    <p:handoutMasterId r:id="rId21"/>
  </p:handoutMasterIdLst>
  <p:sldIdLst>
    <p:sldId id="734" r:id="rId3"/>
    <p:sldId id="887" r:id="rId4"/>
    <p:sldId id="902" r:id="rId5"/>
    <p:sldId id="889" r:id="rId6"/>
    <p:sldId id="888" r:id="rId7"/>
    <p:sldId id="890" r:id="rId8"/>
    <p:sldId id="893" r:id="rId9"/>
    <p:sldId id="891" r:id="rId10"/>
    <p:sldId id="885" r:id="rId11"/>
    <p:sldId id="886" r:id="rId12"/>
    <p:sldId id="894" r:id="rId13"/>
    <p:sldId id="895" r:id="rId14"/>
    <p:sldId id="896" r:id="rId15"/>
    <p:sldId id="897" r:id="rId16"/>
    <p:sldId id="898" r:id="rId17"/>
    <p:sldId id="899" r:id="rId18"/>
    <p:sldId id="842" r:id="rId19"/>
  </p:sldIdLst>
  <p:sldSz cx="9906000" cy="6858000" type="A4"/>
  <p:notesSz cx="6797675" cy="9926638"/>
  <p:custDataLst>
    <p:tags r:id="rId22"/>
  </p:custDataLst>
  <p:defaultTextStyle>
    <a:defPPr>
      <a:defRPr lang="en-GB"/>
    </a:defPPr>
    <a:lvl1pPr algn="l" rtl="0" eaLnBrk="0" fontAlgn="base" hangingPunct="0">
      <a:spcBef>
        <a:spcPct val="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6208"/>
    <a:srgbClr val="8CBC22"/>
    <a:srgbClr val="9CD125"/>
    <a:srgbClr val="6CE70F"/>
    <a:srgbClr val="48A2A6"/>
    <a:srgbClr val="B19D07"/>
    <a:srgbClr val="419195"/>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4" autoAdjust="0"/>
    <p:restoredTop sz="79252" autoAdjust="0"/>
  </p:normalViewPr>
  <p:slideViewPr>
    <p:cSldViewPr>
      <p:cViewPr>
        <p:scale>
          <a:sx n="89" d="100"/>
          <a:sy n="89" d="100"/>
        </p:scale>
        <p:origin x="-312" y="-72"/>
      </p:cViewPr>
      <p:guideLst>
        <p:guide orient="horz" pos="4319"/>
        <p:guide orient="horz" pos="1117"/>
        <p:guide orient="horz" pos="880"/>
        <p:guide orient="horz" pos="4020"/>
        <p:guide orient="horz"/>
        <p:guide orient="horz" pos="482"/>
        <p:guide pos="5887"/>
        <p:guide pos="367"/>
        <p:guide pos="3120"/>
        <p:guide pos="3504"/>
      </p:guideLst>
    </p:cSldViewPr>
  </p:slideViewPr>
  <p:outlineViewPr>
    <p:cViewPr>
      <p:scale>
        <a:sx n="33" d="100"/>
        <a:sy n="33" d="100"/>
      </p:scale>
      <p:origin x="0" y="-1218"/>
    </p:cViewPr>
  </p:outlineViewPr>
  <p:notesTextViewPr>
    <p:cViewPr>
      <p:scale>
        <a:sx n="100" d="100"/>
        <a:sy n="100" d="100"/>
      </p:scale>
      <p:origin x="0" y="0"/>
    </p:cViewPr>
  </p:notesTextViewPr>
  <p:sorterViewPr>
    <p:cViewPr>
      <p:scale>
        <a:sx n="150" d="100"/>
        <a:sy n="150" d="100"/>
      </p:scale>
      <p:origin x="0" y="-660"/>
    </p:cViewPr>
  </p:sorterViewPr>
  <p:notesViewPr>
    <p:cSldViewPr>
      <p:cViewPr varScale="1">
        <p:scale>
          <a:sx n="52" d="100"/>
          <a:sy n="52" d="100"/>
        </p:scale>
        <p:origin x="295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88221" tIns="44110" rIns="88221" bIns="44110" numCol="1" anchor="t" anchorCtr="0" compatLnSpc="1">
            <a:prstTxWarp prst="textNoShape">
              <a:avLst/>
            </a:prstTxWarp>
          </a:bodyPr>
          <a:lstStyle>
            <a:lvl1pPr eaLnBrk="1" hangingPunct="1">
              <a:spcBef>
                <a:spcPct val="20000"/>
              </a:spcBef>
              <a:defRPr>
                <a:latin typeface="Arial" panose="020B0604020202020204" pitchFamily="34" charset="0"/>
                <a:cs typeface="Arial" panose="020B0604020202020204" pitchFamily="34" charset="0"/>
              </a:defRPr>
            </a:lvl1pPr>
          </a:lstStyle>
          <a:p>
            <a:pPr>
              <a:defRPr/>
            </a:pPr>
            <a:endParaRPr lang="en-US" altLang="en-US"/>
          </a:p>
        </p:txBody>
      </p:sp>
      <p:sp>
        <p:nvSpPr>
          <p:cNvPr id="3" name="Date Placeholder 2"/>
          <p:cNvSpPr>
            <a:spLocks noGrp="1"/>
          </p:cNvSpPr>
          <p:nvPr>
            <p:ph type="dt" sz="quarter" idx="1"/>
          </p:nvPr>
        </p:nvSpPr>
        <p:spPr>
          <a:xfrm>
            <a:off x="3849688" y="0"/>
            <a:ext cx="2946400" cy="496888"/>
          </a:xfrm>
          <a:prstGeom prst="rect">
            <a:avLst/>
          </a:prstGeom>
        </p:spPr>
        <p:txBody>
          <a:bodyPr vert="horz" wrap="square" lIns="88221" tIns="44110" rIns="88221" bIns="44110" numCol="1" anchor="t" anchorCtr="0" compatLnSpc="1">
            <a:prstTxWarp prst="textNoShape">
              <a:avLst/>
            </a:prstTxWarp>
          </a:bodyPr>
          <a:lstStyle>
            <a:lvl1pPr algn="r" eaLnBrk="1" hangingPunct="1">
              <a:spcBef>
                <a:spcPct val="20000"/>
              </a:spcBef>
              <a:defRPr>
                <a:latin typeface="Arial" panose="020B0604020202020204" pitchFamily="34" charset="0"/>
                <a:cs typeface="Arial" panose="020B0604020202020204" pitchFamily="34" charset="0"/>
              </a:defRPr>
            </a:lvl1pPr>
          </a:lstStyle>
          <a:p>
            <a:pPr>
              <a:defRPr/>
            </a:pPr>
            <a:endParaRPr lang="en-US" altLang="en-US"/>
          </a:p>
        </p:txBody>
      </p:sp>
      <p:sp>
        <p:nvSpPr>
          <p:cNvPr id="4" name="Footer Placeholder 3"/>
          <p:cNvSpPr>
            <a:spLocks noGrp="1"/>
          </p:cNvSpPr>
          <p:nvPr>
            <p:ph type="ftr" sz="quarter" idx="2"/>
          </p:nvPr>
        </p:nvSpPr>
        <p:spPr>
          <a:xfrm>
            <a:off x="0" y="9428163"/>
            <a:ext cx="2946400" cy="496887"/>
          </a:xfrm>
          <a:prstGeom prst="rect">
            <a:avLst/>
          </a:prstGeom>
        </p:spPr>
        <p:txBody>
          <a:bodyPr vert="horz" wrap="square" lIns="88221" tIns="44110" rIns="88221" bIns="44110" numCol="1" anchor="b" anchorCtr="0" compatLnSpc="1">
            <a:prstTxWarp prst="textNoShape">
              <a:avLst/>
            </a:prstTxWarp>
          </a:bodyPr>
          <a:lstStyle>
            <a:lvl1pPr eaLnBrk="1" hangingPunct="1">
              <a:spcBef>
                <a:spcPct val="20000"/>
              </a:spcBef>
              <a:defRPr>
                <a:latin typeface="Arial" panose="020B0604020202020204" pitchFamily="34" charset="0"/>
                <a:cs typeface="Arial" panose="020B0604020202020204" pitchFamily="34" charset="0"/>
              </a:defRPr>
            </a:lvl1pPr>
          </a:lstStyle>
          <a:p>
            <a:pPr>
              <a:defRPr/>
            </a:pPr>
            <a:endParaRPr lang="en-US" alt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88221" tIns="44110" rIns="88221" bIns="44110" numCol="1" anchor="b" anchorCtr="0" compatLnSpc="1">
            <a:prstTxWarp prst="textNoShape">
              <a:avLst/>
            </a:prstTxWarp>
          </a:bodyPr>
          <a:lstStyle>
            <a:lvl1pPr algn="r" eaLnBrk="1" hangingPunct="1">
              <a:spcBef>
                <a:spcPct val="20000"/>
              </a:spcBef>
              <a:defRPr/>
            </a:lvl1pPr>
          </a:lstStyle>
          <a:p>
            <a:fld id="{724AE930-371D-4D6D-937C-FF6334F007C4}" type="slidenum">
              <a:rPr lang="en-US" altLang="en-US"/>
              <a:pPr/>
              <a:t>‹#›</a:t>
            </a:fld>
            <a:endParaRPr lang="en-US" altLang="en-US"/>
          </a:p>
        </p:txBody>
      </p:sp>
    </p:spTree>
    <p:extLst>
      <p:ext uri="{BB962C8B-B14F-4D97-AF65-F5344CB8AC3E}">
        <p14:creationId xmlns:p14="http://schemas.microsoft.com/office/powerpoint/2010/main" val="279765329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87744" tIns="43872" rIns="87744" bIns="43872" numCol="1" anchor="t" anchorCtr="0" compatLnSpc="1">
            <a:prstTxWarp prst="textNoShape">
              <a:avLst/>
            </a:prstTxWarp>
          </a:bodyPr>
          <a:lstStyle>
            <a:lvl1pPr defTabSz="876300" eaLnBrk="1" hangingPunct="1">
              <a:defRPr>
                <a:latin typeface="Arial" panose="020B0604020202020204" pitchFamily="34" charset="0"/>
                <a:cs typeface="Arial" panose="020B0604020202020204" pitchFamily="34" charset="0"/>
              </a:defRPr>
            </a:lvl1pPr>
          </a:lstStyle>
          <a:p>
            <a:pPr>
              <a:defRPr/>
            </a:pPr>
            <a:endParaRPr lang="en-US" altLang="en-US"/>
          </a:p>
        </p:txBody>
      </p:sp>
      <p:sp>
        <p:nvSpPr>
          <p:cNvPr id="38915" name="Rectangle 3"/>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87744" tIns="43872" rIns="87744" bIns="43872" numCol="1" anchor="t" anchorCtr="0" compatLnSpc="1">
            <a:prstTxWarp prst="textNoShape">
              <a:avLst/>
            </a:prstTxWarp>
          </a:bodyPr>
          <a:lstStyle>
            <a:lvl1pPr algn="r" defTabSz="876300" eaLnBrk="1" hangingPunct="1">
              <a:defRPr>
                <a:latin typeface="Arial" panose="020B0604020202020204" pitchFamily="34" charset="0"/>
                <a:cs typeface="Arial" panose="020B0604020202020204" pitchFamily="34" charset="0"/>
              </a:defRPr>
            </a:lvl1pPr>
          </a:lstStyle>
          <a:p>
            <a:pPr>
              <a:defRPr/>
            </a:pPr>
            <a:endParaRPr lang="en-US" altLang="en-US"/>
          </a:p>
        </p:txBody>
      </p:sp>
      <p:sp>
        <p:nvSpPr>
          <p:cNvPr id="9220" name="Rectangle 4"/>
          <p:cNvSpPr>
            <a:spLocks noGrp="1" noRot="1" noChangeAspect="1" noChangeArrowheads="1" noTextEdit="1"/>
          </p:cNvSpPr>
          <p:nvPr>
            <p:ph type="sldImg" idx="2"/>
          </p:nvPr>
        </p:nvSpPr>
        <p:spPr bwMode="auto">
          <a:xfrm>
            <a:off x="711200" y="744538"/>
            <a:ext cx="537686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679450" y="4716463"/>
            <a:ext cx="5438775" cy="4465637"/>
          </a:xfrm>
          <a:prstGeom prst="rect">
            <a:avLst/>
          </a:prstGeom>
          <a:noFill/>
          <a:ln w="9525">
            <a:noFill/>
            <a:miter lim="800000"/>
            <a:headEnd/>
            <a:tailEnd/>
          </a:ln>
          <a:effectLst/>
        </p:spPr>
        <p:txBody>
          <a:bodyPr vert="horz" wrap="square" lIns="87744" tIns="43872" rIns="87744" bIns="4387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87744" tIns="43872" rIns="87744" bIns="43872" numCol="1" anchor="b" anchorCtr="0" compatLnSpc="1">
            <a:prstTxWarp prst="textNoShape">
              <a:avLst/>
            </a:prstTxWarp>
          </a:bodyPr>
          <a:lstStyle>
            <a:lvl1pPr defTabSz="876300" eaLnBrk="1" hangingPunct="1">
              <a:defRPr>
                <a:latin typeface="Arial" panose="020B0604020202020204" pitchFamily="34" charset="0"/>
                <a:cs typeface="Arial" panose="020B0604020202020204" pitchFamily="34" charset="0"/>
              </a:defRPr>
            </a:lvl1pPr>
          </a:lstStyle>
          <a:p>
            <a:pPr>
              <a:defRPr/>
            </a:pPr>
            <a:endParaRPr lang="en-US" altLang="en-US"/>
          </a:p>
        </p:txBody>
      </p:sp>
      <p:sp>
        <p:nvSpPr>
          <p:cNvPr id="38919" name="Rectangle 7"/>
          <p:cNvSpPr>
            <a:spLocks noGrp="1" noChangeArrowheads="1"/>
          </p:cNvSpPr>
          <p:nvPr>
            <p:ph type="sldNum" sz="quarter" idx="5"/>
          </p:nvPr>
        </p:nvSpPr>
        <p:spPr bwMode="auto">
          <a:xfrm>
            <a:off x="3851275" y="9428163"/>
            <a:ext cx="2944813" cy="496887"/>
          </a:xfrm>
          <a:prstGeom prst="rect">
            <a:avLst/>
          </a:prstGeom>
          <a:noFill/>
          <a:ln w="9525">
            <a:noFill/>
            <a:miter lim="800000"/>
            <a:headEnd/>
            <a:tailEnd/>
          </a:ln>
          <a:effectLst/>
        </p:spPr>
        <p:txBody>
          <a:bodyPr vert="horz" wrap="square" lIns="87744" tIns="43872" rIns="87744" bIns="43872" numCol="1" anchor="b" anchorCtr="0" compatLnSpc="1">
            <a:prstTxWarp prst="textNoShape">
              <a:avLst/>
            </a:prstTxWarp>
          </a:bodyPr>
          <a:lstStyle>
            <a:lvl1pPr algn="r" defTabSz="876300" eaLnBrk="1" hangingPunct="1">
              <a:defRPr/>
            </a:lvl1pPr>
          </a:lstStyle>
          <a:p>
            <a:fld id="{D73FD4E0-038F-426A-A97B-01301B780E7D}" type="slidenum">
              <a:rPr lang="en-US" altLang="en-US"/>
              <a:pPr/>
              <a:t>‹#›</a:t>
            </a:fld>
            <a:endParaRPr lang="en-US" altLang="en-US"/>
          </a:p>
        </p:txBody>
      </p:sp>
    </p:spTree>
    <p:extLst>
      <p:ext uri="{BB962C8B-B14F-4D97-AF65-F5344CB8AC3E}">
        <p14:creationId xmlns:p14="http://schemas.microsoft.com/office/powerpoint/2010/main" val="3394526579"/>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910" dirty="0" smtClean="0">
              <a:latin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defRPr sz="1200">
                <a:solidFill>
                  <a:schemeClr val="tx1"/>
                </a:solidFill>
                <a:latin typeface="Arial" charset="0"/>
                <a:cs typeface="Arial" charset="0"/>
              </a:defRPr>
            </a:lvl1pPr>
            <a:lvl2pPr marL="742950" indent="-285750" defTabSz="876300">
              <a:defRPr sz="1200">
                <a:solidFill>
                  <a:schemeClr val="tx1"/>
                </a:solidFill>
                <a:latin typeface="Arial" charset="0"/>
                <a:cs typeface="Arial" charset="0"/>
              </a:defRPr>
            </a:lvl2pPr>
            <a:lvl3pPr marL="1143000" indent="-228600" defTabSz="876300">
              <a:defRPr sz="1200">
                <a:solidFill>
                  <a:schemeClr val="tx1"/>
                </a:solidFill>
                <a:latin typeface="Arial" charset="0"/>
                <a:cs typeface="Arial" charset="0"/>
              </a:defRPr>
            </a:lvl3pPr>
            <a:lvl4pPr marL="1600200" indent="-228600" defTabSz="876300">
              <a:defRPr sz="1200">
                <a:solidFill>
                  <a:schemeClr val="tx1"/>
                </a:solidFill>
                <a:latin typeface="Arial" charset="0"/>
                <a:cs typeface="Arial" charset="0"/>
              </a:defRPr>
            </a:lvl4pPr>
            <a:lvl5pPr marL="2057400" indent="-228600" defTabSz="876300">
              <a:defRPr sz="1200">
                <a:solidFill>
                  <a:schemeClr val="tx1"/>
                </a:solidFill>
                <a:latin typeface="Arial" charset="0"/>
                <a:cs typeface="Arial" charset="0"/>
              </a:defRPr>
            </a:lvl5pPr>
            <a:lvl6pPr marL="2514600" indent="-228600" defTabSz="876300" eaLnBrk="0" fontAlgn="base" hangingPunct="0">
              <a:spcBef>
                <a:spcPct val="0"/>
              </a:spcBef>
              <a:spcAft>
                <a:spcPct val="0"/>
              </a:spcAft>
              <a:defRPr sz="1200">
                <a:solidFill>
                  <a:schemeClr val="tx1"/>
                </a:solidFill>
                <a:latin typeface="Arial" charset="0"/>
                <a:cs typeface="Arial" charset="0"/>
              </a:defRPr>
            </a:lvl6pPr>
            <a:lvl7pPr marL="2971800" indent="-228600" defTabSz="876300" eaLnBrk="0" fontAlgn="base" hangingPunct="0">
              <a:spcBef>
                <a:spcPct val="0"/>
              </a:spcBef>
              <a:spcAft>
                <a:spcPct val="0"/>
              </a:spcAft>
              <a:defRPr sz="1200">
                <a:solidFill>
                  <a:schemeClr val="tx1"/>
                </a:solidFill>
                <a:latin typeface="Arial" charset="0"/>
                <a:cs typeface="Arial" charset="0"/>
              </a:defRPr>
            </a:lvl7pPr>
            <a:lvl8pPr marL="3429000" indent="-228600" defTabSz="876300" eaLnBrk="0" fontAlgn="base" hangingPunct="0">
              <a:spcBef>
                <a:spcPct val="0"/>
              </a:spcBef>
              <a:spcAft>
                <a:spcPct val="0"/>
              </a:spcAft>
              <a:defRPr sz="1200">
                <a:solidFill>
                  <a:schemeClr val="tx1"/>
                </a:solidFill>
                <a:latin typeface="Arial" charset="0"/>
                <a:cs typeface="Arial" charset="0"/>
              </a:defRPr>
            </a:lvl8pPr>
            <a:lvl9pPr marL="3886200" indent="-228600" defTabSz="876300" eaLnBrk="0" fontAlgn="base" hangingPunct="0">
              <a:spcBef>
                <a:spcPct val="0"/>
              </a:spcBef>
              <a:spcAft>
                <a:spcPct val="0"/>
              </a:spcAft>
              <a:defRPr sz="1200">
                <a:solidFill>
                  <a:schemeClr val="tx1"/>
                </a:solidFill>
                <a:latin typeface="Arial" charset="0"/>
                <a:cs typeface="Arial" charset="0"/>
              </a:defRPr>
            </a:lvl9pPr>
          </a:lstStyle>
          <a:p>
            <a:fld id="{E925DDA4-3F78-4AA1-9D68-ACD033B749E0}" type="slidenum">
              <a:rPr lang="en-GB" altLang="en-US"/>
              <a:pPr/>
              <a:t>1</a:t>
            </a:fld>
            <a:endParaRPr lang="en-GB" altLang="en-US"/>
          </a:p>
        </p:txBody>
      </p:sp>
      <p:sp>
        <p:nvSpPr>
          <p:cNvPr id="122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defRPr sz="1200">
                <a:solidFill>
                  <a:schemeClr val="tx1"/>
                </a:solidFill>
                <a:latin typeface="Arial" charset="0"/>
                <a:cs typeface="Arial" charset="0"/>
              </a:defRPr>
            </a:lvl1pPr>
            <a:lvl2pPr marL="742950" indent="-285750" defTabSz="876300">
              <a:defRPr sz="1200">
                <a:solidFill>
                  <a:schemeClr val="tx1"/>
                </a:solidFill>
                <a:latin typeface="Arial" charset="0"/>
                <a:cs typeface="Arial" charset="0"/>
              </a:defRPr>
            </a:lvl2pPr>
            <a:lvl3pPr marL="1143000" indent="-228600" defTabSz="876300">
              <a:defRPr sz="1200">
                <a:solidFill>
                  <a:schemeClr val="tx1"/>
                </a:solidFill>
                <a:latin typeface="Arial" charset="0"/>
                <a:cs typeface="Arial" charset="0"/>
              </a:defRPr>
            </a:lvl3pPr>
            <a:lvl4pPr marL="1600200" indent="-228600" defTabSz="876300">
              <a:defRPr sz="1200">
                <a:solidFill>
                  <a:schemeClr val="tx1"/>
                </a:solidFill>
                <a:latin typeface="Arial" charset="0"/>
                <a:cs typeface="Arial" charset="0"/>
              </a:defRPr>
            </a:lvl4pPr>
            <a:lvl5pPr marL="2057400" indent="-228600" defTabSz="876300">
              <a:defRPr sz="1200">
                <a:solidFill>
                  <a:schemeClr val="tx1"/>
                </a:solidFill>
                <a:latin typeface="Arial" charset="0"/>
                <a:cs typeface="Arial" charset="0"/>
              </a:defRPr>
            </a:lvl5pPr>
            <a:lvl6pPr marL="2514600" indent="-228600" defTabSz="876300" eaLnBrk="0" fontAlgn="base" hangingPunct="0">
              <a:spcBef>
                <a:spcPct val="0"/>
              </a:spcBef>
              <a:spcAft>
                <a:spcPct val="0"/>
              </a:spcAft>
              <a:defRPr sz="1200">
                <a:solidFill>
                  <a:schemeClr val="tx1"/>
                </a:solidFill>
                <a:latin typeface="Arial" charset="0"/>
                <a:cs typeface="Arial" charset="0"/>
              </a:defRPr>
            </a:lvl6pPr>
            <a:lvl7pPr marL="2971800" indent="-228600" defTabSz="876300" eaLnBrk="0" fontAlgn="base" hangingPunct="0">
              <a:spcBef>
                <a:spcPct val="0"/>
              </a:spcBef>
              <a:spcAft>
                <a:spcPct val="0"/>
              </a:spcAft>
              <a:defRPr sz="1200">
                <a:solidFill>
                  <a:schemeClr val="tx1"/>
                </a:solidFill>
                <a:latin typeface="Arial" charset="0"/>
                <a:cs typeface="Arial" charset="0"/>
              </a:defRPr>
            </a:lvl7pPr>
            <a:lvl8pPr marL="3429000" indent="-228600" defTabSz="876300" eaLnBrk="0" fontAlgn="base" hangingPunct="0">
              <a:spcBef>
                <a:spcPct val="0"/>
              </a:spcBef>
              <a:spcAft>
                <a:spcPct val="0"/>
              </a:spcAft>
              <a:defRPr sz="1200">
                <a:solidFill>
                  <a:schemeClr val="tx1"/>
                </a:solidFill>
                <a:latin typeface="Arial" charset="0"/>
                <a:cs typeface="Arial" charset="0"/>
              </a:defRPr>
            </a:lvl8pPr>
            <a:lvl9pPr marL="3886200" indent="-228600" defTabSz="876300" eaLnBrk="0" fontAlgn="base" hangingPunct="0">
              <a:spcBef>
                <a:spcPct val="0"/>
              </a:spcBef>
              <a:spcAft>
                <a:spcPct val="0"/>
              </a:spcAft>
              <a:defRPr sz="1200">
                <a:solidFill>
                  <a:schemeClr val="tx1"/>
                </a:solidFill>
                <a:latin typeface="Arial" charset="0"/>
                <a:cs typeface="Arial" charset="0"/>
              </a:defRPr>
            </a:lvl9p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Once peer mentors had progressed through recovery into a more stable state, they began to contemplate becoming a peer mentor</a:t>
            </a:r>
          </a:p>
          <a:p>
            <a:endParaRPr lang="en-GB" altLang="en-US" smtClean="0"/>
          </a:p>
          <a:p>
            <a:r>
              <a:rPr lang="en-GB" altLang="en-US" smtClean="0"/>
              <a:t>Provides purpose and structure</a:t>
            </a:r>
            <a:br>
              <a:rPr lang="en-GB" altLang="en-US" smtClean="0"/>
            </a:br>
            <a:r>
              <a:rPr lang="en-GB" altLang="en-US" smtClean="0"/>
              <a:t>Help other people and give back to services</a:t>
            </a:r>
          </a:p>
        </p:txBody>
      </p:sp>
      <p:sp>
        <p:nvSpPr>
          <p:cNvPr id="3072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defRPr sz="1200">
                <a:solidFill>
                  <a:schemeClr val="tx1"/>
                </a:solidFill>
                <a:latin typeface="Arial" charset="0"/>
                <a:cs typeface="Arial" charset="0"/>
              </a:defRPr>
            </a:lvl1pPr>
            <a:lvl2pPr marL="742950" indent="-285750" defTabSz="876300">
              <a:defRPr sz="1200">
                <a:solidFill>
                  <a:schemeClr val="tx1"/>
                </a:solidFill>
                <a:latin typeface="Arial" charset="0"/>
                <a:cs typeface="Arial" charset="0"/>
              </a:defRPr>
            </a:lvl2pPr>
            <a:lvl3pPr marL="1143000" indent="-228600" defTabSz="876300">
              <a:defRPr sz="1200">
                <a:solidFill>
                  <a:schemeClr val="tx1"/>
                </a:solidFill>
                <a:latin typeface="Arial" charset="0"/>
                <a:cs typeface="Arial" charset="0"/>
              </a:defRPr>
            </a:lvl3pPr>
            <a:lvl4pPr marL="1600200" indent="-228600" defTabSz="876300">
              <a:defRPr sz="1200">
                <a:solidFill>
                  <a:schemeClr val="tx1"/>
                </a:solidFill>
                <a:latin typeface="Arial" charset="0"/>
                <a:cs typeface="Arial" charset="0"/>
              </a:defRPr>
            </a:lvl4pPr>
            <a:lvl5pPr marL="2057400" indent="-228600" defTabSz="876300">
              <a:defRPr sz="1200">
                <a:solidFill>
                  <a:schemeClr val="tx1"/>
                </a:solidFill>
                <a:latin typeface="Arial" charset="0"/>
                <a:cs typeface="Arial" charset="0"/>
              </a:defRPr>
            </a:lvl5pPr>
            <a:lvl6pPr marL="2514600" indent="-228600" defTabSz="876300" eaLnBrk="0" fontAlgn="base" hangingPunct="0">
              <a:spcBef>
                <a:spcPct val="0"/>
              </a:spcBef>
              <a:spcAft>
                <a:spcPct val="0"/>
              </a:spcAft>
              <a:defRPr sz="1200">
                <a:solidFill>
                  <a:schemeClr val="tx1"/>
                </a:solidFill>
                <a:latin typeface="Arial" charset="0"/>
                <a:cs typeface="Arial" charset="0"/>
              </a:defRPr>
            </a:lvl6pPr>
            <a:lvl7pPr marL="2971800" indent="-228600" defTabSz="876300" eaLnBrk="0" fontAlgn="base" hangingPunct="0">
              <a:spcBef>
                <a:spcPct val="0"/>
              </a:spcBef>
              <a:spcAft>
                <a:spcPct val="0"/>
              </a:spcAft>
              <a:defRPr sz="1200">
                <a:solidFill>
                  <a:schemeClr val="tx1"/>
                </a:solidFill>
                <a:latin typeface="Arial" charset="0"/>
                <a:cs typeface="Arial" charset="0"/>
              </a:defRPr>
            </a:lvl7pPr>
            <a:lvl8pPr marL="3429000" indent="-228600" defTabSz="876300" eaLnBrk="0" fontAlgn="base" hangingPunct="0">
              <a:spcBef>
                <a:spcPct val="0"/>
              </a:spcBef>
              <a:spcAft>
                <a:spcPct val="0"/>
              </a:spcAft>
              <a:defRPr sz="1200">
                <a:solidFill>
                  <a:schemeClr val="tx1"/>
                </a:solidFill>
                <a:latin typeface="Arial" charset="0"/>
                <a:cs typeface="Arial" charset="0"/>
              </a:defRPr>
            </a:lvl8pPr>
            <a:lvl9pPr marL="3886200" indent="-228600" defTabSz="876300" eaLnBrk="0" fontAlgn="base" hangingPunct="0">
              <a:spcBef>
                <a:spcPct val="0"/>
              </a:spcBef>
              <a:spcAft>
                <a:spcPct val="0"/>
              </a:spcAft>
              <a:defRPr sz="1200">
                <a:solidFill>
                  <a:schemeClr val="tx1"/>
                </a:solidFill>
                <a:latin typeface="Arial" charset="0"/>
                <a:cs typeface="Arial" charset="0"/>
              </a:defRPr>
            </a:lvl9pPr>
          </a:lstStyle>
          <a:p>
            <a:endParaRPr lang="en-US" altLang="en-US" smtClean="0"/>
          </a:p>
        </p:txBody>
      </p:sp>
      <p:sp>
        <p:nvSpPr>
          <p:cNvPr id="3072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defRPr sz="1200">
                <a:solidFill>
                  <a:schemeClr val="tx1"/>
                </a:solidFill>
                <a:latin typeface="Arial" charset="0"/>
                <a:cs typeface="Arial" charset="0"/>
              </a:defRPr>
            </a:lvl1pPr>
            <a:lvl2pPr marL="742950" indent="-285750" defTabSz="876300">
              <a:defRPr sz="1200">
                <a:solidFill>
                  <a:schemeClr val="tx1"/>
                </a:solidFill>
                <a:latin typeface="Arial" charset="0"/>
                <a:cs typeface="Arial" charset="0"/>
              </a:defRPr>
            </a:lvl2pPr>
            <a:lvl3pPr marL="1143000" indent="-228600" defTabSz="876300">
              <a:defRPr sz="1200">
                <a:solidFill>
                  <a:schemeClr val="tx1"/>
                </a:solidFill>
                <a:latin typeface="Arial" charset="0"/>
                <a:cs typeface="Arial" charset="0"/>
              </a:defRPr>
            </a:lvl3pPr>
            <a:lvl4pPr marL="1600200" indent="-228600" defTabSz="876300">
              <a:defRPr sz="1200">
                <a:solidFill>
                  <a:schemeClr val="tx1"/>
                </a:solidFill>
                <a:latin typeface="Arial" charset="0"/>
                <a:cs typeface="Arial" charset="0"/>
              </a:defRPr>
            </a:lvl4pPr>
            <a:lvl5pPr marL="2057400" indent="-228600" defTabSz="876300">
              <a:defRPr sz="1200">
                <a:solidFill>
                  <a:schemeClr val="tx1"/>
                </a:solidFill>
                <a:latin typeface="Arial" charset="0"/>
                <a:cs typeface="Arial" charset="0"/>
              </a:defRPr>
            </a:lvl5pPr>
            <a:lvl6pPr marL="2514600" indent="-228600" defTabSz="876300" eaLnBrk="0" fontAlgn="base" hangingPunct="0">
              <a:spcBef>
                <a:spcPct val="0"/>
              </a:spcBef>
              <a:spcAft>
                <a:spcPct val="0"/>
              </a:spcAft>
              <a:defRPr sz="1200">
                <a:solidFill>
                  <a:schemeClr val="tx1"/>
                </a:solidFill>
                <a:latin typeface="Arial" charset="0"/>
                <a:cs typeface="Arial" charset="0"/>
              </a:defRPr>
            </a:lvl6pPr>
            <a:lvl7pPr marL="2971800" indent="-228600" defTabSz="876300" eaLnBrk="0" fontAlgn="base" hangingPunct="0">
              <a:spcBef>
                <a:spcPct val="0"/>
              </a:spcBef>
              <a:spcAft>
                <a:spcPct val="0"/>
              </a:spcAft>
              <a:defRPr sz="1200">
                <a:solidFill>
                  <a:schemeClr val="tx1"/>
                </a:solidFill>
                <a:latin typeface="Arial" charset="0"/>
                <a:cs typeface="Arial" charset="0"/>
              </a:defRPr>
            </a:lvl7pPr>
            <a:lvl8pPr marL="3429000" indent="-228600" defTabSz="876300" eaLnBrk="0" fontAlgn="base" hangingPunct="0">
              <a:spcBef>
                <a:spcPct val="0"/>
              </a:spcBef>
              <a:spcAft>
                <a:spcPct val="0"/>
              </a:spcAft>
              <a:defRPr sz="1200">
                <a:solidFill>
                  <a:schemeClr val="tx1"/>
                </a:solidFill>
                <a:latin typeface="Arial" charset="0"/>
                <a:cs typeface="Arial" charset="0"/>
              </a:defRPr>
            </a:lvl8pPr>
            <a:lvl9pPr marL="3886200" indent="-228600" defTabSz="876300" eaLnBrk="0" fontAlgn="base" hangingPunct="0">
              <a:spcBef>
                <a:spcPct val="0"/>
              </a:spcBef>
              <a:spcAft>
                <a:spcPct val="0"/>
              </a:spcAft>
              <a:defRPr sz="1200">
                <a:solidFill>
                  <a:schemeClr val="tx1"/>
                </a:solidFill>
                <a:latin typeface="Arial" charset="0"/>
                <a:cs typeface="Arial" charset="0"/>
              </a:defRPr>
            </a:lvl9pPr>
          </a:lstStyle>
          <a:p>
            <a:fld id="{8059ABA3-8FD4-461B-97D4-03140EB620D3}"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Regain control</a:t>
            </a:r>
          </a:p>
        </p:txBody>
      </p:sp>
      <p:sp>
        <p:nvSpPr>
          <p:cNvPr id="3277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defRPr sz="1200">
                <a:solidFill>
                  <a:schemeClr val="tx1"/>
                </a:solidFill>
                <a:latin typeface="Arial" charset="0"/>
                <a:cs typeface="Arial" charset="0"/>
              </a:defRPr>
            </a:lvl1pPr>
            <a:lvl2pPr marL="742950" indent="-285750" defTabSz="876300">
              <a:defRPr sz="1200">
                <a:solidFill>
                  <a:schemeClr val="tx1"/>
                </a:solidFill>
                <a:latin typeface="Arial" charset="0"/>
                <a:cs typeface="Arial" charset="0"/>
              </a:defRPr>
            </a:lvl2pPr>
            <a:lvl3pPr marL="1143000" indent="-228600" defTabSz="876300">
              <a:defRPr sz="1200">
                <a:solidFill>
                  <a:schemeClr val="tx1"/>
                </a:solidFill>
                <a:latin typeface="Arial" charset="0"/>
                <a:cs typeface="Arial" charset="0"/>
              </a:defRPr>
            </a:lvl3pPr>
            <a:lvl4pPr marL="1600200" indent="-228600" defTabSz="876300">
              <a:defRPr sz="1200">
                <a:solidFill>
                  <a:schemeClr val="tx1"/>
                </a:solidFill>
                <a:latin typeface="Arial" charset="0"/>
                <a:cs typeface="Arial" charset="0"/>
              </a:defRPr>
            </a:lvl4pPr>
            <a:lvl5pPr marL="2057400" indent="-228600" defTabSz="876300">
              <a:defRPr sz="1200">
                <a:solidFill>
                  <a:schemeClr val="tx1"/>
                </a:solidFill>
                <a:latin typeface="Arial" charset="0"/>
                <a:cs typeface="Arial" charset="0"/>
              </a:defRPr>
            </a:lvl5pPr>
            <a:lvl6pPr marL="2514600" indent="-228600" defTabSz="876300" eaLnBrk="0" fontAlgn="base" hangingPunct="0">
              <a:spcBef>
                <a:spcPct val="0"/>
              </a:spcBef>
              <a:spcAft>
                <a:spcPct val="0"/>
              </a:spcAft>
              <a:defRPr sz="1200">
                <a:solidFill>
                  <a:schemeClr val="tx1"/>
                </a:solidFill>
                <a:latin typeface="Arial" charset="0"/>
                <a:cs typeface="Arial" charset="0"/>
              </a:defRPr>
            </a:lvl6pPr>
            <a:lvl7pPr marL="2971800" indent="-228600" defTabSz="876300" eaLnBrk="0" fontAlgn="base" hangingPunct="0">
              <a:spcBef>
                <a:spcPct val="0"/>
              </a:spcBef>
              <a:spcAft>
                <a:spcPct val="0"/>
              </a:spcAft>
              <a:defRPr sz="1200">
                <a:solidFill>
                  <a:schemeClr val="tx1"/>
                </a:solidFill>
                <a:latin typeface="Arial" charset="0"/>
                <a:cs typeface="Arial" charset="0"/>
              </a:defRPr>
            </a:lvl7pPr>
            <a:lvl8pPr marL="3429000" indent="-228600" defTabSz="876300" eaLnBrk="0" fontAlgn="base" hangingPunct="0">
              <a:spcBef>
                <a:spcPct val="0"/>
              </a:spcBef>
              <a:spcAft>
                <a:spcPct val="0"/>
              </a:spcAft>
              <a:defRPr sz="1200">
                <a:solidFill>
                  <a:schemeClr val="tx1"/>
                </a:solidFill>
                <a:latin typeface="Arial" charset="0"/>
                <a:cs typeface="Arial" charset="0"/>
              </a:defRPr>
            </a:lvl8pPr>
            <a:lvl9pPr marL="3886200" indent="-228600" defTabSz="876300" eaLnBrk="0" fontAlgn="base" hangingPunct="0">
              <a:spcBef>
                <a:spcPct val="0"/>
              </a:spcBef>
              <a:spcAft>
                <a:spcPct val="0"/>
              </a:spcAft>
              <a:defRPr sz="1200">
                <a:solidFill>
                  <a:schemeClr val="tx1"/>
                </a:solidFill>
                <a:latin typeface="Arial" charset="0"/>
                <a:cs typeface="Arial" charset="0"/>
              </a:defRPr>
            </a:lvl9pPr>
          </a:lstStyle>
          <a:p>
            <a:endParaRPr lang="en-US" altLang="en-US" smtClean="0"/>
          </a:p>
        </p:txBody>
      </p:sp>
      <p:sp>
        <p:nvSpPr>
          <p:cNvPr id="3277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defRPr sz="1200">
                <a:solidFill>
                  <a:schemeClr val="tx1"/>
                </a:solidFill>
                <a:latin typeface="Arial" charset="0"/>
                <a:cs typeface="Arial" charset="0"/>
              </a:defRPr>
            </a:lvl1pPr>
            <a:lvl2pPr marL="742950" indent="-285750" defTabSz="876300">
              <a:defRPr sz="1200">
                <a:solidFill>
                  <a:schemeClr val="tx1"/>
                </a:solidFill>
                <a:latin typeface="Arial" charset="0"/>
                <a:cs typeface="Arial" charset="0"/>
              </a:defRPr>
            </a:lvl2pPr>
            <a:lvl3pPr marL="1143000" indent="-228600" defTabSz="876300">
              <a:defRPr sz="1200">
                <a:solidFill>
                  <a:schemeClr val="tx1"/>
                </a:solidFill>
                <a:latin typeface="Arial" charset="0"/>
                <a:cs typeface="Arial" charset="0"/>
              </a:defRPr>
            </a:lvl3pPr>
            <a:lvl4pPr marL="1600200" indent="-228600" defTabSz="876300">
              <a:defRPr sz="1200">
                <a:solidFill>
                  <a:schemeClr val="tx1"/>
                </a:solidFill>
                <a:latin typeface="Arial" charset="0"/>
                <a:cs typeface="Arial" charset="0"/>
              </a:defRPr>
            </a:lvl4pPr>
            <a:lvl5pPr marL="2057400" indent="-228600" defTabSz="876300">
              <a:defRPr sz="1200">
                <a:solidFill>
                  <a:schemeClr val="tx1"/>
                </a:solidFill>
                <a:latin typeface="Arial" charset="0"/>
                <a:cs typeface="Arial" charset="0"/>
              </a:defRPr>
            </a:lvl5pPr>
            <a:lvl6pPr marL="2514600" indent="-228600" defTabSz="876300" eaLnBrk="0" fontAlgn="base" hangingPunct="0">
              <a:spcBef>
                <a:spcPct val="0"/>
              </a:spcBef>
              <a:spcAft>
                <a:spcPct val="0"/>
              </a:spcAft>
              <a:defRPr sz="1200">
                <a:solidFill>
                  <a:schemeClr val="tx1"/>
                </a:solidFill>
                <a:latin typeface="Arial" charset="0"/>
                <a:cs typeface="Arial" charset="0"/>
              </a:defRPr>
            </a:lvl6pPr>
            <a:lvl7pPr marL="2971800" indent="-228600" defTabSz="876300" eaLnBrk="0" fontAlgn="base" hangingPunct="0">
              <a:spcBef>
                <a:spcPct val="0"/>
              </a:spcBef>
              <a:spcAft>
                <a:spcPct val="0"/>
              </a:spcAft>
              <a:defRPr sz="1200">
                <a:solidFill>
                  <a:schemeClr val="tx1"/>
                </a:solidFill>
                <a:latin typeface="Arial" charset="0"/>
                <a:cs typeface="Arial" charset="0"/>
              </a:defRPr>
            </a:lvl7pPr>
            <a:lvl8pPr marL="3429000" indent="-228600" defTabSz="876300" eaLnBrk="0" fontAlgn="base" hangingPunct="0">
              <a:spcBef>
                <a:spcPct val="0"/>
              </a:spcBef>
              <a:spcAft>
                <a:spcPct val="0"/>
              </a:spcAft>
              <a:defRPr sz="1200">
                <a:solidFill>
                  <a:schemeClr val="tx1"/>
                </a:solidFill>
                <a:latin typeface="Arial" charset="0"/>
                <a:cs typeface="Arial" charset="0"/>
              </a:defRPr>
            </a:lvl8pPr>
            <a:lvl9pPr marL="3886200" indent="-228600" defTabSz="876300" eaLnBrk="0" fontAlgn="base" hangingPunct="0">
              <a:spcBef>
                <a:spcPct val="0"/>
              </a:spcBef>
              <a:spcAft>
                <a:spcPct val="0"/>
              </a:spcAft>
              <a:defRPr sz="1200">
                <a:solidFill>
                  <a:schemeClr val="tx1"/>
                </a:solidFill>
                <a:latin typeface="Arial" charset="0"/>
                <a:cs typeface="Arial" charset="0"/>
              </a:defRPr>
            </a:lvl9pPr>
          </a:lstStyle>
          <a:p>
            <a:fld id="{7B0D9944-6EA1-4979-89D3-77734E71C5C3}" type="slidenum">
              <a:rPr lang="en-US"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defRPr sz="1200">
                <a:solidFill>
                  <a:schemeClr val="tx1"/>
                </a:solidFill>
                <a:latin typeface="Arial" charset="0"/>
                <a:cs typeface="Arial" charset="0"/>
              </a:defRPr>
            </a:lvl1pPr>
            <a:lvl2pPr marL="742950" indent="-285750" defTabSz="876300">
              <a:defRPr sz="1200">
                <a:solidFill>
                  <a:schemeClr val="tx1"/>
                </a:solidFill>
                <a:latin typeface="Arial" charset="0"/>
                <a:cs typeface="Arial" charset="0"/>
              </a:defRPr>
            </a:lvl2pPr>
            <a:lvl3pPr marL="1143000" indent="-228600" defTabSz="876300">
              <a:defRPr sz="1200">
                <a:solidFill>
                  <a:schemeClr val="tx1"/>
                </a:solidFill>
                <a:latin typeface="Arial" charset="0"/>
                <a:cs typeface="Arial" charset="0"/>
              </a:defRPr>
            </a:lvl3pPr>
            <a:lvl4pPr marL="1600200" indent="-228600" defTabSz="876300">
              <a:defRPr sz="1200">
                <a:solidFill>
                  <a:schemeClr val="tx1"/>
                </a:solidFill>
                <a:latin typeface="Arial" charset="0"/>
                <a:cs typeface="Arial" charset="0"/>
              </a:defRPr>
            </a:lvl4pPr>
            <a:lvl5pPr marL="2057400" indent="-228600" defTabSz="876300">
              <a:defRPr sz="1200">
                <a:solidFill>
                  <a:schemeClr val="tx1"/>
                </a:solidFill>
                <a:latin typeface="Arial" charset="0"/>
                <a:cs typeface="Arial" charset="0"/>
              </a:defRPr>
            </a:lvl5pPr>
            <a:lvl6pPr marL="2514600" indent="-228600" defTabSz="876300" eaLnBrk="0" fontAlgn="base" hangingPunct="0">
              <a:spcBef>
                <a:spcPct val="0"/>
              </a:spcBef>
              <a:spcAft>
                <a:spcPct val="0"/>
              </a:spcAft>
              <a:defRPr sz="1200">
                <a:solidFill>
                  <a:schemeClr val="tx1"/>
                </a:solidFill>
                <a:latin typeface="Arial" charset="0"/>
                <a:cs typeface="Arial" charset="0"/>
              </a:defRPr>
            </a:lvl6pPr>
            <a:lvl7pPr marL="2971800" indent="-228600" defTabSz="876300" eaLnBrk="0" fontAlgn="base" hangingPunct="0">
              <a:spcBef>
                <a:spcPct val="0"/>
              </a:spcBef>
              <a:spcAft>
                <a:spcPct val="0"/>
              </a:spcAft>
              <a:defRPr sz="1200">
                <a:solidFill>
                  <a:schemeClr val="tx1"/>
                </a:solidFill>
                <a:latin typeface="Arial" charset="0"/>
                <a:cs typeface="Arial" charset="0"/>
              </a:defRPr>
            </a:lvl7pPr>
            <a:lvl8pPr marL="3429000" indent="-228600" defTabSz="876300" eaLnBrk="0" fontAlgn="base" hangingPunct="0">
              <a:spcBef>
                <a:spcPct val="0"/>
              </a:spcBef>
              <a:spcAft>
                <a:spcPct val="0"/>
              </a:spcAft>
              <a:defRPr sz="1200">
                <a:solidFill>
                  <a:schemeClr val="tx1"/>
                </a:solidFill>
                <a:latin typeface="Arial" charset="0"/>
                <a:cs typeface="Arial" charset="0"/>
              </a:defRPr>
            </a:lvl8pPr>
            <a:lvl9pPr marL="3886200" indent="-228600" defTabSz="876300" eaLnBrk="0" fontAlgn="base" hangingPunct="0">
              <a:spcBef>
                <a:spcPct val="0"/>
              </a:spcBef>
              <a:spcAft>
                <a:spcPct val="0"/>
              </a:spcAft>
              <a:defRPr sz="1200">
                <a:solidFill>
                  <a:schemeClr val="tx1"/>
                </a:solidFill>
                <a:latin typeface="Arial" charset="0"/>
                <a:cs typeface="Arial" charset="0"/>
              </a:defRPr>
            </a:lvl9pPr>
          </a:lstStyle>
          <a:p>
            <a:endParaRPr lang="en-US" altLang="en-US" smtClean="0"/>
          </a:p>
        </p:txBody>
      </p:sp>
      <p:sp>
        <p:nvSpPr>
          <p:cNvPr id="3482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defRPr sz="1200">
                <a:solidFill>
                  <a:schemeClr val="tx1"/>
                </a:solidFill>
                <a:latin typeface="Arial" charset="0"/>
                <a:cs typeface="Arial" charset="0"/>
              </a:defRPr>
            </a:lvl1pPr>
            <a:lvl2pPr marL="742950" indent="-285750" defTabSz="876300">
              <a:defRPr sz="1200">
                <a:solidFill>
                  <a:schemeClr val="tx1"/>
                </a:solidFill>
                <a:latin typeface="Arial" charset="0"/>
                <a:cs typeface="Arial" charset="0"/>
              </a:defRPr>
            </a:lvl2pPr>
            <a:lvl3pPr marL="1143000" indent="-228600" defTabSz="876300">
              <a:defRPr sz="1200">
                <a:solidFill>
                  <a:schemeClr val="tx1"/>
                </a:solidFill>
                <a:latin typeface="Arial" charset="0"/>
                <a:cs typeface="Arial" charset="0"/>
              </a:defRPr>
            </a:lvl3pPr>
            <a:lvl4pPr marL="1600200" indent="-228600" defTabSz="876300">
              <a:defRPr sz="1200">
                <a:solidFill>
                  <a:schemeClr val="tx1"/>
                </a:solidFill>
                <a:latin typeface="Arial" charset="0"/>
                <a:cs typeface="Arial" charset="0"/>
              </a:defRPr>
            </a:lvl4pPr>
            <a:lvl5pPr marL="2057400" indent="-228600" defTabSz="876300">
              <a:defRPr sz="1200">
                <a:solidFill>
                  <a:schemeClr val="tx1"/>
                </a:solidFill>
                <a:latin typeface="Arial" charset="0"/>
                <a:cs typeface="Arial" charset="0"/>
              </a:defRPr>
            </a:lvl5pPr>
            <a:lvl6pPr marL="2514600" indent="-228600" defTabSz="876300" eaLnBrk="0" fontAlgn="base" hangingPunct="0">
              <a:spcBef>
                <a:spcPct val="0"/>
              </a:spcBef>
              <a:spcAft>
                <a:spcPct val="0"/>
              </a:spcAft>
              <a:defRPr sz="1200">
                <a:solidFill>
                  <a:schemeClr val="tx1"/>
                </a:solidFill>
                <a:latin typeface="Arial" charset="0"/>
                <a:cs typeface="Arial" charset="0"/>
              </a:defRPr>
            </a:lvl6pPr>
            <a:lvl7pPr marL="2971800" indent="-228600" defTabSz="876300" eaLnBrk="0" fontAlgn="base" hangingPunct="0">
              <a:spcBef>
                <a:spcPct val="0"/>
              </a:spcBef>
              <a:spcAft>
                <a:spcPct val="0"/>
              </a:spcAft>
              <a:defRPr sz="1200">
                <a:solidFill>
                  <a:schemeClr val="tx1"/>
                </a:solidFill>
                <a:latin typeface="Arial" charset="0"/>
                <a:cs typeface="Arial" charset="0"/>
              </a:defRPr>
            </a:lvl7pPr>
            <a:lvl8pPr marL="3429000" indent="-228600" defTabSz="876300" eaLnBrk="0" fontAlgn="base" hangingPunct="0">
              <a:spcBef>
                <a:spcPct val="0"/>
              </a:spcBef>
              <a:spcAft>
                <a:spcPct val="0"/>
              </a:spcAft>
              <a:defRPr sz="1200">
                <a:solidFill>
                  <a:schemeClr val="tx1"/>
                </a:solidFill>
                <a:latin typeface="Arial" charset="0"/>
                <a:cs typeface="Arial" charset="0"/>
              </a:defRPr>
            </a:lvl8pPr>
            <a:lvl9pPr marL="3886200" indent="-228600" defTabSz="876300" eaLnBrk="0" fontAlgn="base" hangingPunct="0">
              <a:spcBef>
                <a:spcPct val="0"/>
              </a:spcBef>
              <a:spcAft>
                <a:spcPct val="0"/>
              </a:spcAft>
              <a:defRPr sz="1200">
                <a:solidFill>
                  <a:schemeClr val="tx1"/>
                </a:solidFill>
                <a:latin typeface="Arial" charset="0"/>
                <a:cs typeface="Arial" charset="0"/>
              </a:defRPr>
            </a:lvl9pPr>
          </a:lstStyle>
          <a:p>
            <a:fld id="{E94B46A7-4957-4FF6-B635-31300B35B111}" type="slidenum">
              <a:rPr lang="en-US" altLang="en-US"/>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Apart from that one peer mentor – for the most maintenance is key.</a:t>
            </a:r>
          </a:p>
          <a:p>
            <a:endParaRPr lang="en-GB" altLang="en-US" smtClean="0"/>
          </a:p>
          <a:p>
            <a:r>
              <a:rPr lang="en-GB" altLang="en-US" smtClean="0"/>
              <a:t>The role of PMs actually helped to facilitate maintenance by creating opportunities to build recovery capital</a:t>
            </a:r>
          </a:p>
          <a:p>
            <a:r>
              <a:rPr lang="en-GB" altLang="en-US" smtClean="0"/>
              <a:t> </a:t>
            </a:r>
          </a:p>
          <a:p>
            <a:r>
              <a:rPr lang="en-GB" altLang="en-US" smtClean="0"/>
              <a:t>Bfo, family, peers, mutual aid, training courses, hobbies </a:t>
            </a:r>
          </a:p>
        </p:txBody>
      </p:sp>
      <p:sp>
        <p:nvSpPr>
          <p:cNvPr id="3686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defRPr sz="1200">
                <a:solidFill>
                  <a:schemeClr val="tx1"/>
                </a:solidFill>
                <a:latin typeface="Arial" charset="0"/>
                <a:cs typeface="Arial" charset="0"/>
              </a:defRPr>
            </a:lvl1pPr>
            <a:lvl2pPr marL="742950" indent="-285750" defTabSz="876300">
              <a:defRPr sz="1200">
                <a:solidFill>
                  <a:schemeClr val="tx1"/>
                </a:solidFill>
                <a:latin typeface="Arial" charset="0"/>
                <a:cs typeface="Arial" charset="0"/>
              </a:defRPr>
            </a:lvl2pPr>
            <a:lvl3pPr marL="1143000" indent="-228600" defTabSz="876300">
              <a:defRPr sz="1200">
                <a:solidFill>
                  <a:schemeClr val="tx1"/>
                </a:solidFill>
                <a:latin typeface="Arial" charset="0"/>
                <a:cs typeface="Arial" charset="0"/>
              </a:defRPr>
            </a:lvl3pPr>
            <a:lvl4pPr marL="1600200" indent="-228600" defTabSz="876300">
              <a:defRPr sz="1200">
                <a:solidFill>
                  <a:schemeClr val="tx1"/>
                </a:solidFill>
                <a:latin typeface="Arial" charset="0"/>
                <a:cs typeface="Arial" charset="0"/>
              </a:defRPr>
            </a:lvl4pPr>
            <a:lvl5pPr marL="2057400" indent="-228600" defTabSz="876300">
              <a:defRPr sz="1200">
                <a:solidFill>
                  <a:schemeClr val="tx1"/>
                </a:solidFill>
                <a:latin typeface="Arial" charset="0"/>
                <a:cs typeface="Arial" charset="0"/>
              </a:defRPr>
            </a:lvl5pPr>
            <a:lvl6pPr marL="2514600" indent="-228600" defTabSz="876300" eaLnBrk="0" fontAlgn="base" hangingPunct="0">
              <a:spcBef>
                <a:spcPct val="0"/>
              </a:spcBef>
              <a:spcAft>
                <a:spcPct val="0"/>
              </a:spcAft>
              <a:defRPr sz="1200">
                <a:solidFill>
                  <a:schemeClr val="tx1"/>
                </a:solidFill>
                <a:latin typeface="Arial" charset="0"/>
                <a:cs typeface="Arial" charset="0"/>
              </a:defRPr>
            </a:lvl6pPr>
            <a:lvl7pPr marL="2971800" indent="-228600" defTabSz="876300" eaLnBrk="0" fontAlgn="base" hangingPunct="0">
              <a:spcBef>
                <a:spcPct val="0"/>
              </a:spcBef>
              <a:spcAft>
                <a:spcPct val="0"/>
              </a:spcAft>
              <a:defRPr sz="1200">
                <a:solidFill>
                  <a:schemeClr val="tx1"/>
                </a:solidFill>
                <a:latin typeface="Arial" charset="0"/>
                <a:cs typeface="Arial" charset="0"/>
              </a:defRPr>
            </a:lvl7pPr>
            <a:lvl8pPr marL="3429000" indent="-228600" defTabSz="876300" eaLnBrk="0" fontAlgn="base" hangingPunct="0">
              <a:spcBef>
                <a:spcPct val="0"/>
              </a:spcBef>
              <a:spcAft>
                <a:spcPct val="0"/>
              </a:spcAft>
              <a:defRPr sz="1200">
                <a:solidFill>
                  <a:schemeClr val="tx1"/>
                </a:solidFill>
                <a:latin typeface="Arial" charset="0"/>
                <a:cs typeface="Arial" charset="0"/>
              </a:defRPr>
            </a:lvl8pPr>
            <a:lvl9pPr marL="3886200" indent="-228600" defTabSz="876300" eaLnBrk="0" fontAlgn="base" hangingPunct="0">
              <a:spcBef>
                <a:spcPct val="0"/>
              </a:spcBef>
              <a:spcAft>
                <a:spcPct val="0"/>
              </a:spcAft>
              <a:defRPr sz="1200">
                <a:solidFill>
                  <a:schemeClr val="tx1"/>
                </a:solidFill>
                <a:latin typeface="Arial" charset="0"/>
                <a:cs typeface="Arial" charset="0"/>
              </a:defRPr>
            </a:lvl9pPr>
          </a:lstStyle>
          <a:p>
            <a:endParaRPr lang="en-US" altLang="en-US" smtClean="0"/>
          </a:p>
        </p:txBody>
      </p:sp>
      <p:sp>
        <p:nvSpPr>
          <p:cNvPr id="3686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defRPr sz="1200">
                <a:solidFill>
                  <a:schemeClr val="tx1"/>
                </a:solidFill>
                <a:latin typeface="Arial" charset="0"/>
                <a:cs typeface="Arial" charset="0"/>
              </a:defRPr>
            </a:lvl1pPr>
            <a:lvl2pPr marL="742950" indent="-285750" defTabSz="876300">
              <a:defRPr sz="1200">
                <a:solidFill>
                  <a:schemeClr val="tx1"/>
                </a:solidFill>
                <a:latin typeface="Arial" charset="0"/>
                <a:cs typeface="Arial" charset="0"/>
              </a:defRPr>
            </a:lvl2pPr>
            <a:lvl3pPr marL="1143000" indent="-228600" defTabSz="876300">
              <a:defRPr sz="1200">
                <a:solidFill>
                  <a:schemeClr val="tx1"/>
                </a:solidFill>
                <a:latin typeface="Arial" charset="0"/>
                <a:cs typeface="Arial" charset="0"/>
              </a:defRPr>
            </a:lvl3pPr>
            <a:lvl4pPr marL="1600200" indent="-228600" defTabSz="876300">
              <a:defRPr sz="1200">
                <a:solidFill>
                  <a:schemeClr val="tx1"/>
                </a:solidFill>
                <a:latin typeface="Arial" charset="0"/>
                <a:cs typeface="Arial" charset="0"/>
              </a:defRPr>
            </a:lvl4pPr>
            <a:lvl5pPr marL="2057400" indent="-228600" defTabSz="876300">
              <a:defRPr sz="1200">
                <a:solidFill>
                  <a:schemeClr val="tx1"/>
                </a:solidFill>
                <a:latin typeface="Arial" charset="0"/>
                <a:cs typeface="Arial" charset="0"/>
              </a:defRPr>
            </a:lvl5pPr>
            <a:lvl6pPr marL="2514600" indent="-228600" defTabSz="876300" eaLnBrk="0" fontAlgn="base" hangingPunct="0">
              <a:spcBef>
                <a:spcPct val="0"/>
              </a:spcBef>
              <a:spcAft>
                <a:spcPct val="0"/>
              </a:spcAft>
              <a:defRPr sz="1200">
                <a:solidFill>
                  <a:schemeClr val="tx1"/>
                </a:solidFill>
                <a:latin typeface="Arial" charset="0"/>
                <a:cs typeface="Arial" charset="0"/>
              </a:defRPr>
            </a:lvl6pPr>
            <a:lvl7pPr marL="2971800" indent="-228600" defTabSz="876300" eaLnBrk="0" fontAlgn="base" hangingPunct="0">
              <a:spcBef>
                <a:spcPct val="0"/>
              </a:spcBef>
              <a:spcAft>
                <a:spcPct val="0"/>
              </a:spcAft>
              <a:defRPr sz="1200">
                <a:solidFill>
                  <a:schemeClr val="tx1"/>
                </a:solidFill>
                <a:latin typeface="Arial" charset="0"/>
                <a:cs typeface="Arial" charset="0"/>
              </a:defRPr>
            </a:lvl7pPr>
            <a:lvl8pPr marL="3429000" indent="-228600" defTabSz="876300" eaLnBrk="0" fontAlgn="base" hangingPunct="0">
              <a:spcBef>
                <a:spcPct val="0"/>
              </a:spcBef>
              <a:spcAft>
                <a:spcPct val="0"/>
              </a:spcAft>
              <a:defRPr sz="1200">
                <a:solidFill>
                  <a:schemeClr val="tx1"/>
                </a:solidFill>
                <a:latin typeface="Arial" charset="0"/>
                <a:cs typeface="Arial" charset="0"/>
              </a:defRPr>
            </a:lvl8pPr>
            <a:lvl9pPr marL="3886200" indent="-228600" defTabSz="876300" eaLnBrk="0" fontAlgn="base" hangingPunct="0">
              <a:spcBef>
                <a:spcPct val="0"/>
              </a:spcBef>
              <a:spcAft>
                <a:spcPct val="0"/>
              </a:spcAft>
              <a:defRPr sz="1200">
                <a:solidFill>
                  <a:schemeClr val="tx1"/>
                </a:solidFill>
                <a:latin typeface="Arial" charset="0"/>
                <a:cs typeface="Arial" charset="0"/>
              </a:defRPr>
            </a:lvl9pPr>
          </a:lstStyle>
          <a:p>
            <a:fld id="{A1E015B9-8B48-42B2-B54C-96BD7474E2C2}" type="slidenum">
              <a:rPr lang="en-US" altLang="en-US"/>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One of the questions I was initially interested in before starting the study was how does the implementation of BFO affect peer mentors</a:t>
            </a:r>
          </a:p>
          <a:p>
            <a:endParaRPr lang="en-US" altLang="en-US" smtClean="0"/>
          </a:p>
          <a:p>
            <a:r>
              <a:rPr lang="en-US" altLang="en-US" smtClean="0"/>
              <a:t>Suggests that they use the programme for themselves or use the techniques as a reminder to maintain recovery</a:t>
            </a:r>
          </a:p>
        </p:txBody>
      </p:sp>
      <p:sp>
        <p:nvSpPr>
          <p:cNvPr id="3891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defRPr sz="1200">
                <a:solidFill>
                  <a:schemeClr val="tx1"/>
                </a:solidFill>
                <a:latin typeface="Arial" charset="0"/>
                <a:cs typeface="Arial" charset="0"/>
              </a:defRPr>
            </a:lvl1pPr>
            <a:lvl2pPr marL="742950" indent="-285750" defTabSz="876300">
              <a:defRPr sz="1200">
                <a:solidFill>
                  <a:schemeClr val="tx1"/>
                </a:solidFill>
                <a:latin typeface="Arial" charset="0"/>
                <a:cs typeface="Arial" charset="0"/>
              </a:defRPr>
            </a:lvl2pPr>
            <a:lvl3pPr marL="1143000" indent="-228600" defTabSz="876300">
              <a:defRPr sz="1200">
                <a:solidFill>
                  <a:schemeClr val="tx1"/>
                </a:solidFill>
                <a:latin typeface="Arial" charset="0"/>
                <a:cs typeface="Arial" charset="0"/>
              </a:defRPr>
            </a:lvl3pPr>
            <a:lvl4pPr marL="1600200" indent="-228600" defTabSz="876300">
              <a:defRPr sz="1200">
                <a:solidFill>
                  <a:schemeClr val="tx1"/>
                </a:solidFill>
                <a:latin typeface="Arial" charset="0"/>
                <a:cs typeface="Arial" charset="0"/>
              </a:defRPr>
            </a:lvl4pPr>
            <a:lvl5pPr marL="2057400" indent="-228600" defTabSz="876300">
              <a:defRPr sz="1200">
                <a:solidFill>
                  <a:schemeClr val="tx1"/>
                </a:solidFill>
                <a:latin typeface="Arial" charset="0"/>
                <a:cs typeface="Arial" charset="0"/>
              </a:defRPr>
            </a:lvl5pPr>
            <a:lvl6pPr marL="2514600" indent="-228600" defTabSz="876300" eaLnBrk="0" fontAlgn="base" hangingPunct="0">
              <a:spcBef>
                <a:spcPct val="0"/>
              </a:spcBef>
              <a:spcAft>
                <a:spcPct val="0"/>
              </a:spcAft>
              <a:defRPr sz="1200">
                <a:solidFill>
                  <a:schemeClr val="tx1"/>
                </a:solidFill>
                <a:latin typeface="Arial" charset="0"/>
                <a:cs typeface="Arial" charset="0"/>
              </a:defRPr>
            </a:lvl6pPr>
            <a:lvl7pPr marL="2971800" indent="-228600" defTabSz="876300" eaLnBrk="0" fontAlgn="base" hangingPunct="0">
              <a:spcBef>
                <a:spcPct val="0"/>
              </a:spcBef>
              <a:spcAft>
                <a:spcPct val="0"/>
              </a:spcAft>
              <a:defRPr sz="1200">
                <a:solidFill>
                  <a:schemeClr val="tx1"/>
                </a:solidFill>
                <a:latin typeface="Arial" charset="0"/>
                <a:cs typeface="Arial" charset="0"/>
              </a:defRPr>
            </a:lvl7pPr>
            <a:lvl8pPr marL="3429000" indent="-228600" defTabSz="876300" eaLnBrk="0" fontAlgn="base" hangingPunct="0">
              <a:spcBef>
                <a:spcPct val="0"/>
              </a:spcBef>
              <a:spcAft>
                <a:spcPct val="0"/>
              </a:spcAft>
              <a:defRPr sz="1200">
                <a:solidFill>
                  <a:schemeClr val="tx1"/>
                </a:solidFill>
                <a:latin typeface="Arial" charset="0"/>
                <a:cs typeface="Arial" charset="0"/>
              </a:defRPr>
            </a:lvl8pPr>
            <a:lvl9pPr marL="3886200" indent="-228600" defTabSz="876300" eaLnBrk="0" fontAlgn="base" hangingPunct="0">
              <a:spcBef>
                <a:spcPct val="0"/>
              </a:spcBef>
              <a:spcAft>
                <a:spcPct val="0"/>
              </a:spcAft>
              <a:defRPr sz="1200">
                <a:solidFill>
                  <a:schemeClr val="tx1"/>
                </a:solidFill>
                <a:latin typeface="Arial" charset="0"/>
                <a:cs typeface="Arial" charset="0"/>
              </a:defRPr>
            </a:lvl9pPr>
          </a:lstStyle>
          <a:p>
            <a:endParaRPr lang="en-US" altLang="en-US" smtClean="0"/>
          </a:p>
        </p:txBody>
      </p:sp>
      <p:sp>
        <p:nvSpPr>
          <p:cNvPr id="3891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defRPr sz="1200">
                <a:solidFill>
                  <a:schemeClr val="tx1"/>
                </a:solidFill>
                <a:latin typeface="Arial" charset="0"/>
                <a:cs typeface="Arial" charset="0"/>
              </a:defRPr>
            </a:lvl1pPr>
            <a:lvl2pPr marL="742950" indent="-285750" defTabSz="876300">
              <a:defRPr sz="1200">
                <a:solidFill>
                  <a:schemeClr val="tx1"/>
                </a:solidFill>
                <a:latin typeface="Arial" charset="0"/>
                <a:cs typeface="Arial" charset="0"/>
              </a:defRPr>
            </a:lvl2pPr>
            <a:lvl3pPr marL="1143000" indent="-228600" defTabSz="876300">
              <a:defRPr sz="1200">
                <a:solidFill>
                  <a:schemeClr val="tx1"/>
                </a:solidFill>
                <a:latin typeface="Arial" charset="0"/>
                <a:cs typeface="Arial" charset="0"/>
              </a:defRPr>
            </a:lvl3pPr>
            <a:lvl4pPr marL="1600200" indent="-228600" defTabSz="876300">
              <a:defRPr sz="1200">
                <a:solidFill>
                  <a:schemeClr val="tx1"/>
                </a:solidFill>
                <a:latin typeface="Arial" charset="0"/>
                <a:cs typeface="Arial" charset="0"/>
              </a:defRPr>
            </a:lvl4pPr>
            <a:lvl5pPr marL="2057400" indent="-228600" defTabSz="876300">
              <a:defRPr sz="1200">
                <a:solidFill>
                  <a:schemeClr val="tx1"/>
                </a:solidFill>
                <a:latin typeface="Arial" charset="0"/>
                <a:cs typeface="Arial" charset="0"/>
              </a:defRPr>
            </a:lvl5pPr>
            <a:lvl6pPr marL="2514600" indent="-228600" defTabSz="876300" eaLnBrk="0" fontAlgn="base" hangingPunct="0">
              <a:spcBef>
                <a:spcPct val="0"/>
              </a:spcBef>
              <a:spcAft>
                <a:spcPct val="0"/>
              </a:spcAft>
              <a:defRPr sz="1200">
                <a:solidFill>
                  <a:schemeClr val="tx1"/>
                </a:solidFill>
                <a:latin typeface="Arial" charset="0"/>
                <a:cs typeface="Arial" charset="0"/>
              </a:defRPr>
            </a:lvl6pPr>
            <a:lvl7pPr marL="2971800" indent="-228600" defTabSz="876300" eaLnBrk="0" fontAlgn="base" hangingPunct="0">
              <a:spcBef>
                <a:spcPct val="0"/>
              </a:spcBef>
              <a:spcAft>
                <a:spcPct val="0"/>
              </a:spcAft>
              <a:defRPr sz="1200">
                <a:solidFill>
                  <a:schemeClr val="tx1"/>
                </a:solidFill>
                <a:latin typeface="Arial" charset="0"/>
                <a:cs typeface="Arial" charset="0"/>
              </a:defRPr>
            </a:lvl7pPr>
            <a:lvl8pPr marL="3429000" indent="-228600" defTabSz="876300" eaLnBrk="0" fontAlgn="base" hangingPunct="0">
              <a:spcBef>
                <a:spcPct val="0"/>
              </a:spcBef>
              <a:spcAft>
                <a:spcPct val="0"/>
              </a:spcAft>
              <a:defRPr sz="1200">
                <a:solidFill>
                  <a:schemeClr val="tx1"/>
                </a:solidFill>
                <a:latin typeface="Arial" charset="0"/>
                <a:cs typeface="Arial" charset="0"/>
              </a:defRPr>
            </a:lvl8pPr>
            <a:lvl9pPr marL="3886200" indent="-228600" defTabSz="876300" eaLnBrk="0" fontAlgn="base" hangingPunct="0">
              <a:spcBef>
                <a:spcPct val="0"/>
              </a:spcBef>
              <a:spcAft>
                <a:spcPct val="0"/>
              </a:spcAft>
              <a:defRPr sz="1200">
                <a:solidFill>
                  <a:schemeClr val="tx1"/>
                </a:solidFill>
                <a:latin typeface="Arial" charset="0"/>
                <a:cs typeface="Arial" charset="0"/>
              </a:defRPr>
            </a:lvl9pPr>
          </a:lstStyle>
          <a:p>
            <a:fld id="{4FB53890-2B9E-4604-94D5-B0352D57CF09}" type="slidenum">
              <a:rPr lang="en-US" altLang="en-US"/>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096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defRPr sz="1200">
                <a:solidFill>
                  <a:schemeClr val="tx1"/>
                </a:solidFill>
                <a:latin typeface="Arial" charset="0"/>
                <a:cs typeface="Arial" charset="0"/>
              </a:defRPr>
            </a:lvl1pPr>
            <a:lvl2pPr marL="742950" indent="-285750" defTabSz="876300">
              <a:defRPr sz="1200">
                <a:solidFill>
                  <a:schemeClr val="tx1"/>
                </a:solidFill>
                <a:latin typeface="Arial" charset="0"/>
                <a:cs typeface="Arial" charset="0"/>
              </a:defRPr>
            </a:lvl2pPr>
            <a:lvl3pPr marL="1143000" indent="-228600" defTabSz="876300">
              <a:defRPr sz="1200">
                <a:solidFill>
                  <a:schemeClr val="tx1"/>
                </a:solidFill>
                <a:latin typeface="Arial" charset="0"/>
                <a:cs typeface="Arial" charset="0"/>
              </a:defRPr>
            </a:lvl3pPr>
            <a:lvl4pPr marL="1600200" indent="-228600" defTabSz="876300">
              <a:defRPr sz="1200">
                <a:solidFill>
                  <a:schemeClr val="tx1"/>
                </a:solidFill>
                <a:latin typeface="Arial" charset="0"/>
                <a:cs typeface="Arial" charset="0"/>
              </a:defRPr>
            </a:lvl4pPr>
            <a:lvl5pPr marL="2057400" indent="-228600" defTabSz="876300">
              <a:defRPr sz="1200">
                <a:solidFill>
                  <a:schemeClr val="tx1"/>
                </a:solidFill>
                <a:latin typeface="Arial" charset="0"/>
                <a:cs typeface="Arial" charset="0"/>
              </a:defRPr>
            </a:lvl5pPr>
            <a:lvl6pPr marL="2514600" indent="-228600" defTabSz="876300" eaLnBrk="0" fontAlgn="base" hangingPunct="0">
              <a:spcBef>
                <a:spcPct val="0"/>
              </a:spcBef>
              <a:spcAft>
                <a:spcPct val="0"/>
              </a:spcAft>
              <a:defRPr sz="1200">
                <a:solidFill>
                  <a:schemeClr val="tx1"/>
                </a:solidFill>
                <a:latin typeface="Arial" charset="0"/>
                <a:cs typeface="Arial" charset="0"/>
              </a:defRPr>
            </a:lvl6pPr>
            <a:lvl7pPr marL="2971800" indent="-228600" defTabSz="876300" eaLnBrk="0" fontAlgn="base" hangingPunct="0">
              <a:spcBef>
                <a:spcPct val="0"/>
              </a:spcBef>
              <a:spcAft>
                <a:spcPct val="0"/>
              </a:spcAft>
              <a:defRPr sz="1200">
                <a:solidFill>
                  <a:schemeClr val="tx1"/>
                </a:solidFill>
                <a:latin typeface="Arial" charset="0"/>
                <a:cs typeface="Arial" charset="0"/>
              </a:defRPr>
            </a:lvl7pPr>
            <a:lvl8pPr marL="3429000" indent="-228600" defTabSz="876300" eaLnBrk="0" fontAlgn="base" hangingPunct="0">
              <a:spcBef>
                <a:spcPct val="0"/>
              </a:spcBef>
              <a:spcAft>
                <a:spcPct val="0"/>
              </a:spcAft>
              <a:defRPr sz="1200">
                <a:solidFill>
                  <a:schemeClr val="tx1"/>
                </a:solidFill>
                <a:latin typeface="Arial" charset="0"/>
                <a:cs typeface="Arial" charset="0"/>
              </a:defRPr>
            </a:lvl8pPr>
            <a:lvl9pPr marL="3886200" indent="-228600" defTabSz="876300" eaLnBrk="0" fontAlgn="base" hangingPunct="0">
              <a:spcBef>
                <a:spcPct val="0"/>
              </a:spcBef>
              <a:spcAft>
                <a:spcPct val="0"/>
              </a:spcAft>
              <a:defRPr sz="1200">
                <a:solidFill>
                  <a:schemeClr val="tx1"/>
                </a:solidFill>
                <a:latin typeface="Arial" charset="0"/>
                <a:cs typeface="Arial" charset="0"/>
              </a:defRPr>
            </a:lvl9pPr>
          </a:lstStyle>
          <a:p>
            <a:endParaRPr lang="en-US" altLang="en-US" smtClean="0"/>
          </a:p>
        </p:txBody>
      </p:sp>
      <p:sp>
        <p:nvSpPr>
          <p:cNvPr id="409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defRPr sz="1200">
                <a:solidFill>
                  <a:schemeClr val="tx1"/>
                </a:solidFill>
                <a:latin typeface="Arial" charset="0"/>
                <a:cs typeface="Arial" charset="0"/>
              </a:defRPr>
            </a:lvl1pPr>
            <a:lvl2pPr marL="742950" indent="-285750" defTabSz="876300">
              <a:defRPr sz="1200">
                <a:solidFill>
                  <a:schemeClr val="tx1"/>
                </a:solidFill>
                <a:latin typeface="Arial" charset="0"/>
                <a:cs typeface="Arial" charset="0"/>
              </a:defRPr>
            </a:lvl2pPr>
            <a:lvl3pPr marL="1143000" indent="-228600" defTabSz="876300">
              <a:defRPr sz="1200">
                <a:solidFill>
                  <a:schemeClr val="tx1"/>
                </a:solidFill>
                <a:latin typeface="Arial" charset="0"/>
                <a:cs typeface="Arial" charset="0"/>
              </a:defRPr>
            </a:lvl3pPr>
            <a:lvl4pPr marL="1600200" indent="-228600" defTabSz="876300">
              <a:defRPr sz="1200">
                <a:solidFill>
                  <a:schemeClr val="tx1"/>
                </a:solidFill>
                <a:latin typeface="Arial" charset="0"/>
                <a:cs typeface="Arial" charset="0"/>
              </a:defRPr>
            </a:lvl4pPr>
            <a:lvl5pPr marL="2057400" indent="-228600" defTabSz="876300">
              <a:defRPr sz="1200">
                <a:solidFill>
                  <a:schemeClr val="tx1"/>
                </a:solidFill>
                <a:latin typeface="Arial" charset="0"/>
                <a:cs typeface="Arial" charset="0"/>
              </a:defRPr>
            </a:lvl5pPr>
            <a:lvl6pPr marL="2514600" indent="-228600" defTabSz="876300" eaLnBrk="0" fontAlgn="base" hangingPunct="0">
              <a:spcBef>
                <a:spcPct val="0"/>
              </a:spcBef>
              <a:spcAft>
                <a:spcPct val="0"/>
              </a:spcAft>
              <a:defRPr sz="1200">
                <a:solidFill>
                  <a:schemeClr val="tx1"/>
                </a:solidFill>
                <a:latin typeface="Arial" charset="0"/>
                <a:cs typeface="Arial" charset="0"/>
              </a:defRPr>
            </a:lvl6pPr>
            <a:lvl7pPr marL="2971800" indent="-228600" defTabSz="876300" eaLnBrk="0" fontAlgn="base" hangingPunct="0">
              <a:spcBef>
                <a:spcPct val="0"/>
              </a:spcBef>
              <a:spcAft>
                <a:spcPct val="0"/>
              </a:spcAft>
              <a:defRPr sz="1200">
                <a:solidFill>
                  <a:schemeClr val="tx1"/>
                </a:solidFill>
                <a:latin typeface="Arial" charset="0"/>
                <a:cs typeface="Arial" charset="0"/>
              </a:defRPr>
            </a:lvl7pPr>
            <a:lvl8pPr marL="3429000" indent="-228600" defTabSz="876300" eaLnBrk="0" fontAlgn="base" hangingPunct="0">
              <a:spcBef>
                <a:spcPct val="0"/>
              </a:spcBef>
              <a:spcAft>
                <a:spcPct val="0"/>
              </a:spcAft>
              <a:defRPr sz="1200">
                <a:solidFill>
                  <a:schemeClr val="tx1"/>
                </a:solidFill>
                <a:latin typeface="Arial" charset="0"/>
                <a:cs typeface="Arial" charset="0"/>
              </a:defRPr>
            </a:lvl8pPr>
            <a:lvl9pPr marL="3886200" indent="-228600" defTabSz="876300" eaLnBrk="0" fontAlgn="base" hangingPunct="0">
              <a:spcBef>
                <a:spcPct val="0"/>
              </a:spcBef>
              <a:spcAft>
                <a:spcPct val="0"/>
              </a:spcAft>
              <a:defRPr sz="1200">
                <a:solidFill>
                  <a:schemeClr val="tx1"/>
                </a:solidFill>
                <a:latin typeface="Arial" charset="0"/>
                <a:cs typeface="Arial" charset="0"/>
              </a:defRPr>
            </a:lvl9pPr>
          </a:lstStyle>
          <a:p>
            <a:fld id="{15A748A9-BE1F-4B99-8D84-2AF99CC23167}" type="slidenum">
              <a:rPr lang="en-US" altLang="en-US"/>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301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defRPr sz="1200">
                <a:solidFill>
                  <a:schemeClr val="tx1"/>
                </a:solidFill>
                <a:latin typeface="Arial" charset="0"/>
                <a:cs typeface="Arial" charset="0"/>
              </a:defRPr>
            </a:lvl1pPr>
            <a:lvl2pPr marL="742950" indent="-285750" defTabSz="876300">
              <a:defRPr sz="1200">
                <a:solidFill>
                  <a:schemeClr val="tx1"/>
                </a:solidFill>
                <a:latin typeface="Arial" charset="0"/>
                <a:cs typeface="Arial" charset="0"/>
              </a:defRPr>
            </a:lvl2pPr>
            <a:lvl3pPr marL="1143000" indent="-228600" defTabSz="876300">
              <a:defRPr sz="1200">
                <a:solidFill>
                  <a:schemeClr val="tx1"/>
                </a:solidFill>
                <a:latin typeface="Arial" charset="0"/>
                <a:cs typeface="Arial" charset="0"/>
              </a:defRPr>
            </a:lvl3pPr>
            <a:lvl4pPr marL="1600200" indent="-228600" defTabSz="876300">
              <a:defRPr sz="1200">
                <a:solidFill>
                  <a:schemeClr val="tx1"/>
                </a:solidFill>
                <a:latin typeface="Arial" charset="0"/>
                <a:cs typeface="Arial" charset="0"/>
              </a:defRPr>
            </a:lvl4pPr>
            <a:lvl5pPr marL="2057400" indent="-228600" defTabSz="876300">
              <a:defRPr sz="1200">
                <a:solidFill>
                  <a:schemeClr val="tx1"/>
                </a:solidFill>
                <a:latin typeface="Arial" charset="0"/>
                <a:cs typeface="Arial" charset="0"/>
              </a:defRPr>
            </a:lvl5pPr>
            <a:lvl6pPr marL="2514600" indent="-228600" defTabSz="876300" eaLnBrk="0" fontAlgn="base" hangingPunct="0">
              <a:spcBef>
                <a:spcPct val="0"/>
              </a:spcBef>
              <a:spcAft>
                <a:spcPct val="0"/>
              </a:spcAft>
              <a:defRPr sz="1200">
                <a:solidFill>
                  <a:schemeClr val="tx1"/>
                </a:solidFill>
                <a:latin typeface="Arial" charset="0"/>
                <a:cs typeface="Arial" charset="0"/>
              </a:defRPr>
            </a:lvl6pPr>
            <a:lvl7pPr marL="2971800" indent="-228600" defTabSz="876300" eaLnBrk="0" fontAlgn="base" hangingPunct="0">
              <a:spcBef>
                <a:spcPct val="0"/>
              </a:spcBef>
              <a:spcAft>
                <a:spcPct val="0"/>
              </a:spcAft>
              <a:defRPr sz="1200">
                <a:solidFill>
                  <a:schemeClr val="tx1"/>
                </a:solidFill>
                <a:latin typeface="Arial" charset="0"/>
                <a:cs typeface="Arial" charset="0"/>
              </a:defRPr>
            </a:lvl7pPr>
            <a:lvl8pPr marL="3429000" indent="-228600" defTabSz="876300" eaLnBrk="0" fontAlgn="base" hangingPunct="0">
              <a:spcBef>
                <a:spcPct val="0"/>
              </a:spcBef>
              <a:spcAft>
                <a:spcPct val="0"/>
              </a:spcAft>
              <a:defRPr sz="1200">
                <a:solidFill>
                  <a:schemeClr val="tx1"/>
                </a:solidFill>
                <a:latin typeface="Arial" charset="0"/>
                <a:cs typeface="Arial" charset="0"/>
              </a:defRPr>
            </a:lvl8pPr>
            <a:lvl9pPr marL="3886200" indent="-228600" defTabSz="876300" eaLnBrk="0" fontAlgn="base" hangingPunct="0">
              <a:spcBef>
                <a:spcPct val="0"/>
              </a:spcBef>
              <a:spcAft>
                <a:spcPct val="0"/>
              </a:spcAft>
              <a:defRPr sz="1200">
                <a:solidFill>
                  <a:schemeClr val="tx1"/>
                </a:solidFill>
                <a:latin typeface="Arial" charset="0"/>
                <a:cs typeface="Arial" charset="0"/>
              </a:defRPr>
            </a:lvl9pPr>
          </a:lstStyle>
          <a:p>
            <a:endParaRPr lang="en-US" altLang="en-US" smtClean="0"/>
          </a:p>
        </p:txBody>
      </p:sp>
      <p:sp>
        <p:nvSpPr>
          <p:cNvPr id="430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defRPr sz="1200">
                <a:solidFill>
                  <a:schemeClr val="tx1"/>
                </a:solidFill>
                <a:latin typeface="Arial" charset="0"/>
                <a:cs typeface="Arial" charset="0"/>
              </a:defRPr>
            </a:lvl1pPr>
            <a:lvl2pPr marL="742950" indent="-285750" defTabSz="876300">
              <a:defRPr sz="1200">
                <a:solidFill>
                  <a:schemeClr val="tx1"/>
                </a:solidFill>
                <a:latin typeface="Arial" charset="0"/>
                <a:cs typeface="Arial" charset="0"/>
              </a:defRPr>
            </a:lvl2pPr>
            <a:lvl3pPr marL="1143000" indent="-228600" defTabSz="876300">
              <a:defRPr sz="1200">
                <a:solidFill>
                  <a:schemeClr val="tx1"/>
                </a:solidFill>
                <a:latin typeface="Arial" charset="0"/>
                <a:cs typeface="Arial" charset="0"/>
              </a:defRPr>
            </a:lvl3pPr>
            <a:lvl4pPr marL="1600200" indent="-228600" defTabSz="876300">
              <a:defRPr sz="1200">
                <a:solidFill>
                  <a:schemeClr val="tx1"/>
                </a:solidFill>
                <a:latin typeface="Arial" charset="0"/>
                <a:cs typeface="Arial" charset="0"/>
              </a:defRPr>
            </a:lvl4pPr>
            <a:lvl5pPr marL="2057400" indent="-228600" defTabSz="876300">
              <a:defRPr sz="1200">
                <a:solidFill>
                  <a:schemeClr val="tx1"/>
                </a:solidFill>
                <a:latin typeface="Arial" charset="0"/>
                <a:cs typeface="Arial" charset="0"/>
              </a:defRPr>
            </a:lvl5pPr>
            <a:lvl6pPr marL="2514600" indent="-228600" defTabSz="876300" eaLnBrk="0" fontAlgn="base" hangingPunct="0">
              <a:spcBef>
                <a:spcPct val="0"/>
              </a:spcBef>
              <a:spcAft>
                <a:spcPct val="0"/>
              </a:spcAft>
              <a:defRPr sz="1200">
                <a:solidFill>
                  <a:schemeClr val="tx1"/>
                </a:solidFill>
                <a:latin typeface="Arial" charset="0"/>
                <a:cs typeface="Arial" charset="0"/>
              </a:defRPr>
            </a:lvl6pPr>
            <a:lvl7pPr marL="2971800" indent="-228600" defTabSz="876300" eaLnBrk="0" fontAlgn="base" hangingPunct="0">
              <a:spcBef>
                <a:spcPct val="0"/>
              </a:spcBef>
              <a:spcAft>
                <a:spcPct val="0"/>
              </a:spcAft>
              <a:defRPr sz="1200">
                <a:solidFill>
                  <a:schemeClr val="tx1"/>
                </a:solidFill>
                <a:latin typeface="Arial" charset="0"/>
                <a:cs typeface="Arial" charset="0"/>
              </a:defRPr>
            </a:lvl7pPr>
            <a:lvl8pPr marL="3429000" indent="-228600" defTabSz="876300" eaLnBrk="0" fontAlgn="base" hangingPunct="0">
              <a:spcBef>
                <a:spcPct val="0"/>
              </a:spcBef>
              <a:spcAft>
                <a:spcPct val="0"/>
              </a:spcAft>
              <a:defRPr sz="1200">
                <a:solidFill>
                  <a:schemeClr val="tx1"/>
                </a:solidFill>
                <a:latin typeface="Arial" charset="0"/>
                <a:cs typeface="Arial" charset="0"/>
              </a:defRPr>
            </a:lvl8pPr>
            <a:lvl9pPr marL="3886200" indent="-228600" defTabSz="876300" eaLnBrk="0" fontAlgn="base" hangingPunct="0">
              <a:spcBef>
                <a:spcPct val="0"/>
              </a:spcBef>
              <a:spcAft>
                <a:spcPct val="0"/>
              </a:spcAft>
              <a:defRPr sz="1200">
                <a:solidFill>
                  <a:schemeClr val="tx1"/>
                </a:solidFill>
                <a:latin typeface="Arial" charset="0"/>
                <a:cs typeface="Arial" charset="0"/>
              </a:defRPr>
            </a:lvl9pPr>
          </a:lstStyle>
          <a:p>
            <a:fld id="{D389275E-0C15-4107-BF0C-BB957F05FE29}" type="slidenum">
              <a:rPr lang="en-US" altLang="en-US"/>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defRPr sz="1200">
                <a:solidFill>
                  <a:schemeClr val="tx1"/>
                </a:solidFill>
                <a:latin typeface="Arial" charset="0"/>
                <a:cs typeface="Arial" charset="0"/>
              </a:defRPr>
            </a:lvl1pPr>
            <a:lvl2pPr marL="742950" indent="-285750" defTabSz="876300">
              <a:defRPr sz="1200">
                <a:solidFill>
                  <a:schemeClr val="tx1"/>
                </a:solidFill>
                <a:latin typeface="Arial" charset="0"/>
                <a:cs typeface="Arial" charset="0"/>
              </a:defRPr>
            </a:lvl2pPr>
            <a:lvl3pPr marL="1143000" indent="-228600" defTabSz="876300">
              <a:defRPr sz="1200">
                <a:solidFill>
                  <a:schemeClr val="tx1"/>
                </a:solidFill>
                <a:latin typeface="Arial" charset="0"/>
                <a:cs typeface="Arial" charset="0"/>
              </a:defRPr>
            </a:lvl3pPr>
            <a:lvl4pPr marL="1600200" indent="-228600" defTabSz="876300">
              <a:defRPr sz="1200">
                <a:solidFill>
                  <a:schemeClr val="tx1"/>
                </a:solidFill>
                <a:latin typeface="Arial" charset="0"/>
                <a:cs typeface="Arial" charset="0"/>
              </a:defRPr>
            </a:lvl4pPr>
            <a:lvl5pPr marL="2057400" indent="-228600" defTabSz="876300">
              <a:defRPr sz="1200">
                <a:solidFill>
                  <a:schemeClr val="tx1"/>
                </a:solidFill>
                <a:latin typeface="Arial" charset="0"/>
                <a:cs typeface="Arial" charset="0"/>
              </a:defRPr>
            </a:lvl5pPr>
            <a:lvl6pPr marL="2514600" indent="-228600" defTabSz="876300" eaLnBrk="0" fontAlgn="base" hangingPunct="0">
              <a:spcBef>
                <a:spcPct val="0"/>
              </a:spcBef>
              <a:spcAft>
                <a:spcPct val="0"/>
              </a:spcAft>
              <a:defRPr sz="1200">
                <a:solidFill>
                  <a:schemeClr val="tx1"/>
                </a:solidFill>
                <a:latin typeface="Arial" charset="0"/>
                <a:cs typeface="Arial" charset="0"/>
              </a:defRPr>
            </a:lvl6pPr>
            <a:lvl7pPr marL="2971800" indent="-228600" defTabSz="876300" eaLnBrk="0" fontAlgn="base" hangingPunct="0">
              <a:spcBef>
                <a:spcPct val="0"/>
              </a:spcBef>
              <a:spcAft>
                <a:spcPct val="0"/>
              </a:spcAft>
              <a:defRPr sz="1200">
                <a:solidFill>
                  <a:schemeClr val="tx1"/>
                </a:solidFill>
                <a:latin typeface="Arial" charset="0"/>
                <a:cs typeface="Arial" charset="0"/>
              </a:defRPr>
            </a:lvl7pPr>
            <a:lvl8pPr marL="3429000" indent="-228600" defTabSz="876300" eaLnBrk="0" fontAlgn="base" hangingPunct="0">
              <a:spcBef>
                <a:spcPct val="0"/>
              </a:spcBef>
              <a:spcAft>
                <a:spcPct val="0"/>
              </a:spcAft>
              <a:defRPr sz="1200">
                <a:solidFill>
                  <a:schemeClr val="tx1"/>
                </a:solidFill>
                <a:latin typeface="Arial" charset="0"/>
                <a:cs typeface="Arial" charset="0"/>
              </a:defRPr>
            </a:lvl8pPr>
            <a:lvl9pPr marL="3886200" indent="-228600" defTabSz="876300" eaLnBrk="0" fontAlgn="base" hangingPunct="0">
              <a:spcBef>
                <a:spcPct val="0"/>
              </a:spcBef>
              <a:spcAft>
                <a:spcPct val="0"/>
              </a:spcAft>
              <a:defRPr sz="1200">
                <a:solidFill>
                  <a:schemeClr val="tx1"/>
                </a:solidFill>
                <a:latin typeface="Arial" charset="0"/>
                <a:cs typeface="Arial" charset="0"/>
              </a:defRPr>
            </a:lvl9pPr>
          </a:lstStyle>
          <a:p>
            <a:fld id="{93B69224-D4AF-4078-9DD0-CE3880387253}" type="slidenum">
              <a:rPr lang="en-US" altLang="en-US"/>
              <a:pPr/>
              <a:t>17</a:t>
            </a:fld>
            <a:endParaRPr lang="en-US" altLang="en-US"/>
          </a:p>
        </p:txBody>
      </p:sp>
      <p:sp>
        <p:nvSpPr>
          <p:cNvPr id="450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defRPr sz="1200">
                <a:solidFill>
                  <a:schemeClr val="tx1"/>
                </a:solidFill>
                <a:latin typeface="Arial" charset="0"/>
                <a:cs typeface="Arial" charset="0"/>
              </a:defRPr>
            </a:lvl1pPr>
            <a:lvl2pPr marL="742950" indent="-285750" defTabSz="876300">
              <a:defRPr sz="1200">
                <a:solidFill>
                  <a:schemeClr val="tx1"/>
                </a:solidFill>
                <a:latin typeface="Arial" charset="0"/>
                <a:cs typeface="Arial" charset="0"/>
              </a:defRPr>
            </a:lvl2pPr>
            <a:lvl3pPr marL="1143000" indent="-228600" defTabSz="876300">
              <a:defRPr sz="1200">
                <a:solidFill>
                  <a:schemeClr val="tx1"/>
                </a:solidFill>
                <a:latin typeface="Arial" charset="0"/>
                <a:cs typeface="Arial" charset="0"/>
              </a:defRPr>
            </a:lvl3pPr>
            <a:lvl4pPr marL="1600200" indent="-228600" defTabSz="876300">
              <a:defRPr sz="1200">
                <a:solidFill>
                  <a:schemeClr val="tx1"/>
                </a:solidFill>
                <a:latin typeface="Arial" charset="0"/>
                <a:cs typeface="Arial" charset="0"/>
              </a:defRPr>
            </a:lvl4pPr>
            <a:lvl5pPr marL="2057400" indent="-228600" defTabSz="876300">
              <a:defRPr sz="1200">
                <a:solidFill>
                  <a:schemeClr val="tx1"/>
                </a:solidFill>
                <a:latin typeface="Arial" charset="0"/>
                <a:cs typeface="Arial" charset="0"/>
              </a:defRPr>
            </a:lvl5pPr>
            <a:lvl6pPr marL="2514600" indent="-228600" defTabSz="876300" eaLnBrk="0" fontAlgn="base" hangingPunct="0">
              <a:spcBef>
                <a:spcPct val="0"/>
              </a:spcBef>
              <a:spcAft>
                <a:spcPct val="0"/>
              </a:spcAft>
              <a:defRPr sz="1200">
                <a:solidFill>
                  <a:schemeClr val="tx1"/>
                </a:solidFill>
                <a:latin typeface="Arial" charset="0"/>
                <a:cs typeface="Arial" charset="0"/>
              </a:defRPr>
            </a:lvl6pPr>
            <a:lvl7pPr marL="2971800" indent="-228600" defTabSz="876300" eaLnBrk="0" fontAlgn="base" hangingPunct="0">
              <a:spcBef>
                <a:spcPct val="0"/>
              </a:spcBef>
              <a:spcAft>
                <a:spcPct val="0"/>
              </a:spcAft>
              <a:defRPr sz="1200">
                <a:solidFill>
                  <a:schemeClr val="tx1"/>
                </a:solidFill>
                <a:latin typeface="Arial" charset="0"/>
                <a:cs typeface="Arial" charset="0"/>
              </a:defRPr>
            </a:lvl7pPr>
            <a:lvl8pPr marL="3429000" indent="-228600" defTabSz="876300" eaLnBrk="0" fontAlgn="base" hangingPunct="0">
              <a:spcBef>
                <a:spcPct val="0"/>
              </a:spcBef>
              <a:spcAft>
                <a:spcPct val="0"/>
              </a:spcAft>
              <a:defRPr sz="1200">
                <a:solidFill>
                  <a:schemeClr val="tx1"/>
                </a:solidFill>
                <a:latin typeface="Arial" charset="0"/>
                <a:cs typeface="Arial" charset="0"/>
              </a:defRPr>
            </a:lvl8pPr>
            <a:lvl9pPr marL="3886200" indent="-228600" defTabSz="876300" eaLnBrk="0" fontAlgn="base" hangingPunct="0">
              <a:spcBef>
                <a:spcPct val="0"/>
              </a:spcBef>
              <a:spcAft>
                <a:spcPct val="0"/>
              </a:spcAft>
              <a:defRPr sz="1200">
                <a:solidFill>
                  <a:schemeClr val="tx1"/>
                </a:solidFill>
                <a:latin typeface="Arial" charset="0"/>
                <a:cs typeface="Arial" charset="0"/>
              </a:defRPr>
            </a:lvl9p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sz="130" dirty="0" smtClean="0"/>
              <a:t>Delivered as cat or self help – talk about cat and </a:t>
            </a:r>
            <a:r>
              <a:rPr lang="en-GB" sz="130" dirty="0" err="1" smtClean="0"/>
              <a:t>pms</a:t>
            </a:r>
            <a:r>
              <a:rPr lang="en-GB" sz="130" dirty="0" smtClean="0"/>
              <a:t/>
            </a:r>
            <a:br>
              <a:rPr lang="en-GB" sz="130" dirty="0" smtClean="0"/>
            </a:br>
            <a:r>
              <a:rPr lang="en-GB" sz="130" dirty="0" smtClean="0"/>
              <a:t>LBM as below</a:t>
            </a:r>
          </a:p>
          <a:p>
            <a:pPr>
              <a:defRPr/>
            </a:pPr>
            <a:r>
              <a:rPr lang="en-GB" sz="700" dirty="0" smtClean="0"/>
              <a:t>Techs including mind traps and activity scheduling, and body scan </a:t>
            </a:r>
            <a:r>
              <a:rPr lang="en-GB" dirty="0" smtClean="0"/>
              <a:t>meditations from mindfulness</a:t>
            </a:r>
            <a:br>
              <a:rPr lang="en-GB" dirty="0" smtClean="0"/>
            </a:br>
            <a:r>
              <a:rPr lang="en-GB" dirty="0" smtClean="0"/>
              <a:t>Growing </a:t>
            </a:r>
            <a:r>
              <a:rPr lang="en-GB" dirty="0" err="1" smtClean="0"/>
              <a:t>ev</a:t>
            </a:r>
            <a:r>
              <a:rPr lang="en-GB" dirty="0" smtClean="0"/>
              <a:t> base of both quantitative and qualitative studies suggesting the efficacy of the programme in significantly improving substance dependence, mental health and quality of life outcomes. The programme is currently being delivered to service users throughout some of the major health and addiction services in the UK.</a:t>
            </a:r>
            <a:endParaRPr lang="en-GB" dirty="0"/>
          </a:p>
        </p:txBody>
      </p:sp>
      <p:sp>
        <p:nvSpPr>
          <p:cNvPr id="1434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defRPr sz="1200">
                <a:solidFill>
                  <a:schemeClr val="tx1"/>
                </a:solidFill>
                <a:latin typeface="Arial" charset="0"/>
                <a:cs typeface="Arial" charset="0"/>
              </a:defRPr>
            </a:lvl1pPr>
            <a:lvl2pPr marL="742950" indent="-285750" defTabSz="876300">
              <a:defRPr sz="1200">
                <a:solidFill>
                  <a:schemeClr val="tx1"/>
                </a:solidFill>
                <a:latin typeface="Arial" charset="0"/>
                <a:cs typeface="Arial" charset="0"/>
              </a:defRPr>
            </a:lvl2pPr>
            <a:lvl3pPr marL="1143000" indent="-228600" defTabSz="876300">
              <a:defRPr sz="1200">
                <a:solidFill>
                  <a:schemeClr val="tx1"/>
                </a:solidFill>
                <a:latin typeface="Arial" charset="0"/>
                <a:cs typeface="Arial" charset="0"/>
              </a:defRPr>
            </a:lvl3pPr>
            <a:lvl4pPr marL="1600200" indent="-228600" defTabSz="876300">
              <a:defRPr sz="1200">
                <a:solidFill>
                  <a:schemeClr val="tx1"/>
                </a:solidFill>
                <a:latin typeface="Arial" charset="0"/>
                <a:cs typeface="Arial" charset="0"/>
              </a:defRPr>
            </a:lvl4pPr>
            <a:lvl5pPr marL="2057400" indent="-228600" defTabSz="876300">
              <a:defRPr sz="1200">
                <a:solidFill>
                  <a:schemeClr val="tx1"/>
                </a:solidFill>
                <a:latin typeface="Arial" charset="0"/>
                <a:cs typeface="Arial" charset="0"/>
              </a:defRPr>
            </a:lvl5pPr>
            <a:lvl6pPr marL="2514600" indent="-228600" defTabSz="876300" eaLnBrk="0" fontAlgn="base" hangingPunct="0">
              <a:spcBef>
                <a:spcPct val="0"/>
              </a:spcBef>
              <a:spcAft>
                <a:spcPct val="0"/>
              </a:spcAft>
              <a:defRPr sz="1200">
                <a:solidFill>
                  <a:schemeClr val="tx1"/>
                </a:solidFill>
                <a:latin typeface="Arial" charset="0"/>
                <a:cs typeface="Arial" charset="0"/>
              </a:defRPr>
            </a:lvl6pPr>
            <a:lvl7pPr marL="2971800" indent="-228600" defTabSz="876300" eaLnBrk="0" fontAlgn="base" hangingPunct="0">
              <a:spcBef>
                <a:spcPct val="0"/>
              </a:spcBef>
              <a:spcAft>
                <a:spcPct val="0"/>
              </a:spcAft>
              <a:defRPr sz="1200">
                <a:solidFill>
                  <a:schemeClr val="tx1"/>
                </a:solidFill>
                <a:latin typeface="Arial" charset="0"/>
                <a:cs typeface="Arial" charset="0"/>
              </a:defRPr>
            </a:lvl7pPr>
            <a:lvl8pPr marL="3429000" indent="-228600" defTabSz="876300" eaLnBrk="0" fontAlgn="base" hangingPunct="0">
              <a:spcBef>
                <a:spcPct val="0"/>
              </a:spcBef>
              <a:spcAft>
                <a:spcPct val="0"/>
              </a:spcAft>
              <a:defRPr sz="1200">
                <a:solidFill>
                  <a:schemeClr val="tx1"/>
                </a:solidFill>
                <a:latin typeface="Arial" charset="0"/>
                <a:cs typeface="Arial" charset="0"/>
              </a:defRPr>
            </a:lvl8pPr>
            <a:lvl9pPr marL="3886200" indent="-228600" defTabSz="876300" eaLnBrk="0" fontAlgn="base" hangingPunct="0">
              <a:spcBef>
                <a:spcPct val="0"/>
              </a:spcBef>
              <a:spcAft>
                <a:spcPct val="0"/>
              </a:spcAft>
              <a:defRPr sz="1200">
                <a:solidFill>
                  <a:schemeClr val="tx1"/>
                </a:solidFill>
                <a:latin typeface="Arial" charset="0"/>
                <a:cs typeface="Arial" charset="0"/>
              </a:defRPr>
            </a:lvl9pPr>
          </a:lstStyle>
          <a:p>
            <a:endParaRPr lang="en-US" altLang="en-US" smtClean="0"/>
          </a:p>
        </p:txBody>
      </p:sp>
      <p:sp>
        <p:nvSpPr>
          <p:cNvPr id="1434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defRPr sz="1200">
                <a:solidFill>
                  <a:schemeClr val="tx1"/>
                </a:solidFill>
                <a:latin typeface="Arial" charset="0"/>
                <a:cs typeface="Arial" charset="0"/>
              </a:defRPr>
            </a:lvl1pPr>
            <a:lvl2pPr marL="742950" indent="-285750" defTabSz="876300">
              <a:defRPr sz="1200">
                <a:solidFill>
                  <a:schemeClr val="tx1"/>
                </a:solidFill>
                <a:latin typeface="Arial" charset="0"/>
                <a:cs typeface="Arial" charset="0"/>
              </a:defRPr>
            </a:lvl2pPr>
            <a:lvl3pPr marL="1143000" indent="-228600" defTabSz="876300">
              <a:defRPr sz="1200">
                <a:solidFill>
                  <a:schemeClr val="tx1"/>
                </a:solidFill>
                <a:latin typeface="Arial" charset="0"/>
                <a:cs typeface="Arial" charset="0"/>
              </a:defRPr>
            </a:lvl3pPr>
            <a:lvl4pPr marL="1600200" indent="-228600" defTabSz="876300">
              <a:defRPr sz="1200">
                <a:solidFill>
                  <a:schemeClr val="tx1"/>
                </a:solidFill>
                <a:latin typeface="Arial" charset="0"/>
                <a:cs typeface="Arial" charset="0"/>
              </a:defRPr>
            </a:lvl4pPr>
            <a:lvl5pPr marL="2057400" indent="-228600" defTabSz="876300">
              <a:defRPr sz="1200">
                <a:solidFill>
                  <a:schemeClr val="tx1"/>
                </a:solidFill>
                <a:latin typeface="Arial" charset="0"/>
                <a:cs typeface="Arial" charset="0"/>
              </a:defRPr>
            </a:lvl5pPr>
            <a:lvl6pPr marL="2514600" indent="-228600" defTabSz="876300" eaLnBrk="0" fontAlgn="base" hangingPunct="0">
              <a:spcBef>
                <a:spcPct val="0"/>
              </a:spcBef>
              <a:spcAft>
                <a:spcPct val="0"/>
              </a:spcAft>
              <a:defRPr sz="1200">
                <a:solidFill>
                  <a:schemeClr val="tx1"/>
                </a:solidFill>
                <a:latin typeface="Arial" charset="0"/>
                <a:cs typeface="Arial" charset="0"/>
              </a:defRPr>
            </a:lvl6pPr>
            <a:lvl7pPr marL="2971800" indent="-228600" defTabSz="876300" eaLnBrk="0" fontAlgn="base" hangingPunct="0">
              <a:spcBef>
                <a:spcPct val="0"/>
              </a:spcBef>
              <a:spcAft>
                <a:spcPct val="0"/>
              </a:spcAft>
              <a:defRPr sz="1200">
                <a:solidFill>
                  <a:schemeClr val="tx1"/>
                </a:solidFill>
                <a:latin typeface="Arial" charset="0"/>
                <a:cs typeface="Arial" charset="0"/>
              </a:defRPr>
            </a:lvl7pPr>
            <a:lvl8pPr marL="3429000" indent="-228600" defTabSz="876300" eaLnBrk="0" fontAlgn="base" hangingPunct="0">
              <a:spcBef>
                <a:spcPct val="0"/>
              </a:spcBef>
              <a:spcAft>
                <a:spcPct val="0"/>
              </a:spcAft>
              <a:defRPr sz="1200">
                <a:solidFill>
                  <a:schemeClr val="tx1"/>
                </a:solidFill>
                <a:latin typeface="Arial" charset="0"/>
                <a:cs typeface="Arial" charset="0"/>
              </a:defRPr>
            </a:lvl8pPr>
            <a:lvl9pPr marL="3886200" indent="-228600" defTabSz="876300" eaLnBrk="0" fontAlgn="base" hangingPunct="0">
              <a:spcBef>
                <a:spcPct val="0"/>
              </a:spcBef>
              <a:spcAft>
                <a:spcPct val="0"/>
              </a:spcAft>
              <a:defRPr sz="1200">
                <a:solidFill>
                  <a:schemeClr val="tx1"/>
                </a:solidFill>
                <a:latin typeface="Arial" charset="0"/>
                <a:cs typeface="Arial" charset="0"/>
              </a:defRPr>
            </a:lvl9pPr>
          </a:lstStyle>
          <a:p>
            <a:fld id="{0F09EB39-266D-4F6D-A730-4E604DC36CB4}"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Difficult situations and lifestyle</a:t>
            </a:r>
          </a:p>
        </p:txBody>
      </p:sp>
      <p:sp>
        <p:nvSpPr>
          <p:cNvPr id="1638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defRPr sz="1200">
                <a:solidFill>
                  <a:schemeClr val="tx1"/>
                </a:solidFill>
                <a:latin typeface="Arial" charset="0"/>
                <a:cs typeface="Arial" charset="0"/>
              </a:defRPr>
            </a:lvl1pPr>
            <a:lvl2pPr marL="742950" indent="-285750" defTabSz="876300">
              <a:defRPr sz="1200">
                <a:solidFill>
                  <a:schemeClr val="tx1"/>
                </a:solidFill>
                <a:latin typeface="Arial" charset="0"/>
                <a:cs typeface="Arial" charset="0"/>
              </a:defRPr>
            </a:lvl2pPr>
            <a:lvl3pPr marL="1143000" indent="-228600" defTabSz="876300">
              <a:defRPr sz="1200">
                <a:solidFill>
                  <a:schemeClr val="tx1"/>
                </a:solidFill>
                <a:latin typeface="Arial" charset="0"/>
                <a:cs typeface="Arial" charset="0"/>
              </a:defRPr>
            </a:lvl3pPr>
            <a:lvl4pPr marL="1600200" indent="-228600" defTabSz="876300">
              <a:defRPr sz="1200">
                <a:solidFill>
                  <a:schemeClr val="tx1"/>
                </a:solidFill>
                <a:latin typeface="Arial" charset="0"/>
                <a:cs typeface="Arial" charset="0"/>
              </a:defRPr>
            </a:lvl4pPr>
            <a:lvl5pPr marL="2057400" indent="-228600" defTabSz="876300">
              <a:defRPr sz="1200">
                <a:solidFill>
                  <a:schemeClr val="tx1"/>
                </a:solidFill>
                <a:latin typeface="Arial" charset="0"/>
                <a:cs typeface="Arial" charset="0"/>
              </a:defRPr>
            </a:lvl5pPr>
            <a:lvl6pPr marL="2514600" indent="-228600" defTabSz="876300" eaLnBrk="0" fontAlgn="base" hangingPunct="0">
              <a:spcBef>
                <a:spcPct val="0"/>
              </a:spcBef>
              <a:spcAft>
                <a:spcPct val="0"/>
              </a:spcAft>
              <a:defRPr sz="1200">
                <a:solidFill>
                  <a:schemeClr val="tx1"/>
                </a:solidFill>
                <a:latin typeface="Arial" charset="0"/>
                <a:cs typeface="Arial" charset="0"/>
              </a:defRPr>
            </a:lvl6pPr>
            <a:lvl7pPr marL="2971800" indent="-228600" defTabSz="876300" eaLnBrk="0" fontAlgn="base" hangingPunct="0">
              <a:spcBef>
                <a:spcPct val="0"/>
              </a:spcBef>
              <a:spcAft>
                <a:spcPct val="0"/>
              </a:spcAft>
              <a:defRPr sz="1200">
                <a:solidFill>
                  <a:schemeClr val="tx1"/>
                </a:solidFill>
                <a:latin typeface="Arial" charset="0"/>
                <a:cs typeface="Arial" charset="0"/>
              </a:defRPr>
            </a:lvl7pPr>
            <a:lvl8pPr marL="3429000" indent="-228600" defTabSz="876300" eaLnBrk="0" fontAlgn="base" hangingPunct="0">
              <a:spcBef>
                <a:spcPct val="0"/>
              </a:spcBef>
              <a:spcAft>
                <a:spcPct val="0"/>
              </a:spcAft>
              <a:defRPr sz="1200">
                <a:solidFill>
                  <a:schemeClr val="tx1"/>
                </a:solidFill>
                <a:latin typeface="Arial" charset="0"/>
                <a:cs typeface="Arial" charset="0"/>
              </a:defRPr>
            </a:lvl8pPr>
            <a:lvl9pPr marL="3886200" indent="-228600" defTabSz="876300" eaLnBrk="0" fontAlgn="base" hangingPunct="0">
              <a:spcBef>
                <a:spcPct val="0"/>
              </a:spcBef>
              <a:spcAft>
                <a:spcPct val="0"/>
              </a:spcAft>
              <a:defRPr sz="1200">
                <a:solidFill>
                  <a:schemeClr val="tx1"/>
                </a:solidFill>
                <a:latin typeface="Arial" charset="0"/>
                <a:cs typeface="Arial" charset="0"/>
              </a:defRPr>
            </a:lvl9pPr>
          </a:lstStyle>
          <a:p>
            <a:endParaRPr lang="en-US" altLang="en-US" smtClean="0"/>
          </a:p>
        </p:txBody>
      </p:sp>
      <p:sp>
        <p:nvSpPr>
          <p:cNvPr id="1638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defRPr sz="1200">
                <a:solidFill>
                  <a:schemeClr val="tx1"/>
                </a:solidFill>
                <a:latin typeface="Arial" charset="0"/>
                <a:cs typeface="Arial" charset="0"/>
              </a:defRPr>
            </a:lvl1pPr>
            <a:lvl2pPr marL="742950" indent="-285750" defTabSz="876300">
              <a:defRPr sz="1200">
                <a:solidFill>
                  <a:schemeClr val="tx1"/>
                </a:solidFill>
                <a:latin typeface="Arial" charset="0"/>
                <a:cs typeface="Arial" charset="0"/>
              </a:defRPr>
            </a:lvl2pPr>
            <a:lvl3pPr marL="1143000" indent="-228600" defTabSz="876300">
              <a:defRPr sz="1200">
                <a:solidFill>
                  <a:schemeClr val="tx1"/>
                </a:solidFill>
                <a:latin typeface="Arial" charset="0"/>
                <a:cs typeface="Arial" charset="0"/>
              </a:defRPr>
            </a:lvl3pPr>
            <a:lvl4pPr marL="1600200" indent="-228600" defTabSz="876300">
              <a:defRPr sz="1200">
                <a:solidFill>
                  <a:schemeClr val="tx1"/>
                </a:solidFill>
                <a:latin typeface="Arial" charset="0"/>
                <a:cs typeface="Arial" charset="0"/>
              </a:defRPr>
            </a:lvl4pPr>
            <a:lvl5pPr marL="2057400" indent="-228600" defTabSz="876300">
              <a:defRPr sz="1200">
                <a:solidFill>
                  <a:schemeClr val="tx1"/>
                </a:solidFill>
                <a:latin typeface="Arial" charset="0"/>
                <a:cs typeface="Arial" charset="0"/>
              </a:defRPr>
            </a:lvl5pPr>
            <a:lvl6pPr marL="2514600" indent="-228600" defTabSz="876300" eaLnBrk="0" fontAlgn="base" hangingPunct="0">
              <a:spcBef>
                <a:spcPct val="0"/>
              </a:spcBef>
              <a:spcAft>
                <a:spcPct val="0"/>
              </a:spcAft>
              <a:defRPr sz="1200">
                <a:solidFill>
                  <a:schemeClr val="tx1"/>
                </a:solidFill>
                <a:latin typeface="Arial" charset="0"/>
                <a:cs typeface="Arial" charset="0"/>
              </a:defRPr>
            </a:lvl6pPr>
            <a:lvl7pPr marL="2971800" indent="-228600" defTabSz="876300" eaLnBrk="0" fontAlgn="base" hangingPunct="0">
              <a:spcBef>
                <a:spcPct val="0"/>
              </a:spcBef>
              <a:spcAft>
                <a:spcPct val="0"/>
              </a:spcAft>
              <a:defRPr sz="1200">
                <a:solidFill>
                  <a:schemeClr val="tx1"/>
                </a:solidFill>
                <a:latin typeface="Arial" charset="0"/>
                <a:cs typeface="Arial" charset="0"/>
              </a:defRPr>
            </a:lvl7pPr>
            <a:lvl8pPr marL="3429000" indent="-228600" defTabSz="876300" eaLnBrk="0" fontAlgn="base" hangingPunct="0">
              <a:spcBef>
                <a:spcPct val="0"/>
              </a:spcBef>
              <a:spcAft>
                <a:spcPct val="0"/>
              </a:spcAft>
              <a:defRPr sz="1200">
                <a:solidFill>
                  <a:schemeClr val="tx1"/>
                </a:solidFill>
                <a:latin typeface="Arial" charset="0"/>
                <a:cs typeface="Arial" charset="0"/>
              </a:defRPr>
            </a:lvl8pPr>
            <a:lvl9pPr marL="3886200" indent="-228600" defTabSz="876300" eaLnBrk="0" fontAlgn="base" hangingPunct="0">
              <a:spcBef>
                <a:spcPct val="0"/>
              </a:spcBef>
              <a:spcAft>
                <a:spcPct val="0"/>
              </a:spcAft>
              <a:defRPr sz="1200">
                <a:solidFill>
                  <a:schemeClr val="tx1"/>
                </a:solidFill>
                <a:latin typeface="Arial" charset="0"/>
                <a:cs typeface="Arial" charset="0"/>
              </a:defRPr>
            </a:lvl9pPr>
          </a:lstStyle>
          <a:p>
            <a:fld id="{5DDE2AB1-F37F-4380-84E6-0614F84AFB2F}"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Interested in the qualitative strand of research and wanted to look further at the implementation process of Breaking free within services –</a:t>
            </a:r>
          </a:p>
          <a:p>
            <a:r>
              <a:rPr lang="en-GB" altLang="en-US" smtClean="0"/>
              <a:t>Looking at cri, many use pms to deliver intervention as cat</a:t>
            </a:r>
          </a:p>
          <a:p>
            <a:r>
              <a:rPr lang="en-GB" altLang="en-US" smtClean="0"/>
              <a:t>Peer mentors are able to identify with service users through a shared understanding of experiences, however they are currently maintaining their recovery and have to demonstrate stability before being recruited.</a:t>
            </a:r>
          </a:p>
          <a:p>
            <a:r>
              <a:rPr lang="en-GB" altLang="en-US" smtClean="0"/>
              <a:t>Wanted to know more about the impact of peer mentors in this sector and in the implementation process of BFO, and what the effects on peer mentors were</a:t>
            </a:r>
          </a:p>
        </p:txBody>
      </p:sp>
      <p:sp>
        <p:nvSpPr>
          <p:cNvPr id="1843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defRPr sz="1200">
                <a:solidFill>
                  <a:schemeClr val="tx1"/>
                </a:solidFill>
                <a:latin typeface="Arial" charset="0"/>
                <a:cs typeface="Arial" charset="0"/>
              </a:defRPr>
            </a:lvl1pPr>
            <a:lvl2pPr marL="742950" indent="-285750" defTabSz="876300">
              <a:defRPr sz="1200">
                <a:solidFill>
                  <a:schemeClr val="tx1"/>
                </a:solidFill>
                <a:latin typeface="Arial" charset="0"/>
                <a:cs typeface="Arial" charset="0"/>
              </a:defRPr>
            </a:lvl2pPr>
            <a:lvl3pPr marL="1143000" indent="-228600" defTabSz="876300">
              <a:defRPr sz="1200">
                <a:solidFill>
                  <a:schemeClr val="tx1"/>
                </a:solidFill>
                <a:latin typeface="Arial" charset="0"/>
                <a:cs typeface="Arial" charset="0"/>
              </a:defRPr>
            </a:lvl3pPr>
            <a:lvl4pPr marL="1600200" indent="-228600" defTabSz="876300">
              <a:defRPr sz="1200">
                <a:solidFill>
                  <a:schemeClr val="tx1"/>
                </a:solidFill>
                <a:latin typeface="Arial" charset="0"/>
                <a:cs typeface="Arial" charset="0"/>
              </a:defRPr>
            </a:lvl4pPr>
            <a:lvl5pPr marL="2057400" indent="-228600" defTabSz="876300">
              <a:defRPr sz="1200">
                <a:solidFill>
                  <a:schemeClr val="tx1"/>
                </a:solidFill>
                <a:latin typeface="Arial" charset="0"/>
                <a:cs typeface="Arial" charset="0"/>
              </a:defRPr>
            </a:lvl5pPr>
            <a:lvl6pPr marL="2514600" indent="-228600" defTabSz="876300" eaLnBrk="0" fontAlgn="base" hangingPunct="0">
              <a:spcBef>
                <a:spcPct val="0"/>
              </a:spcBef>
              <a:spcAft>
                <a:spcPct val="0"/>
              </a:spcAft>
              <a:defRPr sz="1200">
                <a:solidFill>
                  <a:schemeClr val="tx1"/>
                </a:solidFill>
                <a:latin typeface="Arial" charset="0"/>
                <a:cs typeface="Arial" charset="0"/>
              </a:defRPr>
            </a:lvl6pPr>
            <a:lvl7pPr marL="2971800" indent="-228600" defTabSz="876300" eaLnBrk="0" fontAlgn="base" hangingPunct="0">
              <a:spcBef>
                <a:spcPct val="0"/>
              </a:spcBef>
              <a:spcAft>
                <a:spcPct val="0"/>
              </a:spcAft>
              <a:defRPr sz="1200">
                <a:solidFill>
                  <a:schemeClr val="tx1"/>
                </a:solidFill>
                <a:latin typeface="Arial" charset="0"/>
                <a:cs typeface="Arial" charset="0"/>
              </a:defRPr>
            </a:lvl7pPr>
            <a:lvl8pPr marL="3429000" indent="-228600" defTabSz="876300" eaLnBrk="0" fontAlgn="base" hangingPunct="0">
              <a:spcBef>
                <a:spcPct val="0"/>
              </a:spcBef>
              <a:spcAft>
                <a:spcPct val="0"/>
              </a:spcAft>
              <a:defRPr sz="1200">
                <a:solidFill>
                  <a:schemeClr val="tx1"/>
                </a:solidFill>
                <a:latin typeface="Arial" charset="0"/>
                <a:cs typeface="Arial" charset="0"/>
              </a:defRPr>
            </a:lvl8pPr>
            <a:lvl9pPr marL="3886200" indent="-228600" defTabSz="876300" eaLnBrk="0" fontAlgn="base" hangingPunct="0">
              <a:spcBef>
                <a:spcPct val="0"/>
              </a:spcBef>
              <a:spcAft>
                <a:spcPct val="0"/>
              </a:spcAft>
              <a:defRPr sz="1200">
                <a:solidFill>
                  <a:schemeClr val="tx1"/>
                </a:solidFill>
                <a:latin typeface="Arial" charset="0"/>
                <a:cs typeface="Arial" charset="0"/>
              </a:defRPr>
            </a:lvl9pPr>
          </a:lstStyle>
          <a:p>
            <a:endParaRPr lang="en-US" altLang="en-US" smtClean="0"/>
          </a:p>
        </p:txBody>
      </p:sp>
      <p:sp>
        <p:nvSpPr>
          <p:cNvPr id="1843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defRPr sz="1200">
                <a:solidFill>
                  <a:schemeClr val="tx1"/>
                </a:solidFill>
                <a:latin typeface="Arial" charset="0"/>
                <a:cs typeface="Arial" charset="0"/>
              </a:defRPr>
            </a:lvl1pPr>
            <a:lvl2pPr marL="742950" indent="-285750" defTabSz="876300">
              <a:defRPr sz="1200">
                <a:solidFill>
                  <a:schemeClr val="tx1"/>
                </a:solidFill>
                <a:latin typeface="Arial" charset="0"/>
                <a:cs typeface="Arial" charset="0"/>
              </a:defRPr>
            </a:lvl2pPr>
            <a:lvl3pPr marL="1143000" indent="-228600" defTabSz="876300">
              <a:defRPr sz="1200">
                <a:solidFill>
                  <a:schemeClr val="tx1"/>
                </a:solidFill>
                <a:latin typeface="Arial" charset="0"/>
                <a:cs typeface="Arial" charset="0"/>
              </a:defRPr>
            </a:lvl3pPr>
            <a:lvl4pPr marL="1600200" indent="-228600" defTabSz="876300">
              <a:defRPr sz="1200">
                <a:solidFill>
                  <a:schemeClr val="tx1"/>
                </a:solidFill>
                <a:latin typeface="Arial" charset="0"/>
                <a:cs typeface="Arial" charset="0"/>
              </a:defRPr>
            </a:lvl4pPr>
            <a:lvl5pPr marL="2057400" indent="-228600" defTabSz="876300">
              <a:defRPr sz="1200">
                <a:solidFill>
                  <a:schemeClr val="tx1"/>
                </a:solidFill>
                <a:latin typeface="Arial" charset="0"/>
                <a:cs typeface="Arial" charset="0"/>
              </a:defRPr>
            </a:lvl5pPr>
            <a:lvl6pPr marL="2514600" indent="-228600" defTabSz="876300" eaLnBrk="0" fontAlgn="base" hangingPunct="0">
              <a:spcBef>
                <a:spcPct val="0"/>
              </a:spcBef>
              <a:spcAft>
                <a:spcPct val="0"/>
              </a:spcAft>
              <a:defRPr sz="1200">
                <a:solidFill>
                  <a:schemeClr val="tx1"/>
                </a:solidFill>
                <a:latin typeface="Arial" charset="0"/>
                <a:cs typeface="Arial" charset="0"/>
              </a:defRPr>
            </a:lvl6pPr>
            <a:lvl7pPr marL="2971800" indent="-228600" defTabSz="876300" eaLnBrk="0" fontAlgn="base" hangingPunct="0">
              <a:spcBef>
                <a:spcPct val="0"/>
              </a:spcBef>
              <a:spcAft>
                <a:spcPct val="0"/>
              </a:spcAft>
              <a:defRPr sz="1200">
                <a:solidFill>
                  <a:schemeClr val="tx1"/>
                </a:solidFill>
                <a:latin typeface="Arial" charset="0"/>
                <a:cs typeface="Arial" charset="0"/>
              </a:defRPr>
            </a:lvl7pPr>
            <a:lvl8pPr marL="3429000" indent="-228600" defTabSz="876300" eaLnBrk="0" fontAlgn="base" hangingPunct="0">
              <a:spcBef>
                <a:spcPct val="0"/>
              </a:spcBef>
              <a:spcAft>
                <a:spcPct val="0"/>
              </a:spcAft>
              <a:defRPr sz="1200">
                <a:solidFill>
                  <a:schemeClr val="tx1"/>
                </a:solidFill>
                <a:latin typeface="Arial" charset="0"/>
                <a:cs typeface="Arial" charset="0"/>
              </a:defRPr>
            </a:lvl8pPr>
            <a:lvl9pPr marL="3886200" indent="-228600" defTabSz="876300" eaLnBrk="0" fontAlgn="base" hangingPunct="0">
              <a:spcBef>
                <a:spcPct val="0"/>
              </a:spcBef>
              <a:spcAft>
                <a:spcPct val="0"/>
              </a:spcAft>
              <a:defRPr sz="1200">
                <a:solidFill>
                  <a:schemeClr val="tx1"/>
                </a:solidFill>
                <a:latin typeface="Arial" charset="0"/>
                <a:cs typeface="Arial" charset="0"/>
              </a:defRPr>
            </a:lvl9pPr>
          </a:lstStyle>
          <a:p>
            <a:fld id="{5F473B7B-6FC1-41F4-BCBD-82270EB50F46}"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000" smtClean="0"/>
              <a:t>Looking at the background peer mentoring is incredibly useful, research has suggested that it benefits the service users…</a:t>
            </a:r>
          </a:p>
          <a:p>
            <a:r>
              <a:rPr lang="en-GB" altLang="en-US" sz="1000" smtClean="0"/>
              <a:t>Also may benefit the peer mentor devel practical skills such as increased competence, learning opportunities and social approval</a:t>
            </a:r>
          </a:p>
          <a:p>
            <a:r>
              <a:rPr lang="en-GB" altLang="en-US" sz="1000" smtClean="0"/>
              <a:t>But paucity of evidence surrounding therapeutic benefit of the role. With evidence suggesting that peer mentoring could lead to relapse, it is important to investigate the effects of this role on recovery</a:t>
            </a:r>
          </a:p>
        </p:txBody>
      </p:sp>
      <p:sp>
        <p:nvSpPr>
          <p:cNvPr id="2048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defRPr sz="1200">
                <a:solidFill>
                  <a:schemeClr val="tx1"/>
                </a:solidFill>
                <a:latin typeface="Arial" charset="0"/>
                <a:cs typeface="Arial" charset="0"/>
              </a:defRPr>
            </a:lvl1pPr>
            <a:lvl2pPr marL="742950" indent="-285750" defTabSz="876300">
              <a:defRPr sz="1200">
                <a:solidFill>
                  <a:schemeClr val="tx1"/>
                </a:solidFill>
                <a:latin typeface="Arial" charset="0"/>
                <a:cs typeface="Arial" charset="0"/>
              </a:defRPr>
            </a:lvl2pPr>
            <a:lvl3pPr marL="1143000" indent="-228600" defTabSz="876300">
              <a:defRPr sz="1200">
                <a:solidFill>
                  <a:schemeClr val="tx1"/>
                </a:solidFill>
                <a:latin typeface="Arial" charset="0"/>
                <a:cs typeface="Arial" charset="0"/>
              </a:defRPr>
            </a:lvl3pPr>
            <a:lvl4pPr marL="1600200" indent="-228600" defTabSz="876300">
              <a:defRPr sz="1200">
                <a:solidFill>
                  <a:schemeClr val="tx1"/>
                </a:solidFill>
                <a:latin typeface="Arial" charset="0"/>
                <a:cs typeface="Arial" charset="0"/>
              </a:defRPr>
            </a:lvl4pPr>
            <a:lvl5pPr marL="2057400" indent="-228600" defTabSz="876300">
              <a:defRPr sz="1200">
                <a:solidFill>
                  <a:schemeClr val="tx1"/>
                </a:solidFill>
                <a:latin typeface="Arial" charset="0"/>
                <a:cs typeface="Arial" charset="0"/>
              </a:defRPr>
            </a:lvl5pPr>
            <a:lvl6pPr marL="2514600" indent="-228600" defTabSz="876300" eaLnBrk="0" fontAlgn="base" hangingPunct="0">
              <a:spcBef>
                <a:spcPct val="0"/>
              </a:spcBef>
              <a:spcAft>
                <a:spcPct val="0"/>
              </a:spcAft>
              <a:defRPr sz="1200">
                <a:solidFill>
                  <a:schemeClr val="tx1"/>
                </a:solidFill>
                <a:latin typeface="Arial" charset="0"/>
                <a:cs typeface="Arial" charset="0"/>
              </a:defRPr>
            </a:lvl6pPr>
            <a:lvl7pPr marL="2971800" indent="-228600" defTabSz="876300" eaLnBrk="0" fontAlgn="base" hangingPunct="0">
              <a:spcBef>
                <a:spcPct val="0"/>
              </a:spcBef>
              <a:spcAft>
                <a:spcPct val="0"/>
              </a:spcAft>
              <a:defRPr sz="1200">
                <a:solidFill>
                  <a:schemeClr val="tx1"/>
                </a:solidFill>
                <a:latin typeface="Arial" charset="0"/>
                <a:cs typeface="Arial" charset="0"/>
              </a:defRPr>
            </a:lvl7pPr>
            <a:lvl8pPr marL="3429000" indent="-228600" defTabSz="876300" eaLnBrk="0" fontAlgn="base" hangingPunct="0">
              <a:spcBef>
                <a:spcPct val="0"/>
              </a:spcBef>
              <a:spcAft>
                <a:spcPct val="0"/>
              </a:spcAft>
              <a:defRPr sz="1200">
                <a:solidFill>
                  <a:schemeClr val="tx1"/>
                </a:solidFill>
                <a:latin typeface="Arial" charset="0"/>
                <a:cs typeface="Arial" charset="0"/>
              </a:defRPr>
            </a:lvl8pPr>
            <a:lvl9pPr marL="3886200" indent="-228600" defTabSz="876300" eaLnBrk="0" fontAlgn="base" hangingPunct="0">
              <a:spcBef>
                <a:spcPct val="0"/>
              </a:spcBef>
              <a:spcAft>
                <a:spcPct val="0"/>
              </a:spcAft>
              <a:defRPr sz="1200">
                <a:solidFill>
                  <a:schemeClr val="tx1"/>
                </a:solidFill>
                <a:latin typeface="Arial" charset="0"/>
                <a:cs typeface="Arial" charset="0"/>
              </a:defRPr>
            </a:lvl9pPr>
          </a:lstStyle>
          <a:p>
            <a:endParaRPr lang="en-US" altLang="en-US" smtClean="0"/>
          </a:p>
        </p:txBody>
      </p:sp>
      <p:sp>
        <p:nvSpPr>
          <p:cNvPr id="2048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defRPr sz="1200">
                <a:solidFill>
                  <a:schemeClr val="tx1"/>
                </a:solidFill>
                <a:latin typeface="Arial" charset="0"/>
                <a:cs typeface="Arial" charset="0"/>
              </a:defRPr>
            </a:lvl1pPr>
            <a:lvl2pPr marL="742950" indent="-285750" defTabSz="876300">
              <a:defRPr sz="1200">
                <a:solidFill>
                  <a:schemeClr val="tx1"/>
                </a:solidFill>
                <a:latin typeface="Arial" charset="0"/>
                <a:cs typeface="Arial" charset="0"/>
              </a:defRPr>
            </a:lvl2pPr>
            <a:lvl3pPr marL="1143000" indent="-228600" defTabSz="876300">
              <a:defRPr sz="1200">
                <a:solidFill>
                  <a:schemeClr val="tx1"/>
                </a:solidFill>
                <a:latin typeface="Arial" charset="0"/>
                <a:cs typeface="Arial" charset="0"/>
              </a:defRPr>
            </a:lvl3pPr>
            <a:lvl4pPr marL="1600200" indent="-228600" defTabSz="876300">
              <a:defRPr sz="1200">
                <a:solidFill>
                  <a:schemeClr val="tx1"/>
                </a:solidFill>
                <a:latin typeface="Arial" charset="0"/>
                <a:cs typeface="Arial" charset="0"/>
              </a:defRPr>
            </a:lvl4pPr>
            <a:lvl5pPr marL="2057400" indent="-228600" defTabSz="876300">
              <a:defRPr sz="1200">
                <a:solidFill>
                  <a:schemeClr val="tx1"/>
                </a:solidFill>
                <a:latin typeface="Arial" charset="0"/>
                <a:cs typeface="Arial" charset="0"/>
              </a:defRPr>
            </a:lvl5pPr>
            <a:lvl6pPr marL="2514600" indent="-228600" defTabSz="876300" eaLnBrk="0" fontAlgn="base" hangingPunct="0">
              <a:spcBef>
                <a:spcPct val="0"/>
              </a:spcBef>
              <a:spcAft>
                <a:spcPct val="0"/>
              </a:spcAft>
              <a:defRPr sz="1200">
                <a:solidFill>
                  <a:schemeClr val="tx1"/>
                </a:solidFill>
                <a:latin typeface="Arial" charset="0"/>
                <a:cs typeface="Arial" charset="0"/>
              </a:defRPr>
            </a:lvl6pPr>
            <a:lvl7pPr marL="2971800" indent="-228600" defTabSz="876300" eaLnBrk="0" fontAlgn="base" hangingPunct="0">
              <a:spcBef>
                <a:spcPct val="0"/>
              </a:spcBef>
              <a:spcAft>
                <a:spcPct val="0"/>
              </a:spcAft>
              <a:defRPr sz="1200">
                <a:solidFill>
                  <a:schemeClr val="tx1"/>
                </a:solidFill>
                <a:latin typeface="Arial" charset="0"/>
                <a:cs typeface="Arial" charset="0"/>
              </a:defRPr>
            </a:lvl7pPr>
            <a:lvl8pPr marL="3429000" indent="-228600" defTabSz="876300" eaLnBrk="0" fontAlgn="base" hangingPunct="0">
              <a:spcBef>
                <a:spcPct val="0"/>
              </a:spcBef>
              <a:spcAft>
                <a:spcPct val="0"/>
              </a:spcAft>
              <a:defRPr sz="1200">
                <a:solidFill>
                  <a:schemeClr val="tx1"/>
                </a:solidFill>
                <a:latin typeface="Arial" charset="0"/>
                <a:cs typeface="Arial" charset="0"/>
              </a:defRPr>
            </a:lvl8pPr>
            <a:lvl9pPr marL="3886200" indent="-228600" defTabSz="876300" eaLnBrk="0" fontAlgn="base" hangingPunct="0">
              <a:spcBef>
                <a:spcPct val="0"/>
              </a:spcBef>
              <a:spcAft>
                <a:spcPct val="0"/>
              </a:spcAft>
              <a:defRPr sz="1200">
                <a:solidFill>
                  <a:schemeClr val="tx1"/>
                </a:solidFill>
                <a:latin typeface="Arial" charset="0"/>
                <a:cs typeface="Arial" charset="0"/>
              </a:defRPr>
            </a:lvl9pPr>
          </a:lstStyle>
          <a:p>
            <a:fld id="{35ADA82F-73E9-4782-9CA7-619A28A706B3}"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cs typeface="Arial" charset="0"/>
              </a:rPr>
              <a:t>one way to conceptualise the effects of the role on recovery is by using the TTM, which is widely applied in addictions research</a:t>
            </a:r>
          </a:p>
        </p:txBody>
      </p:sp>
      <p:sp>
        <p:nvSpPr>
          <p:cNvPr id="2253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defRPr sz="1200">
                <a:solidFill>
                  <a:schemeClr val="tx1"/>
                </a:solidFill>
                <a:latin typeface="Arial" charset="0"/>
                <a:cs typeface="Arial" charset="0"/>
              </a:defRPr>
            </a:lvl1pPr>
            <a:lvl2pPr marL="742950" indent="-285750" defTabSz="876300">
              <a:defRPr sz="1200">
                <a:solidFill>
                  <a:schemeClr val="tx1"/>
                </a:solidFill>
                <a:latin typeface="Arial" charset="0"/>
                <a:cs typeface="Arial" charset="0"/>
              </a:defRPr>
            </a:lvl2pPr>
            <a:lvl3pPr marL="1143000" indent="-228600" defTabSz="876300">
              <a:defRPr sz="1200">
                <a:solidFill>
                  <a:schemeClr val="tx1"/>
                </a:solidFill>
                <a:latin typeface="Arial" charset="0"/>
                <a:cs typeface="Arial" charset="0"/>
              </a:defRPr>
            </a:lvl3pPr>
            <a:lvl4pPr marL="1600200" indent="-228600" defTabSz="876300">
              <a:defRPr sz="1200">
                <a:solidFill>
                  <a:schemeClr val="tx1"/>
                </a:solidFill>
                <a:latin typeface="Arial" charset="0"/>
                <a:cs typeface="Arial" charset="0"/>
              </a:defRPr>
            </a:lvl4pPr>
            <a:lvl5pPr marL="2057400" indent="-228600" defTabSz="876300">
              <a:defRPr sz="1200">
                <a:solidFill>
                  <a:schemeClr val="tx1"/>
                </a:solidFill>
                <a:latin typeface="Arial" charset="0"/>
                <a:cs typeface="Arial" charset="0"/>
              </a:defRPr>
            </a:lvl5pPr>
            <a:lvl6pPr marL="2514600" indent="-228600" defTabSz="876300" eaLnBrk="0" fontAlgn="base" hangingPunct="0">
              <a:spcBef>
                <a:spcPct val="0"/>
              </a:spcBef>
              <a:spcAft>
                <a:spcPct val="0"/>
              </a:spcAft>
              <a:defRPr sz="1200">
                <a:solidFill>
                  <a:schemeClr val="tx1"/>
                </a:solidFill>
                <a:latin typeface="Arial" charset="0"/>
                <a:cs typeface="Arial" charset="0"/>
              </a:defRPr>
            </a:lvl6pPr>
            <a:lvl7pPr marL="2971800" indent="-228600" defTabSz="876300" eaLnBrk="0" fontAlgn="base" hangingPunct="0">
              <a:spcBef>
                <a:spcPct val="0"/>
              </a:spcBef>
              <a:spcAft>
                <a:spcPct val="0"/>
              </a:spcAft>
              <a:defRPr sz="1200">
                <a:solidFill>
                  <a:schemeClr val="tx1"/>
                </a:solidFill>
                <a:latin typeface="Arial" charset="0"/>
                <a:cs typeface="Arial" charset="0"/>
              </a:defRPr>
            </a:lvl7pPr>
            <a:lvl8pPr marL="3429000" indent="-228600" defTabSz="876300" eaLnBrk="0" fontAlgn="base" hangingPunct="0">
              <a:spcBef>
                <a:spcPct val="0"/>
              </a:spcBef>
              <a:spcAft>
                <a:spcPct val="0"/>
              </a:spcAft>
              <a:defRPr sz="1200">
                <a:solidFill>
                  <a:schemeClr val="tx1"/>
                </a:solidFill>
                <a:latin typeface="Arial" charset="0"/>
                <a:cs typeface="Arial" charset="0"/>
              </a:defRPr>
            </a:lvl8pPr>
            <a:lvl9pPr marL="3886200" indent="-228600" defTabSz="876300" eaLnBrk="0" fontAlgn="base" hangingPunct="0">
              <a:spcBef>
                <a:spcPct val="0"/>
              </a:spcBef>
              <a:spcAft>
                <a:spcPct val="0"/>
              </a:spcAft>
              <a:defRPr sz="1200">
                <a:solidFill>
                  <a:schemeClr val="tx1"/>
                </a:solidFill>
                <a:latin typeface="Arial" charset="0"/>
                <a:cs typeface="Arial" charset="0"/>
              </a:defRPr>
            </a:lvl9pPr>
          </a:lstStyle>
          <a:p>
            <a:endParaRPr lang="en-US" altLang="en-US" smtClean="0"/>
          </a:p>
        </p:txBody>
      </p:sp>
      <p:sp>
        <p:nvSpPr>
          <p:cNvPr id="2253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defRPr sz="1200">
                <a:solidFill>
                  <a:schemeClr val="tx1"/>
                </a:solidFill>
                <a:latin typeface="Arial" charset="0"/>
                <a:cs typeface="Arial" charset="0"/>
              </a:defRPr>
            </a:lvl1pPr>
            <a:lvl2pPr marL="742950" indent="-285750" defTabSz="876300">
              <a:defRPr sz="1200">
                <a:solidFill>
                  <a:schemeClr val="tx1"/>
                </a:solidFill>
                <a:latin typeface="Arial" charset="0"/>
                <a:cs typeface="Arial" charset="0"/>
              </a:defRPr>
            </a:lvl2pPr>
            <a:lvl3pPr marL="1143000" indent="-228600" defTabSz="876300">
              <a:defRPr sz="1200">
                <a:solidFill>
                  <a:schemeClr val="tx1"/>
                </a:solidFill>
                <a:latin typeface="Arial" charset="0"/>
                <a:cs typeface="Arial" charset="0"/>
              </a:defRPr>
            </a:lvl3pPr>
            <a:lvl4pPr marL="1600200" indent="-228600" defTabSz="876300">
              <a:defRPr sz="1200">
                <a:solidFill>
                  <a:schemeClr val="tx1"/>
                </a:solidFill>
                <a:latin typeface="Arial" charset="0"/>
                <a:cs typeface="Arial" charset="0"/>
              </a:defRPr>
            </a:lvl4pPr>
            <a:lvl5pPr marL="2057400" indent="-228600" defTabSz="876300">
              <a:defRPr sz="1200">
                <a:solidFill>
                  <a:schemeClr val="tx1"/>
                </a:solidFill>
                <a:latin typeface="Arial" charset="0"/>
                <a:cs typeface="Arial" charset="0"/>
              </a:defRPr>
            </a:lvl5pPr>
            <a:lvl6pPr marL="2514600" indent="-228600" defTabSz="876300" eaLnBrk="0" fontAlgn="base" hangingPunct="0">
              <a:spcBef>
                <a:spcPct val="0"/>
              </a:spcBef>
              <a:spcAft>
                <a:spcPct val="0"/>
              </a:spcAft>
              <a:defRPr sz="1200">
                <a:solidFill>
                  <a:schemeClr val="tx1"/>
                </a:solidFill>
                <a:latin typeface="Arial" charset="0"/>
                <a:cs typeface="Arial" charset="0"/>
              </a:defRPr>
            </a:lvl6pPr>
            <a:lvl7pPr marL="2971800" indent="-228600" defTabSz="876300" eaLnBrk="0" fontAlgn="base" hangingPunct="0">
              <a:spcBef>
                <a:spcPct val="0"/>
              </a:spcBef>
              <a:spcAft>
                <a:spcPct val="0"/>
              </a:spcAft>
              <a:defRPr sz="1200">
                <a:solidFill>
                  <a:schemeClr val="tx1"/>
                </a:solidFill>
                <a:latin typeface="Arial" charset="0"/>
                <a:cs typeface="Arial" charset="0"/>
              </a:defRPr>
            </a:lvl7pPr>
            <a:lvl8pPr marL="3429000" indent="-228600" defTabSz="876300" eaLnBrk="0" fontAlgn="base" hangingPunct="0">
              <a:spcBef>
                <a:spcPct val="0"/>
              </a:spcBef>
              <a:spcAft>
                <a:spcPct val="0"/>
              </a:spcAft>
              <a:defRPr sz="1200">
                <a:solidFill>
                  <a:schemeClr val="tx1"/>
                </a:solidFill>
                <a:latin typeface="Arial" charset="0"/>
                <a:cs typeface="Arial" charset="0"/>
              </a:defRPr>
            </a:lvl8pPr>
            <a:lvl9pPr marL="3886200" indent="-228600" defTabSz="876300" eaLnBrk="0" fontAlgn="base" hangingPunct="0">
              <a:spcBef>
                <a:spcPct val="0"/>
              </a:spcBef>
              <a:spcAft>
                <a:spcPct val="0"/>
              </a:spcAft>
              <a:defRPr sz="1200">
                <a:solidFill>
                  <a:schemeClr val="tx1"/>
                </a:solidFill>
                <a:latin typeface="Arial" charset="0"/>
                <a:cs typeface="Arial" charset="0"/>
              </a:defRPr>
            </a:lvl9pPr>
          </a:lstStyle>
          <a:p>
            <a:fld id="{73346F0E-19AE-4F3B-A100-4EA8CD6955A2}"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Of particular importance is the maintenance stage and how the peer mentoring role may affect transition throughout the model causing relapse or sustaining recovery</a:t>
            </a:r>
          </a:p>
        </p:txBody>
      </p:sp>
      <p:sp>
        <p:nvSpPr>
          <p:cNvPr id="2458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defRPr sz="1200">
                <a:solidFill>
                  <a:schemeClr val="tx1"/>
                </a:solidFill>
                <a:latin typeface="Arial" charset="0"/>
                <a:cs typeface="Arial" charset="0"/>
              </a:defRPr>
            </a:lvl1pPr>
            <a:lvl2pPr marL="742950" indent="-285750" defTabSz="876300">
              <a:defRPr sz="1200">
                <a:solidFill>
                  <a:schemeClr val="tx1"/>
                </a:solidFill>
                <a:latin typeface="Arial" charset="0"/>
                <a:cs typeface="Arial" charset="0"/>
              </a:defRPr>
            </a:lvl2pPr>
            <a:lvl3pPr marL="1143000" indent="-228600" defTabSz="876300">
              <a:defRPr sz="1200">
                <a:solidFill>
                  <a:schemeClr val="tx1"/>
                </a:solidFill>
                <a:latin typeface="Arial" charset="0"/>
                <a:cs typeface="Arial" charset="0"/>
              </a:defRPr>
            </a:lvl3pPr>
            <a:lvl4pPr marL="1600200" indent="-228600" defTabSz="876300">
              <a:defRPr sz="1200">
                <a:solidFill>
                  <a:schemeClr val="tx1"/>
                </a:solidFill>
                <a:latin typeface="Arial" charset="0"/>
                <a:cs typeface="Arial" charset="0"/>
              </a:defRPr>
            </a:lvl4pPr>
            <a:lvl5pPr marL="2057400" indent="-228600" defTabSz="876300">
              <a:defRPr sz="1200">
                <a:solidFill>
                  <a:schemeClr val="tx1"/>
                </a:solidFill>
                <a:latin typeface="Arial" charset="0"/>
                <a:cs typeface="Arial" charset="0"/>
              </a:defRPr>
            </a:lvl5pPr>
            <a:lvl6pPr marL="2514600" indent="-228600" defTabSz="876300" eaLnBrk="0" fontAlgn="base" hangingPunct="0">
              <a:spcBef>
                <a:spcPct val="0"/>
              </a:spcBef>
              <a:spcAft>
                <a:spcPct val="0"/>
              </a:spcAft>
              <a:defRPr sz="1200">
                <a:solidFill>
                  <a:schemeClr val="tx1"/>
                </a:solidFill>
                <a:latin typeface="Arial" charset="0"/>
                <a:cs typeface="Arial" charset="0"/>
              </a:defRPr>
            </a:lvl6pPr>
            <a:lvl7pPr marL="2971800" indent="-228600" defTabSz="876300" eaLnBrk="0" fontAlgn="base" hangingPunct="0">
              <a:spcBef>
                <a:spcPct val="0"/>
              </a:spcBef>
              <a:spcAft>
                <a:spcPct val="0"/>
              </a:spcAft>
              <a:defRPr sz="1200">
                <a:solidFill>
                  <a:schemeClr val="tx1"/>
                </a:solidFill>
                <a:latin typeface="Arial" charset="0"/>
                <a:cs typeface="Arial" charset="0"/>
              </a:defRPr>
            </a:lvl7pPr>
            <a:lvl8pPr marL="3429000" indent="-228600" defTabSz="876300" eaLnBrk="0" fontAlgn="base" hangingPunct="0">
              <a:spcBef>
                <a:spcPct val="0"/>
              </a:spcBef>
              <a:spcAft>
                <a:spcPct val="0"/>
              </a:spcAft>
              <a:defRPr sz="1200">
                <a:solidFill>
                  <a:schemeClr val="tx1"/>
                </a:solidFill>
                <a:latin typeface="Arial" charset="0"/>
                <a:cs typeface="Arial" charset="0"/>
              </a:defRPr>
            </a:lvl8pPr>
            <a:lvl9pPr marL="3886200" indent="-228600" defTabSz="876300" eaLnBrk="0" fontAlgn="base" hangingPunct="0">
              <a:spcBef>
                <a:spcPct val="0"/>
              </a:spcBef>
              <a:spcAft>
                <a:spcPct val="0"/>
              </a:spcAft>
              <a:defRPr sz="1200">
                <a:solidFill>
                  <a:schemeClr val="tx1"/>
                </a:solidFill>
                <a:latin typeface="Arial" charset="0"/>
                <a:cs typeface="Arial" charset="0"/>
              </a:defRPr>
            </a:lvl9pPr>
          </a:lstStyle>
          <a:p>
            <a:endParaRPr lang="en-US" altLang="en-US" smtClean="0"/>
          </a:p>
        </p:txBody>
      </p:sp>
      <p:sp>
        <p:nvSpPr>
          <p:cNvPr id="2458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defRPr sz="1200">
                <a:solidFill>
                  <a:schemeClr val="tx1"/>
                </a:solidFill>
                <a:latin typeface="Arial" charset="0"/>
                <a:cs typeface="Arial" charset="0"/>
              </a:defRPr>
            </a:lvl1pPr>
            <a:lvl2pPr marL="742950" indent="-285750" defTabSz="876300">
              <a:defRPr sz="1200">
                <a:solidFill>
                  <a:schemeClr val="tx1"/>
                </a:solidFill>
                <a:latin typeface="Arial" charset="0"/>
                <a:cs typeface="Arial" charset="0"/>
              </a:defRPr>
            </a:lvl2pPr>
            <a:lvl3pPr marL="1143000" indent="-228600" defTabSz="876300">
              <a:defRPr sz="1200">
                <a:solidFill>
                  <a:schemeClr val="tx1"/>
                </a:solidFill>
                <a:latin typeface="Arial" charset="0"/>
                <a:cs typeface="Arial" charset="0"/>
              </a:defRPr>
            </a:lvl3pPr>
            <a:lvl4pPr marL="1600200" indent="-228600" defTabSz="876300">
              <a:defRPr sz="1200">
                <a:solidFill>
                  <a:schemeClr val="tx1"/>
                </a:solidFill>
                <a:latin typeface="Arial" charset="0"/>
                <a:cs typeface="Arial" charset="0"/>
              </a:defRPr>
            </a:lvl4pPr>
            <a:lvl5pPr marL="2057400" indent="-228600" defTabSz="876300">
              <a:defRPr sz="1200">
                <a:solidFill>
                  <a:schemeClr val="tx1"/>
                </a:solidFill>
                <a:latin typeface="Arial" charset="0"/>
                <a:cs typeface="Arial" charset="0"/>
              </a:defRPr>
            </a:lvl5pPr>
            <a:lvl6pPr marL="2514600" indent="-228600" defTabSz="876300" eaLnBrk="0" fontAlgn="base" hangingPunct="0">
              <a:spcBef>
                <a:spcPct val="0"/>
              </a:spcBef>
              <a:spcAft>
                <a:spcPct val="0"/>
              </a:spcAft>
              <a:defRPr sz="1200">
                <a:solidFill>
                  <a:schemeClr val="tx1"/>
                </a:solidFill>
                <a:latin typeface="Arial" charset="0"/>
                <a:cs typeface="Arial" charset="0"/>
              </a:defRPr>
            </a:lvl6pPr>
            <a:lvl7pPr marL="2971800" indent="-228600" defTabSz="876300" eaLnBrk="0" fontAlgn="base" hangingPunct="0">
              <a:spcBef>
                <a:spcPct val="0"/>
              </a:spcBef>
              <a:spcAft>
                <a:spcPct val="0"/>
              </a:spcAft>
              <a:defRPr sz="1200">
                <a:solidFill>
                  <a:schemeClr val="tx1"/>
                </a:solidFill>
                <a:latin typeface="Arial" charset="0"/>
                <a:cs typeface="Arial" charset="0"/>
              </a:defRPr>
            </a:lvl7pPr>
            <a:lvl8pPr marL="3429000" indent="-228600" defTabSz="876300" eaLnBrk="0" fontAlgn="base" hangingPunct="0">
              <a:spcBef>
                <a:spcPct val="0"/>
              </a:spcBef>
              <a:spcAft>
                <a:spcPct val="0"/>
              </a:spcAft>
              <a:defRPr sz="1200">
                <a:solidFill>
                  <a:schemeClr val="tx1"/>
                </a:solidFill>
                <a:latin typeface="Arial" charset="0"/>
                <a:cs typeface="Arial" charset="0"/>
              </a:defRPr>
            </a:lvl8pPr>
            <a:lvl9pPr marL="3886200" indent="-228600" defTabSz="876300" eaLnBrk="0" fontAlgn="base" hangingPunct="0">
              <a:spcBef>
                <a:spcPct val="0"/>
              </a:spcBef>
              <a:spcAft>
                <a:spcPct val="0"/>
              </a:spcAft>
              <a:defRPr sz="1200">
                <a:solidFill>
                  <a:schemeClr val="tx1"/>
                </a:solidFill>
                <a:latin typeface="Arial" charset="0"/>
                <a:cs typeface="Arial" charset="0"/>
              </a:defRPr>
            </a:lvl9pPr>
          </a:lstStyle>
          <a:p>
            <a:fld id="{8DBA31AB-E15F-4805-82F6-5345E05CDD91}"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Add icons from Emma’s poster</a:t>
            </a:r>
          </a:p>
        </p:txBody>
      </p:sp>
      <p:sp>
        <p:nvSpPr>
          <p:cNvPr id="2662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defRPr sz="1200">
                <a:solidFill>
                  <a:schemeClr val="tx1"/>
                </a:solidFill>
                <a:latin typeface="Arial" charset="0"/>
                <a:cs typeface="Arial" charset="0"/>
              </a:defRPr>
            </a:lvl1pPr>
            <a:lvl2pPr marL="742950" indent="-285750" defTabSz="876300">
              <a:defRPr sz="1200">
                <a:solidFill>
                  <a:schemeClr val="tx1"/>
                </a:solidFill>
                <a:latin typeface="Arial" charset="0"/>
                <a:cs typeface="Arial" charset="0"/>
              </a:defRPr>
            </a:lvl2pPr>
            <a:lvl3pPr marL="1143000" indent="-228600" defTabSz="876300">
              <a:defRPr sz="1200">
                <a:solidFill>
                  <a:schemeClr val="tx1"/>
                </a:solidFill>
                <a:latin typeface="Arial" charset="0"/>
                <a:cs typeface="Arial" charset="0"/>
              </a:defRPr>
            </a:lvl3pPr>
            <a:lvl4pPr marL="1600200" indent="-228600" defTabSz="876300">
              <a:defRPr sz="1200">
                <a:solidFill>
                  <a:schemeClr val="tx1"/>
                </a:solidFill>
                <a:latin typeface="Arial" charset="0"/>
                <a:cs typeface="Arial" charset="0"/>
              </a:defRPr>
            </a:lvl4pPr>
            <a:lvl5pPr marL="2057400" indent="-228600" defTabSz="876300">
              <a:defRPr sz="1200">
                <a:solidFill>
                  <a:schemeClr val="tx1"/>
                </a:solidFill>
                <a:latin typeface="Arial" charset="0"/>
                <a:cs typeface="Arial" charset="0"/>
              </a:defRPr>
            </a:lvl5pPr>
            <a:lvl6pPr marL="2514600" indent="-228600" defTabSz="876300" eaLnBrk="0" fontAlgn="base" hangingPunct="0">
              <a:spcBef>
                <a:spcPct val="0"/>
              </a:spcBef>
              <a:spcAft>
                <a:spcPct val="0"/>
              </a:spcAft>
              <a:defRPr sz="1200">
                <a:solidFill>
                  <a:schemeClr val="tx1"/>
                </a:solidFill>
                <a:latin typeface="Arial" charset="0"/>
                <a:cs typeface="Arial" charset="0"/>
              </a:defRPr>
            </a:lvl6pPr>
            <a:lvl7pPr marL="2971800" indent="-228600" defTabSz="876300" eaLnBrk="0" fontAlgn="base" hangingPunct="0">
              <a:spcBef>
                <a:spcPct val="0"/>
              </a:spcBef>
              <a:spcAft>
                <a:spcPct val="0"/>
              </a:spcAft>
              <a:defRPr sz="1200">
                <a:solidFill>
                  <a:schemeClr val="tx1"/>
                </a:solidFill>
                <a:latin typeface="Arial" charset="0"/>
                <a:cs typeface="Arial" charset="0"/>
              </a:defRPr>
            </a:lvl7pPr>
            <a:lvl8pPr marL="3429000" indent="-228600" defTabSz="876300" eaLnBrk="0" fontAlgn="base" hangingPunct="0">
              <a:spcBef>
                <a:spcPct val="0"/>
              </a:spcBef>
              <a:spcAft>
                <a:spcPct val="0"/>
              </a:spcAft>
              <a:defRPr sz="1200">
                <a:solidFill>
                  <a:schemeClr val="tx1"/>
                </a:solidFill>
                <a:latin typeface="Arial" charset="0"/>
                <a:cs typeface="Arial" charset="0"/>
              </a:defRPr>
            </a:lvl8pPr>
            <a:lvl9pPr marL="3886200" indent="-228600" defTabSz="876300" eaLnBrk="0" fontAlgn="base" hangingPunct="0">
              <a:spcBef>
                <a:spcPct val="0"/>
              </a:spcBef>
              <a:spcAft>
                <a:spcPct val="0"/>
              </a:spcAft>
              <a:defRPr sz="1200">
                <a:solidFill>
                  <a:schemeClr val="tx1"/>
                </a:solidFill>
                <a:latin typeface="Arial" charset="0"/>
                <a:cs typeface="Arial" charset="0"/>
              </a:defRPr>
            </a:lvl9pPr>
          </a:lstStyle>
          <a:p>
            <a:endParaRPr lang="en-US" altLang="en-US" smtClean="0"/>
          </a:p>
        </p:txBody>
      </p:sp>
      <p:sp>
        <p:nvSpPr>
          <p:cNvPr id="2662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defRPr sz="1200">
                <a:solidFill>
                  <a:schemeClr val="tx1"/>
                </a:solidFill>
                <a:latin typeface="Arial" charset="0"/>
                <a:cs typeface="Arial" charset="0"/>
              </a:defRPr>
            </a:lvl1pPr>
            <a:lvl2pPr marL="742950" indent="-285750" defTabSz="876300">
              <a:defRPr sz="1200">
                <a:solidFill>
                  <a:schemeClr val="tx1"/>
                </a:solidFill>
                <a:latin typeface="Arial" charset="0"/>
                <a:cs typeface="Arial" charset="0"/>
              </a:defRPr>
            </a:lvl2pPr>
            <a:lvl3pPr marL="1143000" indent="-228600" defTabSz="876300">
              <a:defRPr sz="1200">
                <a:solidFill>
                  <a:schemeClr val="tx1"/>
                </a:solidFill>
                <a:latin typeface="Arial" charset="0"/>
                <a:cs typeface="Arial" charset="0"/>
              </a:defRPr>
            </a:lvl3pPr>
            <a:lvl4pPr marL="1600200" indent="-228600" defTabSz="876300">
              <a:defRPr sz="1200">
                <a:solidFill>
                  <a:schemeClr val="tx1"/>
                </a:solidFill>
                <a:latin typeface="Arial" charset="0"/>
                <a:cs typeface="Arial" charset="0"/>
              </a:defRPr>
            </a:lvl4pPr>
            <a:lvl5pPr marL="2057400" indent="-228600" defTabSz="876300">
              <a:defRPr sz="1200">
                <a:solidFill>
                  <a:schemeClr val="tx1"/>
                </a:solidFill>
                <a:latin typeface="Arial" charset="0"/>
                <a:cs typeface="Arial" charset="0"/>
              </a:defRPr>
            </a:lvl5pPr>
            <a:lvl6pPr marL="2514600" indent="-228600" defTabSz="876300" eaLnBrk="0" fontAlgn="base" hangingPunct="0">
              <a:spcBef>
                <a:spcPct val="0"/>
              </a:spcBef>
              <a:spcAft>
                <a:spcPct val="0"/>
              </a:spcAft>
              <a:defRPr sz="1200">
                <a:solidFill>
                  <a:schemeClr val="tx1"/>
                </a:solidFill>
                <a:latin typeface="Arial" charset="0"/>
                <a:cs typeface="Arial" charset="0"/>
              </a:defRPr>
            </a:lvl6pPr>
            <a:lvl7pPr marL="2971800" indent="-228600" defTabSz="876300" eaLnBrk="0" fontAlgn="base" hangingPunct="0">
              <a:spcBef>
                <a:spcPct val="0"/>
              </a:spcBef>
              <a:spcAft>
                <a:spcPct val="0"/>
              </a:spcAft>
              <a:defRPr sz="1200">
                <a:solidFill>
                  <a:schemeClr val="tx1"/>
                </a:solidFill>
                <a:latin typeface="Arial" charset="0"/>
                <a:cs typeface="Arial" charset="0"/>
              </a:defRPr>
            </a:lvl7pPr>
            <a:lvl8pPr marL="3429000" indent="-228600" defTabSz="876300" eaLnBrk="0" fontAlgn="base" hangingPunct="0">
              <a:spcBef>
                <a:spcPct val="0"/>
              </a:spcBef>
              <a:spcAft>
                <a:spcPct val="0"/>
              </a:spcAft>
              <a:defRPr sz="1200">
                <a:solidFill>
                  <a:schemeClr val="tx1"/>
                </a:solidFill>
                <a:latin typeface="Arial" charset="0"/>
                <a:cs typeface="Arial" charset="0"/>
              </a:defRPr>
            </a:lvl8pPr>
            <a:lvl9pPr marL="3886200" indent="-228600" defTabSz="876300" eaLnBrk="0" fontAlgn="base" hangingPunct="0">
              <a:spcBef>
                <a:spcPct val="0"/>
              </a:spcBef>
              <a:spcAft>
                <a:spcPct val="0"/>
              </a:spcAft>
              <a:defRPr sz="1200">
                <a:solidFill>
                  <a:schemeClr val="tx1"/>
                </a:solidFill>
                <a:latin typeface="Arial" charset="0"/>
                <a:cs typeface="Arial" charset="0"/>
              </a:defRPr>
            </a:lvl9pPr>
          </a:lstStyle>
          <a:p>
            <a:fld id="{F390B344-3A73-431D-95D1-4077F56B631B}"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In order to understand maintenance of recovery, it is important to understand peer mentors’ progression to this stage</a:t>
            </a:r>
          </a:p>
          <a:p>
            <a:endParaRPr lang="en-GB" altLang="en-US" smtClean="0"/>
          </a:p>
        </p:txBody>
      </p:sp>
      <p:sp>
        <p:nvSpPr>
          <p:cNvPr id="2867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defRPr sz="1200">
                <a:solidFill>
                  <a:schemeClr val="tx1"/>
                </a:solidFill>
                <a:latin typeface="Arial" charset="0"/>
                <a:cs typeface="Arial" charset="0"/>
              </a:defRPr>
            </a:lvl1pPr>
            <a:lvl2pPr marL="742950" indent="-285750" defTabSz="876300">
              <a:defRPr sz="1200">
                <a:solidFill>
                  <a:schemeClr val="tx1"/>
                </a:solidFill>
                <a:latin typeface="Arial" charset="0"/>
                <a:cs typeface="Arial" charset="0"/>
              </a:defRPr>
            </a:lvl2pPr>
            <a:lvl3pPr marL="1143000" indent="-228600" defTabSz="876300">
              <a:defRPr sz="1200">
                <a:solidFill>
                  <a:schemeClr val="tx1"/>
                </a:solidFill>
                <a:latin typeface="Arial" charset="0"/>
                <a:cs typeface="Arial" charset="0"/>
              </a:defRPr>
            </a:lvl3pPr>
            <a:lvl4pPr marL="1600200" indent="-228600" defTabSz="876300">
              <a:defRPr sz="1200">
                <a:solidFill>
                  <a:schemeClr val="tx1"/>
                </a:solidFill>
                <a:latin typeface="Arial" charset="0"/>
                <a:cs typeface="Arial" charset="0"/>
              </a:defRPr>
            </a:lvl4pPr>
            <a:lvl5pPr marL="2057400" indent="-228600" defTabSz="876300">
              <a:defRPr sz="1200">
                <a:solidFill>
                  <a:schemeClr val="tx1"/>
                </a:solidFill>
                <a:latin typeface="Arial" charset="0"/>
                <a:cs typeface="Arial" charset="0"/>
              </a:defRPr>
            </a:lvl5pPr>
            <a:lvl6pPr marL="2514600" indent="-228600" defTabSz="876300" eaLnBrk="0" fontAlgn="base" hangingPunct="0">
              <a:spcBef>
                <a:spcPct val="0"/>
              </a:spcBef>
              <a:spcAft>
                <a:spcPct val="0"/>
              </a:spcAft>
              <a:defRPr sz="1200">
                <a:solidFill>
                  <a:schemeClr val="tx1"/>
                </a:solidFill>
                <a:latin typeface="Arial" charset="0"/>
                <a:cs typeface="Arial" charset="0"/>
              </a:defRPr>
            </a:lvl6pPr>
            <a:lvl7pPr marL="2971800" indent="-228600" defTabSz="876300" eaLnBrk="0" fontAlgn="base" hangingPunct="0">
              <a:spcBef>
                <a:spcPct val="0"/>
              </a:spcBef>
              <a:spcAft>
                <a:spcPct val="0"/>
              </a:spcAft>
              <a:defRPr sz="1200">
                <a:solidFill>
                  <a:schemeClr val="tx1"/>
                </a:solidFill>
                <a:latin typeface="Arial" charset="0"/>
                <a:cs typeface="Arial" charset="0"/>
              </a:defRPr>
            </a:lvl7pPr>
            <a:lvl8pPr marL="3429000" indent="-228600" defTabSz="876300" eaLnBrk="0" fontAlgn="base" hangingPunct="0">
              <a:spcBef>
                <a:spcPct val="0"/>
              </a:spcBef>
              <a:spcAft>
                <a:spcPct val="0"/>
              </a:spcAft>
              <a:defRPr sz="1200">
                <a:solidFill>
                  <a:schemeClr val="tx1"/>
                </a:solidFill>
                <a:latin typeface="Arial" charset="0"/>
                <a:cs typeface="Arial" charset="0"/>
              </a:defRPr>
            </a:lvl8pPr>
            <a:lvl9pPr marL="3886200" indent="-228600" defTabSz="876300" eaLnBrk="0" fontAlgn="base" hangingPunct="0">
              <a:spcBef>
                <a:spcPct val="0"/>
              </a:spcBef>
              <a:spcAft>
                <a:spcPct val="0"/>
              </a:spcAft>
              <a:defRPr sz="1200">
                <a:solidFill>
                  <a:schemeClr val="tx1"/>
                </a:solidFill>
                <a:latin typeface="Arial" charset="0"/>
                <a:cs typeface="Arial" charset="0"/>
              </a:defRPr>
            </a:lvl9pPr>
          </a:lstStyle>
          <a:p>
            <a:endParaRPr lang="en-US" altLang="en-US" smtClean="0"/>
          </a:p>
        </p:txBody>
      </p:sp>
      <p:sp>
        <p:nvSpPr>
          <p:cNvPr id="2867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defRPr sz="1200">
                <a:solidFill>
                  <a:schemeClr val="tx1"/>
                </a:solidFill>
                <a:latin typeface="Arial" charset="0"/>
                <a:cs typeface="Arial" charset="0"/>
              </a:defRPr>
            </a:lvl1pPr>
            <a:lvl2pPr marL="742950" indent="-285750" defTabSz="876300">
              <a:defRPr sz="1200">
                <a:solidFill>
                  <a:schemeClr val="tx1"/>
                </a:solidFill>
                <a:latin typeface="Arial" charset="0"/>
                <a:cs typeface="Arial" charset="0"/>
              </a:defRPr>
            </a:lvl2pPr>
            <a:lvl3pPr marL="1143000" indent="-228600" defTabSz="876300">
              <a:defRPr sz="1200">
                <a:solidFill>
                  <a:schemeClr val="tx1"/>
                </a:solidFill>
                <a:latin typeface="Arial" charset="0"/>
                <a:cs typeface="Arial" charset="0"/>
              </a:defRPr>
            </a:lvl3pPr>
            <a:lvl4pPr marL="1600200" indent="-228600" defTabSz="876300">
              <a:defRPr sz="1200">
                <a:solidFill>
                  <a:schemeClr val="tx1"/>
                </a:solidFill>
                <a:latin typeface="Arial" charset="0"/>
                <a:cs typeface="Arial" charset="0"/>
              </a:defRPr>
            </a:lvl4pPr>
            <a:lvl5pPr marL="2057400" indent="-228600" defTabSz="876300">
              <a:defRPr sz="1200">
                <a:solidFill>
                  <a:schemeClr val="tx1"/>
                </a:solidFill>
                <a:latin typeface="Arial" charset="0"/>
                <a:cs typeface="Arial" charset="0"/>
              </a:defRPr>
            </a:lvl5pPr>
            <a:lvl6pPr marL="2514600" indent="-228600" defTabSz="876300" eaLnBrk="0" fontAlgn="base" hangingPunct="0">
              <a:spcBef>
                <a:spcPct val="0"/>
              </a:spcBef>
              <a:spcAft>
                <a:spcPct val="0"/>
              </a:spcAft>
              <a:defRPr sz="1200">
                <a:solidFill>
                  <a:schemeClr val="tx1"/>
                </a:solidFill>
                <a:latin typeface="Arial" charset="0"/>
                <a:cs typeface="Arial" charset="0"/>
              </a:defRPr>
            </a:lvl6pPr>
            <a:lvl7pPr marL="2971800" indent="-228600" defTabSz="876300" eaLnBrk="0" fontAlgn="base" hangingPunct="0">
              <a:spcBef>
                <a:spcPct val="0"/>
              </a:spcBef>
              <a:spcAft>
                <a:spcPct val="0"/>
              </a:spcAft>
              <a:defRPr sz="1200">
                <a:solidFill>
                  <a:schemeClr val="tx1"/>
                </a:solidFill>
                <a:latin typeface="Arial" charset="0"/>
                <a:cs typeface="Arial" charset="0"/>
              </a:defRPr>
            </a:lvl7pPr>
            <a:lvl8pPr marL="3429000" indent="-228600" defTabSz="876300" eaLnBrk="0" fontAlgn="base" hangingPunct="0">
              <a:spcBef>
                <a:spcPct val="0"/>
              </a:spcBef>
              <a:spcAft>
                <a:spcPct val="0"/>
              </a:spcAft>
              <a:defRPr sz="1200">
                <a:solidFill>
                  <a:schemeClr val="tx1"/>
                </a:solidFill>
                <a:latin typeface="Arial" charset="0"/>
                <a:cs typeface="Arial" charset="0"/>
              </a:defRPr>
            </a:lvl8pPr>
            <a:lvl9pPr marL="3886200" indent="-228600" defTabSz="876300" eaLnBrk="0" fontAlgn="base" hangingPunct="0">
              <a:spcBef>
                <a:spcPct val="0"/>
              </a:spcBef>
              <a:spcAft>
                <a:spcPct val="0"/>
              </a:spcAft>
              <a:defRPr sz="1200">
                <a:solidFill>
                  <a:schemeClr val="tx1"/>
                </a:solidFill>
                <a:latin typeface="Arial" charset="0"/>
                <a:cs typeface="Arial" charset="0"/>
              </a:defRPr>
            </a:lvl9pPr>
          </a:lstStyle>
          <a:p>
            <a:fld id="{3B0FD8B8-0CAB-4009-BC20-AD2FABC83810}"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325097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46733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00843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8950" y="1916113"/>
            <a:ext cx="4348163"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9513" y="1916113"/>
            <a:ext cx="4348162"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fld id="{D9EA176B-0DE4-4EAB-8F1A-1581FB79D46A}" type="slidenum">
              <a:rPr lang="en-GB" altLang="en-US"/>
              <a:pPr/>
              <a:t>‹#›</a:t>
            </a:fld>
            <a:endParaRPr lang="en-GB" altLang="en-US"/>
          </a:p>
        </p:txBody>
      </p:sp>
    </p:spTree>
    <p:extLst>
      <p:ext uri="{BB962C8B-B14F-4D97-AF65-F5344CB8AC3E}">
        <p14:creationId xmlns:p14="http://schemas.microsoft.com/office/powerpoint/2010/main" val="104320428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64992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01115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196904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879238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8950" y="1916113"/>
            <a:ext cx="4348163"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9513" y="1916113"/>
            <a:ext cx="4348162"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xfrm>
            <a:off x="7537450" y="6634163"/>
            <a:ext cx="2311400" cy="179387"/>
          </a:xfrm>
          <a:prstGeom prst="rect">
            <a:avLst/>
          </a:prstGeom>
        </p:spPr>
        <p:txBody>
          <a:bodyPr vert="horz" wrap="square" lIns="91440" tIns="45720" rIns="91440" bIns="45720" numCol="1" anchor="t" anchorCtr="0" compatLnSpc="1">
            <a:prstTxWarp prst="textNoShape">
              <a:avLst/>
            </a:prstTxWarp>
          </a:bodyPr>
          <a:lstStyle>
            <a:lvl1pPr algn="ctr" eaLnBrk="1" hangingPunct="1">
              <a:spcBef>
                <a:spcPct val="20000"/>
              </a:spcBef>
              <a:defRPr>
                <a:solidFill>
                  <a:srgbClr val="414B56"/>
                </a:solidFill>
              </a:defRPr>
            </a:lvl1pPr>
          </a:lstStyle>
          <a:p>
            <a:fld id="{F4CD0527-E972-47BA-B0C9-D6F0C2724323}" type="slidenum">
              <a:rPr lang="en-GB" altLang="en-US"/>
              <a:pPr/>
              <a:t>‹#›</a:t>
            </a:fld>
            <a:endParaRPr lang="en-GB" altLang="en-US"/>
          </a:p>
        </p:txBody>
      </p:sp>
    </p:spTree>
    <p:extLst>
      <p:ext uri="{BB962C8B-B14F-4D97-AF65-F5344CB8AC3E}">
        <p14:creationId xmlns:p14="http://schemas.microsoft.com/office/powerpoint/2010/main" val="173481702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668551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userDrawn="1"/>
        </p:nvSpPr>
        <p:spPr bwMode="auto">
          <a:xfrm>
            <a:off x="0" y="620713"/>
            <a:ext cx="7545388" cy="66675"/>
          </a:xfrm>
          <a:prstGeom prst="rect">
            <a:avLst/>
          </a:prstGeom>
          <a:gradFill rotWithShape="1">
            <a:gsLst>
              <a:gs pos="0">
                <a:srgbClr val="537E25"/>
              </a:gs>
              <a:gs pos="50000">
                <a:srgbClr val="7AB73A"/>
              </a:gs>
              <a:gs pos="100000">
                <a:srgbClr val="92DA46"/>
              </a:gs>
            </a:gsLst>
            <a:lin ang="5400000" scaled="1"/>
          </a:gradFill>
          <a:ln w="9525">
            <a:solidFill>
              <a:srgbClr val="92D050"/>
            </a:solidFill>
            <a:miter lim="800000"/>
            <a:headEnd/>
            <a:tailEnd/>
          </a:ln>
        </p:spPr>
        <p:txBody>
          <a:bodyPr wrap="none" anchor="ct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defRPr/>
            </a:pPr>
            <a:endParaRPr lang="en-US" altLang="en-US" smtClean="0"/>
          </a:p>
        </p:txBody>
      </p:sp>
      <p:sp>
        <p:nvSpPr>
          <p:cNvPr id="1027" name="Rectangle 3"/>
          <p:cNvSpPr>
            <a:spLocks noGrp="1" noChangeArrowheads="1"/>
          </p:cNvSpPr>
          <p:nvPr>
            <p:ph type="title"/>
          </p:nvPr>
        </p:nvSpPr>
        <p:spPr bwMode="auto">
          <a:xfrm>
            <a:off x="488950" y="836613"/>
            <a:ext cx="88566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488950" y="1916113"/>
            <a:ext cx="8848725"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77831" name="Rectangle 7"/>
          <p:cNvSpPr>
            <a:spLocks noGrp="1" noChangeArrowheads="1"/>
          </p:cNvSpPr>
          <p:nvPr>
            <p:ph type="sldNum" sz="quarter" idx="4"/>
          </p:nvPr>
        </p:nvSpPr>
        <p:spPr bwMode="auto">
          <a:xfrm>
            <a:off x="7537450" y="6634163"/>
            <a:ext cx="2311400" cy="179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1000">
                <a:latin typeface="Calibri" pitchFamily="34" charset="0"/>
              </a:defRPr>
            </a:lvl1pPr>
          </a:lstStyle>
          <a:p>
            <a:fld id="{ACC4C6F3-C046-4D6D-9912-FC4F43BDA2DE}" type="slidenum">
              <a:rPr lang="en-GB" altLang="en-US"/>
              <a:pPr/>
              <a:t>‹#›</a:t>
            </a:fld>
            <a:endParaRPr lang="en-GB" altLang="en-US"/>
          </a:p>
        </p:txBody>
      </p:sp>
      <p:sp>
        <p:nvSpPr>
          <p:cNvPr id="10" name="Rectangle 9"/>
          <p:cNvSpPr/>
          <p:nvPr userDrawn="1"/>
        </p:nvSpPr>
        <p:spPr>
          <a:xfrm>
            <a:off x="0" y="6453188"/>
            <a:ext cx="9906000" cy="404812"/>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20000"/>
              </a:spcBef>
              <a:defRPr/>
            </a:pPr>
            <a:endParaRPr lang="en-US" altLang="en-US" sz="1600" b="1" smtClean="0">
              <a:solidFill>
                <a:srgbClr val="FFFFFF"/>
              </a:solidFill>
              <a:latin typeface="Calibri" panose="020F0502020204030204" pitchFamily="34" charset="0"/>
            </a:endParaRPr>
          </a:p>
        </p:txBody>
      </p:sp>
      <p:sp>
        <p:nvSpPr>
          <p:cNvPr id="3" name="TextBox 2"/>
          <p:cNvSpPr txBox="1"/>
          <p:nvPr userDrawn="1"/>
        </p:nvSpPr>
        <p:spPr>
          <a:xfrm>
            <a:off x="-198438" y="6532563"/>
            <a:ext cx="4549776" cy="276225"/>
          </a:xfrm>
          <a:prstGeom prst="rect">
            <a:avLst/>
          </a:prstGeom>
          <a:noFill/>
        </p:spPr>
        <p:txBody>
          <a:bodyPr>
            <a:spAutoFit/>
          </a:bodyPr>
          <a:lstStyle/>
          <a:p>
            <a:pPr algn="ctr" eaLnBrk="1" hangingPunct="1">
              <a:spcBef>
                <a:spcPct val="20000"/>
              </a:spcBef>
              <a:defRPr/>
            </a:pPr>
            <a:r>
              <a:rPr lang="en-GB" dirty="0">
                <a:solidFill>
                  <a:schemeClr val="bg1"/>
                </a:solidFill>
                <a:effectLst>
                  <a:outerShdw blurRad="38100" dist="38100" dir="2700000" algn="tl">
                    <a:srgbClr val="000000">
                      <a:alpha val="43137"/>
                    </a:srgbClr>
                  </a:outerShdw>
                </a:effectLst>
                <a:latin typeface="+mn-lt"/>
                <a:cs typeface="Arial" panose="020B0604020202020204" pitchFamily="34" charset="0"/>
              </a:rPr>
              <a:t>© 2015 Breaking Free Group. All rights reserved.</a:t>
            </a:r>
          </a:p>
        </p:txBody>
      </p:sp>
      <p:sp>
        <p:nvSpPr>
          <p:cNvPr id="9" name="TextBox 8"/>
          <p:cNvSpPr txBox="1"/>
          <p:nvPr userDrawn="1"/>
        </p:nvSpPr>
        <p:spPr>
          <a:xfrm>
            <a:off x="6624638" y="6502400"/>
            <a:ext cx="3584575" cy="306388"/>
          </a:xfrm>
          <a:prstGeom prst="rect">
            <a:avLst/>
          </a:prstGeom>
          <a:noFill/>
        </p:spPr>
        <p:txBody>
          <a:bodyPr>
            <a:spAutoFit/>
          </a:bodyPr>
          <a:lstStyle/>
          <a:p>
            <a:pPr algn="ctr" eaLnBrk="1" hangingPunct="1">
              <a:spcBef>
                <a:spcPct val="20000"/>
              </a:spcBef>
              <a:defRPr/>
            </a:pPr>
            <a:r>
              <a:rPr lang="en-GB" sz="1400" b="1" dirty="0">
                <a:solidFill>
                  <a:schemeClr val="bg1"/>
                </a:solidFill>
                <a:effectLst>
                  <a:outerShdw blurRad="38100" dist="38100" dir="2700000" algn="tl">
                    <a:srgbClr val="000000">
                      <a:alpha val="43137"/>
                    </a:srgbClr>
                  </a:outerShdw>
                </a:effectLst>
                <a:latin typeface="+mn-lt"/>
                <a:cs typeface="Arial" panose="020B0604020202020204" pitchFamily="34" charset="0"/>
              </a:rPr>
              <a:t>www.BreakingFreeGroup.com</a:t>
            </a:r>
          </a:p>
        </p:txBody>
      </p:sp>
    </p:spTree>
  </p:cSld>
  <p:clrMap bg1="lt1" tx1="dk1" bg2="lt2" tx2="dk2" accent1="accent1" accent2="accent2" accent3="accent3" accent4="accent4" accent5="accent5" accent6="accent6" hlink="hlink" folHlink="folHlink"/>
  <p:sldLayoutIdLst>
    <p:sldLayoutId id="2147486711" r:id="rId1"/>
    <p:sldLayoutId id="2147486712" r:id="rId2"/>
    <p:sldLayoutId id="2147486707" r:id="rId3"/>
    <p:sldLayoutId id="2147486713" r:id="rId4"/>
    <p:sldLayoutId id="2147486714" r:id="rId5"/>
  </p:sldLayoutIdLst>
  <p:transition>
    <p:fade/>
  </p:transition>
  <p:timing>
    <p:tnLst>
      <p:par>
        <p:cTn id="1" dur="indefinite" restart="never" nodeType="tmRoot"/>
      </p:par>
    </p:tnLst>
  </p:timing>
  <p:hf sldNum="0" hdr="0" ftr="0" dt="0"/>
  <p:txStyles>
    <p:titleStyle>
      <a:lvl1pPr algn="l" rtl="0" eaLnBrk="0" fontAlgn="base" hangingPunct="0">
        <a:spcBef>
          <a:spcPct val="0"/>
        </a:spcBef>
        <a:spcAft>
          <a:spcPct val="0"/>
        </a:spcAft>
        <a:defRPr sz="2800">
          <a:solidFill>
            <a:srgbClr val="414B56"/>
          </a:solidFill>
          <a:latin typeface="+mj-lt"/>
          <a:ea typeface="Arial" charset="0"/>
          <a:cs typeface="+mj-cs"/>
        </a:defRPr>
      </a:lvl1pPr>
      <a:lvl2pPr algn="l" rtl="0" eaLnBrk="0" fontAlgn="base" hangingPunct="0">
        <a:spcBef>
          <a:spcPct val="0"/>
        </a:spcBef>
        <a:spcAft>
          <a:spcPct val="0"/>
        </a:spcAft>
        <a:defRPr sz="2800">
          <a:solidFill>
            <a:srgbClr val="414B56"/>
          </a:solidFill>
          <a:latin typeface="Calibri" pitchFamily="34" charset="0"/>
          <a:ea typeface="Arial" charset="0"/>
          <a:cs typeface="Arial" charset="0"/>
        </a:defRPr>
      </a:lvl2pPr>
      <a:lvl3pPr algn="l" rtl="0" eaLnBrk="0" fontAlgn="base" hangingPunct="0">
        <a:spcBef>
          <a:spcPct val="0"/>
        </a:spcBef>
        <a:spcAft>
          <a:spcPct val="0"/>
        </a:spcAft>
        <a:defRPr sz="2800">
          <a:solidFill>
            <a:srgbClr val="414B56"/>
          </a:solidFill>
          <a:latin typeface="Calibri" pitchFamily="34" charset="0"/>
          <a:ea typeface="Arial" charset="0"/>
          <a:cs typeface="Arial" charset="0"/>
        </a:defRPr>
      </a:lvl3pPr>
      <a:lvl4pPr algn="l" rtl="0" eaLnBrk="0" fontAlgn="base" hangingPunct="0">
        <a:spcBef>
          <a:spcPct val="0"/>
        </a:spcBef>
        <a:spcAft>
          <a:spcPct val="0"/>
        </a:spcAft>
        <a:defRPr sz="2800">
          <a:solidFill>
            <a:srgbClr val="414B56"/>
          </a:solidFill>
          <a:latin typeface="Calibri" pitchFamily="34" charset="0"/>
          <a:ea typeface="Arial" charset="0"/>
          <a:cs typeface="Arial" charset="0"/>
        </a:defRPr>
      </a:lvl4pPr>
      <a:lvl5pPr algn="l" rtl="0" eaLnBrk="0" fontAlgn="base" hangingPunct="0">
        <a:spcBef>
          <a:spcPct val="0"/>
        </a:spcBef>
        <a:spcAft>
          <a:spcPct val="0"/>
        </a:spcAft>
        <a:defRPr sz="2800">
          <a:solidFill>
            <a:srgbClr val="414B56"/>
          </a:solidFill>
          <a:latin typeface="Calibri" pitchFamily="34" charset="0"/>
          <a:ea typeface="Arial" charset="0"/>
          <a:cs typeface="Arial" charset="0"/>
        </a:defRPr>
      </a:lvl5pPr>
      <a:lvl6pPr marL="457200" algn="l" rtl="0" fontAlgn="base">
        <a:spcBef>
          <a:spcPct val="0"/>
        </a:spcBef>
        <a:spcAft>
          <a:spcPct val="0"/>
        </a:spcAft>
        <a:defRPr sz="2800">
          <a:solidFill>
            <a:srgbClr val="414B56"/>
          </a:solidFill>
          <a:latin typeface="Calibri" pitchFamily="34" charset="0"/>
          <a:cs typeface="Arial" charset="0"/>
        </a:defRPr>
      </a:lvl6pPr>
      <a:lvl7pPr marL="914400" algn="l" rtl="0" fontAlgn="base">
        <a:spcBef>
          <a:spcPct val="0"/>
        </a:spcBef>
        <a:spcAft>
          <a:spcPct val="0"/>
        </a:spcAft>
        <a:defRPr sz="2800">
          <a:solidFill>
            <a:srgbClr val="414B56"/>
          </a:solidFill>
          <a:latin typeface="Calibri" pitchFamily="34" charset="0"/>
          <a:cs typeface="Arial" charset="0"/>
        </a:defRPr>
      </a:lvl7pPr>
      <a:lvl8pPr marL="1371600" algn="l" rtl="0" fontAlgn="base">
        <a:spcBef>
          <a:spcPct val="0"/>
        </a:spcBef>
        <a:spcAft>
          <a:spcPct val="0"/>
        </a:spcAft>
        <a:defRPr sz="2800">
          <a:solidFill>
            <a:srgbClr val="414B56"/>
          </a:solidFill>
          <a:latin typeface="Calibri" pitchFamily="34" charset="0"/>
          <a:cs typeface="Arial" charset="0"/>
        </a:defRPr>
      </a:lvl8pPr>
      <a:lvl9pPr marL="1828800" algn="l" rtl="0" fontAlgn="base">
        <a:spcBef>
          <a:spcPct val="0"/>
        </a:spcBef>
        <a:spcAft>
          <a:spcPct val="0"/>
        </a:spcAft>
        <a:defRPr sz="2800">
          <a:solidFill>
            <a:srgbClr val="414B56"/>
          </a:solidFill>
          <a:latin typeface="Calibri" pitchFamily="34" charset="0"/>
          <a:cs typeface="Arial" charset="0"/>
        </a:defRPr>
      </a:lvl9pPr>
    </p:titleStyle>
    <p:bodyStyle>
      <a:lvl1pPr marL="342900" indent="-342900" algn="l" rtl="0" eaLnBrk="0" fontAlgn="base" hangingPunct="0">
        <a:spcBef>
          <a:spcPct val="20000"/>
        </a:spcBef>
        <a:spcAft>
          <a:spcPct val="0"/>
        </a:spcAft>
        <a:buChar char="•"/>
        <a:defRPr sz="2000">
          <a:solidFill>
            <a:srgbClr val="414B56"/>
          </a:solidFill>
          <a:latin typeface="+mn-lt"/>
          <a:ea typeface="Arial" charset="0"/>
          <a:cs typeface="+mn-cs"/>
        </a:defRPr>
      </a:lvl1pPr>
      <a:lvl2pPr marL="742950" indent="-285750" algn="l" rtl="0" eaLnBrk="0" fontAlgn="base" hangingPunct="0">
        <a:spcBef>
          <a:spcPct val="20000"/>
        </a:spcBef>
        <a:spcAft>
          <a:spcPct val="0"/>
        </a:spcAft>
        <a:buChar char="•"/>
        <a:defRPr>
          <a:solidFill>
            <a:srgbClr val="414B56"/>
          </a:solidFill>
          <a:latin typeface="+mn-lt"/>
          <a:ea typeface="Arial" charset="0"/>
          <a:cs typeface="+mn-cs"/>
        </a:defRPr>
      </a:lvl2pPr>
      <a:lvl3pPr marL="1143000" indent="-228600" algn="l" rtl="0" eaLnBrk="0" fontAlgn="base" hangingPunct="0">
        <a:spcBef>
          <a:spcPct val="20000"/>
        </a:spcBef>
        <a:spcAft>
          <a:spcPct val="0"/>
        </a:spcAft>
        <a:buChar char="•"/>
        <a:defRPr>
          <a:solidFill>
            <a:srgbClr val="414B56"/>
          </a:solidFill>
          <a:latin typeface="+mn-lt"/>
          <a:ea typeface="Arial" charset="0"/>
          <a:cs typeface="+mn-cs"/>
        </a:defRPr>
      </a:lvl3pPr>
      <a:lvl4pPr marL="1600200" indent="-228600" algn="l" rtl="0" eaLnBrk="0" fontAlgn="base" hangingPunct="0">
        <a:spcBef>
          <a:spcPct val="20000"/>
        </a:spcBef>
        <a:spcAft>
          <a:spcPct val="0"/>
        </a:spcAft>
        <a:buChar char="•"/>
        <a:defRPr>
          <a:solidFill>
            <a:srgbClr val="414B56"/>
          </a:solidFill>
          <a:latin typeface="+mn-lt"/>
          <a:ea typeface="Arial" charset="0"/>
          <a:cs typeface="+mn-cs"/>
        </a:defRPr>
      </a:lvl4pPr>
      <a:lvl5pPr marL="2057400" indent="-228600" algn="l" rtl="0" eaLnBrk="0" fontAlgn="base" hangingPunct="0">
        <a:spcBef>
          <a:spcPct val="20000"/>
        </a:spcBef>
        <a:spcAft>
          <a:spcPct val="0"/>
        </a:spcAft>
        <a:buChar char="•"/>
        <a:defRPr>
          <a:solidFill>
            <a:srgbClr val="414B56"/>
          </a:solidFill>
          <a:latin typeface="+mn-lt"/>
          <a:ea typeface="Arial" charset="0"/>
          <a:cs typeface="+mn-cs"/>
        </a:defRPr>
      </a:lvl5pPr>
      <a:lvl6pPr marL="2514600" indent="-228600" algn="l" rtl="0" fontAlgn="base">
        <a:spcBef>
          <a:spcPct val="20000"/>
        </a:spcBef>
        <a:spcAft>
          <a:spcPct val="0"/>
        </a:spcAft>
        <a:buChar char="•"/>
        <a:defRPr>
          <a:solidFill>
            <a:srgbClr val="414B56"/>
          </a:solidFill>
          <a:latin typeface="+mn-lt"/>
          <a:cs typeface="+mn-cs"/>
        </a:defRPr>
      </a:lvl6pPr>
      <a:lvl7pPr marL="2971800" indent="-228600" algn="l" rtl="0" fontAlgn="base">
        <a:spcBef>
          <a:spcPct val="20000"/>
        </a:spcBef>
        <a:spcAft>
          <a:spcPct val="0"/>
        </a:spcAft>
        <a:buChar char="•"/>
        <a:defRPr>
          <a:solidFill>
            <a:srgbClr val="414B56"/>
          </a:solidFill>
          <a:latin typeface="+mn-lt"/>
          <a:cs typeface="+mn-cs"/>
        </a:defRPr>
      </a:lvl7pPr>
      <a:lvl8pPr marL="3429000" indent="-228600" algn="l" rtl="0" fontAlgn="base">
        <a:spcBef>
          <a:spcPct val="20000"/>
        </a:spcBef>
        <a:spcAft>
          <a:spcPct val="0"/>
        </a:spcAft>
        <a:buChar char="•"/>
        <a:defRPr>
          <a:solidFill>
            <a:srgbClr val="414B56"/>
          </a:solidFill>
          <a:latin typeface="+mn-lt"/>
          <a:cs typeface="+mn-cs"/>
        </a:defRPr>
      </a:lvl8pPr>
      <a:lvl9pPr marL="3886200" indent="-228600" algn="l" rtl="0" fontAlgn="base">
        <a:spcBef>
          <a:spcPct val="20000"/>
        </a:spcBef>
        <a:spcAft>
          <a:spcPct val="0"/>
        </a:spcAft>
        <a:buChar char="•"/>
        <a:defRPr>
          <a:solidFill>
            <a:srgbClr val="414B5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userDrawn="1"/>
        </p:nvSpPr>
        <p:spPr bwMode="auto">
          <a:xfrm>
            <a:off x="0" y="620713"/>
            <a:ext cx="7545388" cy="66675"/>
          </a:xfrm>
          <a:prstGeom prst="rect">
            <a:avLst/>
          </a:prstGeom>
          <a:gradFill rotWithShape="1">
            <a:gsLst>
              <a:gs pos="0">
                <a:srgbClr val="537E25"/>
              </a:gs>
              <a:gs pos="50000">
                <a:srgbClr val="7AB73A"/>
              </a:gs>
              <a:gs pos="100000">
                <a:srgbClr val="92DA46"/>
              </a:gs>
            </a:gsLst>
            <a:lin ang="5400000" scaled="1"/>
          </a:gradFill>
          <a:ln w="9525">
            <a:solidFill>
              <a:srgbClr val="92D050"/>
            </a:solidFill>
            <a:miter lim="800000"/>
            <a:headEnd/>
            <a:tailEnd/>
          </a:ln>
        </p:spPr>
        <p:txBody>
          <a:bodyPr wrap="none" anchor="ct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defRPr/>
            </a:pPr>
            <a:endParaRPr lang="en-US" altLang="en-US" smtClean="0">
              <a:solidFill>
                <a:srgbClr val="414B56"/>
              </a:solidFill>
            </a:endParaRPr>
          </a:p>
        </p:txBody>
      </p:sp>
      <p:sp>
        <p:nvSpPr>
          <p:cNvPr id="2051" name="Rectangle 3"/>
          <p:cNvSpPr>
            <a:spLocks noGrp="1" noChangeArrowheads="1"/>
          </p:cNvSpPr>
          <p:nvPr>
            <p:ph type="title"/>
          </p:nvPr>
        </p:nvSpPr>
        <p:spPr bwMode="auto">
          <a:xfrm>
            <a:off x="488950" y="836613"/>
            <a:ext cx="88566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052" name="Rectangle 4"/>
          <p:cNvSpPr>
            <a:spLocks noGrp="1" noChangeArrowheads="1"/>
          </p:cNvSpPr>
          <p:nvPr>
            <p:ph type="body" idx="1"/>
          </p:nvPr>
        </p:nvSpPr>
        <p:spPr bwMode="auto">
          <a:xfrm>
            <a:off x="488950" y="1916113"/>
            <a:ext cx="8848725"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053" name="Rectangle 6"/>
          <p:cNvSpPr>
            <a:spLocks noChangeArrowheads="1"/>
          </p:cNvSpPr>
          <p:nvPr userDrawn="1"/>
        </p:nvSpPr>
        <p:spPr bwMode="auto">
          <a:xfrm>
            <a:off x="0" y="6453188"/>
            <a:ext cx="9907588" cy="404812"/>
          </a:xfrm>
          <a:prstGeom prst="rect">
            <a:avLst/>
          </a:prstGeom>
          <a:gradFill rotWithShape="1">
            <a:gsLst>
              <a:gs pos="0">
                <a:srgbClr val="537E25"/>
              </a:gs>
              <a:gs pos="50000">
                <a:srgbClr val="7AB73A"/>
              </a:gs>
              <a:gs pos="100000">
                <a:srgbClr val="92DA46"/>
              </a:gs>
            </a:gsLst>
            <a:lin ang="5400000" scaled="1"/>
          </a:gradFill>
          <a:ln w="9525">
            <a:solidFill>
              <a:srgbClr val="92D050"/>
            </a:solidFill>
            <a:miter lim="800000"/>
            <a:headEnd/>
            <a:tailEnd/>
          </a:ln>
        </p:spPr>
        <p:txBody>
          <a:bodyPr wrap="none" anchor="ct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defRPr/>
            </a:pPr>
            <a:endParaRPr lang="en-US" altLang="en-US" smtClean="0">
              <a:solidFill>
                <a:srgbClr val="414B56"/>
              </a:solidFill>
            </a:endParaRPr>
          </a:p>
        </p:txBody>
      </p:sp>
      <p:sp>
        <p:nvSpPr>
          <p:cNvPr id="8" name="TextBox 7"/>
          <p:cNvSpPr txBox="1"/>
          <p:nvPr userDrawn="1"/>
        </p:nvSpPr>
        <p:spPr>
          <a:xfrm>
            <a:off x="-153988" y="6516688"/>
            <a:ext cx="4549776" cy="277812"/>
          </a:xfrm>
          <a:prstGeom prst="rect">
            <a:avLst/>
          </a:prstGeom>
          <a:noFill/>
        </p:spPr>
        <p:txBody>
          <a:bodyPr>
            <a:spAutoFit/>
          </a:bodyPr>
          <a:lstStyle/>
          <a:p>
            <a:pPr algn="ctr" eaLnBrk="1" hangingPunct="1">
              <a:spcBef>
                <a:spcPct val="20000"/>
              </a:spcBef>
              <a:defRPr/>
            </a:pPr>
            <a:r>
              <a:rPr lang="en-GB" dirty="0">
                <a:solidFill>
                  <a:srgbClr val="FFFFFF"/>
                </a:solidFill>
                <a:effectLst>
                  <a:outerShdw blurRad="38100" dist="38100" dir="2700000" algn="tl">
                    <a:srgbClr val="000000">
                      <a:alpha val="43137"/>
                    </a:srgbClr>
                  </a:outerShdw>
                </a:effectLst>
                <a:latin typeface="Calibri"/>
                <a:cs typeface="Arial" panose="020B0604020202020204" pitchFamily="34" charset="0"/>
              </a:rPr>
              <a:t>© 2015 Breaking Free Online Limited. All rights reserved.</a:t>
            </a:r>
          </a:p>
        </p:txBody>
      </p:sp>
      <p:sp>
        <p:nvSpPr>
          <p:cNvPr id="9" name="TextBox 8"/>
          <p:cNvSpPr txBox="1"/>
          <p:nvPr userDrawn="1"/>
        </p:nvSpPr>
        <p:spPr>
          <a:xfrm>
            <a:off x="6618288" y="6516688"/>
            <a:ext cx="3584575" cy="307975"/>
          </a:xfrm>
          <a:prstGeom prst="rect">
            <a:avLst/>
          </a:prstGeom>
          <a:noFill/>
        </p:spPr>
        <p:txBody>
          <a:bodyPr>
            <a:spAutoFit/>
          </a:bodyPr>
          <a:lstStyle/>
          <a:p>
            <a:pPr algn="ctr" eaLnBrk="1" hangingPunct="1">
              <a:spcBef>
                <a:spcPct val="20000"/>
              </a:spcBef>
              <a:defRPr/>
            </a:pPr>
            <a:r>
              <a:rPr lang="en-GB" sz="1400" b="1" dirty="0">
                <a:solidFill>
                  <a:srgbClr val="FFFFFF"/>
                </a:solidFill>
                <a:effectLst>
                  <a:outerShdw blurRad="38100" dist="38100" dir="2700000" algn="tl">
                    <a:srgbClr val="000000">
                      <a:alpha val="43137"/>
                    </a:srgbClr>
                  </a:outerShdw>
                </a:effectLst>
                <a:latin typeface="Calibri"/>
                <a:cs typeface="Arial" panose="020B0604020202020204" pitchFamily="34" charset="0"/>
              </a:rPr>
              <a:t>www.BreakingFreeGroup.com</a:t>
            </a:r>
          </a:p>
        </p:txBody>
      </p:sp>
    </p:spTree>
  </p:cSld>
  <p:clrMap bg1="lt1" tx1="dk1" bg2="lt2" tx2="dk2" accent1="accent1" accent2="accent2" accent3="accent3" accent4="accent4" accent5="accent5" accent6="accent6" hlink="hlink" folHlink="folHlink"/>
  <p:sldLayoutIdLst>
    <p:sldLayoutId id="2147486715" r:id="rId1"/>
    <p:sldLayoutId id="2147486708" r:id="rId2"/>
    <p:sldLayoutId id="2147486716" r:id="rId3"/>
    <p:sldLayoutId id="2147486709" r:id="rId4"/>
    <p:sldLayoutId id="2147486710" r:id="rId5"/>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2800">
          <a:solidFill>
            <a:srgbClr val="414B56"/>
          </a:solidFill>
          <a:latin typeface="+mj-lt"/>
          <a:ea typeface="Arial" charset="0"/>
          <a:cs typeface="+mj-cs"/>
        </a:defRPr>
      </a:lvl1pPr>
      <a:lvl2pPr algn="l" rtl="0" eaLnBrk="0" fontAlgn="base" hangingPunct="0">
        <a:spcBef>
          <a:spcPct val="0"/>
        </a:spcBef>
        <a:spcAft>
          <a:spcPct val="0"/>
        </a:spcAft>
        <a:defRPr sz="2800">
          <a:solidFill>
            <a:srgbClr val="414B56"/>
          </a:solidFill>
          <a:latin typeface="Calibri" pitchFamily="34" charset="0"/>
          <a:ea typeface="Arial" charset="0"/>
          <a:cs typeface="Arial" charset="0"/>
        </a:defRPr>
      </a:lvl2pPr>
      <a:lvl3pPr algn="l" rtl="0" eaLnBrk="0" fontAlgn="base" hangingPunct="0">
        <a:spcBef>
          <a:spcPct val="0"/>
        </a:spcBef>
        <a:spcAft>
          <a:spcPct val="0"/>
        </a:spcAft>
        <a:defRPr sz="2800">
          <a:solidFill>
            <a:srgbClr val="414B56"/>
          </a:solidFill>
          <a:latin typeface="Calibri" pitchFamily="34" charset="0"/>
          <a:ea typeface="Arial" charset="0"/>
          <a:cs typeface="Arial" charset="0"/>
        </a:defRPr>
      </a:lvl3pPr>
      <a:lvl4pPr algn="l" rtl="0" eaLnBrk="0" fontAlgn="base" hangingPunct="0">
        <a:spcBef>
          <a:spcPct val="0"/>
        </a:spcBef>
        <a:spcAft>
          <a:spcPct val="0"/>
        </a:spcAft>
        <a:defRPr sz="2800">
          <a:solidFill>
            <a:srgbClr val="414B56"/>
          </a:solidFill>
          <a:latin typeface="Calibri" pitchFamily="34" charset="0"/>
          <a:ea typeface="Arial" charset="0"/>
          <a:cs typeface="Arial" charset="0"/>
        </a:defRPr>
      </a:lvl4pPr>
      <a:lvl5pPr algn="l" rtl="0" eaLnBrk="0" fontAlgn="base" hangingPunct="0">
        <a:spcBef>
          <a:spcPct val="0"/>
        </a:spcBef>
        <a:spcAft>
          <a:spcPct val="0"/>
        </a:spcAft>
        <a:defRPr sz="2800">
          <a:solidFill>
            <a:srgbClr val="414B56"/>
          </a:solidFill>
          <a:latin typeface="Calibri" pitchFamily="34" charset="0"/>
          <a:ea typeface="Arial" charset="0"/>
          <a:cs typeface="Arial" charset="0"/>
        </a:defRPr>
      </a:lvl5pPr>
      <a:lvl6pPr marL="457200" algn="l" rtl="0" fontAlgn="base">
        <a:spcBef>
          <a:spcPct val="0"/>
        </a:spcBef>
        <a:spcAft>
          <a:spcPct val="0"/>
        </a:spcAft>
        <a:defRPr sz="2800">
          <a:solidFill>
            <a:srgbClr val="414B56"/>
          </a:solidFill>
          <a:latin typeface="Calibri" pitchFamily="34" charset="0"/>
          <a:cs typeface="Arial" charset="0"/>
        </a:defRPr>
      </a:lvl6pPr>
      <a:lvl7pPr marL="914400" algn="l" rtl="0" fontAlgn="base">
        <a:spcBef>
          <a:spcPct val="0"/>
        </a:spcBef>
        <a:spcAft>
          <a:spcPct val="0"/>
        </a:spcAft>
        <a:defRPr sz="2800">
          <a:solidFill>
            <a:srgbClr val="414B56"/>
          </a:solidFill>
          <a:latin typeface="Calibri" pitchFamily="34" charset="0"/>
          <a:cs typeface="Arial" charset="0"/>
        </a:defRPr>
      </a:lvl7pPr>
      <a:lvl8pPr marL="1371600" algn="l" rtl="0" fontAlgn="base">
        <a:spcBef>
          <a:spcPct val="0"/>
        </a:spcBef>
        <a:spcAft>
          <a:spcPct val="0"/>
        </a:spcAft>
        <a:defRPr sz="2800">
          <a:solidFill>
            <a:srgbClr val="414B56"/>
          </a:solidFill>
          <a:latin typeface="Calibri" pitchFamily="34" charset="0"/>
          <a:cs typeface="Arial" charset="0"/>
        </a:defRPr>
      </a:lvl8pPr>
      <a:lvl9pPr marL="1828800" algn="l" rtl="0" fontAlgn="base">
        <a:spcBef>
          <a:spcPct val="0"/>
        </a:spcBef>
        <a:spcAft>
          <a:spcPct val="0"/>
        </a:spcAft>
        <a:defRPr sz="2800">
          <a:solidFill>
            <a:srgbClr val="414B56"/>
          </a:solidFill>
          <a:latin typeface="Calibri" pitchFamily="34" charset="0"/>
          <a:cs typeface="Arial" charset="0"/>
        </a:defRPr>
      </a:lvl9pPr>
    </p:titleStyle>
    <p:bodyStyle>
      <a:lvl1pPr marL="342900" indent="-342900" algn="l" rtl="0" eaLnBrk="0" fontAlgn="base" hangingPunct="0">
        <a:spcBef>
          <a:spcPct val="20000"/>
        </a:spcBef>
        <a:spcAft>
          <a:spcPct val="0"/>
        </a:spcAft>
        <a:buChar char="•"/>
        <a:defRPr sz="2000">
          <a:solidFill>
            <a:srgbClr val="414B56"/>
          </a:solidFill>
          <a:latin typeface="+mn-lt"/>
          <a:ea typeface="Arial" charset="0"/>
          <a:cs typeface="+mn-cs"/>
        </a:defRPr>
      </a:lvl1pPr>
      <a:lvl2pPr marL="742950" indent="-285750" algn="l" rtl="0" eaLnBrk="0" fontAlgn="base" hangingPunct="0">
        <a:spcBef>
          <a:spcPct val="20000"/>
        </a:spcBef>
        <a:spcAft>
          <a:spcPct val="0"/>
        </a:spcAft>
        <a:buChar char="•"/>
        <a:defRPr>
          <a:solidFill>
            <a:srgbClr val="414B56"/>
          </a:solidFill>
          <a:latin typeface="+mn-lt"/>
          <a:ea typeface="Arial" charset="0"/>
          <a:cs typeface="+mn-cs"/>
        </a:defRPr>
      </a:lvl2pPr>
      <a:lvl3pPr marL="1143000" indent="-228600" algn="l" rtl="0" eaLnBrk="0" fontAlgn="base" hangingPunct="0">
        <a:spcBef>
          <a:spcPct val="20000"/>
        </a:spcBef>
        <a:spcAft>
          <a:spcPct val="0"/>
        </a:spcAft>
        <a:buChar char="•"/>
        <a:defRPr>
          <a:solidFill>
            <a:srgbClr val="414B56"/>
          </a:solidFill>
          <a:latin typeface="+mn-lt"/>
          <a:ea typeface="Arial" charset="0"/>
          <a:cs typeface="+mn-cs"/>
        </a:defRPr>
      </a:lvl3pPr>
      <a:lvl4pPr marL="1600200" indent="-228600" algn="l" rtl="0" eaLnBrk="0" fontAlgn="base" hangingPunct="0">
        <a:spcBef>
          <a:spcPct val="20000"/>
        </a:spcBef>
        <a:spcAft>
          <a:spcPct val="0"/>
        </a:spcAft>
        <a:buChar char="•"/>
        <a:defRPr>
          <a:solidFill>
            <a:srgbClr val="414B56"/>
          </a:solidFill>
          <a:latin typeface="+mn-lt"/>
          <a:ea typeface="Arial" charset="0"/>
          <a:cs typeface="+mn-cs"/>
        </a:defRPr>
      </a:lvl4pPr>
      <a:lvl5pPr marL="2057400" indent="-228600" algn="l" rtl="0" eaLnBrk="0" fontAlgn="base" hangingPunct="0">
        <a:spcBef>
          <a:spcPct val="20000"/>
        </a:spcBef>
        <a:spcAft>
          <a:spcPct val="0"/>
        </a:spcAft>
        <a:buChar char="•"/>
        <a:defRPr>
          <a:solidFill>
            <a:srgbClr val="414B56"/>
          </a:solidFill>
          <a:latin typeface="+mn-lt"/>
          <a:ea typeface="Arial" charset="0"/>
          <a:cs typeface="+mn-cs"/>
        </a:defRPr>
      </a:lvl5pPr>
      <a:lvl6pPr marL="2514600" indent="-228600" algn="l" rtl="0" fontAlgn="base">
        <a:spcBef>
          <a:spcPct val="20000"/>
        </a:spcBef>
        <a:spcAft>
          <a:spcPct val="0"/>
        </a:spcAft>
        <a:buChar char="•"/>
        <a:defRPr>
          <a:solidFill>
            <a:srgbClr val="414B56"/>
          </a:solidFill>
          <a:latin typeface="+mn-lt"/>
          <a:cs typeface="+mn-cs"/>
        </a:defRPr>
      </a:lvl6pPr>
      <a:lvl7pPr marL="2971800" indent="-228600" algn="l" rtl="0" fontAlgn="base">
        <a:spcBef>
          <a:spcPct val="20000"/>
        </a:spcBef>
        <a:spcAft>
          <a:spcPct val="0"/>
        </a:spcAft>
        <a:buChar char="•"/>
        <a:defRPr>
          <a:solidFill>
            <a:srgbClr val="414B56"/>
          </a:solidFill>
          <a:latin typeface="+mn-lt"/>
          <a:cs typeface="+mn-cs"/>
        </a:defRPr>
      </a:lvl7pPr>
      <a:lvl8pPr marL="3429000" indent="-228600" algn="l" rtl="0" fontAlgn="base">
        <a:spcBef>
          <a:spcPct val="20000"/>
        </a:spcBef>
        <a:spcAft>
          <a:spcPct val="0"/>
        </a:spcAft>
        <a:buChar char="•"/>
        <a:defRPr>
          <a:solidFill>
            <a:srgbClr val="414B56"/>
          </a:solidFill>
          <a:latin typeface="+mn-lt"/>
          <a:cs typeface="+mn-cs"/>
        </a:defRPr>
      </a:lvl8pPr>
      <a:lvl9pPr marL="3886200" indent="-228600" algn="l" rtl="0" fontAlgn="base">
        <a:spcBef>
          <a:spcPct val="20000"/>
        </a:spcBef>
        <a:spcAft>
          <a:spcPct val="0"/>
        </a:spcAft>
        <a:buChar char="•"/>
        <a:defRPr>
          <a:solidFill>
            <a:srgbClr val="414B5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53188"/>
            <a:ext cx="9906000" cy="404812"/>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2000">
                <a:solidFill>
                  <a:srgbClr val="414B56"/>
                </a:solidFill>
                <a:latin typeface="Calibri" panose="020F0502020204030204" pitchFamily="34" charset="0"/>
                <a:cs typeface="Arial" panose="020B0604020202020204" pitchFamily="34" charset="0"/>
              </a:defRPr>
            </a:lvl1pPr>
            <a:lvl2pPr marL="742950" indent="-285750">
              <a:spcBef>
                <a:spcPct val="20000"/>
              </a:spcBef>
              <a:buChar char="•"/>
              <a:defRPr>
                <a:solidFill>
                  <a:srgbClr val="414B56"/>
                </a:solidFill>
                <a:latin typeface="Calibri" panose="020F0502020204030204" pitchFamily="34" charset="0"/>
                <a:cs typeface="Arial" panose="020B0604020202020204" pitchFamily="34" charset="0"/>
              </a:defRPr>
            </a:lvl2pPr>
            <a:lvl3pPr marL="1143000" indent="-228600">
              <a:spcBef>
                <a:spcPct val="20000"/>
              </a:spcBef>
              <a:buChar char="•"/>
              <a:defRPr>
                <a:solidFill>
                  <a:srgbClr val="414B56"/>
                </a:solidFill>
                <a:latin typeface="Calibri" panose="020F0502020204030204" pitchFamily="34" charset="0"/>
                <a:cs typeface="Arial" panose="020B0604020202020204" pitchFamily="34" charset="0"/>
              </a:defRPr>
            </a:lvl3pPr>
            <a:lvl4pPr marL="1600200" indent="-228600">
              <a:spcBef>
                <a:spcPct val="20000"/>
              </a:spcBef>
              <a:buChar char="•"/>
              <a:defRPr>
                <a:solidFill>
                  <a:srgbClr val="414B56"/>
                </a:solidFill>
                <a:latin typeface="Calibri" panose="020F0502020204030204" pitchFamily="34" charset="0"/>
                <a:cs typeface="Arial" panose="020B0604020202020204" pitchFamily="34" charset="0"/>
              </a:defRPr>
            </a:lvl4pPr>
            <a:lvl5pPr marL="2057400" indent="-228600">
              <a:spcBef>
                <a:spcPct val="20000"/>
              </a:spcBef>
              <a:buChar char="•"/>
              <a:defRPr>
                <a:solidFill>
                  <a:srgbClr val="414B56"/>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a:solidFill>
                  <a:srgbClr val="414B56"/>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a:solidFill>
                  <a:srgbClr val="414B56"/>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a:solidFill>
                  <a:srgbClr val="414B56"/>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a:solidFill>
                  <a:srgbClr val="414B56"/>
                </a:solidFill>
                <a:latin typeface="Calibri" panose="020F0502020204030204" pitchFamily="34" charset="0"/>
                <a:cs typeface="Arial" panose="020B0604020202020204" pitchFamily="34" charset="0"/>
              </a:defRPr>
            </a:lvl9pPr>
          </a:lstStyle>
          <a:p>
            <a:pPr eaLnBrk="1" hangingPunct="1">
              <a:buFontTx/>
              <a:buNone/>
              <a:defRPr/>
            </a:pPr>
            <a:endParaRPr lang="en-US" altLang="en-US" sz="1600" b="1" smtClean="0">
              <a:solidFill>
                <a:srgbClr val="FFFFFF"/>
              </a:solidFill>
            </a:endParaRPr>
          </a:p>
        </p:txBody>
      </p:sp>
      <p:sp>
        <p:nvSpPr>
          <p:cNvPr id="11267" name="TextBox 4"/>
          <p:cNvSpPr txBox="1">
            <a:spLocks noChangeArrowheads="1"/>
          </p:cNvSpPr>
          <p:nvPr/>
        </p:nvSpPr>
        <p:spPr bwMode="auto">
          <a:xfrm>
            <a:off x="344488" y="2492375"/>
            <a:ext cx="9001125"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414B56"/>
                </a:solidFill>
                <a:latin typeface="Calibri" pitchFamily="34" charset="0"/>
                <a:cs typeface="Arial" charset="0"/>
              </a:defRPr>
            </a:lvl1pPr>
            <a:lvl2pPr>
              <a:defRPr>
                <a:solidFill>
                  <a:srgbClr val="414B56"/>
                </a:solidFill>
                <a:latin typeface="Calibri" pitchFamily="34" charset="0"/>
                <a:cs typeface="Arial" charset="0"/>
              </a:defRPr>
            </a:lvl2pPr>
            <a:lvl3pPr>
              <a:defRPr>
                <a:solidFill>
                  <a:srgbClr val="414B56"/>
                </a:solidFill>
                <a:latin typeface="Calibri" pitchFamily="34" charset="0"/>
                <a:cs typeface="Arial" charset="0"/>
              </a:defRPr>
            </a:lvl3pPr>
            <a:lvl4pPr>
              <a:defRPr>
                <a:solidFill>
                  <a:srgbClr val="414B56"/>
                </a:solidFill>
                <a:latin typeface="Calibri" pitchFamily="34" charset="0"/>
                <a:cs typeface="Arial" charset="0"/>
              </a:defRPr>
            </a:lvl4pPr>
            <a:lvl5pPr>
              <a:defRPr>
                <a:solidFill>
                  <a:srgbClr val="414B56"/>
                </a:solidFill>
                <a:latin typeface="Calibri" pitchFamily="34" charset="0"/>
                <a:cs typeface="Arial" charset="0"/>
              </a:defRPr>
            </a:lvl5pPr>
            <a:lvl6pPr eaLnBrk="0" hangingPunct="0">
              <a:defRPr>
                <a:solidFill>
                  <a:srgbClr val="414B56"/>
                </a:solidFill>
                <a:latin typeface="Calibri" pitchFamily="34" charset="0"/>
                <a:cs typeface="Arial" charset="0"/>
              </a:defRPr>
            </a:lvl6pPr>
            <a:lvl7pPr eaLnBrk="0" hangingPunct="0">
              <a:defRPr>
                <a:solidFill>
                  <a:srgbClr val="414B56"/>
                </a:solidFill>
                <a:latin typeface="Calibri" pitchFamily="34" charset="0"/>
                <a:cs typeface="Arial" charset="0"/>
              </a:defRPr>
            </a:lvl7pPr>
            <a:lvl8pPr eaLnBrk="0" hangingPunct="0">
              <a:defRPr>
                <a:solidFill>
                  <a:srgbClr val="414B56"/>
                </a:solidFill>
                <a:latin typeface="Calibri" pitchFamily="34" charset="0"/>
                <a:cs typeface="Arial" charset="0"/>
              </a:defRPr>
            </a:lvl8pPr>
            <a:lvl9pPr eaLnBrk="0" hangingPunct="0">
              <a:defRPr>
                <a:solidFill>
                  <a:srgbClr val="414B56"/>
                </a:solidFill>
                <a:latin typeface="Calibri" pitchFamily="34" charset="0"/>
                <a:cs typeface="Arial" charset="0"/>
              </a:defRPr>
            </a:lvl9pPr>
          </a:lstStyle>
          <a:p>
            <a:pPr algn="ctr"/>
            <a:r>
              <a:rPr lang="en-GB" altLang="en-US" b="1">
                <a:solidFill>
                  <a:schemeClr val="tx1"/>
                </a:solidFill>
                <a:latin typeface="Arial" charset="0"/>
              </a:rPr>
              <a:t>Using the Transtheoretical Model to conceptualise peer mentors’ recovery from substance use.</a:t>
            </a:r>
          </a:p>
          <a:p>
            <a:pPr algn="ctr" eaLnBrk="1" hangingPunct="1">
              <a:spcBef>
                <a:spcPct val="20000"/>
              </a:spcBef>
            </a:pPr>
            <a:endParaRPr lang="en-GB" altLang="en-US" b="1">
              <a:solidFill>
                <a:srgbClr val="7F7F7F"/>
              </a:solidFill>
            </a:endParaRPr>
          </a:p>
          <a:p>
            <a:pPr algn="ctr" eaLnBrk="1" hangingPunct="1">
              <a:spcBef>
                <a:spcPct val="20000"/>
              </a:spcBef>
            </a:pPr>
            <a:r>
              <a:rPr lang="en-GB" altLang="en-US" b="1">
                <a:solidFill>
                  <a:srgbClr val="4E5257"/>
                </a:solidFill>
              </a:rPr>
              <a:t>Stephanie Dugdale</a:t>
            </a:r>
          </a:p>
          <a:p>
            <a:pPr algn="ctr" eaLnBrk="1" hangingPunct="1">
              <a:spcBef>
                <a:spcPct val="20000"/>
              </a:spcBef>
            </a:pPr>
            <a:r>
              <a:rPr lang="en-GB" altLang="en-US" sz="1800">
                <a:solidFill>
                  <a:srgbClr val="4E5257"/>
                </a:solidFill>
              </a:rPr>
              <a:t>Research Associate, Breaking Free Group</a:t>
            </a:r>
          </a:p>
        </p:txBody>
      </p:sp>
      <p:sp>
        <p:nvSpPr>
          <p:cNvPr id="9" name="TextBox 8"/>
          <p:cNvSpPr txBox="1"/>
          <p:nvPr/>
        </p:nvSpPr>
        <p:spPr>
          <a:xfrm>
            <a:off x="-198438" y="6532563"/>
            <a:ext cx="4549776" cy="276225"/>
          </a:xfrm>
          <a:prstGeom prst="rect">
            <a:avLst/>
          </a:prstGeom>
          <a:noFill/>
        </p:spPr>
        <p:txBody>
          <a:bodyPr>
            <a:spAutoFit/>
          </a:bodyPr>
          <a:lstStyle/>
          <a:p>
            <a:pPr algn="ctr" eaLnBrk="1" hangingPunct="1">
              <a:spcBef>
                <a:spcPct val="20000"/>
              </a:spcBef>
              <a:defRPr/>
            </a:pPr>
            <a:r>
              <a:rPr lang="en-GB" dirty="0">
                <a:solidFill>
                  <a:schemeClr val="bg1"/>
                </a:solidFill>
                <a:effectLst>
                  <a:outerShdw blurRad="38100" dist="38100" dir="2700000" algn="tl">
                    <a:srgbClr val="000000">
                      <a:alpha val="43137"/>
                    </a:srgbClr>
                  </a:outerShdw>
                </a:effectLst>
                <a:latin typeface="+mn-lt"/>
                <a:cs typeface="Arial" panose="020B0604020202020204" pitchFamily="34" charset="0"/>
              </a:rPr>
              <a:t>© 2014 Breaking Free Online Limited. All rights reserved.</a:t>
            </a:r>
          </a:p>
        </p:txBody>
      </p:sp>
      <p:sp>
        <p:nvSpPr>
          <p:cNvPr id="10" name="TextBox 9"/>
          <p:cNvSpPr txBox="1"/>
          <p:nvPr/>
        </p:nvSpPr>
        <p:spPr>
          <a:xfrm>
            <a:off x="6624638" y="6502400"/>
            <a:ext cx="3584575" cy="306388"/>
          </a:xfrm>
          <a:prstGeom prst="rect">
            <a:avLst/>
          </a:prstGeom>
          <a:noFill/>
        </p:spPr>
        <p:txBody>
          <a:bodyPr>
            <a:spAutoFit/>
          </a:bodyPr>
          <a:lstStyle/>
          <a:p>
            <a:pPr algn="ctr" eaLnBrk="1" hangingPunct="1">
              <a:spcBef>
                <a:spcPct val="20000"/>
              </a:spcBef>
              <a:defRPr/>
            </a:pPr>
            <a:r>
              <a:rPr lang="en-GB" sz="1400" b="1" dirty="0">
                <a:solidFill>
                  <a:schemeClr val="bg1"/>
                </a:solidFill>
                <a:effectLst>
                  <a:outerShdw blurRad="38100" dist="38100" dir="2700000" algn="tl">
                    <a:srgbClr val="000000">
                      <a:alpha val="43137"/>
                    </a:srgbClr>
                  </a:outerShdw>
                </a:effectLst>
                <a:latin typeface="+mn-lt"/>
                <a:cs typeface="Arial" panose="020B0604020202020204" pitchFamily="34" charset="0"/>
              </a:rPr>
              <a:t>www.BreakingFreeGroup.com</a:t>
            </a:r>
          </a:p>
        </p:txBody>
      </p:sp>
      <p:pic>
        <p:nvPicPr>
          <p:cNvPr id="1127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878388"/>
            <a:ext cx="9906000"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8" y="4749800"/>
            <a:ext cx="99139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4250" y="463550"/>
            <a:ext cx="2849563"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bwMode="auto">
          <a:xfrm>
            <a:off x="5240338" y="2492375"/>
            <a:ext cx="3744912" cy="849313"/>
          </a:xfrm>
          <a:prstGeom prst="wedgeRoundRectCallout">
            <a:avLst>
              <a:gd name="adj1" fmla="val -57689"/>
              <a:gd name="adj2" fmla="val -33084"/>
              <a:gd name="adj3" fmla="val 16667"/>
            </a:avLst>
          </a:prstGeom>
          <a:solidFill>
            <a:srgbClr val="48A2A6"/>
          </a:solidFill>
          <a:ln w="38100"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anchor="ctr"/>
          <a:lstStyle>
            <a:lvl1pPr marL="177800" indent="-84138">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600" i="1" smtClean="0">
                <a:solidFill>
                  <a:schemeClr val="bg1"/>
                </a:solidFill>
                <a:latin typeface="Calibri" panose="020F0502020204030204" pitchFamily="34" charset="0"/>
              </a:rPr>
              <a:t>“It's given me a reason to get up every morning.  It's given me a purpose”</a:t>
            </a:r>
          </a:p>
        </p:txBody>
      </p:sp>
      <p:sp>
        <p:nvSpPr>
          <p:cNvPr id="6" name="Rounded Rectangular Callout 5"/>
          <p:cNvSpPr/>
          <p:nvPr/>
        </p:nvSpPr>
        <p:spPr bwMode="auto">
          <a:xfrm>
            <a:off x="704850" y="3284538"/>
            <a:ext cx="3167063" cy="1657350"/>
          </a:xfrm>
          <a:prstGeom prst="wedgeRoundRectCallout">
            <a:avLst>
              <a:gd name="adj1" fmla="val 69038"/>
              <a:gd name="adj2" fmla="val 31320"/>
              <a:gd name="adj3" fmla="val 16667"/>
            </a:avLst>
          </a:prstGeom>
          <a:solidFill>
            <a:srgbClr val="48A2A6"/>
          </a:solidFill>
          <a:ln w="38100"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anchor="ctr"/>
          <a:lstStyle>
            <a:lvl1pPr marL="180975" indent="-90488">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600" i="1" smtClean="0">
                <a:solidFill>
                  <a:schemeClr val="bg1"/>
                </a:solidFill>
                <a:latin typeface="Calibri" panose="020F0502020204030204" pitchFamily="34" charset="0"/>
              </a:rPr>
              <a:t>“The help the peer mentors gave me when I was giving up full blown addiction, I just wanted to...yeah, I wanted to do what they do, I want to help people.” </a:t>
            </a:r>
          </a:p>
        </p:txBody>
      </p:sp>
      <p:pic>
        <p:nvPicPr>
          <p:cNvPr id="297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0" y="254000"/>
            <a:ext cx="17272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Title 2"/>
          <p:cNvSpPr>
            <a:spLocks noGrp="1"/>
          </p:cNvSpPr>
          <p:nvPr>
            <p:ph type="title"/>
          </p:nvPr>
        </p:nvSpPr>
        <p:spPr>
          <a:xfrm>
            <a:off x="344488" y="765175"/>
            <a:ext cx="8856662" cy="863600"/>
          </a:xfrm>
        </p:spPr>
        <p:txBody>
          <a:bodyPr/>
          <a:lstStyle/>
          <a:p>
            <a:r>
              <a:rPr lang="en-GB" altLang="en-US" sz="2600" b="1" smtClean="0">
                <a:solidFill>
                  <a:srgbClr val="7F7F7F"/>
                </a:solidFill>
              </a:rPr>
              <a:t>Results – </a:t>
            </a:r>
            <a:r>
              <a:rPr lang="en-GB" altLang="en-US" sz="2600" b="1" i="1" smtClean="0">
                <a:solidFill>
                  <a:srgbClr val="7F7F7F"/>
                </a:solidFill>
              </a:rPr>
              <a:t>‘Perceptions of peer mentoring’</a:t>
            </a:r>
          </a:p>
        </p:txBody>
      </p:sp>
      <p:sp>
        <p:nvSpPr>
          <p:cNvPr id="3" name="TextBox 2"/>
          <p:cNvSpPr txBox="1"/>
          <p:nvPr/>
        </p:nvSpPr>
        <p:spPr>
          <a:xfrm>
            <a:off x="344933" y="1812900"/>
            <a:ext cx="9144571" cy="3416320"/>
          </a:xfrm>
          <a:prstGeom prst="rect">
            <a:avLst/>
          </a:prstGeom>
          <a:noFill/>
          <a:ln>
            <a:noFill/>
          </a:ln>
          <a:effectLst/>
          <a:scene3d>
            <a:camera prst="orthographicFront">
              <a:rot lat="0" lon="0" rev="0"/>
            </a:camera>
            <a:lightRig rig="contrasting" dir="t">
              <a:rot lat="0" lon="0" rev="7800000"/>
            </a:lightRig>
          </a:scene3d>
          <a:sp3d>
            <a:bevelT w="139700" h="139700"/>
          </a:sp3d>
        </p:spPr>
        <p:txBody>
          <a:bodyPr>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defRPr/>
            </a:pPr>
            <a:endParaRPr lang="en-GB" altLang="en-US" sz="1800" smtClean="0">
              <a:latin typeface="Calibri" panose="020F0502020204030204" pitchFamily="34" charset="0"/>
            </a:endParaRPr>
          </a:p>
          <a:p>
            <a:pPr>
              <a:defRPr/>
            </a:pPr>
            <a:r>
              <a:rPr lang="en-GB" altLang="en-US" sz="1800" smtClean="0">
                <a:latin typeface="Calibri" panose="020F0502020204030204" pitchFamily="34" charset="0"/>
              </a:rPr>
              <a:t>Participants perceived the peer mentoring role as</a:t>
            </a:r>
          </a:p>
          <a:p>
            <a:pPr>
              <a:defRPr/>
            </a:pPr>
            <a:r>
              <a:rPr lang="en-GB" altLang="en-US" sz="1800" b="1" smtClean="0">
                <a:latin typeface="Calibri" panose="020F0502020204030204" pitchFamily="34" charset="0"/>
              </a:rPr>
              <a:t>beneficial</a:t>
            </a:r>
            <a:r>
              <a:rPr lang="en-GB" altLang="en-US" sz="1800" smtClean="0">
                <a:latin typeface="Calibri" panose="020F0502020204030204" pitchFamily="34" charset="0"/>
              </a:rPr>
              <a:t> to themselves and their recovery.</a:t>
            </a:r>
          </a:p>
          <a:p>
            <a:pPr>
              <a:defRPr/>
            </a:pPr>
            <a:endParaRPr lang="en-GB" altLang="en-US" sz="1800" smtClean="0">
              <a:latin typeface="Calibri" panose="020F0502020204030204" pitchFamily="34" charset="0"/>
            </a:endParaRPr>
          </a:p>
          <a:p>
            <a:pPr>
              <a:defRPr/>
            </a:pPr>
            <a:endParaRPr lang="en-GB" altLang="en-US" sz="1800" smtClean="0">
              <a:latin typeface="Calibri" panose="020F0502020204030204" pitchFamily="34" charset="0"/>
            </a:endParaRPr>
          </a:p>
          <a:p>
            <a:pPr>
              <a:defRPr/>
            </a:pPr>
            <a:endParaRPr lang="en-GB" altLang="en-US" sz="1800" smtClean="0">
              <a:latin typeface="Calibri" panose="020F0502020204030204" pitchFamily="34" charset="0"/>
            </a:endParaRPr>
          </a:p>
          <a:p>
            <a:pPr>
              <a:defRPr/>
            </a:pPr>
            <a:endParaRPr lang="en-GB" altLang="en-US" sz="1800" smtClean="0">
              <a:latin typeface="Calibri" panose="020F0502020204030204" pitchFamily="34" charset="0"/>
            </a:endParaRPr>
          </a:p>
          <a:p>
            <a:pPr>
              <a:defRPr/>
            </a:pPr>
            <a:r>
              <a:rPr lang="en-GB" altLang="en-US" sz="1800" smtClean="0">
                <a:latin typeface="Calibri" panose="020F0502020204030204" pitchFamily="34" charset="0"/>
              </a:rPr>
              <a:t>                                                                   </a:t>
            </a:r>
          </a:p>
          <a:p>
            <a:pPr>
              <a:defRPr/>
            </a:pPr>
            <a:endParaRPr lang="en-GB" altLang="en-US" sz="1800" smtClean="0">
              <a:latin typeface="Calibri" panose="020F0502020204030204" pitchFamily="34" charset="0"/>
            </a:endParaRPr>
          </a:p>
          <a:p>
            <a:pPr>
              <a:defRPr/>
            </a:pPr>
            <a:endParaRPr lang="en-GB" altLang="en-US" sz="1800" smtClean="0">
              <a:latin typeface="Calibri" panose="020F0502020204030204" pitchFamily="34" charset="0"/>
            </a:endParaRPr>
          </a:p>
          <a:p>
            <a:pPr>
              <a:defRPr/>
            </a:pPr>
            <a:endParaRPr lang="en-GB" altLang="en-US" sz="1800" smtClean="0">
              <a:latin typeface="Calibri" panose="020F0502020204030204" pitchFamily="34" charset="0"/>
            </a:endParaRPr>
          </a:p>
          <a:p>
            <a:pPr>
              <a:defRPr/>
            </a:pPr>
            <a:r>
              <a:rPr lang="en-GB" altLang="en-US" sz="1800" smtClean="0">
                <a:latin typeface="Calibri" panose="020F0502020204030204" pitchFamily="34" charset="0"/>
              </a:rPr>
              <a:t>                                                                     Participants also noted the benefits of this role to others.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bwMode="auto">
          <a:xfrm>
            <a:off x="5889625" y="1700213"/>
            <a:ext cx="3744913" cy="704850"/>
          </a:xfrm>
          <a:prstGeom prst="wedgeRoundRectCallout">
            <a:avLst>
              <a:gd name="adj1" fmla="val -58561"/>
              <a:gd name="adj2" fmla="val -5264"/>
              <a:gd name="adj3" fmla="val 16667"/>
            </a:avLst>
          </a:prstGeom>
          <a:solidFill>
            <a:srgbClr val="48A2A6"/>
          </a:solidFill>
          <a:ln w="38100"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anchor="ctr"/>
          <a:lstStyle>
            <a:lvl1pPr marL="177800" indent="-84138">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600" i="1" smtClean="0">
                <a:solidFill>
                  <a:schemeClr val="bg1"/>
                </a:solidFill>
                <a:latin typeface="Calibri" panose="020F0502020204030204" pitchFamily="34" charset="0"/>
              </a:rPr>
              <a:t>“I wasn't sure, 'cause it was a big step, 'cause I'd just come out of service.” </a:t>
            </a:r>
          </a:p>
        </p:txBody>
      </p:sp>
      <p:sp>
        <p:nvSpPr>
          <p:cNvPr id="6" name="Rounded Rectangular Callout 5"/>
          <p:cNvSpPr/>
          <p:nvPr/>
        </p:nvSpPr>
        <p:spPr bwMode="auto">
          <a:xfrm>
            <a:off x="7329488" y="4221162"/>
            <a:ext cx="2376487" cy="1152053"/>
          </a:xfrm>
          <a:prstGeom prst="wedgeRoundRectCallout">
            <a:avLst>
              <a:gd name="adj1" fmla="val -37782"/>
              <a:gd name="adj2" fmla="val -61420"/>
              <a:gd name="adj3" fmla="val 16667"/>
            </a:avLst>
          </a:prstGeom>
          <a:solidFill>
            <a:srgbClr val="48A2A6"/>
          </a:solidFill>
          <a:ln w="38100"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anchor="ctr"/>
          <a:lstStyle>
            <a:lvl1pPr marL="180975" indent="-90488">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600" i="1" smtClean="0">
                <a:solidFill>
                  <a:schemeClr val="bg1"/>
                </a:solidFill>
                <a:latin typeface="Calibri" panose="020F0502020204030204" pitchFamily="34" charset="0"/>
              </a:rPr>
              <a:t>“The life I had and the life I've got now... they're completely different”</a:t>
            </a:r>
          </a:p>
        </p:txBody>
      </p:sp>
      <p:pic>
        <p:nvPicPr>
          <p:cNvPr id="3175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0" y="254000"/>
            <a:ext cx="17272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Title 2"/>
          <p:cNvSpPr>
            <a:spLocks noGrp="1"/>
          </p:cNvSpPr>
          <p:nvPr>
            <p:ph type="title"/>
          </p:nvPr>
        </p:nvSpPr>
        <p:spPr>
          <a:xfrm>
            <a:off x="344488" y="765175"/>
            <a:ext cx="8856662" cy="863600"/>
          </a:xfrm>
        </p:spPr>
        <p:txBody>
          <a:bodyPr/>
          <a:lstStyle/>
          <a:p>
            <a:r>
              <a:rPr lang="en-GB" altLang="en-US" sz="2600" b="1" smtClean="0">
                <a:solidFill>
                  <a:srgbClr val="7F7F7F"/>
                </a:solidFill>
              </a:rPr>
              <a:t>Results – </a:t>
            </a:r>
            <a:r>
              <a:rPr lang="en-GB" altLang="en-US" sz="2600" b="1" i="1" smtClean="0">
                <a:solidFill>
                  <a:srgbClr val="7F7F7F"/>
                </a:solidFill>
              </a:rPr>
              <a:t>‘The peer mentoring “self”’</a:t>
            </a:r>
          </a:p>
        </p:txBody>
      </p:sp>
      <p:sp>
        <p:nvSpPr>
          <p:cNvPr id="31754" name="TextBox 1"/>
          <p:cNvSpPr txBox="1">
            <a:spLocks noChangeArrowheads="1"/>
          </p:cNvSpPr>
          <p:nvPr/>
        </p:nvSpPr>
        <p:spPr bwMode="auto">
          <a:xfrm>
            <a:off x="346075" y="1412875"/>
            <a:ext cx="878363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414B56"/>
                </a:solidFill>
                <a:latin typeface="Calibri" pitchFamily="34" charset="0"/>
                <a:cs typeface="Arial" charset="0"/>
              </a:defRPr>
            </a:lvl1pPr>
            <a:lvl2pPr>
              <a:defRPr>
                <a:solidFill>
                  <a:srgbClr val="414B56"/>
                </a:solidFill>
                <a:latin typeface="Calibri" pitchFamily="34" charset="0"/>
                <a:cs typeface="Arial" charset="0"/>
              </a:defRPr>
            </a:lvl2pPr>
            <a:lvl3pPr>
              <a:defRPr>
                <a:solidFill>
                  <a:srgbClr val="414B56"/>
                </a:solidFill>
                <a:latin typeface="Calibri" pitchFamily="34" charset="0"/>
                <a:cs typeface="Arial" charset="0"/>
              </a:defRPr>
            </a:lvl3pPr>
            <a:lvl4pPr>
              <a:defRPr>
                <a:solidFill>
                  <a:srgbClr val="414B56"/>
                </a:solidFill>
                <a:latin typeface="Calibri" pitchFamily="34" charset="0"/>
                <a:cs typeface="Arial" charset="0"/>
              </a:defRPr>
            </a:lvl4pPr>
            <a:lvl5pPr>
              <a:defRPr>
                <a:solidFill>
                  <a:srgbClr val="414B56"/>
                </a:solidFill>
                <a:latin typeface="Calibri" pitchFamily="34" charset="0"/>
                <a:cs typeface="Arial" charset="0"/>
              </a:defRPr>
            </a:lvl5pPr>
            <a:lvl6pPr eaLnBrk="0" hangingPunct="0">
              <a:defRPr>
                <a:solidFill>
                  <a:srgbClr val="414B56"/>
                </a:solidFill>
                <a:latin typeface="Calibri" pitchFamily="34" charset="0"/>
                <a:cs typeface="Arial" charset="0"/>
              </a:defRPr>
            </a:lvl6pPr>
            <a:lvl7pPr eaLnBrk="0" hangingPunct="0">
              <a:defRPr>
                <a:solidFill>
                  <a:srgbClr val="414B56"/>
                </a:solidFill>
                <a:latin typeface="Calibri" pitchFamily="34" charset="0"/>
                <a:cs typeface="Arial" charset="0"/>
              </a:defRPr>
            </a:lvl7pPr>
            <a:lvl8pPr eaLnBrk="0" hangingPunct="0">
              <a:defRPr>
                <a:solidFill>
                  <a:srgbClr val="414B56"/>
                </a:solidFill>
                <a:latin typeface="Calibri" pitchFamily="34" charset="0"/>
                <a:cs typeface="Arial" charset="0"/>
              </a:defRPr>
            </a:lvl8pPr>
            <a:lvl9pPr eaLnBrk="0" hangingPunct="0">
              <a:defRPr>
                <a:solidFill>
                  <a:srgbClr val="414B56"/>
                </a:solidFill>
                <a:latin typeface="Calibri" pitchFamily="34" charset="0"/>
                <a:cs typeface="Arial" charset="0"/>
              </a:defRPr>
            </a:lvl9pPr>
          </a:lstStyle>
          <a:p>
            <a:r>
              <a:rPr lang="en-GB" altLang="en-US" sz="1800">
                <a:solidFill>
                  <a:schemeClr val="tx1"/>
                </a:solidFill>
              </a:rPr>
              <a:t/>
            </a:r>
            <a:br>
              <a:rPr lang="en-GB" altLang="en-US" sz="1800">
                <a:solidFill>
                  <a:schemeClr val="tx1"/>
                </a:solidFill>
              </a:rPr>
            </a:br>
            <a:r>
              <a:rPr lang="en-GB" altLang="en-US" sz="1800">
                <a:solidFill>
                  <a:schemeClr val="tx1"/>
                </a:solidFill>
              </a:rPr>
              <a:t>There was initial trepidation surrounding participants’ </a:t>
            </a:r>
            <a:br>
              <a:rPr lang="en-GB" altLang="en-US" sz="1800">
                <a:solidFill>
                  <a:schemeClr val="tx1"/>
                </a:solidFill>
              </a:rPr>
            </a:br>
            <a:r>
              <a:rPr lang="en-GB" altLang="en-US" sz="1800">
                <a:solidFill>
                  <a:schemeClr val="tx1"/>
                </a:solidFill>
              </a:rPr>
              <a:t>new roles as peer mentors…</a:t>
            </a:r>
          </a:p>
          <a:p>
            <a:endParaRPr lang="en-GB" altLang="en-US" sz="1800">
              <a:solidFill>
                <a:schemeClr val="tx1"/>
              </a:solidFill>
            </a:endParaRPr>
          </a:p>
          <a:p>
            <a:endParaRPr lang="en-GB" altLang="en-US" sz="1800">
              <a:solidFill>
                <a:schemeClr val="tx1"/>
              </a:solidFill>
            </a:endParaRPr>
          </a:p>
          <a:p>
            <a:endParaRPr lang="en-GB" altLang="en-US" sz="1800">
              <a:solidFill>
                <a:schemeClr val="tx1"/>
              </a:solidFill>
            </a:endParaRPr>
          </a:p>
          <a:p>
            <a:r>
              <a:rPr lang="en-GB" altLang="en-US" sz="1800">
                <a:solidFill>
                  <a:schemeClr val="tx1"/>
                </a:solidFill>
              </a:rPr>
              <a:t>                   </a:t>
            </a:r>
          </a:p>
          <a:p>
            <a:r>
              <a:rPr lang="en-GB" altLang="en-US" sz="1800">
                <a:solidFill>
                  <a:schemeClr val="tx1"/>
                </a:solidFill>
              </a:rPr>
              <a:t>                    </a:t>
            </a:r>
            <a:br>
              <a:rPr lang="en-GB" altLang="en-US" sz="1800">
                <a:solidFill>
                  <a:schemeClr val="tx1"/>
                </a:solidFill>
              </a:rPr>
            </a:br>
            <a:r>
              <a:rPr lang="en-GB" altLang="en-US" sz="1800">
                <a:solidFill>
                  <a:schemeClr val="tx1"/>
                </a:solidFill>
              </a:rPr>
              <a:t>                   however, through their new role, participants were able to develop into </a:t>
            </a:r>
            <a:br>
              <a:rPr lang="en-GB" altLang="en-US" sz="1800">
                <a:solidFill>
                  <a:schemeClr val="tx1"/>
                </a:solidFill>
              </a:rPr>
            </a:br>
            <a:r>
              <a:rPr lang="en-GB" altLang="en-US" sz="1800">
                <a:solidFill>
                  <a:schemeClr val="tx1"/>
                </a:solidFill>
              </a:rPr>
              <a:t>                    a </a:t>
            </a:r>
            <a:r>
              <a:rPr lang="en-GB" altLang="en-US" sz="1800" b="1">
                <a:solidFill>
                  <a:schemeClr val="tx1"/>
                </a:solidFill>
              </a:rPr>
              <a:t>‘self’</a:t>
            </a:r>
            <a:r>
              <a:rPr lang="en-GB" altLang="en-US" sz="1800">
                <a:solidFill>
                  <a:schemeClr val="tx1"/>
                </a:solidFill>
              </a:rPr>
              <a:t> distinct from their previous substance using behaviours</a:t>
            </a:r>
          </a:p>
          <a:p>
            <a:endParaRPr lang="en-GB" altLang="en-US" sz="1800">
              <a:solidFill>
                <a:schemeClr val="tx1"/>
              </a:solidFill>
            </a:endParaRPr>
          </a:p>
          <a:p>
            <a:endParaRPr lang="en-GB" altLang="en-US" sz="1800">
              <a:solidFill>
                <a:schemeClr val="tx1"/>
              </a:solidFill>
            </a:endParaRPr>
          </a:p>
          <a:p>
            <a:endParaRPr lang="en-GB" altLang="en-US" sz="1800">
              <a:solidFill>
                <a:schemeClr val="tx1"/>
              </a:solidFill>
            </a:endParaRPr>
          </a:p>
          <a:p>
            <a:endParaRPr lang="en-GB" altLang="en-US" sz="1800">
              <a:solidFill>
                <a:schemeClr val="tx1"/>
              </a:solidFill>
            </a:endParaRPr>
          </a:p>
          <a:p>
            <a:r>
              <a:rPr lang="en-GB" altLang="en-US" sz="1800">
                <a:solidFill>
                  <a:schemeClr val="tx1"/>
                </a:solidFill>
              </a:rPr>
              <a:t>                                                                                </a:t>
            </a:r>
            <a:br>
              <a:rPr lang="en-GB" altLang="en-US" sz="1800">
                <a:solidFill>
                  <a:schemeClr val="tx1"/>
                </a:solidFill>
              </a:rPr>
            </a:br>
            <a:r>
              <a:rPr lang="en-GB" altLang="en-US" sz="1800">
                <a:solidFill>
                  <a:schemeClr val="tx1"/>
                </a:solidFill>
              </a:rPr>
              <a:t>                                                                                  …and peer mentors felt </a:t>
            </a:r>
            <a:r>
              <a:rPr lang="en-GB" altLang="en-US" sz="1800" b="1">
                <a:solidFill>
                  <a:schemeClr val="tx1"/>
                </a:solidFill>
              </a:rPr>
              <a:t>empowered</a:t>
            </a:r>
            <a:r>
              <a:rPr lang="en-GB" altLang="en-US" sz="1800">
                <a:solidFill>
                  <a:schemeClr val="tx1"/>
                </a:solidFill>
              </a:rPr>
              <a:t> </a:t>
            </a:r>
            <a:br>
              <a:rPr lang="en-GB" altLang="en-US" sz="1800">
                <a:solidFill>
                  <a:schemeClr val="tx1"/>
                </a:solidFill>
              </a:rPr>
            </a:br>
            <a:r>
              <a:rPr lang="en-GB" altLang="en-US" sz="1800">
                <a:solidFill>
                  <a:schemeClr val="tx1"/>
                </a:solidFill>
              </a:rPr>
              <a:t>                                                                                  to make this change.</a:t>
            </a:r>
          </a:p>
        </p:txBody>
      </p:sp>
      <p:sp>
        <p:nvSpPr>
          <p:cNvPr id="9" name="Rounded Rectangular Callout 8"/>
          <p:cNvSpPr/>
          <p:nvPr/>
        </p:nvSpPr>
        <p:spPr bwMode="auto">
          <a:xfrm>
            <a:off x="704850" y="2924175"/>
            <a:ext cx="4103688" cy="360363"/>
          </a:xfrm>
          <a:prstGeom prst="wedgeRoundRectCallout">
            <a:avLst>
              <a:gd name="adj1" fmla="val -3915"/>
              <a:gd name="adj2" fmla="val 82258"/>
              <a:gd name="adj3" fmla="val 16667"/>
            </a:avLst>
          </a:prstGeom>
          <a:solidFill>
            <a:srgbClr val="48A2A6"/>
          </a:solidFill>
          <a:ln w="38100"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anchor="ctr"/>
          <a:lstStyle>
            <a:lvl1pPr marL="180975" indent="-90488">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600" i="1" smtClean="0">
                <a:solidFill>
                  <a:schemeClr val="bg1"/>
                </a:solidFill>
                <a:latin typeface="Calibri" panose="020F0502020204030204" pitchFamily="34" charset="0"/>
              </a:rPr>
              <a:t>“I was putting distance between how I was”</a:t>
            </a:r>
          </a:p>
        </p:txBody>
      </p:sp>
      <p:sp>
        <p:nvSpPr>
          <p:cNvPr id="10" name="Rounded Rectangular Callout 9"/>
          <p:cNvSpPr/>
          <p:nvPr/>
        </p:nvSpPr>
        <p:spPr bwMode="auto">
          <a:xfrm>
            <a:off x="631825" y="4868863"/>
            <a:ext cx="3457575" cy="1296987"/>
          </a:xfrm>
          <a:prstGeom prst="wedgeRoundRectCallout">
            <a:avLst>
              <a:gd name="adj1" fmla="val 57442"/>
              <a:gd name="adj2" fmla="val 15522"/>
              <a:gd name="adj3" fmla="val 16667"/>
            </a:avLst>
          </a:prstGeom>
          <a:solidFill>
            <a:srgbClr val="48A2A6"/>
          </a:solidFill>
          <a:ln w="38100"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anchor="ctr"/>
          <a:lstStyle>
            <a:lvl1pPr marL="180975" indent="-90488">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600" i="1" smtClean="0">
                <a:solidFill>
                  <a:schemeClr val="bg1"/>
                </a:solidFill>
                <a:latin typeface="Calibri" panose="020F0502020204030204" pitchFamily="34" charset="0"/>
              </a:rPr>
              <a:t>“We chose to pursue that addictive behaviour.  So, if we chose to pursue that then we can choose to change it.” </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bwMode="auto">
          <a:xfrm>
            <a:off x="920750" y="2349500"/>
            <a:ext cx="2951163" cy="719138"/>
          </a:xfrm>
          <a:prstGeom prst="wedgeRoundRectCallout">
            <a:avLst>
              <a:gd name="adj1" fmla="val -3403"/>
              <a:gd name="adj2" fmla="val -75409"/>
              <a:gd name="adj3" fmla="val 16667"/>
            </a:avLst>
          </a:prstGeom>
          <a:solidFill>
            <a:srgbClr val="48A2A6"/>
          </a:solidFill>
          <a:ln w="38100"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anchor="ctr"/>
          <a:lstStyle>
            <a:lvl1pPr marL="180975" indent="-90488">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600" i="1" smtClean="0">
                <a:solidFill>
                  <a:schemeClr val="bg1"/>
                </a:solidFill>
                <a:latin typeface="Calibri" panose="020F0502020204030204" pitchFamily="34" charset="0"/>
              </a:rPr>
              <a:t>“It's keeping me in touch with recovery”</a:t>
            </a:r>
          </a:p>
        </p:txBody>
      </p:sp>
      <p:pic>
        <p:nvPicPr>
          <p:cNvPr id="3379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0" y="254000"/>
            <a:ext cx="17272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itle 2"/>
          <p:cNvSpPr>
            <a:spLocks noGrp="1"/>
          </p:cNvSpPr>
          <p:nvPr>
            <p:ph type="title"/>
          </p:nvPr>
        </p:nvSpPr>
        <p:spPr>
          <a:xfrm>
            <a:off x="344488" y="765175"/>
            <a:ext cx="8856662" cy="863600"/>
          </a:xfrm>
        </p:spPr>
        <p:txBody>
          <a:bodyPr/>
          <a:lstStyle/>
          <a:p>
            <a:r>
              <a:rPr lang="en-GB" altLang="en-US" sz="2600" b="1" smtClean="0">
                <a:solidFill>
                  <a:srgbClr val="7F7F7F"/>
                </a:solidFill>
              </a:rPr>
              <a:t>Results – </a:t>
            </a:r>
            <a:r>
              <a:rPr lang="en-GB" altLang="en-US" sz="2600" b="1" i="1" smtClean="0">
                <a:solidFill>
                  <a:srgbClr val="7F7F7F"/>
                </a:solidFill>
              </a:rPr>
              <a:t>‘Sustaining role’</a:t>
            </a:r>
          </a:p>
        </p:txBody>
      </p:sp>
      <p:sp>
        <p:nvSpPr>
          <p:cNvPr id="33799" name="TextBox 3"/>
          <p:cNvSpPr txBox="1">
            <a:spLocks noChangeArrowheads="1"/>
          </p:cNvSpPr>
          <p:nvPr/>
        </p:nvSpPr>
        <p:spPr bwMode="auto">
          <a:xfrm>
            <a:off x="415925" y="1700213"/>
            <a:ext cx="9072563"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414B56"/>
                </a:solidFill>
                <a:latin typeface="Calibri" pitchFamily="34" charset="0"/>
                <a:cs typeface="Arial" charset="0"/>
              </a:defRPr>
            </a:lvl1pPr>
            <a:lvl2pPr>
              <a:defRPr>
                <a:solidFill>
                  <a:srgbClr val="414B56"/>
                </a:solidFill>
                <a:latin typeface="Calibri" pitchFamily="34" charset="0"/>
                <a:cs typeface="Arial" charset="0"/>
              </a:defRPr>
            </a:lvl2pPr>
            <a:lvl3pPr>
              <a:defRPr>
                <a:solidFill>
                  <a:srgbClr val="414B56"/>
                </a:solidFill>
                <a:latin typeface="Calibri" pitchFamily="34" charset="0"/>
                <a:cs typeface="Arial" charset="0"/>
              </a:defRPr>
            </a:lvl3pPr>
            <a:lvl4pPr>
              <a:defRPr>
                <a:solidFill>
                  <a:srgbClr val="414B56"/>
                </a:solidFill>
                <a:latin typeface="Calibri" pitchFamily="34" charset="0"/>
                <a:cs typeface="Arial" charset="0"/>
              </a:defRPr>
            </a:lvl4pPr>
            <a:lvl5pPr>
              <a:defRPr>
                <a:solidFill>
                  <a:srgbClr val="414B56"/>
                </a:solidFill>
                <a:latin typeface="Calibri" pitchFamily="34" charset="0"/>
                <a:cs typeface="Arial" charset="0"/>
              </a:defRPr>
            </a:lvl5pPr>
            <a:lvl6pPr eaLnBrk="0" hangingPunct="0">
              <a:defRPr>
                <a:solidFill>
                  <a:srgbClr val="414B56"/>
                </a:solidFill>
                <a:latin typeface="Calibri" pitchFamily="34" charset="0"/>
                <a:cs typeface="Arial" charset="0"/>
              </a:defRPr>
            </a:lvl6pPr>
            <a:lvl7pPr eaLnBrk="0" hangingPunct="0">
              <a:defRPr>
                <a:solidFill>
                  <a:srgbClr val="414B56"/>
                </a:solidFill>
                <a:latin typeface="Calibri" pitchFamily="34" charset="0"/>
                <a:cs typeface="Arial" charset="0"/>
              </a:defRPr>
            </a:lvl7pPr>
            <a:lvl8pPr eaLnBrk="0" hangingPunct="0">
              <a:defRPr>
                <a:solidFill>
                  <a:srgbClr val="414B56"/>
                </a:solidFill>
                <a:latin typeface="Calibri" pitchFamily="34" charset="0"/>
                <a:cs typeface="Arial" charset="0"/>
              </a:defRPr>
            </a:lvl8pPr>
            <a:lvl9pPr eaLnBrk="0" hangingPunct="0">
              <a:defRPr>
                <a:solidFill>
                  <a:srgbClr val="414B56"/>
                </a:solidFill>
                <a:latin typeface="Calibri" pitchFamily="34" charset="0"/>
                <a:cs typeface="Arial" charset="0"/>
              </a:defRPr>
            </a:lvl9pPr>
          </a:lstStyle>
          <a:p>
            <a:r>
              <a:rPr lang="en-GB" altLang="en-US" sz="1800">
                <a:solidFill>
                  <a:schemeClr val="tx1"/>
                </a:solidFill>
              </a:rPr>
              <a:t>Through helping others, participants were able to </a:t>
            </a:r>
            <a:r>
              <a:rPr lang="en-GB" altLang="en-US" sz="1800" b="1">
                <a:solidFill>
                  <a:schemeClr val="tx1"/>
                </a:solidFill>
              </a:rPr>
              <a:t>maintain their recovery.</a:t>
            </a:r>
          </a:p>
          <a:p>
            <a:endParaRPr lang="en-GB" altLang="en-US" sz="1800">
              <a:solidFill>
                <a:schemeClr val="tx1"/>
              </a:solidFill>
            </a:endParaRPr>
          </a:p>
          <a:p>
            <a:endParaRPr lang="en-GB" altLang="en-US" sz="1800">
              <a:solidFill>
                <a:schemeClr val="tx1"/>
              </a:solidFill>
            </a:endParaRPr>
          </a:p>
          <a:p>
            <a:endParaRPr lang="en-GB" altLang="en-US" sz="1800">
              <a:solidFill>
                <a:schemeClr val="tx1"/>
              </a:solidFill>
            </a:endParaRPr>
          </a:p>
          <a:p>
            <a:endParaRPr lang="en-GB" altLang="en-US" sz="1800">
              <a:solidFill>
                <a:schemeClr val="tx1"/>
              </a:solidFill>
            </a:endParaRPr>
          </a:p>
          <a:p>
            <a:endParaRPr lang="en-GB" altLang="en-US" sz="1800">
              <a:solidFill>
                <a:schemeClr val="tx1"/>
              </a:solidFill>
            </a:endParaRPr>
          </a:p>
          <a:p>
            <a:r>
              <a:rPr lang="en-GB" altLang="en-US" sz="1800">
                <a:solidFill>
                  <a:schemeClr val="tx1"/>
                </a:solidFill>
              </a:rPr>
              <a:t>The process of recovery maintenance seems ongoing for most peer mentors, as they were aware that </a:t>
            </a:r>
            <a:r>
              <a:rPr lang="en-GB" altLang="en-US" sz="1800" b="1">
                <a:solidFill>
                  <a:schemeClr val="tx1"/>
                </a:solidFill>
              </a:rPr>
              <a:t>relapse</a:t>
            </a:r>
            <a:r>
              <a:rPr lang="en-GB" altLang="en-US" sz="1800">
                <a:solidFill>
                  <a:schemeClr val="tx1"/>
                </a:solidFill>
              </a:rPr>
              <a:t> is still possible at this stage</a:t>
            </a:r>
          </a:p>
          <a:p>
            <a:endParaRPr lang="en-GB" altLang="en-US" sz="1800">
              <a:solidFill>
                <a:schemeClr val="tx1"/>
              </a:solidFill>
            </a:endParaRPr>
          </a:p>
          <a:p>
            <a:endParaRPr lang="en-GB" altLang="en-US" sz="1800">
              <a:solidFill>
                <a:schemeClr val="tx1"/>
              </a:solidFill>
            </a:endParaRPr>
          </a:p>
          <a:p>
            <a:endParaRPr lang="en-GB" altLang="en-US" sz="1800">
              <a:solidFill>
                <a:schemeClr val="tx1"/>
              </a:solidFill>
            </a:endParaRPr>
          </a:p>
          <a:p>
            <a:endParaRPr lang="en-GB" altLang="en-US" sz="1800">
              <a:solidFill>
                <a:schemeClr val="tx1"/>
              </a:solidFill>
            </a:endParaRPr>
          </a:p>
          <a:p>
            <a:endParaRPr lang="en-GB" altLang="en-US" sz="1800">
              <a:solidFill>
                <a:schemeClr val="tx1"/>
              </a:solidFill>
            </a:endParaRPr>
          </a:p>
          <a:p>
            <a:endParaRPr lang="en-GB" altLang="en-US" sz="1800">
              <a:solidFill>
                <a:schemeClr val="tx1"/>
              </a:solidFill>
            </a:endParaRPr>
          </a:p>
          <a:p>
            <a:r>
              <a:rPr lang="en-GB" altLang="en-US" sz="1800">
                <a:solidFill>
                  <a:schemeClr val="tx1"/>
                </a:solidFill>
              </a:rPr>
              <a:t>                                         …however one participant considered themselves to be </a:t>
            </a:r>
            <a:r>
              <a:rPr lang="en-GB" altLang="en-US" sz="1800" b="1">
                <a:solidFill>
                  <a:schemeClr val="tx1"/>
                </a:solidFill>
              </a:rPr>
              <a:t>‘recovered’.</a:t>
            </a:r>
          </a:p>
        </p:txBody>
      </p:sp>
      <p:sp>
        <p:nvSpPr>
          <p:cNvPr id="10" name="Rounded Rectangular Callout 9"/>
          <p:cNvSpPr/>
          <p:nvPr/>
        </p:nvSpPr>
        <p:spPr bwMode="auto">
          <a:xfrm>
            <a:off x="5168900" y="3933825"/>
            <a:ext cx="4176713" cy="1150938"/>
          </a:xfrm>
          <a:prstGeom prst="wedgeRoundRectCallout">
            <a:avLst>
              <a:gd name="adj1" fmla="val -39146"/>
              <a:gd name="adj2" fmla="val -66424"/>
              <a:gd name="adj3" fmla="val 16667"/>
            </a:avLst>
          </a:prstGeom>
          <a:solidFill>
            <a:srgbClr val="48A2A6"/>
          </a:solidFill>
          <a:ln w="38100"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anchor="ctr"/>
          <a:lstStyle>
            <a:lvl1pPr marL="180975" indent="-90488">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600" i="1" smtClean="0">
                <a:solidFill>
                  <a:schemeClr val="bg1"/>
                </a:solidFill>
                <a:latin typeface="Calibri" panose="020F0502020204030204" pitchFamily="34" charset="0"/>
              </a:rPr>
              <a:t>“If you give up on whatever you give up, it is pretty easy, but it's hard to maintain it.  So, being a peer mentor really helps me stay focused, and push through” </a:t>
            </a:r>
          </a:p>
        </p:txBody>
      </p:sp>
      <p:sp>
        <p:nvSpPr>
          <p:cNvPr id="12" name="Rounded Rectangular Callout 11"/>
          <p:cNvSpPr/>
          <p:nvPr/>
        </p:nvSpPr>
        <p:spPr bwMode="auto">
          <a:xfrm>
            <a:off x="273050" y="4581525"/>
            <a:ext cx="2951163" cy="935038"/>
          </a:xfrm>
          <a:prstGeom prst="wedgeRoundRectCallout">
            <a:avLst>
              <a:gd name="adj1" fmla="val -1076"/>
              <a:gd name="adj2" fmla="val 70999"/>
              <a:gd name="adj3" fmla="val 16667"/>
            </a:avLst>
          </a:prstGeom>
          <a:solidFill>
            <a:srgbClr val="48A2A6"/>
          </a:solidFill>
          <a:ln w="38100"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anchor="ctr"/>
          <a:lstStyle>
            <a:lvl1pPr marL="180975" indent="-90488">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600" i="1" smtClean="0">
                <a:solidFill>
                  <a:schemeClr val="bg1"/>
                </a:solidFill>
                <a:latin typeface="Calibri" panose="020F0502020204030204" pitchFamily="34" charset="0"/>
              </a:rPr>
              <a:t>“I don't consider myself in recovery, I consider myself to be recovered” </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44488" y="692150"/>
            <a:ext cx="8856662" cy="863600"/>
          </a:xfrm>
        </p:spPr>
        <p:txBody>
          <a:bodyPr/>
          <a:lstStyle/>
          <a:p>
            <a:r>
              <a:rPr lang="en-GB" altLang="en-US" b="1" smtClean="0">
                <a:solidFill>
                  <a:srgbClr val="7F7F7F"/>
                </a:solidFill>
              </a:rPr>
              <a:t>Results – </a:t>
            </a:r>
            <a:r>
              <a:rPr lang="en-GB" altLang="en-US" b="1" i="1" smtClean="0">
                <a:solidFill>
                  <a:srgbClr val="7F7F7F"/>
                </a:solidFill>
              </a:rPr>
              <a:t>‘Sustaining role’</a:t>
            </a:r>
            <a:endParaRPr lang="en-GB" altLang="en-US" smtClean="0"/>
          </a:p>
        </p:txBody>
      </p:sp>
      <p:pic>
        <p:nvPicPr>
          <p:cNvPr id="3584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0" y="254000"/>
            <a:ext cx="17272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844" name="Straight Connector 23"/>
          <p:cNvCxnSpPr>
            <a:cxnSpLocks noChangeShapeType="1"/>
          </p:cNvCxnSpPr>
          <p:nvPr/>
        </p:nvCxnSpPr>
        <p:spPr bwMode="auto">
          <a:xfrm>
            <a:off x="4953000" y="2565400"/>
            <a:ext cx="0" cy="1428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grpSp>
        <p:nvGrpSpPr>
          <p:cNvPr id="35845" name="Group 47"/>
          <p:cNvGrpSpPr>
            <a:grpSpLocks/>
          </p:cNvGrpSpPr>
          <p:nvPr/>
        </p:nvGrpSpPr>
        <p:grpSpPr bwMode="auto">
          <a:xfrm>
            <a:off x="2432050" y="1125538"/>
            <a:ext cx="4968875" cy="5183187"/>
            <a:chOff x="2576380" y="1196752"/>
            <a:chExt cx="4968908" cy="5184576"/>
          </a:xfrm>
        </p:grpSpPr>
        <p:sp>
          <p:nvSpPr>
            <p:cNvPr id="10" name="Oval 9"/>
            <p:cNvSpPr/>
            <p:nvPr/>
          </p:nvSpPr>
          <p:spPr bwMode="auto">
            <a:xfrm>
              <a:off x="4088904" y="2780928"/>
              <a:ext cx="2016224" cy="2016224"/>
            </a:xfrm>
            <a:prstGeom prst="ellipse">
              <a:avLst/>
            </a:prstGeom>
            <a:solidFill>
              <a:srgbClr val="48A2A6"/>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anchor="ctr"/>
            <a:lstStyle/>
            <a:p>
              <a:pPr algn="ctr" eaLnBrk="1" hangingPunct="1">
                <a:spcBef>
                  <a:spcPct val="20000"/>
                </a:spcBef>
                <a:defRPr/>
              </a:pPr>
              <a:r>
                <a:rPr lang="en-GB" sz="2400" dirty="0">
                  <a:solidFill>
                    <a:schemeClr val="bg1"/>
                  </a:solidFill>
                  <a:latin typeface="+mn-lt"/>
                  <a:cs typeface="Arial" panose="020B0604020202020204" pitchFamily="34" charset="0"/>
                </a:rPr>
                <a:t>Recovery capital</a:t>
              </a:r>
            </a:p>
          </p:txBody>
        </p:sp>
        <p:sp>
          <p:nvSpPr>
            <p:cNvPr id="11" name="Oval 10"/>
            <p:cNvSpPr/>
            <p:nvPr/>
          </p:nvSpPr>
          <p:spPr bwMode="auto">
            <a:xfrm>
              <a:off x="2576380" y="3933055"/>
              <a:ext cx="1490923" cy="1512512"/>
            </a:xfrm>
            <a:prstGeom prst="ellipse">
              <a:avLst/>
            </a:prstGeom>
            <a:solidFill>
              <a:srgbClr val="7030A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anchor="ctr"/>
            <a:lstStyle/>
            <a:p>
              <a:pPr algn="ctr" eaLnBrk="1" hangingPunct="1">
                <a:spcBef>
                  <a:spcPct val="20000"/>
                </a:spcBef>
                <a:defRPr/>
              </a:pPr>
              <a:r>
                <a:rPr lang="en-GB" sz="2000" dirty="0">
                  <a:solidFill>
                    <a:schemeClr val="bg1"/>
                  </a:solidFill>
                  <a:latin typeface="+mn-lt"/>
                  <a:cs typeface="Arial" panose="020B0604020202020204" pitchFamily="34" charset="0"/>
                </a:rPr>
                <a:t>Training courses</a:t>
              </a:r>
            </a:p>
          </p:txBody>
        </p:sp>
        <p:sp>
          <p:nvSpPr>
            <p:cNvPr id="17" name="Oval 16"/>
            <p:cNvSpPr/>
            <p:nvPr/>
          </p:nvSpPr>
          <p:spPr bwMode="auto">
            <a:xfrm>
              <a:off x="2648744" y="2204864"/>
              <a:ext cx="1440160" cy="1440160"/>
            </a:xfrm>
            <a:prstGeom prst="ellipse">
              <a:avLst/>
            </a:prstGeom>
            <a:solidFill>
              <a:srgbClr val="7030A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anchor="ctr"/>
            <a:lstStyle/>
            <a:p>
              <a:pPr algn="ctr" eaLnBrk="1" hangingPunct="1">
                <a:spcBef>
                  <a:spcPct val="20000"/>
                </a:spcBef>
                <a:defRPr/>
              </a:pPr>
              <a:r>
                <a:rPr lang="en-GB" sz="1800" dirty="0">
                  <a:solidFill>
                    <a:schemeClr val="bg1"/>
                  </a:solidFill>
                  <a:latin typeface="+mn-lt"/>
                  <a:cs typeface="Arial" panose="020B0604020202020204" pitchFamily="34" charset="0"/>
                </a:rPr>
                <a:t>Hobbies</a:t>
              </a:r>
            </a:p>
          </p:txBody>
        </p:sp>
        <p:sp>
          <p:nvSpPr>
            <p:cNvPr id="18" name="Oval 17"/>
            <p:cNvSpPr/>
            <p:nvPr/>
          </p:nvSpPr>
          <p:spPr bwMode="auto">
            <a:xfrm>
              <a:off x="6105128" y="3933056"/>
              <a:ext cx="1440160" cy="1440160"/>
            </a:xfrm>
            <a:prstGeom prst="ellipse">
              <a:avLst/>
            </a:prstGeom>
            <a:solidFill>
              <a:srgbClr val="7030A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anchor="ct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defRPr/>
              </a:pPr>
              <a:r>
                <a:rPr lang="en-GB" altLang="en-US" sz="2000" smtClean="0">
                  <a:solidFill>
                    <a:schemeClr val="bg1"/>
                  </a:solidFill>
                  <a:latin typeface="Calibri" panose="020F0502020204030204" pitchFamily="34" charset="0"/>
                </a:rPr>
                <a:t>Peers</a:t>
              </a:r>
              <a:endParaRPr lang="en-GB" altLang="en-US" sz="2200" smtClean="0">
                <a:solidFill>
                  <a:schemeClr val="bg1"/>
                </a:solidFill>
                <a:latin typeface="Calibri" panose="020F0502020204030204" pitchFamily="34" charset="0"/>
              </a:endParaRPr>
            </a:p>
          </p:txBody>
        </p:sp>
        <p:sp>
          <p:nvSpPr>
            <p:cNvPr id="19" name="Oval 18"/>
            <p:cNvSpPr/>
            <p:nvPr/>
          </p:nvSpPr>
          <p:spPr bwMode="auto">
            <a:xfrm>
              <a:off x="6105128" y="2204864"/>
              <a:ext cx="1440160" cy="1440160"/>
            </a:xfrm>
            <a:prstGeom prst="ellipse">
              <a:avLst/>
            </a:prstGeom>
            <a:solidFill>
              <a:srgbClr val="7030A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anchor="ct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defRPr/>
              </a:pPr>
              <a:r>
                <a:rPr lang="en-GB" altLang="en-US" sz="2000" smtClean="0">
                  <a:solidFill>
                    <a:schemeClr val="bg1"/>
                  </a:solidFill>
                  <a:latin typeface="Calibri" panose="020F0502020204030204" pitchFamily="34" charset="0"/>
                </a:rPr>
                <a:t>Family</a:t>
              </a:r>
              <a:endParaRPr lang="en-GB" altLang="en-US" sz="2200" smtClean="0">
                <a:solidFill>
                  <a:schemeClr val="bg1"/>
                </a:solidFill>
                <a:latin typeface="Calibri" panose="020F0502020204030204" pitchFamily="34" charset="0"/>
              </a:endParaRPr>
            </a:p>
          </p:txBody>
        </p:sp>
        <p:sp>
          <p:nvSpPr>
            <p:cNvPr id="20" name="Oval 19"/>
            <p:cNvSpPr/>
            <p:nvPr/>
          </p:nvSpPr>
          <p:spPr bwMode="auto">
            <a:xfrm>
              <a:off x="4376936" y="4941168"/>
              <a:ext cx="1440160" cy="1440160"/>
            </a:xfrm>
            <a:prstGeom prst="ellipse">
              <a:avLst/>
            </a:prstGeom>
            <a:solidFill>
              <a:srgbClr val="7030A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anchor="ct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defRPr/>
              </a:pPr>
              <a:r>
                <a:rPr lang="en-GB" altLang="en-US" sz="2000" smtClean="0">
                  <a:solidFill>
                    <a:schemeClr val="bg1"/>
                  </a:solidFill>
                  <a:latin typeface="Calibri" panose="020F0502020204030204" pitchFamily="34" charset="0"/>
                </a:rPr>
                <a:t>Mutual aid</a:t>
              </a:r>
              <a:endParaRPr lang="en-GB" altLang="en-US" sz="1800" smtClean="0">
                <a:solidFill>
                  <a:schemeClr val="bg1"/>
                </a:solidFill>
                <a:latin typeface="Calibri" panose="020F0502020204030204" pitchFamily="34" charset="0"/>
              </a:endParaRPr>
            </a:p>
          </p:txBody>
        </p:sp>
        <p:sp>
          <p:nvSpPr>
            <p:cNvPr id="21" name="Oval 20"/>
            <p:cNvSpPr/>
            <p:nvPr/>
          </p:nvSpPr>
          <p:spPr bwMode="auto">
            <a:xfrm>
              <a:off x="4376936" y="1196752"/>
              <a:ext cx="1418558" cy="1440160"/>
            </a:xfrm>
            <a:prstGeom prst="ellipse">
              <a:avLst/>
            </a:prstGeom>
            <a:solidFill>
              <a:srgbClr val="7030A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anchor="ct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defRPr/>
              </a:pPr>
              <a:r>
                <a:rPr lang="en-GB" altLang="en-US" sz="2000" smtClean="0">
                  <a:solidFill>
                    <a:schemeClr val="bg1"/>
                  </a:solidFill>
                  <a:latin typeface="Calibri" panose="020F0502020204030204" pitchFamily="34" charset="0"/>
                </a:rPr>
                <a:t>BFO</a:t>
              </a:r>
              <a:endParaRPr lang="en-GB" altLang="en-US" sz="2200" smtClean="0">
                <a:solidFill>
                  <a:schemeClr val="bg1"/>
                </a:solidFill>
                <a:latin typeface="Calibri" panose="020F0502020204030204" pitchFamily="34" charset="0"/>
              </a:endParaRPr>
            </a:p>
          </p:txBody>
        </p:sp>
        <p:cxnSp>
          <p:nvCxnSpPr>
            <p:cNvPr id="26" name="Straight Connector 25"/>
            <p:cNvCxnSpPr/>
            <p:nvPr/>
          </p:nvCxnSpPr>
          <p:spPr bwMode="auto">
            <a:xfrm flipV="1">
              <a:off x="5097347" y="2637000"/>
              <a:ext cx="0" cy="144502"/>
            </a:xfrm>
            <a:prstGeom prst="line">
              <a:avLst/>
            </a:prstGeom>
            <a:solidFill>
              <a:srgbClr val="E57FCC"/>
            </a:solidFill>
            <a:ln w="9525" cap="flat" cmpd="sng" algn="ctr">
              <a:solidFill>
                <a:schemeClr val="accent6">
                  <a:lumMod val="50000"/>
                </a:schemeClr>
              </a:solidFill>
              <a:prstDash val="solid"/>
              <a:round/>
              <a:headEnd type="none" w="med" len="med"/>
              <a:tailEnd type="none" w="med" len="med"/>
            </a:ln>
            <a:effectLst/>
          </p:spPr>
        </p:cxnSp>
        <p:cxnSp>
          <p:nvCxnSpPr>
            <p:cNvPr id="28" name="Straight Connector 27"/>
            <p:cNvCxnSpPr/>
            <p:nvPr/>
          </p:nvCxnSpPr>
          <p:spPr bwMode="auto">
            <a:xfrm flipV="1">
              <a:off x="5960952" y="3213417"/>
              <a:ext cx="215901" cy="71456"/>
            </a:xfrm>
            <a:prstGeom prst="line">
              <a:avLst/>
            </a:prstGeom>
            <a:solidFill>
              <a:srgbClr val="E57FCC"/>
            </a:solidFill>
            <a:ln w="9525" cap="flat" cmpd="sng" algn="ctr">
              <a:solidFill>
                <a:schemeClr val="accent6">
                  <a:lumMod val="50000"/>
                </a:schemeClr>
              </a:solidFill>
              <a:prstDash val="solid"/>
              <a:round/>
              <a:headEnd type="none" w="med" len="med"/>
              <a:tailEnd type="none" w="med" len="med"/>
            </a:ln>
            <a:effectLst/>
          </p:spPr>
        </p:cxnSp>
        <p:cxnSp>
          <p:nvCxnSpPr>
            <p:cNvPr id="32" name="Straight Connector 31"/>
            <p:cNvCxnSpPr/>
            <p:nvPr/>
          </p:nvCxnSpPr>
          <p:spPr bwMode="auto">
            <a:xfrm>
              <a:off x="5097347" y="4796578"/>
              <a:ext cx="0" cy="144502"/>
            </a:xfrm>
            <a:prstGeom prst="line">
              <a:avLst/>
            </a:prstGeom>
            <a:solidFill>
              <a:srgbClr val="E57FCC"/>
            </a:solidFill>
            <a:ln w="9525" cap="flat" cmpd="sng" algn="ctr">
              <a:solidFill>
                <a:schemeClr val="accent6">
                  <a:lumMod val="50000"/>
                </a:schemeClr>
              </a:solidFill>
              <a:prstDash val="solid"/>
              <a:round/>
              <a:headEnd type="none" w="med" len="med"/>
              <a:tailEnd type="none" w="med" len="med"/>
            </a:ln>
            <a:effectLst/>
          </p:spPr>
        </p:cxnSp>
        <p:cxnSp>
          <p:nvCxnSpPr>
            <p:cNvPr id="33" name="Straight Connector 32"/>
            <p:cNvCxnSpPr/>
            <p:nvPr/>
          </p:nvCxnSpPr>
          <p:spPr bwMode="auto">
            <a:xfrm flipV="1">
              <a:off x="4017840" y="4293207"/>
              <a:ext cx="215901" cy="71456"/>
            </a:xfrm>
            <a:prstGeom prst="line">
              <a:avLst/>
            </a:prstGeom>
            <a:solidFill>
              <a:srgbClr val="E57FCC"/>
            </a:solidFill>
            <a:ln w="9525" cap="flat" cmpd="sng" algn="ctr">
              <a:solidFill>
                <a:schemeClr val="accent6">
                  <a:lumMod val="50000"/>
                </a:schemeClr>
              </a:solidFill>
              <a:prstDash val="solid"/>
              <a:round/>
              <a:headEnd type="none" w="med" len="med"/>
              <a:tailEnd type="none" w="med" len="med"/>
            </a:ln>
            <a:effectLst/>
          </p:spPr>
        </p:cxnSp>
        <p:cxnSp>
          <p:nvCxnSpPr>
            <p:cNvPr id="34" name="Straight Connector 33"/>
            <p:cNvCxnSpPr/>
            <p:nvPr/>
          </p:nvCxnSpPr>
          <p:spPr bwMode="auto">
            <a:xfrm>
              <a:off x="5960952" y="4293207"/>
              <a:ext cx="215901" cy="71456"/>
            </a:xfrm>
            <a:prstGeom prst="line">
              <a:avLst/>
            </a:prstGeom>
            <a:solidFill>
              <a:srgbClr val="E57FCC"/>
            </a:solidFill>
            <a:ln w="9525" cap="flat" cmpd="sng" algn="ctr">
              <a:solidFill>
                <a:schemeClr val="accent6">
                  <a:lumMod val="50000"/>
                </a:schemeClr>
              </a:solidFill>
              <a:prstDash val="solid"/>
              <a:round/>
              <a:headEnd type="none" w="med" len="med"/>
              <a:tailEnd type="none" w="med" len="med"/>
            </a:ln>
            <a:effectLst/>
          </p:spPr>
        </p:cxnSp>
        <p:cxnSp>
          <p:nvCxnSpPr>
            <p:cNvPr id="38" name="Straight Connector 37"/>
            <p:cNvCxnSpPr/>
            <p:nvPr/>
          </p:nvCxnSpPr>
          <p:spPr bwMode="auto">
            <a:xfrm>
              <a:off x="4017840" y="3213417"/>
              <a:ext cx="215901" cy="71456"/>
            </a:xfrm>
            <a:prstGeom prst="line">
              <a:avLst/>
            </a:prstGeom>
            <a:solidFill>
              <a:srgbClr val="E57FCC"/>
            </a:solidFill>
            <a:ln w="9525" cap="flat" cmpd="sng" algn="ctr">
              <a:solidFill>
                <a:schemeClr val="accent6">
                  <a:lumMod val="50000"/>
                </a:schemeClr>
              </a:solidFill>
              <a:prstDash val="solid"/>
              <a:round/>
              <a:headEnd type="none" w="med" len="med"/>
              <a:tailEnd type="none" w="med" len="med"/>
            </a:ln>
            <a:effectLst/>
          </p:spPr>
        </p:cxnSp>
      </p:grpSp>
      <p:cxnSp>
        <p:nvCxnSpPr>
          <p:cNvPr id="35846" name="Straight Connector 40"/>
          <p:cNvCxnSpPr>
            <a:cxnSpLocks noChangeShapeType="1"/>
          </p:cNvCxnSpPr>
          <p:nvPr/>
        </p:nvCxnSpPr>
        <p:spPr bwMode="auto">
          <a:xfrm>
            <a:off x="5961063" y="42926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44488" y="692150"/>
            <a:ext cx="8856662" cy="863600"/>
          </a:xfrm>
        </p:spPr>
        <p:txBody>
          <a:bodyPr/>
          <a:lstStyle/>
          <a:p>
            <a:r>
              <a:rPr lang="en-GB" altLang="en-US" b="1" smtClean="0">
                <a:solidFill>
                  <a:srgbClr val="7F7F7F"/>
                </a:solidFill>
              </a:rPr>
              <a:t>Results – </a:t>
            </a:r>
            <a:r>
              <a:rPr lang="en-GB" altLang="en-US" b="1" i="1" smtClean="0">
                <a:solidFill>
                  <a:srgbClr val="7F7F7F"/>
                </a:solidFill>
              </a:rPr>
              <a:t>‘Sustaining role’</a:t>
            </a:r>
            <a:endParaRPr lang="en-GB" altLang="en-US" smtClean="0"/>
          </a:p>
        </p:txBody>
      </p:sp>
      <p:pic>
        <p:nvPicPr>
          <p:cNvPr id="3789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0" y="254000"/>
            <a:ext cx="17272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892" name="Straight Connector 23"/>
          <p:cNvCxnSpPr>
            <a:cxnSpLocks noChangeShapeType="1"/>
          </p:cNvCxnSpPr>
          <p:nvPr/>
        </p:nvCxnSpPr>
        <p:spPr bwMode="auto">
          <a:xfrm>
            <a:off x="4953000" y="2565400"/>
            <a:ext cx="0" cy="1428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cxnSp>
        <p:nvCxnSpPr>
          <p:cNvPr id="37893" name="Straight Connector 40"/>
          <p:cNvCxnSpPr>
            <a:cxnSpLocks noChangeShapeType="1"/>
          </p:cNvCxnSpPr>
          <p:nvPr/>
        </p:nvCxnSpPr>
        <p:spPr bwMode="auto">
          <a:xfrm>
            <a:off x="5961063" y="42926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grpSp>
        <p:nvGrpSpPr>
          <p:cNvPr id="37894" name="Group 21"/>
          <p:cNvGrpSpPr>
            <a:grpSpLocks/>
          </p:cNvGrpSpPr>
          <p:nvPr/>
        </p:nvGrpSpPr>
        <p:grpSpPr bwMode="auto">
          <a:xfrm>
            <a:off x="631825" y="1916113"/>
            <a:ext cx="2017713" cy="3600450"/>
            <a:chOff x="4088904" y="1196752"/>
            <a:chExt cx="2016224" cy="3600400"/>
          </a:xfrm>
        </p:grpSpPr>
        <p:sp>
          <p:nvSpPr>
            <p:cNvPr id="23" name="Oval 22"/>
            <p:cNvSpPr/>
            <p:nvPr/>
          </p:nvSpPr>
          <p:spPr bwMode="auto">
            <a:xfrm>
              <a:off x="4088904" y="2780928"/>
              <a:ext cx="2016224" cy="2016224"/>
            </a:xfrm>
            <a:prstGeom prst="ellipse">
              <a:avLst/>
            </a:prstGeom>
            <a:solidFill>
              <a:srgbClr val="48A2A6"/>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anchor="ctr"/>
            <a:lstStyle/>
            <a:p>
              <a:pPr algn="ctr" eaLnBrk="1" hangingPunct="1">
                <a:spcBef>
                  <a:spcPct val="20000"/>
                </a:spcBef>
                <a:defRPr/>
              </a:pPr>
              <a:r>
                <a:rPr lang="en-GB" sz="2400" dirty="0">
                  <a:solidFill>
                    <a:schemeClr val="bg1"/>
                  </a:solidFill>
                  <a:latin typeface="+mn-lt"/>
                  <a:cs typeface="Arial" panose="020B0604020202020204" pitchFamily="34" charset="0"/>
                </a:rPr>
                <a:t>Recovery capital</a:t>
              </a:r>
            </a:p>
          </p:txBody>
        </p:sp>
        <p:sp>
          <p:nvSpPr>
            <p:cNvPr id="35" name="Oval 34"/>
            <p:cNvSpPr/>
            <p:nvPr/>
          </p:nvSpPr>
          <p:spPr bwMode="auto">
            <a:xfrm>
              <a:off x="4376936" y="1196752"/>
              <a:ext cx="1418558" cy="1440160"/>
            </a:xfrm>
            <a:prstGeom prst="ellipse">
              <a:avLst/>
            </a:prstGeom>
            <a:solidFill>
              <a:srgbClr val="7030A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anchor="ct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defRPr/>
              </a:pPr>
              <a:r>
                <a:rPr lang="en-GB" altLang="en-US" sz="2000" smtClean="0">
                  <a:solidFill>
                    <a:schemeClr val="bg1"/>
                  </a:solidFill>
                  <a:latin typeface="Calibri" panose="020F0502020204030204" pitchFamily="34" charset="0"/>
                </a:rPr>
                <a:t>BFO</a:t>
              </a:r>
              <a:endParaRPr lang="en-GB" altLang="en-US" sz="2200" smtClean="0">
                <a:solidFill>
                  <a:schemeClr val="bg1"/>
                </a:solidFill>
                <a:latin typeface="Calibri" panose="020F0502020204030204" pitchFamily="34" charset="0"/>
              </a:endParaRPr>
            </a:p>
          </p:txBody>
        </p:sp>
        <p:cxnSp>
          <p:nvCxnSpPr>
            <p:cNvPr id="36" name="Straight Connector 35"/>
            <p:cNvCxnSpPr/>
            <p:nvPr/>
          </p:nvCxnSpPr>
          <p:spPr bwMode="auto">
            <a:xfrm flipV="1">
              <a:off x="5097809" y="2636594"/>
              <a:ext cx="0" cy="144461"/>
            </a:xfrm>
            <a:prstGeom prst="line">
              <a:avLst/>
            </a:prstGeom>
            <a:solidFill>
              <a:srgbClr val="E57FCC"/>
            </a:solidFill>
            <a:ln w="9525" cap="flat" cmpd="sng" algn="ctr">
              <a:solidFill>
                <a:schemeClr val="accent6">
                  <a:lumMod val="50000"/>
                </a:schemeClr>
              </a:solidFill>
              <a:prstDash val="solid"/>
              <a:round/>
              <a:headEnd type="none" w="med" len="med"/>
              <a:tailEnd type="none" w="med" len="med"/>
            </a:ln>
            <a:effectLst/>
          </p:spPr>
        </p:cxnSp>
      </p:grpSp>
      <p:sp>
        <p:nvSpPr>
          <p:cNvPr id="12" name="Rounded Rectangular Callout 11"/>
          <p:cNvSpPr/>
          <p:nvPr/>
        </p:nvSpPr>
        <p:spPr bwMode="auto">
          <a:xfrm>
            <a:off x="3800872" y="3573016"/>
            <a:ext cx="3744416" cy="1872208"/>
          </a:xfrm>
          <a:prstGeom prst="wedgeRoundRectCallout">
            <a:avLst>
              <a:gd name="adj1" fmla="val -34965"/>
              <a:gd name="adj2" fmla="val 74701"/>
              <a:gd name="adj3" fmla="val 16667"/>
            </a:avLst>
          </a:prstGeom>
          <a:solidFill>
            <a:srgbClr val="92D050"/>
          </a:solidFill>
          <a:ln w="38100"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anchor="ctr"/>
          <a:lstStyle>
            <a:lvl1pPr marL="180975" indent="-90488">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600" i="1" smtClean="0">
                <a:solidFill>
                  <a:schemeClr val="bg1"/>
                </a:solidFill>
                <a:latin typeface="Calibri" panose="020F0502020204030204" pitchFamily="34" charset="0"/>
              </a:rPr>
              <a:t>“I think it's a really useful tool […] if I'm having a bad day, I can just go online and just do some work on Breaking Free for a few hours, and I feel better afterwards.  As I said, it's one of the things that keeps me in recovery.”</a:t>
            </a:r>
          </a:p>
        </p:txBody>
      </p:sp>
      <p:sp>
        <p:nvSpPr>
          <p:cNvPr id="13" name="Rounded Rectangular Callout 12"/>
          <p:cNvSpPr/>
          <p:nvPr/>
        </p:nvSpPr>
        <p:spPr bwMode="auto">
          <a:xfrm>
            <a:off x="5745088" y="1772816"/>
            <a:ext cx="2951163" cy="1080120"/>
          </a:xfrm>
          <a:prstGeom prst="wedgeRoundRectCallout">
            <a:avLst>
              <a:gd name="adj1" fmla="val -1076"/>
              <a:gd name="adj2" fmla="val 70999"/>
              <a:gd name="adj3" fmla="val 16667"/>
            </a:avLst>
          </a:prstGeom>
          <a:solidFill>
            <a:srgbClr val="92D050"/>
          </a:solidFill>
          <a:ln w="38100"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anchor="ctr"/>
          <a:lstStyle>
            <a:lvl1pPr marL="180975" indent="-90488">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600" i="1" smtClean="0">
                <a:solidFill>
                  <a:schemeClr val="bg1"/>
                </a:solidFill>
                <a:latin typeface="Calibri" panose="020F0502020204030204" pitchFamily="34" charset="0"/>
              </a:rPr>
              <a:t>“Reminding me what reverting back to old thinking could lead back to”</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44488" y="692150"/>
            <a:ext cx="8856662" cy="863600"/>
          </a:xfrm>
        </p:spPr>
        <p:txBody>
          <a:bodyPr/>
          <a:lstStyle/>
          <a:p>
            <a:r>
              <a:rPr lang="en-GB" altLang="en-US" b="1" smtClean="0">
                <a:solidFill>
                  <a:srgbClr val="7F7F7F"/>
                </a:solidFill>
              </a:rPr>
              <a:t>Conclusions</a:t>
            </a:r>
            <a:endParaRPr lang="en-GB" altLang="en-US" smtClean="0"/>
          </a:p>
        </p:txBody>
      </p:sp>
      <p:pic>
        <p:nvPicPr>
          <p:cNvPr id="3993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0" y="254000"/>
            <a:ext cx="17272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940" name="Straight Connector 23"/>
          <p:cNvCxnSpPr>
            <a:cxnSpLocks noChangeShapeType="1"/>
          </p:cNvCxnSpPr>
          <p:nvPr/>
        </p:nvCxnSpPr>
        <p:spPr bwMode="auto">
          <a:xfrm>
            <a:off x="4953000" y="2565400"/>
            <a:ext cx="0" cy="1428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cxnSp>
        <p:nvCxnSpPr>
          <p:cNvPr id="39941" name="Straight Connector 40"/>
          <p:cNvCxnSpPr>
            <a:cxnSpLocks noChangeShapeType="1"/>
          </p:cNvCxnSpPr>
          <p:nvPr/>
        </p:nvCxnSpPr>
        <p:spPr bwMode="auto">
          <a:xfrm>
            <a:off x="5961063" y="42926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
        <p:nvSpPr>
          <p:cNvPr id="39942" name="Content Placeholder 29"/>
          <p:cNvSpPr txBox="1">
            <a:spLocks/>
          </p:cNvSpPr>
          <p:nvPr/>
        </p:nvSpPr>
        <p:spPr bwMode="auto">
          <a:xfrm>
            <a:off x="200025" y="1700213"/>
            <a:ext cx="9431338"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414B56"/>
                </a:solidFill>
                <a:latin typeface="Calibri" pitchFamily="34" charset="0"/>
                <a:cs typeface="Arial" charset="0"/>
              </a:defRPr>
            </a:lvl1pPr>
            <a:lvl2pPr>
              <a:defRPr>
                <a:solidFill>
                  <a:srgbClr val="414B56"/>
                </a:solidFill>
                <a:latin typeface="Calibri" pitchFamily="34" charset="0"/>
                <a:cs typeface="Arial" charset="0"/>
              </a:defRPr>
            </a:lvl2pPr>
            <a:lvl3pPr>
              <a:defRPr>
                <a:solidFill>
                  <a:srgbClr val="414B56"/>
                </a:solidFill>
                <a:latin typeface="Calibri" pitchFamily="34" charset="0"/>
                <a:cs typeface="Arial" charset="0"/>
              </a:defRPr>
            </a:lvl3pPr>
            <a:lvl4pPr>
              <a:defRPr>
                <a:solidFill>
                  <a:srgbClr val="414B56"/>
                </a:solidFill>
                <a:latin typeface="Calibri" pitchFamily="34" charset="0"/>
                <a:cs typeface="Arial" charset="0"/>
              </a:defRPr>
            </a:lvl4pPr>
            <a:lvl5pPr>
              <a:defRPr>
                <a:solidFill>
                  <a:srgbClr val="414B56"/>
                </a:solidFill>
                <a:latin typeface="Calibri" pitchFamily="34" charset="0"/>
                <a:cs typeface="Arial" charset="0"/>
              </a:defRPr>
            </a:lvl5pPr>
            <a:lvl6pPr eaLnBrk="0" hangingPunct="0">
              <a:defRPr>
                <a:solidFill>
                  <a:srgbClr val="414B56"/>
                </a:solidFill>
                <a:latin typeface="Calibri" pitchFamily="34" charset="0"/>
                <a:cs typeface="Arial" charset="0"/>
              </a:defRPr>
            </a:lvl6pPr>
            <a:lvl7pPr eaLnBrk="0" hangingPunct="0">
              <a:defRPr>
                <a:solidFill>
                  <a:srgbClr val="414B56"/>
                </a:solidFill>
                <a:latin typeface="Calibri" pitchFamily="34" charset="0"/>
                <a:cs typeface="Arial" charset="0"/>
              </a:defRPr>
            </a:lvl7pPr>
            <a:lvl8pPr eaLnBrk="0" hangingPunct="0">
              <a:defRPr>
                <a:solidFill>
                  <a:srgbClr val="414B56"/>
                </a:solidFill>
                <a:latin typeface="Calibri" pitchFamily="34" charset="0"/>
                <a:cs typeface="Arial" charset="0"/>
              </a:defRPr>
            </a:lvl8pPr>
            <a:lvl9pPr eaLnBrk="0" hangingPunct="0">
              <a:defRPr>
                <a:solidFill>
                  <a:srgbClr val="414B56"/>
                </a:solidFill>
                <a:latin typeface="Calibri" pitchFamily="34" charset="0"/>
                <a:cs typeface="Arial" charset="0"/>
              </a:defRPr>
            </a:lvl9pPr>
          </a:lstStyle>
          <a:p>
            <a:pPr marL="342900" indent="-342900">
              <a:spcBef>
                <a:spcPct val="20000"/>
              </a:spcBef>
              <a:buClr>
                <a:srgbClr val="419195"/>
              </a:buClr>
              <a:buFontTx/>
              <a:buChar char="•"/>
            </a:pPr>
            <a:r>
              <a:rPr lang="en-GB" altLang="en-US" sz="1800"/>
              <a:t>Peer mentoring helped participants </a:t>
            </a:r>
            <a:r>
              <a:rPr lang="en-GB" altLang="en-US" sz="1800" b="1"/>
              <a:t>regain control </a:t>
            </a:r>
            <a:r>
              <a:rPr lang="en-GB" altLang="en-US" sz="1800"/>
              <a:t>over their addiction and </a:t>
            </a:r>
            <a:r>
              <a:rPr lang="en-GB" altLang="en-US" sz="1800" b="1"/>
              <a:t>maintain their recovery</a:t>
            </a:r>
            <a:r>
              <a:rPr lang="en-GB" altLang="en-US" sz="1800"/>
              <a:t/>
            </a:r>
            <a:br>
              <a:rPr lang="en-GB" altLang="en-US" sz="1800"/>
            </a:br>
            <a:r>
              <a:rPr lang="en-GB" altLang="en-US" sz="1800"/>
              <a:t/>
            </a:r>
            <a:br>
              <a:rPr lang="en-GB" altLang="en-US" sz="1800"/>
            </a:br>
            <a:r>
              <a:rPr lang="en-GB" altLang="en-US" sz="1800"/>
              <a:t>- </a:t>
            </a:r>
            <a:r>
              <a:rPr lang="en-GB" altLang="en-US" sz="1800" b="1"/>
              <a:t>reflect</a:t>
            </a:r>
            <a:r>
              <a:rPr lang="en-GB" altLang="en-US" sz="1800"/>
              <a:t> on own experiences and the impact of relapse on service users</a:t>
            </a:r>
            <a:br>
              <a:rPr lang="en-GB" altLang="en-US" sz="1800"/>
            </a:br>
            <a:r>
              <a:rPr lang="en-GB" altLang="en-US" sz="1800"/>
              <a:t/>
            </a:r>
            <a:br>
              <a:rPr lang="en-GB" altLang="en-US" sz="1800"/>
            </a:br>
            <a:r>
              <a:rPr lang="en-GB" altLang="en-US" sz="1800"/>
              <a:t>- plan for the future and seeking </a:t>
            </a:r>
            <a:r>
              <a:rPr lang="en-GB" altLang="en-US" sz="1800" b="1"/>
              <a:t>support</a:t>
            </a:r>
            <a:r>
              <a:rPr lang="en-GB" altLang="en-US" sz="1800"/>
              <a:t> from others who were in recovery</a:t>
            </a:r>
          </a:p>
          <a:p>
            <a:pPr marL="342900" indent="-342900">
              <a:spcBef>
                <a:spcPct val="20000"/>
              </a:spcBef>
              <a:buClr>
                <a:srgbClr val="419195"/>
              </a:buClr>
              <a:buFontTx/>
              <a:buChar char="•"/>
            </a:pPr>
            <a:endParaRPr lang="en-GB" altLang="en-US" sz="1800"/>
          </a:p>
          <a:p>
            <a:pPr marL="342900" indent="-342900">
              <a:spcBef>
                <a:spcPct val="20000"/>
              </a:spcBef>
              <a:buClr>
                <a:srgbClr val="419195"/>
              </a:buClr>
              <a:buFontTx/>
              <a:buChar char="•"/>
            </a:pPr>
            <a:endParaRPr lang="en-GB" altLang="en-US" sz="1800"/>
          </a:p>
          <a:p>
            <a:pPr marL="342900" indent="-342900">
              <a:spcBef>
                <a:spcPct val="20000"/>
              </a:spcBef>
              <a:buClr>
                <a:srgbClr val="419195"/>
              </a:buClr>
              <a:buFontTx/>
              <a:buChar char="•"/>
            </a:pPr>
            <a:r>
              <a:rPr lang="en-GB" altLang="en-US" sz="1800"/>
              <a:t>Peer mentoring provided participants with </a:t>
            </a:r>
            <a:r>
              <a:rPr lang="en-GB" altLang="en-US" sz="1800" b="1"/>
              <a:t>access to a wide range of resources</a:t>
            </a:r>
            <a:r>
              <a:rPr lang="en-GB" altLang="en-US" sz="1800"/>
              <a:t>, both related to and not related to recovery. Engaging in these resources supported maintained recovery.</a:t>
            </a:r>
          </a:p>
          <a:p>
            <a:pPr marL="342900" indent="-342900">
              <a:spcBef>
                <a:spcPct val="20000"/>
              </a:spcBef>
              <a:buClr>
                <a:srgbClr val="419195"/>
              </a:buClr>
            </a:pPr>
            <a:r>
              <a:rPr lang="en-GB" altLang="en-US" sz="1800"/>
              <a:t/>
            </a:r>
            <a:br>
              <a:rPr lang="en-GB" altLang="en-US" sz="1800"/>
            </a:br>
            <a:endParaRPr lang="en-GB" altLang="en-US" sz="1800"/>
          </a:p>
          <a:p>
            <a:pPr marL="342900" indent="-342900">
              <a:spcBef>
                <a:spcPct val="20000"/>
              </a:spcBef>
              <a:buClr>
                <a:srgbClr val="419195"/>
              </a:buClr>
              <a:buFontTx/>
              <a:buChar char="•"/>
            </a:pPr>
            <a:r>
              <a:rPr lang="en-GB" altLang="en-US" sz="1800"/>
              <a:t>Future research may want to compare findings to those in longer-term recovery, to contribute to the literature on the ‘termination’ stage in substance use recovery.</a:t>
            </a:r>
          </a:p>
          <a:p>
            <a:pPr marL="342900" indent="-342900">
              <a:spcBef>
                <a:spcPct val="20000"/>
              </a:spcBef>
              <a:buClr>
                <a:srgbClr val="419195"/>
              </a:buClr>
              <a:buFontTx/>
              <a:buChar char="•"/>
            </a:pPr>
            <a:endParaRPr lang="en-GB" altLang="en-US" sz="1800"/>
          </a:p>
          <a:p>
            <a:pPr marL="342900" indent="-342900">
              <a:spcBef>
                <a:spcPct val="20000"/>
              </a:spcBef>
              <a:buClr>
                <a:srgbClr val="419195"/>
              </a:buClr>
              <a:buFontTx/>
              <a:buChar char="•"/>
            </a:pPr>
            <a:endParaRPr lang="en-GB" altLang="en-US" sz="1800"/>
          </a:p>
          <a:p>
            <a:pPr marL="342900" indent="-342900">
              <a:spcBef>
                <a:spcPct val="20000"/>
              </a:spcBef>
              <a:buClr>
                <a:srgbClr val="419195"/>
              </a:buClr>
              <a:buFontTx/>
              <a:buChar char="•"/>
            </a:pPr>
            <a:endParaRPr lang="en-GB" altLang="en-US" sz="180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44488" y="692150"/>
            <a:ext cx="8856662" cy="863600"/>
          </a:xfrm>
        </p:spPr>
        <p:txBody>
          <a:bodyPr/>
          <a:lstStyle/>
          <a:p>
            <a:r>
              <a:rPr lang="en-GB" altLang="en-US" b="1" smtClean="0">
                <a:solidFill>
                  <a:srgbClr val="7F7F7F"/>
                </a:solidFill>
              </a:rPr>
              <a:t>References</a:t>
            </a:r>
            <a:endParaRPr lang="en-GB" altLang="en-US" smtClean="0"/>
          </a:p>
        </p:txBody>
      </p:sp>
      <p:pic>
        <p:nvPicPr>
          <p:cNvPr id="4198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0" y="254000"/>
            <a:ext cx="17272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988" name="Straight Connector 23"/>
          <p:cNvCxnSpPr>
            <a:cxnSpLocks noChangeShapeType="1"/>
          </p:cNvCxnSpPr>
          <p:nvPr/>
        </p:nvCxnSpPr>
        <p:spPr bwMode="auto">
          <a:xfrm>
            <a:off x="4953000" y="2565400"/>
            <a:ext cx="0" cy="1428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cxnSp>
        <p:nvCxnSpPr>
          <p:cNvPr id="41989" name="Straight Connector 40"/>
          <p:cNvCxnSpPr>
            <a:cxnSpLocks noChangeShapeType="1"/>
          </p:cNvCxnSpPr>
          <p:nvPr/>
        </p:nvCxnSpPr>
        <p:spPr bwMode="auto">
          <a:xfrm>
            <a:off x="5961063" y="42926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
        <p:nvSpPr>
          <p:cNvPr id="41990" name="TextBox 2"/>
          <p:cNvSpPr txBox="1">
            <a:spLocks noChangeArrowheads="1"/>
          </p:cNvSpPr>
          <p:nvPr/>
        </p:nvSpPr>
        <p:spPr bwMode="auto">
          <a:xfrm>
            <a:off x="344488" y="1557338"/>
            <a:ext cx="90011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414B56"/>
                </a:solidFill>
                <a:latin typeface="Calibri" pitchFamily="34" charset="0"/>
                <a:cs typeface="Arial" charset="0"/>
              </a:defRPr>
            </a:lvl1pPr>
            <a:lvl2pPr>
              <a:defRPr>
                <a:solidFill>
                  <a:srgbClr val="414B56"/>
                </a:solidFill>
                <a:latin typeface="Calibri" pitchFamily="34" charset="0"/>
                <a:cs typeface="Arial" charset="0"/>
              </a:defRPr>
            </a:lvl2pPr>
            <a:lvl3pPr>
              <a:defRPr>
                <a:solidFill>
                  <a:srgbClr val="414B56"/>
                </a:solidFill>
                <a:latin typeface="Calibri" pitchFamily="34" charset="0"/>
                <a:cs typeface="Arial" charset="0"/>
              </a:defRPr>
            </a:lvl3pPr>
            <a:lvl4pPr>
              <a:defRPr>
                <a:solidFill>
                  <a:srgbClr val="414B56"/>
                </a:solidFill>
                <a:latin typeface="Calibri" pitchFamily="34" charset="0"/>
                <a:cs typeface="Arial" charset="0"/>
              </a:defRPr>
            </a:lvl4pPr>
            <a:lvl5pPr>
              <a:defRPr>
                <a:solidFill>
                  <a:srgbClr val="414B56"/>
                </a:solidFill>
                <a:latin typeface="Calibri" pitchFamily="34" charset="0"/>
                <a:cs typeface="Arial" charset="0"/>
              </a:defRPr>
            </a:lvl5pPr>
            <a:lvl6pPr eaLnBrk="0" hangingPunct="0">
              <a:defRPr>
                <a:solidFill>
                  <a:srgbClr val="414B56"/>
                </a:solidFill>
                <a:latin typeface="Calibri" pitchFamily="34" charset="0"/>
                <a:cs typeface="Arial" charset="0"/>
              </a:defRPr>
            </a:lvl6pPr>
            <a:lvl7pPr eaLnBrk="0" hangingPunct="0">
              <a:defRPr>
                <a:solidFill>
                  <a:srgbClr val="414B56"/>
                </a:solidFill>
                <a:latin typeface="Calibri" pitchFamily="34" charset="0"/>
                <a:cs typeface="Arial" charset="0"/>
              </a:defRPr>
            </a:lvl7pPr>
            <a:lvl8pPr eaLnBrk="0" hangingPunct="0">
              <a:defRPr>
                <a:solidFill>
                  <a:srgbClr val="414B56"/>
                </a:solidFill>
                <a:latin typeface="Calibri" pitchFamily="34" charset="0"/>
                <a:cs typeface="Arial" charset="0"/>
              </a:defRPr>
            </a:lvl8pPr>
            <a:lvl9pPr eaLnBrk="0" hangingPunct="0">
              <a:defRPr>
                <a:solidFill>
                  <a:srgbClr val="414B56"/>
                </a:solidFill>
                <a:latin typeface="Calibri" pitchFamily="34" charset="0"/>
                <a:cs typeface="Arial" charset="0"/>
              </a:defRPr>
            </a:lvl9pPr>
          </a:lstStyle>
          <a:p>
            <a:r>
              <a:rPr lang="en-US" altLang="en-US" sz="1200">
                <a:solidFill>
                  <a:schemeClr val="tx1"/>
                </a:solidFill>
                <a:latin typeface="Arial" charset="0"/>
              </a:rPr>
              <a:t>Boisvert, R. A., Martin, L. M., Grosek, M., &amp; Clarie, A. J. (2008). Effectiveness of a peer-support community in addiction recovery: </a:t>
            </a:r>
            <a:br>
              <a:rPr lang="en-US" altLang="en-US" sz="1200">
                <a:solidFill>
                  <a:schemeClr val="tx1"/>
                </a:solidFill>
                <a:latin typeface="Arial" charset="0"/>
              </a:rPr>
            </a:br>
            <a:r>
              <a:rPr lang="en-US" altLang="en-US" sz="1200">
                <a:solidFill>
                  <a:schemeClr val="tx1"/>
                </a:solidFill>
                <a:latin typeface="Arial" charset="0"/>
              </a:rPr>
              <a:t>     Participation as intervention. </a:t>
            </a:r>
            <a:r>
              <a:rPr lang="en-US" altLang="en-US" sz="1200" i="1">
                <a:solidFill>
                  <a:schemeClr val="tx1"/>
                </a:solidFill>
                <a:latin typeface="Arial" charset="0"/>
              </a:rPr>
              <a:t>Occupational Therapy International, 15</a:t>
            </a:r>
            <a:r>
              <a:rPr lang="en-US" altLang="en-US" sz="1200">
                <a:solidFill>
                  <a:schemeClr val="tx1"/>
                </a:solidFill>
                <a:latin typeface="Arial" charset="0"/>
              </a:rPr>
              <a:t>(4), 205-220. </a:t>
            </a:r>
            <a:br>
              <a:rPr lang="en-US" altLang="en-US" sz="1200">
                <a:solidFill>
                  <a:schemeClr val="tx1"/>
                </a:solidFill>
                <a:latin typeface="Arial" charset="0"/>
              </a:rPr>
            </a:br>
            <a:r>
              <a:rPr lang="en-US" altLang="en-US" sz="1200">
                <a:solidFill>
                  <a:schemeClr val="tx1"/>
                </a:solidFill>
                <a:latin typeface="Arial" charset="0"/>
              </a:rPr>
              <a:t>ColÓn, R. M., Deren, S., Guarino, H., Mino, M., &amp; Kang, S.-Y. (2010). Challenges in recruiting and training drug treatment </a:t>
            </a:r>
            <a:br>
              <a:rPr lang="en-US" altLang="en-US" sz="1200">
                <a:solidFill>
                  <a:schemeClr val="tx1"/>
                </a:solidFill>
                <a:latin typeface="Arial" charset="0"/>
              </a:rPr>
            </a:br>
            <a:r>
              <a:rPr lang="en-US" altLang="en-US" sz="1200">
                <a:solidFill>
                  <a:schemeClr val="tx1"/>
                </a:solidFill>
                <a:latin typeface="Arial" charset="0"/>
              </a:rPr>
              <a:t>     patients as peer outreach workers: a perspective from the field. </a:t>
            </a:r>
            <a:r>
              <a:rPr lang="en-US" altLang="en-US" sz="1200" i="1">
                <a:solidFill>
                  <a:schemeClr val="tx1"/>
                </a:solidFill>
                <a:latin typeface="Arial" charset="0"/>
              </a:rPr>
              <a:t>Substance Use &amp; Misuse, 45</a:t>
            </a:r>
            <a:r>
              <a:rPr lang="en-US" altLang="en-US" sz="1200">
                <a:solidFill>
                  <a:schemeClr val="tx1"/>
                </a:solidFill>
                <a:latin typeface="Arial" charset="0"/>
              </a:rPr>
              <a:t>(12), 1892-1908. </a:t>
            </a:r>
            <a:endParaRPr lang="en-GB" altLang="en-US" sz="1200">
              <a:solidFill>
                <a:schemeClr val="tx1"/>
              </a:solidFill>
              <a:latin typeface="Arial" charset="0"/>
            </a:endParaRPr>
          </a:p>
          <a:p>
            <a:r>
              <a:rPr lang="en-GB" altLang="en-US" sz="1200">
                <a:solidFill>
                  <a:schemeClr val="tx1"/>
                </a:solidFill>
                <a:latin typeface="Arial" charset="0"/>
              </a:rPr>
              <a:t>Davies, G., Elison, S., Ward, J., &amp; Laudet, A. (2015). The role of lifestyle in perpetuating substance use disorder: The Lifestyle </a:t>
            </a:r>
            <a:br>
              <a:rPr lang="en-GB" altLang="en-US" sz="1200">
                <a:solidFill>
                  <a:schemeClr val="tx1"/>
                </a:solidFill>
                <a:latin typeface="Arial" charset="0"/>
              </a:rPr>
            </a:br>
            <a:r>
              <a:rPr lang="en-GB" altLang="en-US" sz="1200">
                <a:solidFill>
                  <a:schemeClr val="tx1"/>
                </a:solidFill>
                <a:latin typeface="Arial" charset="0"/>
              </a:rPr>
              <a:t>     Balance Model. </a:t>
            </a:r>
            <a:r>
              <a:rPr lang="en-GB" altLang="en-US" sz="1200" i="1">
                <a:solidFill>
                  <a:schemeClr val="tx1"/>
                </a:solidFill>
                <a:latin typeface="Arial" charset="0"/>
              </a:rPr>
              <a:t>Substance Abuse Treatment Prevention Policy</a:t>
            </a:r>
            <a:r>
              <a:rPr lang="en-GB" altLang="en-US" sz="1200">
                <a:solidFill>
                  <a:schemeClr val="tx1"/>
                </a:solidFill>
                <a:latin typeface="Arial" charset="0"/>
              </a:rPr>
              <a:t>, </a:t>
            </a:r>
            <a:r>
              <a:rPr lang="en-GB" altLang="en-US" sz="1200" i="1">
                <a:solidFill>
                  <a:schemeClr val="tx1"/>
                </a:solidFill>
                <a:latin typeface="Arial" charset="0"/>
              </a:rPr>
              <a:t>10</a:t>
            </a:r>
            <a:r>
              <a:rPr lang="en-GB" altLang="en-US" sz="1200">
                <a:solidFill>
                  <a:schemeClr val="tx1"/>
                </a:solidFill>
                <a:latin typeface="Arial" charset="0"/>
              </a:rPr>
              <a:t>, 2.</a:t>
            </a:r>
            <a:r>
              <a:rPr lang="en-US" altLang="en-US" sz="1200">
                <a:solidFill>
                  <a:schemeClr val="tx1"/>
                </a:solidFill>
                <a:latin typeface="Arial" charset="0"/>
              </a:rPr>
              <a:t/>
            </a:r>
            <a:br>
              <a:rPr lang="en-US" altLang="en-US" sz="1200">
                <a:solidFill>
                  <a:schemeClr val="tx1"/>
                </a:solidFill>
                <a:latin typeface="Arial" charset="0"/>
              </a:rPr>
            </a:br>
            <a:r>
              <a:rPr lang="en-US" altLang="en-US" sz="1200">
                <a:solidFill>
                  <a:schemeClr val="tx1"/>
                </a:solidFill>
                <a:latin typeface="Arial" charset="0"/>
              </a:rPr>
              <a:t>Elison, S., Davies, G., &amp; Ward, J. (2015a). An outcomes evaluation of computerised treatment for problem drinking using </a:t>
            </a:r>
            <a:br>
              <a:rPr lang="en-US" altLang="en-US" sz="1200">
                <a:solidFill>
                  <a:schemeClr val="tx1"/>
                </a:solidFill>
                <a:latin typeface="Arial" charset="0"/>
              </a:rPr>
            </a:br>
            <a:r>
              <a:rPr lang="en-US" altLang="en-US" sz="1200">
                <a:solidFill>
                  <a:schemeClr val="tx1"/>
                </a:solidFill>
                <a:latin typeface="Arial" charset="0"/>
              </a:rPr>
              <a:t>     Breaking Free Online </a:t>
            </a:r>
            <a:r>
              <a:rPr lang="en-US" altLang="en-US" sz="1200" i="1">
                <a:solidFill>
                  <a:schemeClr val="tx1"/>
                </a:solidFill>
                <a:latin typeface="Arial" charset="0"/>
              </a:rPr>
              <a:t>Alcoholism Treatment Quarterly, 33</a:t>
            </a:r>
            <a:r>
              <a:rPr lang="en-US" altLang="en-US" sz="1200">
                <a:solidFill>
                  <a:schemeClr val="tx1"/>
                </a:solidFill>
                <a:latin typeface="Arial" charset="0"/>
              </a:rPr>
              <a:t>(2), 185-196. </a:t>
            </a:r>
            <a:endParaRPr lang="en-GB" altLang="en-US" sz="1200">
              <a:solidFill>
                <a:schemeClr val="tx1"/>
              </a:solidFill>
              <a:latin typeface="Arial" charset="0"/>
            </a:endParaRPr>
          </a:p>
          <a:p>
            <a:r>
              <a:rPr lang="en-US" altLang="en-US" sz="1200">
                <a:solidFill>
                  <a:schemeClr val="tx1"/>
                </a:solidFill>
                <a:latin typeface="Arial" charset="0"/>
              </a:rPr>
              <a:t>Elison, S., Davies, G., &amp; Ward, J. (2015b). Sub-group analyses of a heterogeneous sample of service users accessing computer-</a:t>
            </a:r>
            <a:br>
              <a:rPr lang="en-US" altLang="en-US" sz="1200">
                <a:solidFill>
                  <a:schemeClr val="tx1"/>
                </a:solidFill>
                <a:latin typeface="Arial" charset="0"/>
              </a:rPr>
            </a:br>
            <a:r>
              <a:rPr lang="en-US" altLang="en-US" sz="1200">
                <a:solidFill>
                  <a:schemeClr val="tx1"/>
                </a:solidFill>
                <a:latin typeface="Arial" charset="0"/>
              </a:rPr>
              <a:t>     assisted therapy (CAT) for substance dependence using Breaking Free Online. </a:t>
            </a:r>
            <a:r>
              <a:rPr lang="en-US" altLang="en-US" sz="1200" i="1">
                <a:solidFill>
                  <a:schemeClr val="tx1"/>
                </a:solidFill>
                <a:latin typeface="Arial" charset="0"/>
              </a:rPr>
              <a:t>Journal of Medical Internet Research, 2</a:t>
            </a:r>
            <a:r>
              <a:rPr lang="en-US" altLang="en-US" sz="1200">
                <a:solidFill>
                  <a:schemeClr val="tx1"/>
                </a:solidFill>
                <a:latin typeface="Arial" charset="0"/>
              </a:rPr>
              <a:t>(2), e13. </a:t>
            </a:r>
            <a:endParaRPr lang="en-GB" altLang="en-US" sz="1200">
              <a:solidFill>
                <a:schemeClr val="tx1"/>
              </a:solidFill>
              <a:latin typeface="Arial" charset="0"/>
            </a:endParaRPr>
          </a:p>
          <a:p>
            <a:r>
              <a:rPr lang="en-US" altLang="en-US" sz="1200">
                <a:solidFill>
                  <a:schemeClr val="tx1"/>
                </a:solidFill>
                <a:latin typeface="Arial" charset="0"/>
              </a:rPr>
              <a:t>Elison, S., Humphreys, L., Ward, J., &amp; Davies, G. (2013). A pilot outcomes evaluation for computer assisted therapy for </a:t>
            </a:r>
            <a:br>
              <a:rPr lang="en-US" altLang="en-US" sz="1200">
                <a:solidFill>
                  <a:schemeClr val="tx1"/>
                </a:solidFill>
                <a:latin typeface="Arial" charset="0"/>
              </a:rPr>
            </a:br>
            <a:r>
              <a:rPr lang="en-US" altLang="en-US" sz="1200">
                <a:solidFill>
                  <a:schemeClr val="tx1"/>
                </a:solidFill>
                <a:latin typeface="Arial" charset="0"/>
              </a:rPr>
              <a:t>     substance misuse- An evaluation of Breaking Free Online. </a:t>
            </a:r>
            <a:r>
              <a:rPr lang="en-US" altLang="en-US" sz="1200" i="1">
                <a:solidFill>
                  <a:schemeClr val="tx1"/>
                </a:solidFill>
                <a:latin typeface="Arial" charset="0"/>
              </a:rPr>
              <a:t>Journal of Substance Use, 19</a:t>
            </a:r>
            <a:r>
              <a:rPr lang="en-US" altLang="en-US" sz="1200">
                <a:solidFill>
                  <a:schemeClr val="tx1"/>
                </a:solidFill>
                <a:latin typeface="Arial" charset="0"/>
              </a:rPr>
              <a:t>(4), 1-6. </a:t>
            </a:r>
            <a:endParaRPr lang="en-GB" altLang="en-US" sz="1200">
              <a:solidFill>
                <a:schemeClr val="tx1"/>
              </a:solidFill>
              <a:latin typeface="Arial" charset="0"/>
            </a:endParaRPr>
          </a:p>
          <a:p>
            <a:r>
              <a:rPr lang="en-US" altLang="en-US" sz="1200">
                <a:solidFill>
                  <a:schemeClr val="tx1"/>
                </a:solidFill>
                <a:latin typeface="Arial" charset="0"/>
              </a:rPr>
              <a:t>Elison, S., Ward, J., Davies, G., Lidbetter, N., Dagley, M., &amp; Hulme, D. (2014). An outcomes study of eTherapy for dual diagnosis </a:t>
            </a:r>
            <a:br>
              <a:rPr lang="en-US" altLang="en-US" sz="1200">
                <a:solidFill>
                  <a:schemeClr val="tx1"/>
                </a:solidFill>
                <a:latin typeface="Arial" charset="0"/>
              </a:rPr>
            </a:br>
            <a:r>
              <a:rPr lang="en-US" altLang="en-US" sz="1200">
                <a:solidFill>
                  <a:schemeClr val="tx1"/>
                </a:solidFill>
                <a:latin typeface="Arial" charset="0"/>
              </a:rPr>
              <a:t>     using Breaking Free Online. </a:t>
            </a:r>
            <a:r>
              <a:rPr lang="en-US" altLang="en-US" sz="1200" i="1">
                <a:solidFill>
                  <a:schemeClr val="tx1"/>
                </a:solidFill>
                <a:latin typeface="Arial" charset="0"/>
              </a:rPr>
              <a:t>Advances in Dual Diagnosis, 7</a:t>
            </a:r>
            <a:r>
              <a:rPr lang="en-US" altLang="en-US" sz="1200">
                <a:solidFill>
                  <a:schemeClr val="tx1"/>
                </a:solidFill>
                <a:latin typeface="Arial" charset="0"/>
              </a:rPr>
              <a:t>(2), 52-62. </a:t>
            </a:r>
            <a:endParaRPr lang="en-GB" altLang="en-US" sz="1200">
              <a:solidFill>
                <a:schemeClr val="tx1"/>
              </a:solidFill>
              <a:latin typeface="Arial" charset="0"/>
            </a:endParaRPr>
          </a:p>
          <a:p>
            <a:r>
              <a:rPr lang="en-GB" altLang="en-US" sz="1200">
                <a:solidFill>
                  <a:schemeClr val="tx1"/>
                </a:solidFill>
                <a:latin typeface="Arial" charset="0"/>
              </a:rPr>
              <a:t>Elison S, Ward J, Davies G, Moody M. (2014b). Implementation of computer-assisted therapy for substance misuse: A qualitative </a:t>
            </a:r>
            <a:br>
              <a:rPr lang="en-GB" altLang="en-US" sz="1200">
                <a:solidFill>
                  <a:schemeClr val="tx1"/>
                </a:solidFill>
                <a:latin typeface="Arial" charset="0"/>
              </a:rPr>
            </a:br>
            <a:r>
              <a:rPr lang="en-GB" altLang="en-US" sz="1200">
                <a:solidFill>
                  <a:schemeClr val="tx1"/>
                </a:solidFill>
                <a:latin typeface="Arial" charset="0"/>
              </a:rPr>
              <a:t>     study of Breaking Free Online using Roger's diffusion of innovation theory. </a:t>
            </a:r>
            <a:r>
              <a:rPr lang="en-GB" altLang="en-US" sz="1200" i="1">
                <a:solidFill>
                  <a:schemeClr val="tx1"/>
                </a:solidFill>
                <a:latin typeface="Arial" charset="0"/>
              </a:rPr>
              <a:t>Drugs and Alcohol Today, 14</a:t>
            </a:r>
            <a:r>
              <a:rPr lang="en-GB" altLang="en-US" sz="1200">
                <a:solidFill>
                  <a:schemeClr val="tx1"/>
                </a:solidFill>
                <a:latin typeface="Arial" charset="0"/>
              </a:rPr>
              <a:t>(4), 207-218. </a:t>
            </a:r>
          </a:p>
          <a:p>
            <a:r>
              <a:rPr lang="en-US" altLang="en-US" sz="1200">
                <a:solidFill>
                  <a:schemeClr val="tx1"/>
                </a:solidFill>
                <a:latin typeface="Arial" charset="0"/>
              </a:rPr>
              <a:t>Mangrum, L. F. (2009). Client and service characteristics associated with addiction treatment completion of clients with co-</a:t>
            </a:r>
            <a:br>
              <a:rPr lang="en-US" altLang="en-US" sz="1200">
                <a:solidFill>
                  <a:schemeClr val="tx1"/>
                </a:solidFill>
                <a:latin typeface="Arial" charset="0"/>
              </a:rPr>
            </a:br>
            <a:r>
              <a:rPr lang="en-US" altLang="en-US" sz="1200">
                <a:solidFill>
                  <a:schemeClr val="tx1"/>
                </a:solidFill>
                <a:latin typeface="Arial" charset="0"/>
              </a:rPr>
              <a:t>     occurring disorders. </a:t>
            </a:r>
            <a:r>
              <a:rPr lang="en-US" altLang="en-US" sz="1200" i="1">
                <a:solidFill>
                  <a:schemeClr val="tx1"/>
                </a:solidFill>
                <a:latin typeface="Arial" charset="0"/>
              </a:rPr>
              <a:t>Addictive Behaviors, 34</a:t>
            </a:r>
            <a:r>
              <a:rPr lang="en-US" altLang="en-US" sz="1200">
                <a:solidFill>
                  <a:schemeClr val="tx1"/>
                </a:solidFill>
                <a:latin typeface="Arial" charset="0"/>
              </a:rPr>
              <a:t>(10), 898-904. </a:t>
            </a:r>
            <a:endParaRPr lang="en-GB" altLang="en-US" sz="1200">
              <a:solidFill>
                <a:schemeClr val="tx1"/>
              </a:solidFill>
              <a:latin typeface="Arial" charset="0"/>
            </a:endParaRPr>
          </a:p>
          <a:p>
            <a:r>
              <a:rPr lang="en-US" altLang="en-US" sz="1200">
                <a:solidFill>
                  <a:schemeClr val="tx1"/>
                </a:solidFill>
                <a:latin typeface="Arial" charset="0"/>
              </a:rPr>
              <a:t>Skovholt, T. M. (1974). The client as helper: A means to promote psychological growth. </a:t>
            </a:r>
            <a:r>
              <a:rPr lang="en-US" altLang="en-US" sz="1200" i="1">
                <a:solidFill>
                  <a:schemeClr val="tx1"/>
                </a:solidFill>
                <a:latin typeface="Arial" charset="0"/>
              </a:rPr>
              <a:t>The Counseling Psychologist, 13</a:t>
            </a:r>
            <a:r>
              <a:rPr lang="en-US" altLang="en-US" sz="1200">
                <a:solidFill>
                  <a:schemeClr val="tx1"/>
                </a:solidFill>
                <a:latin typeface="Arial" charset="0"/>
              </a:rPr>
              <a:t>, 58-64. </a:t>
            </a:r>
          </a:p>
          <a:p>
            <a:r>
              <a:rPr lang="en-US" altLang="en-US" sz="1200">
                <a:solidFill>
                  <a:schemeClr val="tx1"/>
                </a:solidFill>
                <a:latin typeface="Arial" charset="0"/>
              </a:rPr>
              <a:t>Prochaska, J. O., DiClemente, C. C., &amp; Norcross, J. C. (1992). In search of how people change: applications to addictive </a:t>
            </a:r>
            <a:br>
              <a:rPr lang="en-US" altLang="en-US" sz="1200">
                <a:solidFill>
                  <a:schemeClr val="tx1"/>
                </a:solidFill>
                <a:latin typeface="Arial" charset="0"/>
              </a:rPr>
            </a:br>
            <a:r>
              <a:rPr lang="en-US" altLang="en-US" sz="1200">
                <a:solidFill>
                  <a:schemeClr val="tx1"/>
                </a:solidFill>
                <a:latin typeface="Arial" charset="0"/>
              </a:rPr>
              <a:t>     behaviors. </a:t>
            </a:r>
            <a:r>
              <a:rPr lang="en-US" altLang="en-US" sz="1200" i="1">
                <a:solidFill>
                  <a:schemeClr val="tx1"/>
                </a:solidFill>
                <a:latin typeface="Arial" charset="0"/>
              </a:rPr>
              <a:t>American Psychologist, 47</a:t>
            </a:r>
            <a:r>
              <a:rPr lang="en-US" altLang="en-US" sz="1200">
                <a:solidFill>
                  <a:schemeClr val="tx1"/>
                </a:solidFill>
                <a:latin typeface="Arial" charset="0"/>
              </a:rPr>
              <a:t>(9), 1102-1114. </a:t>
            </a:r>
            <a:endParaRPr lang="en-GB" altLang="en-US" sz="1200">
              <a:solidFill>
                <a:schemeClr val="tx1"/>
              </a:solidFill>
              <a:latin typeface="Arial" charset="0"/>
            </a:endParaRPr>
          </a:p>
          <a:p>
            <a:r>
              <a:rPr lang="en-US" altLang="en-US" sz="1200">
                <a:solidFill>
                  <a:schemeClr val="tx1"/>
                </a:solidFill>
                <a:latin typeface="Arial" charset="0"/>
              </a:rPr>
              <a:t>Tober, G., Raistrick, D., Fiona Crosby, H., Sweetman, J., Unsworth, S., Suna, L., &amp; Copello, A. (2013). Co-producing addiction </a:t>
            </a:r>
            <a:br>
              <a:rPr lang="en-US" altLang="en-US" sz="1200">
                <a:solidFill>
                  <a:schemeClr val="tx1"/>
                </a:solidFill>
                <a:latin typeface="Arial" charset="0"/>
              </a:rPr>
            </a:br>
            <a:r>
              <a:rPr lang="en-US" altLang="en-US" sz="1200">
                <a:solidFill>
                  <a:schemeClr val="tx1"/>
                </a:solidFill>
                <a:latin typeface="Arial" charset="0"/>
              </a:rPr>
              <a:t>     aftercare. </a:t>
            </a:r>
            <a:r>
              <a:rPr lang="en-US" altLang="en-US" sz="1200" i="1">
                <a:solidFill>
                  <a:schemeClr val="tx1"/>
                </a:solidFill>
                <a:latin typeface="Arial" charset="0"/>
              </a:rPr>
              <a:t>Drugs and Alcohol Today, 13</a:t>
            </a:r>
            <a:r>
              <a:rPr lang="en-US" altLang="en-US" sz="1200">
                <a:solidFill>
                  <a:schemeClr val="tx1"/>
                </a:solidFill>
                <a:latin typeface="Arial" charset="0"/>
              </a:rPr>
              <a:t>(4), 225-233. </a:t>
            </a:r>
            <a:endParaRPr lang="en-GB" altLang="en-US" sz="1200">
              <a:solidFill>
                <a:schemeClr val="tx1"/>
              </a:solidFill>
              <a:latin typeface="Arial" charset="0"/>
            </a:endParaRPr>
          </a:p>
          <a:p>
            <a:endParaRPr lang="en-GB" altLang="en-US" sz="1200">
              <a:solidFill>
                <a:schemeClr val="tx1"/>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4"/>
          <p:cNvSpPr>
            <a:spLocks noGrp="1"/>
          </p:cNvSpPr>
          <p:nvPr>
            <p:ph idx="1"/>
          </p:nvPr>
        </p:nvSpPr>
        <p:spPr>
          <a:xfrm>
            <a:off x="776288" y="2492375"/>
            <a:ext cx="7216775" cy="3743325"/>
          </a:xfrm>
        </p:spPr>
        <p:txBody>
          <a:bodyPr/>
          <a:lstStyle/>
          <a:p>
            <a:pPr marL="0" indent="0" defTabSz="819150">
              <a:spcBef>
                <a:spcPct val="0"/>
              </a:spcBef>
              <a:spcAft>
                <a:spcPts val="600"/>
              </a:spcAft>
              <a:buFontTx/>
              <a:buNone/>
              <a:tabLst>
                <a:tab pos="1703388" algn="l"/>
              </a:tabLst>
            </a:pPr>
            <a:r>
              <a:rPr lang="en-GB" altLang="en-US" b="1" smtClean="0">
                <a:solidFill>
                  <a:srgbClr val="586675"/>
                </a:solidFill>
              </a:rPr>
              <a:t>	Stephanie Dugdale</a:t>
            </a:r>
            <a:r>
              <a:rPr lang="en-GB" altLang="en-US" sz="1800" b="1" smtClean="0">
                <a:solidFill>
                  <a:srgbClr val="0B4A43"/>
                </a:solidFill>
              </a:rPr>
              <a:t> </a:t>
            </a:r>
            <a:r>
              <a:rPr lang="en-GB" altLang="en-US" sz="1100" b="1" smtClean="0">
                <a:solidFill>
                  <a:srgbClr val="7F7F7F"/>
                </a:solidFill>
              </a:rPr>
              <a:t/>
            </a:r>
            <a:br>
              <a:rPr lang="en-GB" altLang="en-US" sz="1100" b="1" smtClean="0">
                <a:solidFill>
                  <a:srgbClr val="7F7F7F"/>
                </a:solidFill>
              </a:rPr>
            </a:br>
            <a:r>
              <a:rPr lang="en-GB" altLang="en-US" sz="1100" b="1" smtClean="0">
                <a:solidFill>
                  <a:srgbClr val="7F7F7F"/>
                </a:solidFill>
              </a:rPr>
              <a:t>                                                      </a:t>
            </a:r>
            <a:r>
              <a:rPr lang="en-GB" altLang="en-US" sz="1800" smtClean="0">
                <a:solidFill>
                  <a:srgbClr val="586675"/>
                </a:solidFill>
              </a:rPr>
              <a:t>Research Associate</a:t>
            </a:r>
            <a:r>
              <a:rPr lang="en-GB" altLang="en-US" sz="1800" b="1" smtClean="0">
                <a:solidFill>
                  <a:srgbClr val="687889"/>
                </a:solidFill>
              </a:rPr>
              <a:t>	</a:t>
            </a:r>
          </a:p>
          <a:p>
            <a:pPr marL="0" indent="0" defTabSz="819150">
              <a:spcBef>
                <a:spcPct val="0"/>
              </a:spcBef>
              <a:spcAft>
                <a:spcPts val="600"/>
              </a:spcAft>
              <a:buFontTx/>
              <a:buNone/>
              <a:tabLst>
                <a:tab pos="1703388" algn="l"/>
              </a:tabLst>
            </a:pPr>
            <a:endParaRPr lang="en-GB" altLang="en-US" sz="800" b="1" smtClean="0">
              <a:solidFill>
                <a:srgbClr val="687889"/>
              </a:solidFill>
            </a:endParaRPr>
          </a:p>
          <a:p>
            <a:pPr marL="0" indent="0" defTabSz="819150">
              <a:spcBef>
                <a:spcPct val="0"/>
              </a:spcBef>
              <a:spcAft>
                <a:spcPts val="1800"/>
              </a:spcAft>
              <a:buFontTx/>
              <a:buNone/>
              <a:tabLst>
                <a:tab pos="1703388" algn="l"/>
              </a:tabLst>
            </a:pPr>
            <a:r>
              <a:rPr lang="en-GB" altLang="en-US" sz="1800" b="1" smtClean="0">
                <a:solidFill>
                  <a:srgbClr val="779ACA"/>
                </a:solidFill>
              </a:rPr>
              <a:t>	</a:t>
            </a:r>
            <a:r>
              <a:rPr lang="en-GB" altLang="en-US" sz="1800" smtClean="0">
                <a:solidFill>
                  <a:srgbClr val="419195"/>
                </a:solidFill>
              </a:rPr>
              <a:t>Email: </a:t>
            </a:r>
            <a:r>
              <a:rPr lang="en-GB" altLang="en-US" sz="1800" b="1" smtClean="0">
                <a:solidFill>
                  <a:srgbClr val="00B050"/>
                </a:solidFill>
              </a:rPr>
              <a:t>		</a:t>
            </a:r>
            <a:r>
              <a:rPr lang="en-GB" altLang="en-US" sz="1800" smtClean="0">
                <a:solidFill>
                  <a:srgbClr val="586675"/>
                </a:solidFill>
              </a:rPr>
              <a:t>sdugdale@breakingfreegroup.com</a:t>
            </a:r>
          </a:p>
          <a:p>
            <a:pPr marL="0" indent="0" defTabSz="819150">
              <a:spcBef>
                <a:spcPct val="0"/>
              </a:spcBef>
              <a:spcAft>
                <a:spcPts val="1800"/>
              </a:spcAft>
              <a:buFontTx/>
              <a:buNone/>
              <a:tabLst>
                <a:tab pos="1703388" algn="l"/>
              </a:tabLst>
            </a:pPr>
            <a:r>
              <a:rPr lang="en-GB" altLang="en-US" sz="1800" smtClean="0">
                <a:solidFill>
                  <a:srgbClr val="586675"/>
                </a:solidFill>
              </a:rPr>
              <a:t>	</a:t>
            </a:r>
            <a:r>
              <a:rPr lang="en-GB" altLang="en-US" sz="1800" smtClean="0">
                <a:solidFill>
                  <a:srgbClr val="419195"/>
                </a:solidFill>
              </a:rPr>
              <a:t>Phone:       </a:t>
            </a:r>
            <a:r>
              <a:rPr lang="en-GB" altLang="en-US" sz="1800" smtClean="0">
                <a:solidFill>
                  <a:srgbClr val="00B050"/>
                </a:solidFill>
              </a:rPr>
              <a:t>	</a:t>
            </a:r>
            <a:r>
              <a:rPr lang="en-GB" altLang="en-US" sz="1800" smtClean="0">
                <a:solidFill>
                  <a:srgbClr val="586675"/>
                </a:solidFill>
              </a:rPr>
              <a:t>+44 (0) 161 834 4647</a:t>
            </a:r>
          </a:p>
          <a:p>
            <a:pPr marL="0" indent="0" defTabSz="819150">
              <a:spcBef>
                <a:spcPct val="0"/>
              </a:spcBef>
              <a:spcAft>
                <a:spcPts val="600"/>
              </a:spcAft>
              <a:buFontTx/>
              <a:buNone/>
              <a:tabLst>
                <a:tab pos="1703388" algn="l"/>
              </a:tabLst>
            </a:pPr>
            <a:r>
              <a:rPr lang="en-GB" altLang="en-US" sz="1800" smtClean="0">
                <a:solidFill>
                  <a:srgbClr val="586675"/>
                </a:solidFill>
              </a:rPr>
              <a:t>	</a:t>
            </a:r>
            <a:r>
              <a:rPr lang="en-GB" altLang="en-US" sz="1800" smtClean="0">
                <a:solidFill>
                  <a:srgbClr val="419195"/>
                </a:solidFill>
              </a:rPr>
              <a:t>Website: </a:t>
            </a:r>
            <a:r>
              <a:rPr lang="en-GB" altLang="en-US" sz="1800" smtClean="0">
                <a:solidFill>
                  <a:srgbClr val="00B050"/>
                </a:solidFill>
              </a:rPr>
              <a:t>	</a:t>
            </a:r>
            <a:r>
              <a:rPr lang="en-GB" altLang="en-US" sz="1800" smtClean="0">
                <a:solidFill>
                  <a:srgbClr val="586675"/>
                </a:solidFill>
              </a:rPr>
              <a:t>www.breakingfreegroup.com</a:t>
            </a:r>
          </a:p>
          <a:p>
            <a:pPr marL="0" indent="0" defTabSz="819150">
              <a:spcBef>
                <a:spcPct val="0"/>
              </a:spcBef>
              <a:spcAft>
                <a:spcPts val="600"/>
              </a:spcAft>
              <a:buFontTx/>
              <a:buNone/>
              <a:tabLst>
                <a:tab pos="1703388" algn="l"/>
              </a:tabLst>
            </a:pPr>
            <a:r>
              <a:rPr lang="en-GB" altLang="en-US" sz="1800" smtClean="0">
                <a:solidFill>
                  <a:srgbClr val="586675"/>
                </a:solidFill>
              </a:rPr>
              <a:t>                                                   	</a:t>
            </a:r>
            <a:endParaRPr lang="en-GB" altLang="en-US" sz="1800" b="1" smtClean="0">
              <a:solidFill>
                <a:srgbClr val="687889"/>
              </a:solidFill>
            </a:endParaRPr>
          </a:p>
          <a:p>
            <a:pPr marL="0" indent="0" defTabSz="819150">
              <a:spcBef>
                <a:spcPct val="0"/>
              </a:spcBef>
              <a:spcAft>
                <a:spcPts val="600"/>
              </a:spcAft>
              <a:buFontTx/>
              <a:buNone/>
              <a:tabLst>
                <a:tab pos="1703388" algn="l"/>
              </a:tabLst>
            </a:pPr>
            <a:endParaRPr lang="en-GB" altLang="en-US" sz="1600" smtClean="0"/>
          </a:p>
          <a:p>
            <a:pPr marL="895350" lvl="1" indent="-438150" defTabSz="819150" eaLnBrk="1" hangingPunct="1">
              <a:spcAft>
                <a:spcPts val="1800"/>
              </a:spcAft>
              <a:tabLst>
                <a:tab pos="1703388" algn="l"/>
              </a:tabLst>
            </a:pPr>
            <a:endParaRPr lang="en-GB" altLang="en-US" sz="1600" smtClean="0"/>
          </a:p>
          <a:p>
            <a:pPr marL="895350" lvl="1" indent="-438150" defTabSz="819150" eaLnBrk="1" hangingPunct="1">
              <a:spcAft>
                <a:spcPts val="1800"/>
              </a:spcAft>
              <a:tabLst>
                <a:tab pos="1703388" algn="l"/>
              </a:tabLst>
            </a:pPr>
            <a:endParaRPr lang="en-GB" altLang="en-US" sz="1600" smtClean="0"/>
          </a:p>
          <a:p>
            <a:pPr marL="895350" lvl="1" indent="-438150" defTabSz="819150" eaLnBrk="1" hangingPunct="1">
              <a:spcAft>
                <a:spcPts val="1800"/>
              </a:spcAft>
              <a:tabLst>
                <a:tab pos="1703388" algn="l"/>
              </a:tabLst>
            </a:pPr>
            <a:endParaRPr lang="en-GB" altLang="en-US" sz="1600" smtClean="0"/>
          </a:p>
          <a:p>
            <a:pPr marL="895350" lvl="1" indent="-438150" defTabSz="819150" eaLnBrk="1" hangingPunct="1">
              <a:spcAft>
                <a:spcPts val="1800"/>
              </a:spcAft>
              <a:tabLst>
                <a:tab pos="1703388" algn="l"/>
              </a:tabLst>
            </a:pPr>
            <a:endParaRPr lang="en-GB" altLang="en-US" sz="1600" smtClean="0"/>
          </a:p>
        </p:txBody>
      </p:sp>
      <p:sp>
        <p:nvSpPr>
          <p:cNvPr id="5" name="Title 2"/>
          <p:cNvSpPr>
            <a:spLocks noGrp="1"/>
          </p:cNvSpPr>
          <p:nvPr>
            <p:ph type="title"/>
          </p:nvPr>
        </p:nvSpPr>
        <p:spPr>
          <a:xfrm>
            <a:off x="488950" y="746125"/>
            <a:ext cx="8856663" cy="863600"/>
          </a:xfrm>
        </p:spPr>
        <p:txBody>
          <a:bodyPr/>
          <a:lstStyle/>
          <a:p>
            <a:pPr>
              <a:defRPr/>
            </a:pPr>
            <a:r>
              <a:rPr lang="en-GB" sz="2600" b="1" dirty="0" smtClean="0">
                <a:solidFill>
                  <a:schemeClr val="bg1">
                    <a:lumMod val="50000"/>
                  </a:schemeClr>
                </a:solidFill>
                <a:ea typeface="+mj-ea"/>
              </a:rPr>
              <a:t>Contact details</a:t>
            </a:r>
            <a:endParaRPr lang="en-GB" sz="2600" b="1" dirty="0">
              <a:solidFill>
                <a:schemeClr val="bg1">
                  <a:lumMod val="50000"/>
                </a:schemeClr>
              </a:solidFill>
              <a:ea typeface="+mj-ea"/>
            </a:endParaRPr>
          </a:p>
        </p:txBody>
      </p:sp>
      <p:pic>
        <p:nvPicPr>
          <p:cNvPr id="4403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0" y="254000"/>
            <a:ext cx="17272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488950" y="1724025"/>
            <a:ext cx="8848725" cy="4392613"/>
          </a:xfrm>
        </p:spPr>
        <p:txBody>
          <a:bodyPr/>
          <a:lstStyle/>
          <a:p>
            <a:pPr>
              <a:spcAft>
                <a:spcPts val="1800"/>
              </a:spcAft>
              <a:buClr>
                <a:srgbClr val="419195"/>
              </a:buClr>
            </a:pPr>
            <a:r>
              <a:rPr lang="en-GB" altLang="en-US" sz="1800" smtClean="0"/>
              <a:t>Online treatment and recovery programme for substance use difficulties</a:t>
            </a:r>
            <a:br>
              <a:rPr lang="en-GB" altLang="en-US" sz="1800" smtClean="0"/>
            </a:br>
            <a:endParaRPr lang="en-GB" altLang="en-US" sz="1800" smtClean="0"/>
          </a:p>
          <a:p>
            <a:pPr>
              <a:spcAft>
                <a:spcPts val="1800"/>
              </a:spcAft>
              <a:buClr>
                <a:srgbClr val="419195"/>
              </a:buClr>
            </a:pPr>
            <a:r>
              <a:rPr lang="en-GB" altLang="en-US" sz="1800" smtClean="0"/>
              <a:t>Growing evidence base (Elison et al., 2013, 2014a, 2014b, 2015a, 2015b)</a:t>
            </a:r>
            <a:br>
              <a:rPr lang="en-GB" altLang="en-US" sz="1800" smtClean="0"/>
            </a:br>
            <a:endParaRPr lang="en-GB" altLang="en-US" sz="1800" smtClean="0"/>
          </a:p>
          <a:p>
            <a:pPr>
              <a:spcAft>
                <a:spcPts val="1800"/>
              </a:spcAft>
              <a:buClr>
                <a:srgbClr val="419195"/>
              </a:buClr>
            </a:pPr>
            <a:r>
              <a:rPr lang="en-GB" altLang="en-US" sz="1800" smtClean="0"/>
              <a:t>Centred on the Lifestyle Balance Model </a:t>
            </a:r>
            <a:br>
              <a:rPr lang="en-GB" altLang="en-US" sz="1800" smtClean="0"/>
            </a:br>
            <a:r>
              <a:rPr lang="en-GB" altLang="en-US" sz="1800" smtClean="0"/>
              <a:t>(Davies et al., 2015)</a:t>
            </a:r>
            <a:br>
              <a:rPr lang="en-GB" altLang="en-US" sz="1800" smtClean="0"/>
            </a:br>
            <a:endParaRPr lang="en-GB" altLang="en-US" sz="1800" smtClean="0"/>
          </a:p>
        </p:txBody>
      </p:sp>
      <p:sp>
        <p:nvSpPr>
          <p:cNvPr id="7" name="Title 2"/>
          <p:cNvSpPr>
            <a:spLocks noGrp="1"/>
          </p:cNvSpPr>
          <p:nvPr>
            <p:ph type="title"/>
          </p:nvPr>
        </p:nvSpPr>
        <p:spPr>
          <a:xfrm>
            <a:off x="488950" y="746125"/>
            <a:ext cx="8856663" cy="863600"/>
          </a:xfrm>
        </p:spPr>
        <p:txBody>
          <a:bodyPr/>
          <a:lstStyle/>
          <a:p>
            <a:pPr>
              <a:defRPr/>
            </a:pPr>
            <a:r>
              <a:rPr lang="en-GB" sz="2600" b="1" dirty="0" smtClean="0">
                <a:solidFill>
                  <a:schemeClr val="bg1">
                    <a:lumMod val="50000"/>
                  </a:schemeClr>
                </a:solidFill>
                <a:ea typeface="+mj-ea"/>
              </a:rPr>
              <a:t>Breaking Free Online</a:t>
            </a:r>
            <a:endParaRPr lang="en-GB" sz="2600" b="1" dirty="0">
              <a:solidFill>
                <a:schemeClr val="bg1">
                  <a:lumMod val="50000"/>
                </a:schemeClr>
              </a:solidFill>
              <a:ea typeface="+mj-ea"/>
            </a:endParaRPr>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0" y="254000"/>
            <a:ext cx="17272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7" name="Group 8"/>
          <p:cNvGrpSpPr>
            <a:grpSpLocks/>
          </p:cNvGrpSpPr>
          <p:nvPr/>
        </p:nvGrpSpPr>
        <p:grpSpPr bwMode="auto">
          <a:xfrm>
            <a:off x="5168900" y="3068638"/>
            <a:ext cx="4321175" cy="3097212"/>
            <a:chOff x="275738" y="2393951"/>
            <a:chExt cx="4070837" cy="2930993"/>
          </a:xfrm>
        </p:grpSpPr>
        <p:pic>
          <p:nvPicPr>
            <p:cNvPr id="13318" name="Picture 3"/>
            <p:cNvPicPr>
              <a:picLocks noChangeAspect="1"/>
            </p:cNvPicPr>
            <p:nvPr/>
          </p:nvPicPr>
          <p:blipFill>
            <a:blip r:embed="rId4">
              <a:extLst>
                <a:ext uri="{28A0092B-C50C-407E-A947-70E740481C1C}">
                  <a14:useLocalDpi xmlns:a14="http://schemas.microsoft.com/office/drawing/2010/main" val="0"/>
                </a:ext>
              </a:extLst>
            </a:blip>
            <a:srcRect l="2534" b="1897"/>
            <a:stretch>
              <a:fillRect/>
            </a:stretch>
          </p:blipFill>
          <p:spPr bwMode="auto">
            <a:xfrm>
              <a:off x="275738" y="2393951"/>
              <a:ext cx="4070837" cy="29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stretch>
              <a:fillRect/>
            </a:stretch>
          </p:blipFill>
          <p:spPr>
            <a:xfrm>
              <a:off x="452211" y="2637324"/>
              <a:ext cx="3601240" cy="2037123"/>
            </a:xfrm>
            <a:prstGeom prst="rect">
              <a:avLst/>
            </a:prstGeom>
            <a:ln w="6350">
              <a:solidFill>
                <a:schemeClr val="bg1">
                  <a:lumMod val="85000"/>
                </a:schemeClr>
              </a:solidFill>
            </a:ln>
          </p:spPr>
        </p:pic>
      </p:gr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6223000"/>
            <a:ext cx="9906000" cy="633413"/>
          </a:xfrm>
          <a:prstGeom prst="rect">
            <a:avLst/>
          </a:prstGeom>
          <a:solidFill>
            <a:schemeClr val="bg1"/>
          </a:solidFill>
          <a:ln w="9525">
            <a:solidFill>
              <a:schemeClr val="bg1"/>
            </a:solidFill>
            <a:round/>
            <a:headEnd/>
            <a:tailEnd/>
          </a:ln>
        </p:spPr>
        <p:txBody>
          <a:bodyPr anchor="ctr"/>
          <a:lstStyle/>
          <a:p>
            <a:pPr algn="ctr" eaLnBrk="1" hangingPunct="1">
              <a:spcBef>
                <a:spcPct val="20000"/>
              </a:spcBef>
            </a:pPr>
            <a:endParaRPr lang="en-US" altLang="en-US" sz="1000">
              <a:solidFill>
                <a:srgbClr val="414B56"/>
              </a:solidFill>
              <a:latin typeface="Calibri" pitchFamily="34" charset="0"/>
            </a:endParaRPr>
          </a:p>
        </p:txBody>
      </p:sp>
      <p:sp>
        <p:nvSpPr>
          <p:cNvPr id="15363" name="AutoShape 2" descr="Image result for OCR"/>
          <p:cNvSpPr>
            <a:spLocks noChangeAspect="1" noChangeArrowheads="1"/>
          </p:cNvSpPr>
          <p:nvPr/>
        </p:nvSpPr>
        <p:spPr bwMode="auto">
          <a:xfrm>
            <a:off x="1349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rgbClr val="414B56"/>
              </a:solidFill>
            </a:endParaRPr>
          </a:p>
        </p:txBody>
      </p:sp>
      <p:pic>
        <p:nvPicPr>
          <p:cNvPr id="1536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925" y="2108200"/>
            <a:ext cx="4464050" cy="319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51425" y="2108200"/>
            <a:ext cx="4464050" cy="319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2"/>
          <p:cNvSpPr>
            <a:spLocks noGrp="1"/>
          </p:cNvSpPr>
          <p:nvPr>
            <p:ph type="title"/>
          </p:nvPr>
        </p:nvSpPr>
        <p:spPr>
          <a:xfrm>
            <a:off x="488950" y="746125"/>
            <a:ext cx="8856663" cy="863600"/>
          </a:xfrm>
        </p:spPr>
        <p:txBody>
          <a:bodyPr/>
          <a:lstStyle/>
          <a:p>
            <a:pPr>
              <a:defRPr/>
            </a:pPr>
            <a:r>
              <a:rPr lang="en-GB" sz="2600" b="1" dirty="0" smtClean="0">
                <a:solidFill>
                  <a:schemeClr val="bg1">
                    <a:lumMod val="50000"/>
                  </a:schemeClr>
                </a:solidFill>
                <a:ea typeface="+mj-ea"/>
              </a:rPr>
              <a:t>Community</a:t>
            </a:r>
            <a:endParaRPr lang="en-GB" sz="2600" b="1" dirty="0">
              <a:solidFill>
                <a:schemeClr val="bg1">
                  <a:lumMod val="50000"/>
                </a:schemeClr>
              </a:solidFill>
              <a:ea typeface="+mj-ea"/>
            </a:endParaRPr>
          </a:p>
        </p:txBody>
      </p:sp>
      <p:pic>
        <p:nvPicPr>
          <p:cNvPr id="7" name="Picture 6"/>
          <p:cNvPicPr>
            <a:picLocks noChangeAspect="1"/>
          </p:cNvPicPr>
          <p:nvPr/>
        </p:nvPicPr>
        <p:blipFill>
          <a:blip r:embed="rId4"/>
          <a:stretch>
            <a:fillRect/>
          </a:stretch>
        </p:blipFill>
        <p:spPr>
          <a:xfrm>
            <a:off x="5372100" y="2376488"/>
            <a:ext cx="3821113" cy="2151062"/>
          </a:xfrm>
          <a:prstGeom prst="rect">
            <a:avLst/>
          </a:prstGeom>
          <a:ln>
            <a:solidFill>
              <a:schemeClr val="bg1">
                <a:lumMod val="85000"/>
              </a:schemeClr>
            </a:solidFill>
          </a:ln>
        </p:spPr>
      </p:pic>
      <p:pic>
        <p:nvPicPr>
          <p:cNvPr id="4" name="Picture 3"/>
          <p:cNvPicPr>
            <a:picLocks noChangeAspect="1"/>
          </p:cNvPicPr>
          <p:nvPr/>
        </p:nvPicPr>
        <p:blipFill>
          <a:blip r:embed="rId5"/>
          <a:stretch>
            <a:fillRect/>
          </a:stretch>
        </p:blipFill>
        <p:spPr>
          <a:xfrm>
            <a:off x="739775" y="2343150"/>
            <a:ext cx="3816350" cy="2151063"/>
          </a:xfrm>
          <a:prstGeom prst="rect">
            <a:avLst/>
          </a:prstGeom>
          <a:ln>
            <a:solidFill>
              <a:schemeClr val="bg1">
                <a:lumMod val="85000"/>
              </a:schemeClr>
            </a:solidFill>
          </a:ln>
        </p:spPr>
      </p:pic>
      <p:pic>
        <p:nvPicPr>
          <p:cNvPr id="1536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5750" y="254000"/>
            <a:ext cx="17272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2600" b="1" dirty="0" smtClean="0">
                <a:solidFill>
                  <a:schemeClr val="bg1">
                    <a:lumMod val="50000"/>
                  </a:schemeClr>
                </a:solidFill>
                <a:ea typeface="+mj-ea"/>
              </a:rPr>
              <a:t>General questions</a:t>
            </a:r>
            <a:endParaRPr lang="en-GB" sz="2600" b="1" dirty="0">
              <a:solidFill>
                <a:schemeClr val="bg1">
                  <a:lumMod val="50000"/>
                </a:schemeClr>
              </a:solidFill>
              <a:ea typeface="+mj-ea"/>
            </a:endParaRPr>
          </a:p>
        </p:txBody>
      </p:sp>
      <p:sp>
        <p:nvSpPr>
          <p:cNvPr id="17411" name="Content Placeholder 2"/>
          <p:cNvSpPr>
            <a:spLocks noGrp="1"/>
          </p:cNvSpPr>
          <p:nvPr>
            <p:ph idx="1"/>
          </p:nvPr>
        </p:nvSpPr>
        <p:spPr/>
        <p:txBody>
          <a:bodyPr/>
          <a:lstStyle/>
          <a:p>
            <a:pPr>
              <a:buClr>
                <a:srgbClr val="419195"/>
              </a:buClr>
            </a:pPr>
            <a:r>
              <a:rPr lang="en-GB" altLang="en-US" sz="1800" smtClean="0"/>
              <a:t>Peer mentors from Crime Reduction Initiatives (CRI) are used to deliver Breaking Free Online</a:t>
            </a:r>
          </a:p>
          <a:p>
            <a:pPr marL="400050" lvl="1" indent="0">
              <a:buClr>
                <a:srgbClr val="419195"/>
              </a:buClr>
              <a:buFontTx/>
              <a:buNone/>
            </a:pPr>
            <a:endParaRPr lang="en-GB" altLang="en-US" smtClean="0"/>
          </a:p>
          <a:p>
            <a:pPr marL="400050" lvl="1" indent="0">
              <a:buClr>
                <a:srgbClr val="419195"/>
              </a:buClr>
              <a:buFontTx/>
              <a:buNone/>
            </a:pPr>
            <a:r>
              <a:rPr lang="en-GB" altLang="en-US" smtClean="0"/>
              <a:t>- How important is this role in the sector?</a:t>
            </a:r>
          </a:p>
          <a:p>
            <a:pPr marL="400050" lvl="1" indent="0">
              <a:buClr>
                <a:srgbClr val="419195"/>
              </a:buClr>
              <a:buFontTx/>
              <a:buNone/>
            </a:pPr>
            <a:endParaRPr lang="en-GB" altLang="en-US" smtClean="0"/>
          </a:p>
          <a:p>
            <a:pPr marL="400050" lvl="1" indent="0">
              <a:buClr>
                <a:srgbClr val="419195"/>
              </a:buClr>
              <a:buFontTx/>
              <a:buNone/>
            </a:pPr>
            <a:r>
              <a:rPr lang="en-GB" altLang="en-US" smtClean="0"/>
              <a:t>- How does the introduction of Breaking Free Online affect peer mentors?</a:t>
            </a:r>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0" y="254000"/>
            <a:ext cx="17272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16375" y="4221163"/>
            <a:ext cx="1446213"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37550" y="2565400"/>
            <a:ext cx="12255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88950" y="1724025"/>
            <a:ext cx="8848725" cy="4392613"/>
          </a:xfrm>
        </p:spPr>
        <p:txBody>
          <a:bodyPr/>
          <a:lstStyle/>
          <a:p>
            <a:pPr>
              <a:spcAft>
                <a:spcPts val="1800"/>
              </a:spcAft>
              <a:buClr>
                <a:srgbClr val="419195"/>
              </a:buClr>
            </a:pPr>
            <a:r>
              <a:rPr lang="en-GB" altLang="en-US" sz="1800" smtClean="0"/>
              <a:t>Peer mentoring is increasingly utilised in healthcare due to the benefits for service users:</a:t>
            </a:r>
            <a:br>
              <a:rPr lang="en-GB" altLang="en-US" sz="1800" smtClean="0"/>
            </a:br>
            <a:r>
              <a:rPr lang="en-GB" altLang="en-US" sz="1800" smtClean="0"/>
              <a:t/>
            </a:r>
            <a:br>
              <a:rPr lang="en-GB" altLang="en-US" sz="1800" smtClean="0"/>
            </a:br>
            <a:r>
              <a:rPr lang="en-GB" altLang="en-US" sz="1800" smtClean="0"/>
              <a:t>- increased likelihood of completing a substance use intervention (Mangrum, 2009)</a:t>
            </a:r>
            <a:br>
              <a:rPr lang="en-GB" altLang="en-US" sz="1800" smtClean="0"/>
            </a:br>
            <a:r>
              <a:rPr lang="en-GB" altLang="en-US" sz="1800" smtClean="0"/>
              <a:t/>
            </a:r>
            <a:br>
              <a:rPr lang="en-GB" altLang="en-US" sz="1800" smtClean="0"/>
            </a:br>
            <a:r>
              <a:rPr lang="en-GB" altLang="en-US" sz="1800" smtClean="0"/>
              <a:t>- reduced risk of relapse (Boisvert et al., 2008)</a:t>
            </a:r>
            <a:br>
              <a:rPr lang="en-GB" altLang="en-US" sz="1800" smtClean="0"/>
            </a:br>
            <a:endParaRPr lang="en-GB" altLang="en-US" sz="1800" smtClean="0"/>
          </a:p>
          <a:p>
            <a:pPr>
              <a:spcAft>
                <a:spcPts val="1800"/>
              </a:spcAft>
              <a:buClr>
                <a:srgbClr val="419195"/>
              </a:buClr>
            </a:pPr>
            <a:r>
              <a:rPr lang="en-GB" altLang="en-US" sz="1800" smtClean="0"/>
              <a:t>Peer mentors may develop practical skills (Skovholt, 1974)</a:t>
            </a:r>
            <a:br>
              <a:rPr lang="en-GB" altLang="en-US" sz="1800" smtClean="0"/>
            </a:br>
            <a:endParaRPr lang="en-GB" altLang="en-US" sz="1800" smtClean="0"/>
          </a:p>
          <a:p>
            <a:pPr>
              <a:spcAft>
                <a:spcPts val="1800"/>
              </a:spcAft>
              <a:buClr>
                <a:srgbClr val="419195"/>
              </a:buClr>
            </a:pPr>
            <a:r>
              <a:rPr lang="en-GB" altLang="en-US" sz="1800" smtClean="0"/>
              <a:t>However, the </a:t>
            </a:r>
            <a:r>
              <a:rPr lang="en-GB" altLang="en-US" sz="1800" b="1" smtClean="0"/>
              <a:t>therapeutic benefit </a:t>
            </a:r>
            <a:r>
              <a:rPr lang="en-GB" altLang="en-US" sz="1800" smtClean="0"/>
              <a:t>of this role to peer mentors is often unrecorded</a:t>
            </a:r>
            <a:r>
              <a:rPr lang="en-GB" altLang="en-US" sz="1600" smtClean="0"/>
              <a:t/>
            </a:r>
            <a:br>
              <a:rPr lang="en-GB" altLang="en-US" sz="1600" smtClean="0"/>
            </a:br>
            <a:r>
              <a:rPr lang="en-GB" altLang="en-US" sz="1600" smtClean="0"/>
              <a:t/>
            </a:r>
            <a:br>
              <a:rPr lang="en-GB" altLang="en-US" sz="1600" smtClean="0"/>
            </a:br>
            <a:r>
              <a:rPr lang="en-GB" altLang="en-US" sz="1800" smtClean="0"/>
              <a:t>- suggestions that the role increases the probability of relapse (ColÓn et al., 2010; Tober </a:t>
            </a:r>
            <a:br>
              <a:rPr lang="en-GB" altLang="en-US" sz="1800" smtClean="0"/>
            </a:br>
            <a:r>
              <a:rPr lang="en-GB" altLang="en-US" sz="1800" smtClean="0"/>
              <a:t>  et al., 2013)</a:t>
            </a:r>
          </a:p>
        </p:txBody>
      </p:sp>
      <p:sp>
        <p:nvSpPr>
          <p:cNvPr id="7" name="Title 2"/>
          <p:cNvSpPr>
            <a:spLocks noGrp="1"/>
          </p:cNvSpPr>
          <p:nvPr>
            <p:ph type="title"/>
          </p:nvPr>
        </p:nvSpPr>
        <p:spPr>
          <a:xfrm>
            <a:off x="488950" y="746125"/>
            <a:ext cx="8856663" cy="863600"/>
          </a:xfrm>
        </p:spPr>
        <p:txBody>
          <a:bodyPr/>
          <a:lstStyle/>
          <a:p>
            <a:pPr>
              <a:defRPr/>
            </a:pPr>
            <a:r>
              <a:rPr lang="en-GB" sz="2600" b="1" dirty="0" smtClean="0">
                <a:solidFill>
                  <a:schemeClr val="bg1">
                    <a:lumMod val="50000"/>
                  </a:schemeClr>
                </a:solidFill>
                <a:ea typeface="+mj-ea"/>
              </a:rPr>
              <a:t>Background</a:t>
            </a:r>
            <a:endParaRPr lang="en-GB" sz="2600" b="1" dirty="0">
              <a:solidFill>
                <a:schemeClr val="bg1">
                  <a:lumMod val="50000"/>
                </a:schemeClr>
              </a:solidFill>
              <a:ea typeface="+mj-ea"/>
            </a:endParaRPr>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0" y="254000"/>
            <a:ext cx="17272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2600" b="1" dirty="0" smtClean="0">
                <a:solidFill>
                  <a:schemeClr val="bg1">
                    <a:lumMod val="50000"/>
                  </a:schemeClr>
                </a:solidFill>
                <a:ea typeface="+mj-ea"/>
              </a:rPr>
              <a:t>Transtheoretical Model</a:t>
            </a:r>
            <a:endParaRPr lang="en-GB" sz="2600" b="1" dirty="0">
              <a:solidFill>
                <a:schemeClr val="bg1">
                  <a:lumMod val="50000"/>
                </a:schemeClr>
              </a:solidFill>
              <a:ea typeface="+mj-ea"/>
            </a:endParaRPr>
          </a:p>
        </p:txBody>
      </p:sp>
      <p:sp>
        <p:nvSpPr>
          <p:cNvPr id="21507" name="Content Placeholder 29"/>
          <p:cNvSpPr>
            <a:spLocks noGrp="1"/>
          </p:cNvSpPr>
          <p:nvPr>
            <p:ph idx="1"/>
          </p:nvPr>
        </p:nvSpPr>
        <p:spPr/>
        <p:txBody>
          <a:bodyPr/>
          <a:lstStyle/>
          <a:p>
            <a:pPr>
              <a:buClr>
                <a:srgbClr val="419195"/>
              </a:buClr>
            </a:pPr>
            <a:r>
              <a:rPr lang="en-GB" altLang="en-US" sz="1800" smtClean="0"/>
              <a:t>The </a:t>
            </a:r>
            <a:r>
              <a:rPr lang="en-GB" altLang="en-US" sz="1800" b="1" smtClean="0"/>
              <a:t>Transtheoretical Model </a:t>
            </a:r>
            <a:r>
              <a:rPr lang="en-GB" altLang="en-US" sz="1800" smtClean="0"/>
              <a:t>(Prochaska et al., 1992) can be used to understand the role of peer mentoring on the process of recovery maintenance</a:t>
            </a:r>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0" y="254000"/>
            <a:ext cx="17272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3008784" y="2852936"/>
            <a:ext cx="3991193" cy="3136553"/>
            <a:chOff x="0" y="0"/>
            <a:chExt cx="2798444" cy="1952625"/>
          </a:xfrm>
          <a:solidFill>
            <a:srgbClr val="92D050"/>
          </a:solidFill>
        </p:grpSpPr>
        <p:grpSp>
          <p:nvGrpSpPr>
            <p:cNvPr id="6" name="Group 5"/>
            <p:cNvGrpSpPr/>
            <p:nvPr/>
          </p:nvGrpSpPr>
          <p:grpSpPr>
            <a:xfrm>
              <a:off x="0" y="0"/>
              <a:ext cx="2798444" cy="1838325"/>
              <a:chOff x="0" y="0"/>
              <a:chExt cx="2798444" cy="1838325"/>
            </a:xfrm>
            <a:grpFill/>
          </p:grpSpPr>
          <p:cxnSp>
            <p:nvCxnSpPr>
              <p:cNvPr id="9" name="Straight Arrow Connector 8"/>
              <p:cNvCxnSpPr/>
              <p:nvPr/>
            </p:nvCxnSpPr>
            <p:spPr>
              <a:xfrm flipV="1">
                <a:off x="2543175" y="104775"/>
                <a:ext cx="0" cy="1371600"/>
              </a:xfrm>
              <a:prstGeom prst="straightConnector1">
                <a:avLst/>
              </a:prstGeom>
              <a:grpFill/>
              <a:ln w="6350" cap="flat" cmpd="sng" algn="ctr">
                <a:solidFill>
                  <a:sysClr val="windowText" lastClr="000000"/>
                </a:solidFill>
                <a:prstDash val="solid"/>
                <a:miter lim="800000"/>
                <a:tailEnd type="triangle"/>
              </a:ln>
              <a:effectLst/>
            </p:spPr>
          </p:cxnSp>
          <p:grpSp>
            <p:nvGrpSpPr>
              <p:cNvPr id="10" name="Group 9"/>
              <p:cNvGrpSpPr/>
              <p:nvPr/>
            </p:nvGrpSpPr>
            <p:grpSpPr>
              <a:xfrm>
                <a:off x="0" y="0"/>
                <a:ext cx="2798444" cy="1838325"/>
                <a:chOff x="0" y="0"/>
                <a:chExt cx="2798444" cy="1838325"/>
              </a:xfrm>
              <a:grpFill/>
            </p:grpSpPr>
            <p:cxnSp>
              <p:nvCxnSpPr>
                <p:cNvPr id="11" name="Straight Arrow Connector 10"/>
                <p:cNvCxnSpPr/>
                <p:nvPr/>
              </p:nvCxnSpPr>
              <p:spPr>
                <a:xfrm>
                  <a:off x="2388869" y="333375"/>
                  <a:ext cx="152400" cy="0"/>
                </a:xfrm>
                <a:prstGeom prst="straightConnector1">
                  <a:avLst/>
                </a:prstGeom>
                <a:grpFill/>
                <a:ln w="6350" cap="flat" cmpd="sng" algn="ctr">
                  <a:solidFill>
                    <a:sysClr val="windowText" lastClr="000000"/>
                  </a:solidFill>
                  <a:prstDash val="solid"/>
                  <a:miter lim="800000"/>
                  <a:tailEnd type="triangle"/>
                </a:ln>
                <a:effectLst/>
              </p:spPr>
            </p:cxnSp>
            <p:cxnSp>
              <p:nvCxnSpPr>
                <p:cNvPr id="12" name="Straight Arrow Connector 11"/>
                <p:cNvCxnSpPr/>
                <p:nvPr/>
              </p:nvCxnSpPr>
              <p:spPr>
                <a:xfrm>
                  <a:off x="2388869" y="676275"/>
                  <a:ext cx="152400" cy="0"/>
                </a:xfrm>
                <a:prstGeom prst="straightConnector1">
                  <a:avLst/>
                </a:prstGeom>
                <a:grpFill/>
                <a:ln w="6350" cap="flat" cmpd="sng" algn="ctr">
                  <a:solidFill>
                    <a:sysClr val="windowText" lastClr="000000"/>
                  </a:solidFill>
                  <a:prstDash val="solid"/>
                  <a:miter lim="800000"/>
                  <a:tailEnd type="triangle"/>
                </a:ln>
                <a:effectLst/>
              </p:spPr>
            </p:cxnSp>
            <p:sp>
              <p:nvSpPr>
                <p:cNvPr id="13" name="Rectangle 12"/>
                <p:cNvSpPr/>
                <p:nvPr/>
              </p:nvSpPr>
              <p:spPr>
                <a:xfrm>
                  <a:off x="398144" y="0"/>
                  <a:ext cx="1990725" cy="219075"/>
                </a:xfrm>
                <a:prstGeom prst="rect">
                  <a:avLst/>
                </a:prstGeom>
                <a:grpFill/>
                <a:ln w="12700" cap="flat" cmpd="sng" algn="ctr">
                  <a:solidFill>
                    <a:sysClr val="windowText" lastClr="000000"/>
                  </a:solidFill>
                  <a:prstDash val="solid"/>
                  <a:miter lim="800000"/>
                </a:ln>
                <a:effectLst/>
              </p:spPr>
              <p:txBody>
                <a:bodyPr anchor="ctr"/>
                <a:lstStyle/>
                <a:p>
                  <a:pPr algn="ctr" eaLnBrk="1" fontAlgn="auto" hangingPunct="1">
                    <a:lnSpc>
                      <a:spcPct val="107000"/>
                    </a:lnSpc>
                    <a:spcBef>
                      <a:spcPts val="0"/>
                    </a:spcBef>
                    <a:spcAft>
                      <a:spcPts val="800"/>
                    </a:spcAft>
                    <a:defRPr/>
                  </a:pPr>
                  <a:r>
                    <a:rPr lang="en-GB" sz="900" kern="0" dirty="0">
                      <a:solidFill>
                        <a:schemeClr val="bg1"/>
                      </a:solidFill>
                      <a:latin typeface="Calibri" panose="020F0502020204030204"/>
                      <a:ea typeface="Calibri" panose="020F0502020204030204" pitchFamily="34" charset="0"/>
                      <a:cs typeface="Times New Roman" panose="02020603050405020304" pitchFamily="18" charset="0"/>
                    </a:rPr>
                    <a:t>Precontemplation</a:t>
                  </a:r>
                  <a:endParaRPr lang="en-GB" sz="1100" kern="0" dirty="0">
                    <a:solidFill>
                      <a:schemeClr val="bg1"/>
                    </a:solidFill>
                    <a:latin typeface="Calibri" panose="020F0502020204030204"/>
                    <a:ea typeface="Calibri" panose="020F0502020204030204" pitchFamily="34" charset="0"/>
                    <a:cs typeface="Times New Roman" panose="02020603050405020304" pitchFamily="18" charset="0"/>
                  </a:endParaRPr>
                </a:p>
              </p:txBody>
            </p:sp>
            <p:sp>
              <p:nvSpPr>
                <p:cNvPr id="14" name="Rectangle 13"/>
                <p:cNvSpPr/>
                <p:nvPr/>
              </p:nvSpPr>
              <p:spPr>
                <a:xfrm>
                  <a:off x="398144" y="333375"/>
                  <a:ext cx="1990725" cy="228600"/>
                </a:xfrm>
                <a:prstGeom prst="rect">
                  <a:avLst/>
                </a:prstGeom>
                <a:grpFill/>
                <a:ln w="12700" cap="flat" cmpd="sng" algn="ctr">
                  <a:solidFill>
                    <a:sysClr val="windowText" lastClr="000000"/>
                  </a:solidFill>
                  <a:prstDash val="solid"/>
                  <a:miter lim="800000"/>
                </a:ln>
                <a:effectLst/>
              </p:spPr>
              <p:txBody>
                <a:bodyPr anchor="ctr"/>
                <a:lstStyle/>
                <a:p>
                  <a:pPr algn="ctr" eaLnBrk="1" fontAlgn="auto" hangingPunct="1">
                    <a:lnSpc>
                      <a:spcPct val="107000"/>
                    </a:lnSpc>
                    <a:spcBef>
                      <a:spcPts val="0"/>
                    </a:spcBef>
                    <a:spcAft>
                      <a:spcPts val="800"/>
                    </a:spcAft>
                    <a:defRPr/>
                  </a:pPr>
                  <a:r>
                    <a:rPr lang="en-GB" sz="900" kern="0" dirty="0">
                      <a:solidFill>
                        <a:schemeClr val="bg1"/>
                      </a:solidFill>
                      <a:latin typeface="Calibri" panose="020F0502020204030204"/>
                      <a:ea typeface="Calibri" panose="020F0502020204030204" pitchFamily="34" charset="0"/>
                      <a:cs typeface="Times New Roman" panose="02020603050405020304" pitchFamily="18" charset="0"/>
                    </a:rPr>
                    <a:t>Contemplation</a:t>
                  </a:r>
                  <a:endParaRPr lang="en-GB" sz="1100" kern="0" dirty="0">
                    <a:solidFill>
                      <a:schemeClr val="bg1"/>
                    </a:solidFill>
                    <a:latin typeface="Calibri" panose="020F0502020204030204"/>
                    <a:ea typeface="Calibri" panose="020F0502020204030204" pitchFamily="34" charset="0"/>
                    <a:cs typeface="Times New Roman" panose="02020603050405020304" pitchFamily="18" charset="0"/>
                  </a:endParaRPr>
                </a:p>
              </p:txBody>
            </p:sp>
            <p:sp>
              <p:nvSpPr>
                <p:cNvPr id="15" name="Rectangle 14"/>
                <p:cNvSpPr/>
                <p:nvPr/>
              </p:nvSpPr>
              <p:spPr>
                <a:xfrm>
                  <a:off x="398144" y="676275"/>
                  <a:ext cx="1990725" cy="219075"/>
                </a:xfrm>
                <a:prstGeom prst="rect">
                  <a:avLst/>
                </a:prstGeom>
                <a:grpFill/>
                <a:ln w="12700" cap="flat" cmpd="sng" algn="ctr">
                  <a:solidFill>
                    <a:sysClr val="windowText" lastClr="000000"/>
                  </a:solidFill>
                  <a:prstDash val="solid"/>
                  <a:miter lim="800000"/>
                </a:ln>
                <a:effectLst/>
              </p:spPr>
              <p:txBody>
                <a:bodyPr anchor="ctr"/>
                <a:lstStyle/>
                <a:p>
                  <a:pPr algn="ctr" eaLnBrk="1" fontAlgn="auto" hangingPunct="1">
                    <a:lnSpc>
                      <a:spcPct val="107000"/>
                    </a:lnSpc>
                    <a:spcBef>
                      <a:spcPts val="0"/>
                    </a:spcBef>
                    <a:spcAft>
                      <a:spcPts val="800"/>
                    </a:spcAft>
                    <a:defRPr/>
                  </a:pPr>
                  <a:r>
                    <a:rPr lang="en-GB" sz="900" kern="0" dirty="0">
                      <a:solidFill>
                        <a:schemeClr val="bg1"/>
                      </a:solidFill>
                      <a:latin typeface="Calibri" panose="020F0502020204030204"/>
                      <a:ea typeface="Calibri" panose="020F0502020204030204" pitchFamily="34" charset="0"/>
                      <a:cs typeface="Times New Roman" panose="02020603050405020304" pitchFamily="18" charset="0"/>
                    </a:rPr>
                    <a:t>Preparation</a:t>
                  </a:r>
                  <a:endParaRPr lang="en-GB" sz="1100" kern="0" dirty="0">
                    <a:solidFill>
                      <a:schemeClr val="bg1"/>
                    </a:solidFill>
                    <a:latin typeface="Calibri" panose="020F0502020204030204"/>
                    <a:ea typeface="Calibri" panose="020F0502020204030204" pitchFamily="34" charset="0"/>
                    <a:cs typeface="Times New Roman" panose="02020603050405020304" pitchFamily="18" charset="0"/>
                  </a:endParaRPr>
                </a:p>
              </p:txBody>
            </p:sp>
            <p:cxnSp>
              <p:nvCxnSpPr>
                <p:cNvPr id="16" name="Straight Arrow Connector 15"/>
                <p:cNvCxnSpPr/>
                <p:nvPr/>
              </p:nvCxnSpPr>
              <p:spPr>
                <a:xfrm flipH="1">
                  <a:off x="2388869" y="561975"/>
                  <a:ext cx="152400" cy="0"/>
                </a:xfrm>
                <a:prstGeom prst="straightConnector1">
                  <a:avLst/>
                </a:prstGeom>
                <a:grpFill/>
                <a:ln w="6350" cap="flat" cmpd="sng" algn="ctr">
                  <a:solidFill>
                    <a:sysClr val="windowText" lastClr="000000"/>
                  </a:solidFill>
                  <a:prstDash val="solid"/>
                  <a:miter lim="800000"/>
                  <a:tailEnd type="triangle"/>
                </a:ln>
                <a:effectLst/>
              </p:spPr>
            </p:cxnSp>
            <p:cxnSp>
              <p:nvCxnSpPr>
                <p:cNvPr id="17" name="Straight Arrow Connector 16"/>
                <p:cNvCxnSpPr/>
                <p:nvPr/>
              </p:nvCxnSpPr>
              <p:spPr>
                <a:xfrm>
                  <a:off x="1398269" y="219075"/>
                  <a:ext cx="0" cy="114300"/>
                </a:xfrm>
                <a:prstGeom prst="straightConnector1">
                  <a:avLst/>
                </a:prstGeom>
                <a:grpFill/>
                <a:ln w="6350" cap="flat" cmpd="sng" algn="ctr">
                  <a:solidFill>
                    <a:sysClr val="windowText" lastClr="000000"/>
                  </a:solidFill>
                  <a:prstDash val="solid"/>
                  <a:miter lim="800000"/>
                  <a:tailEnd type="triangle"/>
                </a:ln>
                <a:effectLst/>
              </p:spPr>
            </p:cxnSp>
            <p:cxnSp>
              <p:nvCxnSpPr>
                <p:cNvPr id="18" name="Straight Arrow Connector 17"/>
                <p:cNvCxnSpPr/>
                <p:nvPr/>
              </p:nvCxnSpPr>
              <p:spPr>
                <a:xfrm>
                  <a:off x="1398269" y="561975"/>
                  <a:ext cx="0" cy="114300"/>
                </a:xfrm>
                <a:prstGeom prst="straightConnector1">
                  <a:avLst/>
                </a:prstGeom>
                <a:grpFill/>
                <a:ln w="6350" cap="flat" cmpd="sng" algn="ctr">
                  <a:solidFill>
                    <a:sysClr val="windowText" lastClr="000000"/>
                  </a:solidFill>
                  <a:prstDash val="solid"/>
                  <a:miter lim="800000"/>
                  <a:tailEnd type="triangle"/>
                </a:ln>
                <a:effectLst/>
              </p:spPr>
            </p:cxnSp>
            <p:sp>
              <p:nvSpPr>
                <p:cNvPr id="19" name="Rectangle 18"/>
                <p:cNvSpPr/>
                <p:nvPr/>
              </p:nvSpPr>
              <p:spPr>
                <a:xfrm>
                  <a:off x="398144" y="1019175"/>
                  <a:ext cx="1990725" cy="228600"/>
                </a:xfrm>
                <a:prstGeom prst="rect">
                  <a:avLst/>
                </a:prstGeom>
                <a:grpFill/>
                <a:ln w="12700" cap="flat" cmpd="sng" algn="ctr">
                  <a:solidFill>
                    <a:sysClr val="windowText" lastClr="000000"/>
                  </a:solidFill>
                  <a:prstDash val="solid"/>
                  <a:miter lim="800000"/>
                </a:ln>
                <a:effectLst/>
              </p:spPr>
              <p:txBody>
                <a:bodyPr anchor="ctr"/>
                <a:lstStyle/>
                <a:p>
                  <a:pPr algn="ctr" eaLnBrk="1" fontAlgn="auto" hangingPunct="1">
                    <a:lnSpc>
                      <a:spcPct val="107000"/>
                    </a:lnSpc>
                    <a:spcBef>
                      <a:spcPts val="0"/>
                    </a:spcBef>
                    <a:spcAft>
                      <a:spcPts val="800"/>
                    </a:spcAft>
                    <a:defRPr/>
                  </a:pPr>
                  <a:r>
                    <a:rPr lang="en-GB" sz="900" kern="0" dirty="0">
                      <a:solidFill>
                        <a:schemeClr val="bg1"/>
                      </a:solidFill>
                      <a:latin typeface="Calibri" panose="020F0502020204030204"/>
                      <a:ea typeface="Calibri" panose="020F0502020204030204" pitchFamily="34" charset="0"/>
                      <a:cs typeface="Times New Roman" panose="02020603050405020304" pitchFamily="18" charset="0"/>
                    </a:rPr>
                    <a:t>Action</a:t>
                  </a:r>
                  <a:endParaRPr lang="en-GB" sz="1100" kern="0" dirty="0">
                    <a:solidFill>
                      <a:schemeClr val="bg1"/>
                    </a:solidFill>
                    <a:latin typeface="Calibri" panose="020F0502020204030204"/>
                    <a:ea typeface="Calibri" panose="020F0502020204030204" pitchFamily="34" charset="0"/>
                    <a:cs typeface="Times New Roman" panose="02020603050405020304" pitchFamily="18" charset="0"/>
                  </a:endParaRPr>
                </a:p>
              </p:txBody>
            </p:sp>
            <p:cxnSp>
              <p:nvCxnSpPr>
                <p:cNvPr id="20" name="Straight Arrow Connector 19"/>
                <p:cNvCxnSpPr/>
                <p:nvPr/>
              </p:nvCxnSpPr>
              <p:spPr>
                <a:xfrm>
                  <a:off x="1398269" y="904875"/>
                  <a:ext cx="0" cy="114300"/>
                </a:xfrm>
                <a:prstGeom prst="straightConnector1">
                  <a:avLst/>
                </a:prstGeom>
                <a:grpFill/>
                <a:ln w="6350" cap="flat" cmpd="sng" algn="ctr">
                  <a:solidFill>
                    <a:sysClr val="windowText" lastClr="000000"/>
                  </a:solidFill>
                  <a:prstDash val="solid"/>
                  <a:miter lim="800000"/>
                  <a:tailEnd type="triangle"/>
                </a:ln>
                <a:effectLst/>
              </p:spPr>
            </p:cxnSp>
            <p:cxnSp>
              <p:nvCxnSpPr>
                <p:cNvPr id="21" name="Straight Arrow Connector 20"/>
                <p:cNvCxnSpPr/>
                <p:nvPr/>
              </p:nvCxnSpPr>
              <p:spPr>
                <a:xfrm>
                  <a:off x="1398269" y="1247775"/>
                  <a:ext cx="0" cy="114300"/>
                </a:xfrm>
                <a:prstGeom prst="straightConnector1">
                  <a:avLst/>
                </a:prstGeom>
                <a:grpFill/>
                <a:ln w="6350" cap="flat" cmpd="sng" algn="ctr">
                  <a:solidFill>
                    <a:sysClr val="windowText" lastClr="000000"/>
                  </a:solidFill>
                  <a:prstDash val="solid"/>
                  <a:miter lim="800000"/>
                  <a:tailEnd type="triangle"/>
                </a:ln>
                <a:effectLst/>
              </p:spPr>
            </p:cxnSp>
            <p:cxnSp>
              <p:nvCxnSpPr>
                <p:cNvPr id="22" name="Straight Arrow Connector 21"/>
                <p:cNvCxnSpPr/>
                <p:nvPr/>
              </p:nvCxnSpPr>
              <p:spPr>
                <a:xfrm flipH="1">
                  <a:off x="2388869" y="104775"/>
                  <a:ext cx="152400" cy="0"/>
                </a:xfrm>
                <a:prstGeom prst="straightConnector1">
                  <a:avLst/>
                </a:prstGeom>
                <a:grpFill/>
                <a:ln w="6350" cap="flat" cmpd="sng" algn="ctr">
                  <a:solidFill>
                    <a:sysClr val="windowText" lastClr="000000"/>
                  </a:solidFill>
                  <a:prstDash val="solid"/>
                  <a:miter lim="800000"/>
                  <a:tailEnd type="triangle"/>
                </a:ln>
                <a:effectLst/>
              </p:spPr>
            </p:cxnSp>
            <p:sp>
              <p:nvSpPr>
                <p:cNvPr id="23" name="Text Box 2"/>
                <p:cNvSpPr txBox="1">
                  <a:spLocks noChangeArrowheads="1"/>
                </p:cNvSpPr>
                <p:nvPr/>
              </p:nvSpPr>
              <p:spPr bwMode="auto">
                <a:xfrm rot="16200000">
                  <a:off x="2360294" y="676275"/>
                  <a:ext cx="638175" cy="238125"/>
                </a:xfrm>
                <a:prstGeom prst="rect">
                  <a:avLst/>
                </a:prstGeom>
                <a:noFill/>
                <a:ln w="9525">
                  <a:noFill/>
                  <a:miter lim="800000"/>
                  <a:headEnd/>
                  <a:tailEnd/>
                </a:ln>
              </p:spPr>
              <p:txBody>
                <a:bodyPr/>
                <a:lstStyle/>
                <a:p>
                  <a:pPr eaLnBrk="1" fontAlgn="auto" hangingPunct="1">
                    <a:lnSpc>
                      <a:spcPct val="107000"/>
                    </a:lnSpc>
                    <a:spcBef>
                      <a:spcPts val="0"/>
                    </a:spcBef>
                    <a:spcAft>
                      <a:spcPts val="800"/>
                    </a:spcAft>
                    <a:defRPr/>
                  </a:pPr>
                  <a:r>
                    <a:rPr lang="en-GB" sz="900" kern="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Relapse</a:t>
                  </a:r>
                  <a:endParaRPr lang="en-GB" sz="1100" kern="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24" name="Straight Arrow Connector 23"/>
                <p:cNvCxnSpPr/>
                <p:nvPr/>
              </p:nvCxnSpPr>
              <p:spPr>
                <a:xfrm>
                  <a:off x="2388869" y="1133475"/>
                  <a:ext cx="152400" cy="0"/>
                </a:xfrm>
                <a:prstGeom prst="straightConnector1">
                  <a:avLst/>
                </a:prstGeom>
                <a:grpFill/>
                <a:ln w="6350" cap="flat" cmpd="sng" algn="ctr">
                  <a:solidFill>
                    <a:sysClr val="windowText" lastClr="000000"/>
                  </a:solidFill>
                  <a:prstDash val="solid"/>
                  <a:miter lim="800000"/>
                  <a:tailEnd type="triangle"/>
                </a:ln>
                <a:effectLst/>
              </p:spPr>
            </p:cxnSp>
            <p:cxnSp>
              <p:nvCxnSpPr>
                <p:cNvPr id="25" name="Straight Arrow Connector 24"/>
                <p:cNvCxnSpPr/>
                <p:nvPr/>
              </p:nvCxnSpPr>
              <p:spPr>
                <a:xfrm flipH="1">
                  <a:off x="2388869" y="895350"/>
                  <a:ext cx="152400" cy="0"/>
                </a:xfrm>
                <a:prstGeom prst="straightConnector1">
                  <a:avLst/>
                </a:prstGeom>
                <a:grpFill/>
                <a:ln w="6350" cap="flat" cmpd="sng" algn="ctr">
                  <a:solidFill>
                    <a:sysClr val="windowText" lastClr="000000"/>
                  </a:solidFill>
                  <a:prstDash val="solid"/>
                  <a:miter lim="800000"/>
                  <a:tailEnd type="triangle"/>
                </a:ln>
                <a:effectLst/>
              </p:spPr>
            </p:cxnSp>
            <p:sp>
              <p:nvSpPr>
                <p:cNvPr id="26" name="Rectangle 25"/>
                <p:cNvSpPr/>
                <p:nvPr/>
              </p:nvSpPr>
              <p:spPr>
                <a:xfrm>
                  <a:off x="398144" y="1362075"/>
                  <a:ext cx="1990725" cy="228600"/>
                </a:xfrm>
                <a:prstGeom prst="rect">
                  <a:avLst/>
                </a:prstGeom>
                <a:grpFill/>
                <a:ln w="12700" cap="flat" cmpd="sng" algn="ctr">
                  <a:solidFill>
                    <a:sysClr val="windowText" lastClr="000000"/>
                  </a:solidFill>
                  <a:prstDash val="solid"/>
                  <a:miter lim="800000"/>
                </a:ln>
                <a:effectLst/>
              </p:spPr>
              <p:txBody>
                <a:bodyPr anchor="ctr"/>
                <a:lstStyle/>
                <a:p>
                  <a:pPr algn="ctr" eaLnBrk="1" fontAlgn="auto" hangingPunct="1">
                    <a:lnSpc>
                      <a:spcPct val="107000"/>
                    </a:lnSpc>
                    <a:spcBef>
                      <a:spcPts val="0"/>
                    </a:spcBef>
                    <a:spcAft>
                      <a:spcPts val="800"/>
                    </a:spcAft>
                    <a:defRPr/>
                  </a:pPr>
                  <a:r>
                    <a:rPr lang="en-GB" sz="900" kern="0" dirty="0">
                      <a:solidFill>
                        <a:schemeClr val="bg1"/>
                      </a:solidFill>
                      <a:latin typeface="Calibri" panose="020F0502020204030204"/>
                      <a:ea typeface="Calibri" panose="020F0502020204030204" pitchFamily="34" charset="0"/>
                      <a:cs typeface="Times New Roman" panose="02020603050405020304" pitchFamily="18" charset="0"/>
                    </a:rPr>
                    <a:t>Maintenance</a:t>
                  </a:r>
                  <a:endParaRPr lang="en-GB" sz="1100" kern="0" dirty="0">
                    <a:solidFill>
                      <a:schemeClr val="bg1"/>
                    </a:solidFill>
                    <a:latin typeface="Calibri" panose="020F0502020204030204"/>
                    <a:ea typeface="Calibri" panose="020F0502020204030204" pitchFamily="34" charset="0"/>
                    <a:cs typeface="Times New Roman" panose="02020603050405020304" pitchFamily="18" charset="0"/>
                  </a:endParaRPr>
                </a:p>
              </p:txBody>
            </p:sp>
            <p:cxnSp>
              <p:nvCxnSpPr>
                <p:cNvPr id="27" name="Straight Arrow Connector 26"/>
                <p:cNvCxnSpPr/>
                <p:nvPr/>
              </p:nvCxnSpPr>
              <p:spPr>
                <a:xfrm>
                  <a:off x="2388869" y="1476375"/>
                  <a:ext cx="152400" cy="0"/>
                </a:xfrm>
                <a:prstGeom prst="straightConnector1">
                  <a:avLst/>
                </a:prstGeom>
                <a:grpFill/>
                <a:ln w="6350" cap="flat" cmpd="sng" algn="ctr">
                  <a:solidFill>
                    <a:sysClr val="windowText" lastClr="000000"/>
                  </a:solidFill>
                  <a:prstDash val="solid"/>
                  <a:miter lim="800000"/>
                  <a:tailEnd type="triangle"/>
                </a:ln>
                <a:effectLst/>
              </p:spPr>
            </p:cxnSp>
            <p:cxnSp>
              <p:nvCxnSpPr>
                <p:cNvPr id="28" name="Straight Arrow Connector 27"/>
                <p:cNvCxnSpPr/>
                <p:nvPr/>
              </p:nvCxnSpPr>
              <p:spPr>
                <a:xfrm>
                  <a:off x="293303" y="104775"/>
                  <a:ext cx="0" cy="1733550"/>
                </a:xfrm>
                <a:prstGeom prst="straightConnector1">
                  <a:avLst/>
                </a:prstGeom>
                <a:grpFill/>
                <a:ln w="6350" cap="flat" cmpd="sng" algn="ctr">
                  <a:solidFill>
                    <a:sysClr val="windowText" lastClr="000000"/>
                  </a:solidFill>
                  <a:prstDash val="solid"/>
                  <a:miter lim="800000"/>
                  <a:tailEnd type="triangle"/>
                </a:ln>
                <a:effectLst/>
              </p:spPr>
            </p:cxnSp>
            <p:sp>
              <p:nvSpPr>
                <p:cNvPr id="29" name="Text Box 2"/>
                <p:cNvSpPr txBox="1">
                  <a:spLocks noChangeArrowheads="1"/>
                </p:cNvSpPr>
                <p:nvPr/>
              </p:nvSpPr>
              <p:spPr bwMode="auto">
                <a:xfrm rot="16200000">
                  <a:off x="-206693" y="671512"/>
                  <a:ext cx="647065" cy="233680"/>
                </a:xfrm>
                <a:prstGeom prst="rect">
                  <a:avLst/>
                </a:prstGeom>
                <a:noFill/>
                <a:ln w="9525">
                  <a:noFill/>
                  <a:miter lim="800000"/>
                  <a:headEnd/>
                  <a:tailEnd/>
                </a:ln>
              </p:spPr>
              <p:txBody>
                <a:bodyPr/>
                <a:lstStyle/>
                <a:p>
                  <a:pPr eaLnBrk="1" fontAlgn="auto" hangingPunct="1">
                    <a:lnSpc>
                      <a:spcPct val="107000"/>
                    </a:lnSpc>
                    <a:spcBef>
                      <a:spcPts val="0"/>
                    </a:spcBef>
                    <a:spcAft>
                      <a:spcPts val="800"/>
                    </a:spcAft>
                    <a:defRPr/>
                  </a:pPr>
                  <a:r>
                    <a:rPr lang="en-GB" sz="900" kern="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Recovery</a:t>
                  </a:r>
                  <a:endParaRPr lang="en-GB" sz="1100" kern="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7" name="Rectangle 6"/>
            <p:cNvSpPr/>
            <p:nvPr/>
          </p:nvSpPr>
          <p:spPr>
            <a:xfrm>
              <a:off x="400050" y="1724025"/>
              <a:ext cx="1990274" cy="228600"/>
            </a:xfrm>
            <a:prstGeom prst="rect">
              <a:avLst/>
            </a:prstGeom>
            <a:grpFill/>
            <a:ln w="12700" cap="flat" cmpd="sng" algn="ctr">
              <a:solidFill>
                <a:sysClr val="windowText" lastClr="000000"/>
              </a:solidFill>
              <a:prstDash val="solid"/>
              <a:miter lim="800000"/>
            </a:ln>
            <a:effectLst/>
          </p:spPr>
          <p:txBody>
            <a:bodyPr anchor="ctr"/>
            <a:lstStyle/>
            <a:p>
              <a:pPr algn="ctr" eaLnBrk="1" fontAlgn="auto" hangingPunct="1">
                <a:lnSpc>
                  <a:spcPct val="107000"/>
                </a:lnSpc>
                <a:spcBef>
                  <a:spcPts val="0"/>
                </a:spcBef>
                <a:spcAft>
                  <a:spcPts val="800"/>
                </a:spcAft>
                <a:defRPr/>
              </a:pPr>
              <a:r>
                <a:rPr lang="en-GB" sz="900" kern="0" dirty="0">
                  <a:solidFill>
                    <a:schemeClr val="bg1"/>
                  </a:solidFill>
                  <a:latin typeface="Calibri" panose="020F0502020204030204" pitchFamily="34" charset="0"/>
                  <a:ea typeface="Calibri" panose="020F0502020204030204" pitchFamily="34" charset="0"/>
                  <a:cs typeface="Times New Roman" panose="02020603050405020304" pitchFamily="18" charset="0"/>
                </a:rPr>
                <a:t>Termination</a:t>
              </a:r>
              <a:endParaRPr lang="en-GB" sz="1100" kern="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Arrow Connector 7"/>
            <p:cNvCxnSpPr/>
            <p:nvPr/>
          </p:nvCxnSpPr>
          <p:spPr>
            <a:xfrm>
              <a:off x="1400175" y="1609725"/>
              <a:ext cx="0" cy="114300"/>
            </a:xfrm>
            <a:prstGeom prst="straightConnector1">
              <a:avLst/>
            </a:prstGeom>
            <a:grpFill/>
            <a:ln w="6350" cap="flat" cmpd="sng" algn="ctr">
              <a:solidFill>
                <a:sysClr val="windowText" lastClr="000000"/>
              </a:solidFill>
              <a:prstDash val="solid"/>
              <a:miter lim="800000"/>
              <a:tailEnd type="triangle"/>
            </a:ln>
            <a:effectLst/>
          </p:spPr>
        </p:cxnSp>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2600" b="1" dirty="0" smtClean="0">
                <a:solidFill>
                  <a:schemeClr val="bg1">
                    <a:lumMod val="50000"/>
                  </a:schemeClr>
                </a:solidFill>
                <a:ea typeface="+mj-ea"/>
              </a:rPr>
              <a:t>Transtheoretical Model</a:t>
            </a:r>
            <a:endParaRPr lang="en-GB" sz="2600" b="1" dirty="0">
              <a:solidFill>
                <a:schemeClr val="bg1">
                  <a:lumMod val="50000"/>
                </a:schemeClr>
              </a:solidFill>
              <a:ea typeface="+mj-ea"/>
            </a:endParaRPr>
          </a:p>
        </p:txBody>
      </p:sp>
      <p:sp>
        <p:nvSpPr>
          <p:cNvPr id="23555" name="Content Placeholder 29"/>
          <p:cNvSpPr>
            <a:spLocks noGrp="1"/>
          </p:cNvSpPr>
          <p:nvPr>
            <p:ph idx="1"/>
          </p:nvPr>
        </p:nvSpPr>
        <p:spPr/>
        <p:txBody>
          <a:bodyPr/>
          <a:lstStyle/>
          <a:p>
            <a:pPr>
              <a:buClr>
                <a:srgbClr val="419195"/>
              </a:buClr>
            </a:pPr>
            <a:r>
              <a:rPr lang="en-GB" altLang="en-US" sz="1800" smtClean="0"/>
              <a:t>The </a:t>
            </a:r>
            <a:r>
              <a:rPr lang="en-GB" altLang="en-US" sz="1800" b="1" smtClean="0"/>
              <a:t>Transtheoretical Model </a:t>
            </a:r>
            <a:r>
              <a:rPr lang="en-GB" altLang="en-US" sz="1800" smtClean="0"/>
              <a:t>(Prochaska et al., 1992) can be used to understand the role of peer mentoring on the process of recovery maintenance</a:t>
            </a:r>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0" y="254000"/>
            <a:ext cx="17272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3008784" y="2852936"/>
            <a:ext cx="3991193" cy="3136553"/>
            <a:chOff x="0" y="0"/>
            <a:chExt cx="2798444" cy="1952625"/>
          </a:xfrm>
          <a:solidFill>
            <a:srgbClr val="48A2A6"/>
          </a:solidFill>
        </p:grpSpPr>
        <p:grpSp>
          <p:nvGrpSpPr>
            <p:cNvPr id="6" name="Group 5"/>
            <p:cNvGrpSpPr/>
            <p:nvPr/>
          </p:nvGrpSpPr>
          <p:grpSpPr>
            <a:xfrm>
              <a:off x="0" y="0"/>
              <a:ext cx="2798444" cy="1838325"/>
              <a:chOff x="0" y="0"/>
              <a:chExt cx="2798444" cy="1838325"/>
            </a:xfrm>
            <a:grpFill/>
          </p:grpSpPr>
          <p:cxnSp>
            <p:nvCxnSpPr>
              <p:cNvPr id="9" name="Straight Arrow Connector 8"/>
              <p:cNvCxnSpPr/>
              <p:nvPr/>
            </p:nvCxnSpPr>
            <p:spPr>
              <a:xfrm flipV="1">
                <a:off x="2543175" y="104775"/>
                <a:ext cx="0" cy="1371600"/>
              </a:xfrm>
              <a:prstGeom prst="straightConnector1">
                <a:avLst/>
              </a:prstGeom>
              <a:grpFill/>
              <a:ln w="6350" cap="flat" cmpd="sng" algn="ctr">
                <a:solidFill>
                  <a:sysClr val="windowText" lastClr="000000"/>
                </a:solidFill>
                <a:prstDash val="solid"/>
                <a:miter lim="800000"/>
                <a:tailEnd type="triangle"/>
              </a:ln>
              <a:effectLst/>
            </p:spPr>
          </p:cxnSp>
          <p:grpSp>
            <p:nvGrpSpPr>
              <p:cNvPr id="10" name="Group 9"/>
              <p:cNvGrpSpPr/>
              <p:nvPr/>
            </p:nvGrpSpPr>
            <p:grpSpPr>
              <a:xfrm>
                <a:off x="0" y="0"/>
                <a:ext cx="2798444" cy="1838325"/>
                <a:chOff x="0" y="0"/>
                <a:chExt cx="2798444" cy="1838325"/>
              </a:xfrm>
              <a:grpFill/>
            </p:grpSpPr>
            <p:cxnSp>
              <p:nvCxnSpPr>
                <p:cNvPr id="11" name="Straight Arrow Connector 10"/>
                <p:cNvCxnSpPr/>
                <p:nvPr/>
              </p:nvCxnSpPr>
              <p:spPr>
                <a:xfrm>
                  <a:off x="2388869" y="333375"/>
                  <a:ext cx="152400" cy="0"/>
                </a:xfrm>
                <a:prstGeom prst="straightConnector1">
                  <a:avLst/>
                </a:prstGeom>
                <a:grpFill/>
                <a:ln w="6350" cap="flat" cmpd="sng" algn="ctr">
                  <a:solidFill>
                    <a:sysClr val="windowText" lastClr="000000"/>
                  </a:solidFill>
                  <a:prstDash val="solid"/>
                  <a:miter lim="800000"/>
                  <a:tailEnd type="triangle"/>
                </a:ln>
                <a:effectLst/>
              </p:spPr>
            </p:cxnSp>
            <p:cxnSp>
              <p:nvCxnSpPr>
                <p:cNvPr id="12" name="Straight Arrow Connector 11"/>
                <p:cNvCxnSpPr/>
                <p:nvPr/>
              </p:nvCxnSpPr>
              <p:spPr>
                <a:xfrm>
                  <a:off x="2388869" y="676275"/>
                  <a:ext cx="152400" cy="0"/>
                </a:xfrm>
                <a:prstGeom prst="straightConnector1">
                  <a:avLst/>
                </a:prstGeom>
                <a:grpFill/>
                <a:ln w="6350" cap="flat" cmpd="sng" algn="ctr">
                  <a:solidFill>
                    <a:sysClr val="windowText" lastClr="000000"/>
                  </a:solidFill>
                  <a:prstDash val="solid"/>
                  <a:miter lim="800000"/>
                  <a:tailEnd type="triangle"/>
                </a:ln>
                <a:effectLst/>
              </p:spPr>
            </p:cxnSp>
            <p:sp>
              <p:nvSpPr>
                <p:cNvPr id="13" name="Rectangle 12"/>
                <p:cNvSpPr/>
                <p:nvPr/>
              </p:nvSpPr>
              <p:spPr>
                <a:xfrm>
                  <a:off x="398144" y="0"/>
                  <a:ext cx="1990725" cy="219075"/>
                </a:xfrm>
                <a:prstGeom prst="rect">
                  <a:avLst/>
                </a:prstGeom>
                <a:solidFill>
                  <a:srgbClr val="92D050"/>
                </a:solidFill>
                <a:ln w="12700" cap="flat" cmpd="sng" algn="ctr">
                  <a:solidFill>
                    <a:sysClr val="windowText" lastClr="000000"/>
                  </a:solidFill>
                  <a:prstDash val="solid"/>
                  <a:miter lim="800000"/>
                </a:ln>
                <a:effectLst/>
              </p:spPr>
              <p:txBody>
                <a:bodyPr anchor="ctr"/>
                <a:lstStyle/>
                <a:p>
                  <a:pPr algn="ctr" eaLnBrk="1" fontAlgn="auto" hangingPunct="1">
                    <a:lnSpc>
                      <a:spcPct val="107000"/>
                    </a:lnSpc>
                    <a:spcBef>
                      <a:spcPts val="0"/>
                    </a:spcBef>
                    <a:spcAft>
                      <a:spcPts val="800"/>
                    </a:spcAft>
                    <a:defRPr/>
                  </a:pPr>
                  <a:r>
                    <a:rPr lang="en-GB" sz="900" kern="0" dirty="0">
                      <a:solidFill>
                        <a:schemeClr val="bg1"/>
                      </a:solidFill>
                      <a:latin typeface="Calibri" panose="020F0502020204030204"/>
                      <a:ea typeface="Calibri" panose="020F0502020204030204" pitchFamily="34" charset="0"/>
                      <a:cs typeface="Times New Roman" panose="02020603050405020304" pitchFamily="18" charset="0"/>
                    </a:rPr>
                    <a:t>Precontemplation</a:t>
                  </a:r>
                  <a:endParaRPr lang="en-GB" sz="1100" kern="0" dirty="0">
                    <a:solidFill>
                      <a:schemeClr val="bg1"/>
                    </a:solidFill>
                    <a:latin typeface="Calibri" panose="020F0502020204030204"/>
                    <a:ea typeface="Calibri" panose="020F0502020204030204" pitchFamily="34" charset="0"/>
                    <a:cs typeface="Times New Roman" panose="02020603050405020304" pitchFamily="18" charset="0"/>
                  </a:endParaRPr>
                </a:p>
              </p:txBody>
            </p:sp>
            <p:sp>
              <p:nvSpPr>
                <p:cNvPr id="14" name="Rectangle 13"/>
                <p:cNvSpPr/>
                <p:nvPr/>
              </p:nvSpPr>
              <p:spPr>
                <a:xfrm>
                  <a:off x="398144" y="333375"/>
                  <a:ext cx="1990725" cy="228600"/>
                </a:xfrm>
                <a:prstGeom prst="rect">
                  <a:avLst/>
                </a:prstGeom>
                <a:solidFill>
                  <a:srgbClr val="92D050"/>
                </a:solidFill>
                <a:ln w="12700" cap="flat" cmpd="sng" algn="ctr">
                  <a:solidFill>
                    <a:sysClr val="windowText" lastClr="000000"/>
                  </a:solidFill>
                  <a:prstDash val="solid"/>
                  <a:miter lim="800000"/>
                </a:ln>
                <a:effectLst/>
              </p:spPr>
              <p:txBody>
                <a:bodyPr anchor="ctr"/>
                <a:lstStyle/>
                <a:p>
                  <a:pPr algn="ctr" eaLnBrk="1" fontAlgn="auto" hangingPunct="1">
                    <a:lnSpc>
                      <a:spcPct val="107000"/>
                    </a:lnSpc>
                    <a:spcBef>
                      <a:spcPts val="0"/>
                    </a:spcBef>
                    <a:spcAft>
                      <a:spcPts val="800"/>
                    </a:spcAft>
                    <a:defRPr/>
                  </a:pPr>
                  <a:r>
                    <a:rPr lang="en-GB" sz="900" kern="0" dirty="0">
                      <a:solidFill>
                        <a:schemeClr val="bg1"/>
                      </a:solidFill>
                      <a:latin typeface="Calibri" panose="020F0502020204030204"/>
                      <a:ea typeface="Calibri" panose="020F0502020204030204" pitchFamily="34" charset="0"/>
                      <a:cs typeface="Times New Roman" panose="02020603050405020304" pitchFamily="18" charset="0"/>
                    </a:rPr>
                    <a:t>Contemplation</a:t>
                  </a:r>
                  <a:endParaRPr lang="en-GB" sz="1100" kern="0" dirty="0">
                    <a:solidFill>
                      <a:schemeClr val="bg1"/>
                    </a:solidFill>
                    <a:latin typeface="Calibri" panose="020F0502020204030204"/>
                    <a:ea typeface="Calibri" panose="020F0502020204030204" pitchFamily="34" charset="0"/>
                    <a:cs typeface="Times New Roman" panose="02020603050405020304" pitchFamily="18" charset="0"/>
                  </a:endParaRPr>
                </a:p>
              </p:txBody>
            </p:sp>
            <p:sp>
              <p:nvSpPr>
                <p:cNvPr id="15" name="Rectangle 14"/>
                <p:cNvSpPr/>
                <p:nvPr/>
              </p:nvSpPr>
              <p:spPr>
                <a:xfrm>
                  <a:off x="398144" y="676275"/>
                  <a:ext cx="1990725" cy="219075"/>
                </a:xfrm>
                <a:prstGeom prst="rect">
                  <a:avLst/>
                </a:prstGeom>
                <a:solidFill>
                  <a:srgbClr val="92D050"/>
                </a:solidFill>
                <a:ln w="12700" cap="flat" cmpd="sng" algn="ctr">
                  <a:solidFill>
                    <a:sysClr val="windowText" lastClr="000000"/>
                  </a:solidFill>
                  <a:prstDash val="solid"/>
                  <a:miter lim="800000"/>
                </a:ln>
                <a:effectLst/>
              </p:spPr>
              <p:txBody>
                <a:bodyPr anchor="ctr"/>
                <a:lstStyle/>
                <a:p>
                  <a:pPr algn="ctr" eaLnBrk="1" fontAlgn="auto" hangingPunct="1">
                    <a:lnSpc>
                      <a:spcPct val="107000"/>
                    </a:lnSpc>
                    <a:spcBef>
                      <a:spcPts val="0"/>
                    </a:spcBef>
                    <a:spcAft>
                      <a:spcPts val="800"/>
                    </a:spcAft>
                    <a:defRPr/>
                  </a:pPr>
                  <a:r>
                    <a:rPr lang="en-GB" sz="900" kern="0" dirty="0">
                      <a:solidFill>
                        <a:schemeClr val="bg1"/>
                      </a:solidFill>
                      <a:latin typeface="Calibri" panose="020F0502020204030204"/>
                      <a:ea typeface="Calibri" panose="020F0502020204030204" pitchFamily="34" charset="0"/>
                      <a:cs typeface="Times New Roman" panose="02020603050405020304" pitchFamily="18" charset="0"/>
                    </a:rPr>
                    <a:t>Preparation</a:t>
                  </a:r>
                  <a:endParaRPr lang="en-GB" sz="1100" kern="0" dirty="0">
                    <a:solidFill>
                      <a:schemeClr val="bg1"/>
                    </a:solidFill>
                    <a:latin typeface="Calibri" panose="020F0502020204030204"/>
                    <a:ea typeface="Calibri" panose="020F0502020204030204" pitchFamily="34" charset="0"/>
                    <a:cs typeface="Times New Roman" panose="02020603050405020304" pitchFamily="18" charset="0"/>
                  </a:endParaRPr>
                </a:p>
              </p:txBody>
            </p:sp>
            <p:cxnSp>
              <p:nvCxnSpPr>
                <p:cNvPr id="16" name="Straight Arrow Connector 15"/>
                <p:cNvCxnSpPr/>
                <p:nvPr/>
              </p:nvCxnSpPr>
              <p:spPr>
                <a:xfrm flipH="1">
                  <a:off x="2388869" y="561975"/>
                  <a:ext cx="152400" cy="0"/>
                </a:xfrm>
                <a:prstGeom prst="straightConnector1">
                  <a:avLst/>
                </a:prstGeom>
                <a:grpFill/>
                <a:ln w="6350" cap="flat" cmpd="sng" algn="ctr">
                  <a:solidFill>
                    <a:sysClr val="windowText" lastClr="000000"/>
                  </a:solidFill>
                  <a:prstDash val="solid"/>
                  <a:miter lim="800000"/>
                  <a:tailEnd type="triangle"/>
                </a:ln>
                <a:effectLst/>
              </p:spPr>
            </p:cxnSp>
            <p:cxnSp>
              <p:nvCxnSpPr>
                <p:cNvPr id="17" name="Straight Arrow Connector 16"/>
                <p:cNvCxnSpPr/>
                <p:nvPr/>
              </p:nvCxnSpPr>
              <p:spPr>
                <a:xfrm>
                  <a:off x="1398269" y="219075"/>
                  <a:ext cx="0" cy="114300"/>
                </a:xfrm>
                <a:prstGeom prst="straightConnector1">
                  <a:avLst/>
                </a:prstGeom>
                <a:grpFill/>
                <a:ln w="6350" cap="flat" cmpd="sng" algn="ctr">
                  <a:solidFill>
                    <a:sysClr val="windowText" lastClr="000000"/>
                  </a:solidFill>
                  <a:prstDash val="solid"/>
                  <a:miter lim="800000"/>
                  <a:tailEnd type="triangle"/>
                </a:ln>
                <a:effectLst/>
              </p:spPr>
            </p:cxnSp>
            <p:cxnSp>
              <p:nvCxnSpPr>
                <p:cNvPr id="18" name="Straight Arrow Connector 17"/>
                <p:cNvCxnSpPr/>
                <p:nvPr/>
              </p:nvCxnSpPr>
              <p:spPr>
                <a:xfrm>
                  <a:off x="1398269" y="561975"/>
                  <a:ext cx="0" cy="114300"/>
                </a:xfrm>
                <a:prstGeom prst="straightConnector1">
                  <a:avLst/>
                </a:prstGeom>
                <a:grpFill/>
                <a:ln w="6350" cap="flat" cmpd="sng" algn="ctr">
                  <a:solidFill>
                    <a:sysClr val="windowText" lastClr="000000"/>
                  </a:solidFill>
                  <a:prstDash val="solid"/>
                  <a:miter lim="800000"/>
                  <a:tailEnd type="triangle"/>
                </a:ln>
                <a:effectLst/>
              </p:spPr>
            </p:cxnSp>
            <p:sp>
              <p:nvSpPr>
                <p:cNvPr id="19" name="Rectangle 18"/>
                <p:cNvSpPr/>
                <p:nvPr/>
              </p:nvSpPr>
              <p:spPr>
                <a:xfrm>
                  <a:off x="398144" y="1019175"/>
                  <a:ext cx="1990725" cy="228600"/>
                </a:xfrm>
                <a:prstGeom prst="rect">
                  <a:avLst/>
                </a:prstGeom>
                <a:solidFill>
                  <a:srgbClr val="92D050"/>
                </a:solidFill>
                <a:ln w="12700" cap="flat" cmpd="sng" algn="ctr">
                  <a:solidFill>
                    <a:sysClr val="windowText" lastClr="000000"/>
                  </a:solidFill>
                  <a:prstDash val="solid"/>
                  <a:miter lim="800000"/>
                </a:ln>
                <a:effectLst/>
              </p:spPr>
              <p:txBody>
                <a:bodyPr anchor="ctr"/>
                <a:lstStyle/>
                <a:p>
                  <a:pPr algn="ctr" eaLnBrk="1" fontAlgn="auto" hangingPunct="1">
                    <a:lnSpc>
                      <a:spcPct val="107000"/>
                    </a:lnSpc>
                    <a:spcBef>
                      <a:spcPts val="0"/>
                    </a:spcBef>
                    <a:spcAft>
                      <a:spcPts val="800"/>
                    </a:spcAft>
                    <a:defRPr/>
                  </a:pPr>
                  <a:r>
                    <a:rPr lang="en-GB" sz="900" kern="0" dirty="0">
                      <a:solidFill>
                        <a:schemeClr val="bg1"/>
                      </a:solidFill>
                      <a:latin typeface="Calibri" panose="020F0502020204030204"/>
                      <a:ea typeface="Calibri" panose="020F0502020204030204" pitchFamily="34" charset="0"/>
                      <a:cs typeface="Times New Roman" panose="02020603050405020304" pitchFamily="18" charset="0"/>
                    </a:rPr>
                    <a:t>Action</a:t>
                  </a:r>
                  <a:endParaRPr lang="en-GB" sz="1100" kern="0" dirty="0">
                    <a:solidFill>
                      <a:schemeClr val="bg1"/>
                    </a:solidFill>
                    <a:latin typeface="Calibri" panose="020F0502020204030204"/>
                    <a:ea typeface="Calibri" panose="020F0502020204030204" pitchFamily="34" charset="0"/>
                    <a:cs typeface="Times New Roman" panose="02020603050405020304" pitchFamily="18" charset="0"/>
                  </a:endParaRPr>
                </a:p>
              </p:txBody>
            </p:sp>
            <p:cxnSp>
              <p:nvCxnSpPr>
                <p:cNvPr id="20" name="Straight Arrow Connector 19"/>
                <p:cNvCxnSpPr/>
                <p:nvPr/>
              </p:nvCxnSpPr>
              <p:spPr>
                <a:xfrm>
                  <a:off x="1398269" y="904875"/>
                  <a:ext cx="0" cy="114300"/>
                </a:xfrm>
                <a:prstGeom prst="straightConnector1">
                  <a:avLst/>
                </a:prstGeom>
                <a:grpFill/>
                <a:ln w="6350" cap="flat" cmpd="sng" algn="ctr">
                  <a:solidFill>
                    <a:sysClr val="windowText" lastClr="000000"/>
                  </a:solidFill>
                  <a:prstDash val="solid"/>
                  <a:miter lim="800000"/>
                  <a:tailEnd type="triangle"/>
                </a:ln>
                <a:effectLst/>
              </p:spPr>
            </p:cxnSp>
            <p:cxnSp>
              <p:nvCxnSpPr>
                <p:cNvPr id="21" name="Straight Arrow Connector 20"/>
                <p:cNvCxnSpPr/>
                <p:nvPr/>
              </p:nvCxnSpPr>
              <p:spPr>
                <a:xfrm>
                  <a:off x="1398269" y="1247775"/>
                  <a:ext cx="0" cy="114300"/>
                </a:xfrm>
                <a:prstGeom prst="straightConnector1">
                  <a:avLst/>
                </a:prstGeom>
                <a:grpFill/>
                <a:ln w="6350" cap="flat" cmpd="sng" algn="ctr">
                  <a:solidFill>
                    <a:sysClr val="windowText" lastClr="000000"/>
                  </a:solidFill>
                  <a:prstDash val="solid"/>
                  <a:miter lim="800000"/>
                  <a:tailEnd type="triangle"/>
                </a:ln>
                <a:effectLst/>
              </p:spPr>
            </p:cxnSp>
            <p:cxnSp>
              <p:nvCxnSpPr>
                <p:cNvPr id="22" name="Straight Arrow Connector 21"/>
                <p:cNvCxnSpPr/>
                <p:nvPr/>
              </p:nvCxnSpPr>
              <p:spPr>
                <a:xfrm flipH="1">
                  <a:off x="2388869" y="104775"/>
                  <a:ext cx="152400" cy="0"/>
                </a:xfrm>
                <a:prstGeom prst="straightConnector1">
                  <a:avLst/>
                </a:prstGeom>
                <a:grpFill/>
                <a:ln w="6350" cap="flat" cmpd="sng" algn="ctr">
                  <a:solidFill>
                    <a:sysClr val="windowText" lastClr="000000"/>
                  </a:solidFill>
                  <a:prstDash val="solid"/>
                  <a:miter lim="800000"/>
                  <a:tailEnd type="triangle"/>
                </a:ln>
                <a:effectLst/>
              </p:spPr>
            </p:cxnSp>
            <p:sp>
              <p:nvSpPr>
                <p:cNvPr id="23" name="Text Box 2"/>
                <p:cNvSpPr txBox="1">
                  <a:spLocks noChangeArrowheads="1"/>
                </p:cNvSpPr>
                <p:nvPr/>
              </p:nvSpPr>
              <p:spPr bwMode="auto">
                <a:xfrm rot="16200000">
                  <a:off x="2360294" y="676275"/>
                  <a:ext cx="638175" cy="238125"/>
                </a:xfrm>
                <a:prstGeom prst="rect">
                  <a:avLst/>
                </a:prstGeom>
                <a:noFill/>
                <a:ln w="9525">
                  <a:noFill/>
                  <a:miter lim="800000"/>
                  <a:headEnd/>
                  <a:tailEnd/>
                </a:ln>
              </p:spPr>
              <p:txBody>
                <a:bodyPr/>
                <a:lstStyle/>
                <a:p>
                  <a:pPr eaLnBrk="1" fontAlgn="auto" hangingPunct="1">
                    <a:lnSpc>
                      <a:spcPct val="107000"/>
                    </a:lnSpc>
                    <a:spcBef>
                      <a:spcPts val="0"/>
                    </a:spcBef>
                    <a:spcAft>
                      <a:spcPts val="800"/>
                    </a:spcAft>
                    <a:defRPr/>
                  </a:pPr>
                  <a:r>
                    <a:rPr lang="en-GB" sz="900" kern="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Relapse</a:t>
                  </a:r>
                  <a:endParaRPr lang="en-GB" sz="1100" kern="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24" name="Straight Arrow Connector 23"/>
                <p:cNvCxnSpPr/>
                <p:nvPr/>
              </p:nvCxnSpPr>
              <p:spPr>
                <a:xfrm>
                  <a:off x="2388869" y="1133475"/>
                  <a:ext cx="152400" cy="0"/>
                </a:xfrm>
                <a:prstGeom prst="straightConnector1">
                  <a:avLst/>
                </a:prstGeom>
                <a:grpFill/>
                <a:ln w="6350" cap="flat" cmpd="sng" algn="ctr">
                  <a:solidFill>
                    <a:sysClr val="windowText" lastClr="000000"/>
                  </a:solidFill>
                  <a:prstDash val="solid"/>
                  <a:miter lim="800000"/>
                  <a:tailEnd type="triangle"/>
                </a:ln>
                <a:effectLst/>
              </p:spPr>
            </p:cxnSp>
            <p:cxnSp>
              <p:nvCxnSpPr>
                <p:cNvPr id="25" name="Straight Arrow Connector 24"/>
                <p:cNvCxnSpPr/>
                <p:nvPr/>
              </p:nvCxnSpPr>
              <p:spPr>
                <a:xfrm flipH="1">
                  <a:off x="2388869" y="895350"/>
                  <a:ext cx="152400" cy="0"/>
                </a:xfrm>
                <a:prstGeom prst="straightConnector1">
                  <a:avLst/>
                </a:prstGeom>
                <a:grpFill/>
                <a:ln w="6350" cap="flat" cmpd="sng" algn="ctr">
                  <a:solidFill>
                    <a:sysClr val="windowText" lastClr="000000"/>
                  </a:solidFill>
                  <a:prstDash val="solid"/>
                  <a:miter lim="800000"/>
                  <a:tailEnd type="triangle"/>
                </a:ln>
                <a:effectLst/>
              </p:spPr>
            </p:cxnSp>
            <p:sp>
              <p:nvSpPr>
                <p:cNvPr id="26" name="Rectangle 25"/>
                <p:cNvSpPr/>
                <p:nvPr/>
              </p:nvSpPr>
              <p:spPr>
                <a:xfrm>
                  <a:off x="398144" y="1362075"/>
                  <a:ext cx="1990725" cy="228600"/>
                </a:xfrm>
                <a:prstGeom prst="rect">
                  <a:avLst/>
                </a:prstGeom>
                <a:solidFill>
                  <a:srgbClr val="FFFF00"/>
                </a:solidFill>
                <a:ln w="12700" cap="flat" cmpd="sng" algn="ctr">
                  <a:solidFill>
                    <a:sysClr val="windowText" lastClr="000000"/>
                  </a:solidFill>
                  <a:prstDash val="solid"/>
                  <a:miter lim="800000"/>
                </a:ln>
                <a:effectLst/>
              </p:spPr>
              <p:txBody>
                <a:bodyPr anchor="ctr"/>
                <a:lstStyle/>
                <a:p>
                  <a:pPr algn="ctr" eaLnBrk="1" fontAlgn="auto" hangingPunct="1">
                    <a:lnSpc>
                      <a:spcPct val="107000"/>
                    </a:lnSpc>
                    <a:spcBef>
                      <a:spcPts val="0"/>
                    </a:spcBef>
                    <a:spcAft>
                      <a:spcPts val="800"/>
                    </a:spcAft>
                    <a:defRPr/>
                  </a:pPr>
                  <a:r>
                    <a:rPr lang="en-GB" sz="900" kern="0" dirty="0">
                      <a:solidFill>
                        <a:schemeClr val="accent6">
                          <a:lumMod val="50000"/>
                        </a:schemeClr>
                      </a:solidFill>
                      <a:latin typeface="Calibri" panose="020F0502020204030204"/>
                      <a:ea typeface="Calibri" panose="020F0502020204030204" pitchFamily="34" charset="0"/>
                      <a:cs typeface="Times New Roman" panose="02020603050405020304" pitchFamily="18" charset="0"/>
                    </a:rPr>
                    <a:t>Maintenance</a:t>
                  </a:r>
                  <a:endParaRPr lang="en-GB" sz="1100" kern="0" dirty="0">
                    <a:solidFill>
                      <a:schemeClr val="accent6">
                        <a:lumMod val="50000"/>
                      </a:schemeClr>
                    </a:solidFill>
                    <a:latin typeface="Calibri" panose="020F0502020204030204"/>
                    <a:ea typeface="Calibri" panose="020F0502020204030204" pitchFamily="34" charset="0"/>
                    <a:cs typeface="Times New Roman" panose="02020603050405020304" pitchFamily="18" charset="0"/>
                  </a:endParaRPr>
                </a:p>
              </p:txBody>
            </p:sp>
            <p:cxnSp>
              <p:nvCxnSpPr>
                <p:cNvPr id="27" name="Straight Arrow Connector 26"/>
                <p:cNvCxnSpPr/>
                <p:nvPr/>
              </p:nvCxnSpPr>
              <p:spPr>
                <a:xfrm>
                  <a:off x="2388869" y="1476375"/>
                  <a:ext cx="152400" cy="0"/>
                </a:xfrm>
                <a:prstGeom prst="straightConnector1">
                  <a:avLst/>
                </a:prstGeom>
                <a:grpFill/>
                <a:ln w="6350" cap="flat" cmpd="sng" algn="ctr">
                  <a:solidFill>
                    <a:sysClr val="windowText" lastClr="000000"/>
                  </a:solidFill>
                  <a:prstDash val="solid"/>
                  <a:miter lim="800000"/>
                  <a:tailEnd type="triangle"/>
                </a:ln>
                <a:effectLst/>
              </p:spPr>
            </p:cxnSp>
            <p:cxnSp>
              <p:nvCxnSpPr>
                <p:cNvPr id="28" name="Straight Arrow Connector 27"/>
                <p:cNvCxnSpPr/>
                <p:nvPr/>
              </p:nvCxnSpPr>
              <p:spPr>
                <a:xfrm>
                  <a:off x="293303" y="104775"/>
                  <a:ext cx="0" cy="1733550"/>
                </a:xfrm>
                <a:prstGeom prst="straightConnector1">
                  <a:avLst/>
                </a:prstGeom>
                <a:grpFill/>
                <a:ln w="6350" cap="flat" cmpd="sng" algn="ctr">
                  <a:solidFill>
                    <a:sysClr val="windowText" lastClr="000000"/>
                  </a:solidFill>
                  <a:prstDash val="solid"/>
                  <a:miter lim="800000"/>
                  <a:tailEnd type="triangle"/>
                </a:ln>
                <a:effectLst/>
              </p:spPr>
            </p:cxnSp>
            <p:sp>
              <p:nvSpPr>
                <p:cNvPr id="29" name="Text Box 2"/>
                <p:cNvSpPr txBox="1">
                  <a:spLocks noChangeArrowheads="1"/>
                </p:cNvSpPr>
                <p:nvPr/>
              </p:nvSpPr>
              <p:spPr bwMode="auto">
                <a:xfrm rot="16200000">
                  <a:off x="-206693" y="671512"/>
                  <a:ext cx="647065" cy="233680"/>
                </a:xfrm>
                <a:prstGeom prst="rect">
                  <a:avLst/>
                </a:prstGeom>
                <a:noFill/>
                <a:ln w="9525">
                  <a:noFill/>
                  <a:miter lim="800000"/>
                  <a:headEnd/>
                  <a:tailEnd/>
                </a:ln>
              </p:spPr>
              <p:txBody>
                <a:bodyPr/>
                <a:lstStyle/>
                <a:p>
                  <a:pPr eaLnBrk="1" fontAlgn="auto" hangingPunct="1">
                    <a:lnSpc>
                      <a:spcPct val="107000"/>
                    </a:lnSpc>
                    <a:spcBef>
                      <a:spcPts val="0"/>
                    </a:spcBef>
                    <a:spcAft>
                      <a:spcPts val="800"/>
                    </a:spcAft>
                    <a:defRPr/>
                  </a:pPr>
                  <a:r>
                    <a:rPr lang="en-GB" sz="900" kern="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Recovery</a:t>
                  </a:r>
                  <a:endParaRPr lang="en-GB" sz="1100" kern="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7" name="Rectangle 6"/>
            <p:cNvSpPr/>
            <p:nvPr/>
          </p:nvSpPr>
          <p:spPr>
            <a:xfrm>
              <a:off x="400050" y="1724025"/>
              <a:ext cx="1990274" cy="228600"/>
            </a:xfrm>
            <a:prstGeom prst="rect">
              <a:avLst/>
            </a:prstGeom>
            <a:solidFill>
              <a:srgbClr val="92D050"/>
            </a:solidFill>
            <a:ln w="12700" cap="flat" cmpd="sng" algn="ctr">
              <a:solidFill>
                <a:sysClr val="windowText" lastClr="000000"/>
              </a:solidFill>
              <a:prstDash val="solid"/>
              <a:miter lim="800000"/>
            </a:ln>
            <a:effectLst/>
          </p:spPr>
          <p:txBody>
            <a:bodyPr anchor="ctr"/>
            <a:lstStyle/>
            <a:p>
              <a:pPr algn="ctr" eaLnBrk="1" fontAlgn="auto" hangingPunct="1">
                <a:lnSpc>
                  <a:spcPct val="107000"/>
                </a:lnSpc>
                <a:spcBef>
                  <a:spcPts val="0"/>
                </a:spcBef>
                <a:spcAft>
                  <a:spcPts val="800"/>
                </a:spcAft>
                <a:defRPr/>
              </a:pPr>
              <a:r>
                <a:rPr lang="en-GB" sz="900" kern="0" dirty="0">
                  <a:solidFill>
                    <a:schemeClr val="bg1"/>
                  </a:solidFill>
                  <a:latin typeface="Calibri" panose="020F0502020204030204" pitchFamily="34" charset="0"/>
                  <a:ea typeface="Calibri" panose="020F0502020204030204" pitchFamily="34" charset="0"/>
                  <a:cs typeface="Times New Roman" panose="02020603050405020304" pitchFamily="18" charset="0"/>
                </a:rPr>
                <a:t>Termination</a:t>
              </a:r>
              <a:endParaRPr lang="en-GB" sz="1100" kern="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Arrow Connector 7"/>
            <p:cNvCxnSpPr/>
            <p:nvPr/>
          </p:nvCxnSpPr>
          <p:spPr>
            <a:xfrm>
              <a:off x="1400175" y="1609725"/>
              <a:ext cx="0" cy="114300"/>
            </a:xfrm>
            <a:prstGeom prst="straightConnector1">
              <a:avLst/>
            </a:prstGeom>
            <a:grpFill/>
            <a:ln w="6350" cap="flat" cmpd="sng" algn="ctr">
              <a:solidFill>
                <a:sysClr val="windowText" lastClr="000000"/>
              </a:solidFill>
              <a:prstDash val="solid"/>
              <a:miter lim="800000"/>
              <a:tailEnd type="triangle"/>
            </a:ln>
            <a:effectLst/>
          </p:spPr>
        </p:cxnSp>
      </p:gr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2600" b="1" dirty="0" smtClean="0">
                <a:solidFill>
                  <a:schemeClr val="bg1">
                    <a:lumMod val="50000"/>
                  </a:schemeClr>
                </a:solidFill>
                <a:ea typeface="+mj-ea"/>
              </a:rPr>
              <a:t>Design</a:t>
            </a:r>
            <a:endParaRPr lang="en-GB" sz="2600" b="1" dirty="0">
              <a:solidFill>
                <a:schemeClr val="bg1">
                  <a:lumMod val="50000"/>
                </a:schemeClr>
              </a:solidFill>
              <a:ea typeface="+mj-ea"/>
            </a:endParaRPr>
          </a:p>
        </p:txBody>
      </p:sp>
      <p:pic>
        <p:nvPicPr>
          <p:cNvPr id="2560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0" y="254000"/>
            <a:ext cx="17272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Content Placeholder 29"/>
          <p:cNvSpPr txBox="1">
            <a:spLocks/>
          </p:cNvSpPr>
          <p:nvPr/>
        </p:nvSpPr>
        <p:spPr bwMode="auto">
          <a:xfrm>
            <a:off x="488950" y="1844675"/>
            <a:ext cx="884872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414B56"/>
                </a:solidFill>
                <a:latin typeface="Calibri" pitchFamily="34" charset="0"/>
                <a:cs typeface="Arial" charset="0"/>
              </a:defRPr>
            </a:lvl1pPr>
            <a:lvl2pPr>
              <a:defRPr>
                <a:solidFill>
                  <a:srgbClr val="414B56"/>
                </a:solidFill>
                <a:latin typeface="Calibri" pitchFamily="34" charset="0"/>
                <a:cs typeface="Arial" charset="0"/>
              </a:defRPr>
            </a:lvl2pPr>
            <a:lvl3pPr>
              <a:defRPr>
                <a:solidFill>
                  <a:srgbClr val="414B56"/>
                </a:solidFill>
                <a:latin typeface="Calibri" pitchFamily="34" charset="0"/>
                <a:cs typeface="Arial" charset="0"/>
              </a:defRPr>
            </a:lvl3pPr>
            <a:lvl4pPr>
              <a:defRPr>
                <a:solidFill>
                  <a:srgbClr val="414B56"/>
                </a:solidFill>
                <a:latin typeface="Calibri" pitchFamily="34" charset="0"/>
                <a:cs typeface="Arial" charset="0"/>
              </a:defRPr>
            </a:lvl4pPr>
            <a:lvl5pPr>
              <a:defRPr>
                <a:solidFill>
                  <a:srgbClr val="414B56"/>
                </a:solidFill>
                <a:latin typeface="Calibri" pitchFamily="34" charset="0"/>
                <a:cs typeface="Arial" charset="0"/>
              </a:defRPr>
            </a:lvl5pPr>
            <a:lvl6pPr eaLnBrk="0" hangingPunct="0">
              <a:defRPr>
                <a:solidFill>
                  <a:srgbClr val="414B56"/>
                </a:solidFill>
                <a:latin typeface="Calibri" pitchFamily="34" charset="0"/>
                <a:cs typeface="Arial" charset="0"/>
              </a:defRPr>
            </a:lvl6pPr>
            <a:lvl7pPr eaLnBrk="0" hangingPunct="0">
              <a:defRPr>
                <a:solidFill>
                  <a:srgbClr val="414B56"/>
                </a:solidFill>
                <a:latin typeface="Calibri" pitchFamily="34" charset="0"/>
                <a:cs typeface="Arial" charset="0"/>
              </a:defRPr>
            </a:lvl7pPr>
            <a:lvl8pPr eaLnBrk="0" hangingPunct="0">
              <a:defRPr>
                <a:solidFill>
                  <a:srgbClr val="414B56"/>
                </a:solidFill>
                <a:latin typeface="Calibri" pitchFamily="34" charset="0"/>
                <a:cs typeface="Arial" charset="0"/>
              </a:defRPr>
            </a:lvl8pPr>
            <a:lvl9pPr eaLnBrk="0" hangingPunct="0">
              <a:defRPr>
                <a:solidFill>
                  <a:srgbClr val="414B56"/>
                </a:solidFill>
                <a:latin typeface="Calibri" pitchFamily="34" charset="0"/>
                <a:cs typeface="Arial" charset="0"/>
              </a:defRPr>
            </a:lvl9pPr>
          </a:lstStyle>
          <a:p>
            <a:pPr marL="342900" indent="-342900">
              <a:spcBef>
                <a:spcPct val="20000"/>
              </a:spcBef>
              <a:buClr>
                <a:srgbClr val="419195"/>
              </a:buClr>
              <a:buFontTx/>
              <a:buChar char="•"/>
            </a:pPr>
            <a:r>
              <a:rPr lang="en-GB" altLang="en-US" sz="1800"/>
              <a:t>A total of 18 peer mentors (female = 7) from CRI attended semi-structured interviews. </a:t>
            </a:r>
            <a:br>
              <a:rPr lang="en-GB" altLang="en-US" sz="1800"/>
            </a:br>
            <a:r>
              <a:rPr lang="en-GB" altLang="en-US" sz="1800"/>
              <a:t/>
            </a:r>
            <a:br>
              <a:rPr lang="en-GB" altLang="en-US" sz="1800"/>
            </a:br>
            <a:r>
              <a:rPr lang="en-GB" altLang="en-US" sz="1800"/>
              <a:t>- Average age of participants was 39 years old (range = 26-56 years)</a:t>
            </a:r>
          </a:p>
          <a:p>
            <a:pPr marL="342900" indent="-342900">
              <a:spcBef>
                <a:spcPct val="20000"/>
              </a:spcBef>
              <a:buClr>
                <a:srgbClr val="419195"/>
              </a:buClr>
              <a:buFontTx/>
              <a:buChar char="•"/>
            </a:pPr>
            <a:endParaRPr lang="en-GB" altLang="en-US" sz="1800"/>
          </a:p>
          <a:p>
            <a:pPr marL="342900" indent="-342900">
              <a:spcBef>
                <a:spcPct val="20000"/>
              </a:spcBef>
              <a:buClr>
                <a:srgbClr val="419195"/>
              </a:buClr>
              <a:buFontTx/>
              <a:buChar char="•"/>
            </a:pPr>
            <a:endParaRPr lang="en-GB" altLang="en-US" sz="1800"/>
          </a:p>
          <a:p>
            <a:pPr marL="342900" indent="-342900">
              <a:spcBef>
                <a:spcPct val="20000"/>
              </a:spcBef>
              <a:buClr>
                <a:srgbClr val="419195"/>
              </a:buClr>
              <a:buFontTx/>
              <a:buChar char="•"/>
            </a:pPr>
            <a:r>
              <a:rPr lang="en-GB" altLang="en-US" sz="1800"/>
              <a:t>Thematic analysis was used to analyse the interview transcripts. </a:t>
            </a:r>
            <a:br>
              <a:rPr lang="en-GB" altLang="en-US" sz="1800"/>
            </a:br>
            <a:r>
              <a:rPr lang="en-GB" altLang="en-US" sz="1800"/>
              <a:t/>
            </a:r>
            <a:br>
              <a:rPr lang="en-GB" altLang="en-US" sz="1800"/>
            </a:br>
            <a:r>
              <a:rPr lang="en-GB" altLang="en-US" sz="1800"/>
              <a:t>- Analysis was guided by the Transtheoretical Model to investigate recovery </a:t>
            </a:r>
            <a:br>
              <a:rPr lang="en-GB" altLang="en-US" sz="1800"/>
            </a:br>
            <a:r>
              <a:rPr lang="en-GB" altLang="en-US" sz="1800"/>
              <a:t>  maintenance.</a:t>
            </a:r>
          </a:p>
          <a:p>
            <a:pPr marL="342900" indent="-342900">
              <a:spcBef>
                <a:spcPct val="20000"/>
              </a:spcBef>
              <a:buClr>
                <a:srgbClr val="419195"/>
              </a:buClr>
              <a:buFontTx/>
              <a:buChar char="•"/>
            </a:pPr>
            <a:endParaRPr lang="en-GB" altLang="en-US" sz="1800"/>
          </a:p>
        </p:txBody>
      </p:sp>
      <p:pic>
        <p:nvPicPr>
          <p:cNvPr id="4" name="Picture 3"/>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401272" y="4509120"/>
            <a:ext cx="1728192" cy="1728192"/>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273050" y="1484313"/>
            <a:ext cx="9288463" cy="4789487"/>
          </a:xfrm>
        </p:spPr>
        <p:txBody>
          <a:bodyPr/>
          <a:lstStyle/>
          <a:p>
            <a:pPr>
              <a:buClr>
                <a:srgbClr val="419195"/>
              </a:buClr>
            </a:pPr>
            <a:endParaRPr lang="en-GB" altLang="en-US" sz="1800" smtClean="0"/>
          </a:p>
          <a:p>
            <a:pPr>
              <a:buClr>
                <a:srgbClr val="419195"/>
              </a:buClr>
              <a:buFontTx/>
              <a:buNone/>
            </a:pPr>
            <a:r>
              <a:rPr lang="en-GB" altLang="en-US" sz="1800" smtClean="0"/>
              <a:t>       Participants initially thought they could </a:t>
            </a:r>
            <a:br>
              <a:rPr lang="en-GB" altLang="en-US" sz="1800" smtClean="0"/>
            </a:br>
            <a:r>
              <a:rPr lang="en-GB" altLang="en-US" sz="1800" b="1" smtClean="0"/>
              <a:t>control </a:t>
            </a:r>
            <a:r>
              <a:rPr lang="en-GB" altLang="en-US" sz="1800" smtClean="0"/>
              <a:t>their substance use…</a:t>
            </a:r>
          </a:p>
          <a:p>
            <a:pPr>
              <a:buClr>
                <a:srgbClr val="419195"/>
              </a:buClr>
              <a:buFontTx/>
              <a:buNone/>
            </a:pPr>
            <a:endParaRPr lang="en-GB" altLang="en-US" sz="1800" smtClean="0"/>
          </a:p>
          <a:p>
            <a:pPr>
              <a:buClr>
                <a:srgbClr val="419195"/>
              </a:buClr>
              <a:buFontTx/>
              <a:buNone/>
            </a:pPr>
            <a:endParaRPr lang="en-GB" altLang="en-US" sz="1800" smtClean="0"/>
          </a:p>
          <a:p>
            <a:pPr>
              <a:buClr>
                <a:srgbClr val="419195"/>
              </a:buClr>
              <a:buFontTx/>
              <a:buNone/>
            </a:pPr>
            <a:r>
              <a:rPr lang="en-GB" altLang="en-US" sz="1800" smtClean="0"/>
              <a:t>                                                                                  </a:t>
            </a:r>
          </a:p>
          <a:p>
            <a:pPr>
              <a:buClr>
                <a:srgbClr val="419195"/>
              </a:buClr>
              <a:buFontTx/>
              <a:buNone/>
            </a:pPr>
            <a:r>
              <a:rPr lang="en-GB" altLang="en-US" sz="1800" smtClean="0"/>
              <a:t>                                                                                                … often leading to </a:t>
            </a:r>
            <a:r>
              <a:rPr lang="en-GB" altLang="en-US" sz="1800" b="1" smtClean="0"/>
              <a:t>relapse</a:t>
            </a:r>
            <a:r>
              <a:rPr lang="en-GB" altLang="en-US" sz="1800" smtClean="0"/>
              <a:t>.</a:t>
            </a:r>
          </a:p>
          <a:p>
            <a:pPr>
              <a:buClr>
                <a:srgbClr val="419195"/>
              </a:buClr>
              <a:buFontTx/>
              <a:buNone/>
            </a:pPr>
            <a:endParaRPr lang="en-GB" altLang="en-US" sz="1800" smtClean="0"/>
          </a:p>
          <a:p>
            <a:pPr>
              <a:buClr>
                <a:srgbClr val="419195"/>
              </a:buClr>
              <a:buFontTx/>
              <a:buNone/>
            </a:pPr>
            <a:endParaRPr lang="en-GB" altLang="en-US" sz="1800" smtClean="0"/>
          </a:p>
          <a:p>
            <a:pPr>
              <a:buClr>
                <a:srgbClr val="419195"/>
              </a:buClr>
              <a:buFontTx/>
              <a:buNone/>
            </a:pPr>
            <a:r>
              <a:rPr lang="en-GB" altLang="en-US" sz="1800" smtClean="0"/>
              <a:t/>
            </a:r>
            <a:br>
              <a:rPr lang="en-GB" altLang="en-US" sz="1800" smtClean="0"/>
            </a:br>
            <a:r>
              <a:rPr lang="en-GB" altLang="en-US" sz="1800" smtClean="0"/>
              <a:t>Accepting their difficulty with substances was typically </a:t>
            </a:r>
            <a:br>
              <a:rPr lang="en-GB" altLang="en-US" sz="1800" smtClean="0"/>
            </a:br>
            <a:r>
              <a:rPr lang="en-GB" altLang="en-US" sz="1800" smtClean="0"/>
              <a:t>brought about by a </a:t>
            </a:r>
            <a:r>
              <a:rPr lang="en-GB" altLang="en-US" sz="1800" b="1" smtClean="0"/>
              <a:t>turning point</a:t>
            </a:r>
            <a:r>
              <a:rPr lang="en-GB" altLang="en-US" sz="1800" smtClean="0"/>
              <a:t>, presenting participants</a:t>
            </a:r>
            <a:br>
              <a:rPr lang="en-GB" altLang="en-US" sz="1800" smtClean="0"/>
            </a:br>
            <a:r>
              <a:rPr lang="en-GB" altLang="en-US" sz="1800" smtClean="0"/>
              <a:t>with two options:</a:t>
            </a:r>
          </a:p>
          <a:p>
            <a:pPr>
              <a:buClr>
                <a:srgbClr val="419195"/>
              </a:buClr>
              <a:buFontTx/>
              <a:buNone/>
            </a:pPr>
            <a:endParaRPr lang="en-GB" altLang="en-US" sz="1800" smtClean="0"/>
          </a:p>
          <a:p>
            <a:pPr>
              <a:buClr>
                <a:srgbClr val="419195"/>
              </a:buClr>
              <a:buFontTx/>
              <a:buNone/>
            </a:pPr>
            <a:endParaRPr lang="en-GB" altLang="en-US" sz="1800" smtClean="0"/>
          </a:p>
        </p:txBody>
      </p:sp>
      <p:sp>
        <p:nvSpPr>
          <p:cNvPr id="5" name="Rounded Rectangular Callout 4"/>
          <p:cNvSpPr/>
          <p:nvPr/>
        </p:nvSpPr>
        <p:spPr bwMode="auto">
          <a:xfrm>
            <a:off x="631825" y="3068638"/>
            <a:ext cx="4033838" cy="1081087"/>
          </a:xfrm>
          <a:prstGeom prst="wedgeRoundRectCallout">
            <a:avLst>
              <a:gd name="adj1" fmla="val 65013"/>
              <a:gd name="adj2" fmla="val 29241"/>
              <a:gd name="adj3" fmla="val 16667"/>
            </a:avLst>
          </a:prstGeom>
          <a:solidFill>
            <a:srgbClr val="48A2A6"/>
          </a:solidFill>
          <a:ln w="38100"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anchor="ctr"/>
          <a:lstStyle>
            <a:lvl1pPr marL="177800" indent="-84138">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defRPr/>
            </a:pPr>
            <a:r>
              <a:rPr lang="en-GB" altLang="en-US" sz="1600" i="1" smtClean="0">
                <a:solidFill>
                  <a:schemeClr val="bg1"/>
                </a:solidFill>
                <a:latin typeface="Calibri" panose="020F0502020204030204" pitchFamily="34" charset="0"/>
              </a:rPr>
              <a:t>“I just drank probably every day for about three weeks […] I stopped for a couple of months, and then started again.” </a:t>
            </a:r>
          </a:p>
        </p:txBody>
      </p:sp>
      <p:sp>
        <p:nvSpPr>
          <p:cNvPr id="6" name="Rounded Rectangular Callout 5"/>
          <p:cNvSpPr/>
          <p:nvPr/>
        </p:nvSpPr>
        <p:spPr bwMode="auto">
          <a:xfrm>
            <a:off x="5168900" y="1773238"/>
            <a:ext cx="4176713" cy="1092200"/>
          </a:xfrm>
          <a:prstGeom prst="wedgeRoundRectCallout">
            <a:avLst>
              <a:gd name="adj1" fmla="val -64230"/>
              <a:gd name="adj2" fmla="val 20655"/>
              <a:gd name="adj3" fmla="val 16667"/>
            </a:avLst>
          </a:prstGeom>
          <a:solidFill>
            <a:srgbClr val="48A2A6"/>
          </a:solidFill>
          <a:ln w="38100"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anchor="ctr"/>
          <a:lstStyle>
            <a:lvl1pPr marL="93663">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spcAft>
                <a:spcPts val="1200"/>
              </a:spcAft>
              <a:defRPr/>
            </a:pPr>
            <a:r>
              <a:rPr lang="en-GB" altLang="en-US" sz="1600" i="1" smtClean="0">
                <a:solidFill>
                  <a:schemeClr val="bg1"/>
                </a:solidFill>
                <a:latin typeface="Calibri" panose="020F0502020204030204" pitchFamily="34" charset="0"/>
              </a:rPr>
              <a:t>“It was always a case of me deciding I was gonna give up […] I didn't really consider that I had a problem, I thought I could handle it ” </a:t>
            </a:r>
          </a:p>
        </p:txBody>
      </p:sp>
      <p:sp>
        <p:nvSpPr>
          <p:cNvPr id="7" name="Rounded Rectangular Callout 6"/>
          <p:cNvSpPr/>
          <p:nvPr/>
        </p:nvSpPr>
        <p:spPr bwMode="auto">
          <a:xfrm>
            <a:off x="6177136" y="4869210"/>
            <a:ext cx="3519487" cy="1008062"/>
          </a:xfrm>
          <a:prstGeom prst="wedgeRoundRectCallout">
            <a:avLst>
              <a:gd name="adj1" fmla="val -61654"/>
              <a:gd name="adj2" fmla="val 30106"/>
              <a:gd name="adj3" fmla="val 16667"/>
            </a:avLst>
          </a:prstGeom>
          <a:solidFill>
            <a:srgbClr val="48A2A6"/>
          </a:solidFill>
          <a:ln w="38100"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anchor="ctr"/>
          <a:lstStyle>
            <a:lvl1pPr marL="177800" indent="-84138">
              <a:tabLst>
                <a:tab pos="0" algn="l"/>
              </a:tabLst>
              <a:defRPr sz="1200">
                <a:solidFill>
                  <a:schemeClr val="tx1"/>
                </a:solidFill>
                <a:latin typeface="Arial" panose="020B0604020202020204" pitchFamily="34" charset="0"/>
                <a:cs typeface="Arial" panose="020B0604020202020204" pitchFamily="34" charset="0"/>
              </a:defRPr>
            </a:lvl1pPr>
            <a:lvl2pPr marL="742950" indent="-285750">
              <a:tabLst>
                <a:tab pos="0" algn="l"/>
              </a:tabLst>
              <a:defRPr sz="1200">
                <a:solidFill>
                  <a:schemeClr val="tx1"/>
                </a:solidFill>
                <a:latin typeface="Arial" panose="020B0604020202020204" pitchFamily="34" charset="0"/>
                <a:cs typeface="Arial" panose="020B0604020202020204" pitchFamily="34" charset="0"/>
              </a:defRPr>
            </a:lvl2pPr>
            <a:lvl3pPr marL="1143000" indent="-228600">
              <a:tabLst>
                <a:tab pos="0" algn="l"/>
              </a:tabLst>
              <a:defRPr sz="1200">
                <a:solidFill>
                  <a:schemeClr val="tx1"/>
                </a:solidFill>
                <a:latin typeface="Arial" panose="020B0604020202020204" pitchFamily="34" charset="0"/>
                <a:cs typeface="Arial" panose="020B0604020202020204" pitchFamily="34" charset="0"/>
              </a:defRPr>
            </a:lvl3pPr>
            <a:lvl4pPr marL="1600200" indent="-228600">
              <a:tabLst>
                <a:tab pos="0" algn="l"/>
              </a:tabLst>
              <a:defRPr sz="1200">
                <a:solidFill>
                  <a:schemeClr val="tx1"/>
                </a:solidFill>
                <a:latin typeface="Arial" panose="020B0604020202020204" pitchFamily="34" charset="0"/>
                <a:cs typeface="Arial" panose="020B0604020202020204" pitchFamily="34" charset="0"/>
              </a:defRPr>
            </a:lvl4pPr>
            <a:lvl5pPr marL="2057400" indent="-228600">
              <a:tabLst>
                <a:tab pos="0" algn="l"/>
              </a:tabLst>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Ls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Ls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Ls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Lst>
              <a:defRPr sz="1200">
                <a:solidFill>
                  <a:schemeClr val="tx1"/>
                </a:solidFill>
                <a:latin typeface="Arial" panose="020B0604020202020204" pitchFamily="34" charset="0"/>
                <a:cs typeface="Arial" panose="020B0604020202020204" pitchFamily="34" charset="0"/>
              </a:defRPr>
            </a:lvl9pPr>
          </a:lstStyle>
          <a:p>
            <a:pPr eaLnBrk="1" hangingPunct="1">
              <a:spcBef>
                <a:spcPct val="20000"/>
              </a:spcBef>
              <a:defRPr/>
            </a:pPr>
            <a:r>
              <a:rPr lang="en-GB" altLang="en-US" sz="1600" i="1" dirty="0" smtClean="0">
                <a:solidFill>
                  <a:schemeClr val="bg1"/>
                </a:solidFill>
                <a:latin typeface="Calibri" panose="020F0502020204030204" pitchFamily="34" charset="0"/>
              </a:rPr>
              <a:t>“Either do something about it or just carry on the way I was going and probably end up dead” </a:t>
            </a:r>
          </a:p>
        </p:txBody>
      </p:sp>
      <p:sp>
        <p:nvSpPr>
          <p:cNvPr id="27660" name="Title 2"/>
          <p:cNvSpPr>
            <a:spLocks noGrp="1"/>
          </p:cNvSpPr>
          <p:nvPr>
            <p:ph type="title"/>
          </p:nvPr>
        </p:nvSpPr>
        <p:spPr>
          <a:xfrm>
            <a:off x="488950" y="692150"/>
            <a:ext cx="8856663" cy="863600"/>
          </a:xfrm>
        </p:spPr>
        <p:txBody>
          <a:bodyPr/>
          <a:lstStyle/>
          <a:p>
            <a:r>
              <a:rPr lang="en-GB" altLang="en-US" sz="2600" b="1" smtClean="0">
                <a:solidFill>
                  <a:srgbClr val="7F7F7F"/>
                </a:solidFill>
              </a:rPr>
              <a:t>Results – </a:t>
            </a:r>
            <a:r>
              <a:rPr lang="en-GB" altLang="en-US" sz="2600" b="1" i="1" smtClean="0">
                <a:solidFill>
                  <a:srgbClr val="7F7F7F"/>
                </a:solidFill>
              </a:rPr>
              <a:t>‘Changing paths’</a:t>
            </a:r>
          </a:p>
        </p:txBody>
      </p:sp>
      <p:pic>
        <p:nvPicPr>
          <p:cNvPr id="2766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0" y="254000"/>
            <a:ext cx="17272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e69f88333dec2db44b4a7c1f602a1229c9f1f61c"/>
</p:tagLst>
</file>

<file path=ppt/theme/theme1.xml><?xml version="1.0" encoding="utf-8"?>
<a:theme xmlns:a="http://schemas.openxmlformats.org/drawingml/2006/main" name="Calibri">
  <a:themeElements>
    <a:clrScheme name="JM colours">
      <a:dk1>
        <a:srgbClr val="414B56"/>
      </a:dk1>
      <a:lt1>
        <a:srgbClr val="FFFFFF"/>
      </a:lt1>
      <a:dk2>
        <a:srgbClr val="414B56"/>
      </a:dk2>
      <a:lt2>
        <a:srgbClr val="A0A5AA"/>
      </a:lt2>
      <a:accent1>
        <a:srgbClr val="C4D3E8"/>
      </a:accent1>
      <a:accent2>
        <a:srgbClr val="0F6259"/>
      </a:accent2>
      <a:accent3>
        <a:srgbClr val="4F1F91"/>
      </a:accent3>
      <a:accent4>
        <a:srgbClr val="95288F"/>
      </a:accent4>
      <a:accent5>
        <a:srgbClr val="414B56"/>
      </a:accent5>
      <a:accent6>
        <a:srgbClr val="414B56"/>
      </a:accent6>
      <a:hlink>
        <a:srgbClr val="414B56"/>
      </a:hlink>
      <a:folHlink>
        <a:srgbClr val="414B56"/>
      </a:folHlink>
    </a:clrScheme>
    <a:fontScheme name="Calibri">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R="0" algn="ctr" defTabSz="914400" rtl="0" eaLnBrk="1" fontAlgn="base" latinLnBrk="0" hangingPunct="1">
          <a:lnSpc>
            <a:spcPct val="100000"/>
          </a:lnSpc>
          <a:spcBef>
            <a:spcPct val="20000"/>
          </a:spcBef>
          <a:spcAft>
            <a:spcPct val="0"/>
          </a:spcAft>
          <a:buClrTx/>
          <a:buSzTx/>
          <a:buFontTx/>
          <a:buNone/>
          <a:tabLst/>
          <a:defRPr kumimoji="0" sz="1000" b="0" i="0" u="none" strike="noStrike" cap="none" normalizeH="0" baseline="0" dirty="0" smtClean="0">
            <a:ln>
              <a:noFill/>
            </a:ln>
            <a:solidFill>
              <a:schemeClr val="tx1"/>
            </a:solidFill>
            <a:effectLst/>
            <a:latin typeface="+mn-lt"/>
          </a:defRPr>
        </a:defPPr>
      </a:lstStyle>
    </a:spDef>
    <a:lnDef>
      <a:spPr bwMode="auto">
        <a:xfrm>
          <a:off x="0" y="0"/>
          <a:ext cx="1" cy="1"/>
        </a:xfrm>
        <a:custGeom>
          <a:avLst/>
          <a:gdLst/>
          <a:ahLst/>
          <a:cxnLst/>
          <a:rect l="0" t="0" r="0" b="0"/>
          <a:pathLst/>
        </a:custGeom>
        <a:solidFill>
          <a:srgbClr val="E57FCC"/>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defRPr dirty="0" smtClean="0">
            <a:latin typeface="+mn-lt"/>
          </a:defRPr>
        </a:defPPr>
      </a:lstStyle>
    </a:txDef>
  </a:objectDefaults>
  <a:extraClrSchemeLst>
    <a:extraClrScheme>
      <a:clrScheme name="Calibri 1">
        <a:dk1>
          <a:srgbClr val="414B56"/>
        </a:dk1>
        <a:lt1>
          <a:srgbClr val="FFFFFF"/>
        </a:lt1>
        <a:dk2>
          <a:srgbClr val="000000"/>
        </a:dk2>
        <a:lt2>
          <a:srgbClr val="A0A5AA"/>
        </a:lt2>
        <a:accent1>
          <a:srgbClr val="C4D3E8"/>
        </a:accent1>
        <a:accent2>
          <a:srgbClr val="0F6259"/>
        </a:accent2>
        <a:accent3>
          <a:srgbClr val="FFFFFF"/>
        </a:accent3>
        <a:accent4>
          <a:srgbClr val="363F48"/>
        </a:accent4>
        <a:accent5>
          <a:srgbClr val="DEE6F2"/>
        </a:accent5>
        <a:accent6>
          <a:srgbClr val="0C5850"/>
        </a:accent6>
        <a:hlink>
          <a:srgbClr val="4F1F91"/>
        </a:hlink>
        <a:folHlink>
          <a:srgbClr val="9528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alibri">
  <a:themeElements>
    <a:clrScheme name="JM colours">
      <a:dk1>
        <a:srgbClr val="414B56"/>
      </a:dk1>
      <a:lt1>
        <a:srgbClr val="FFFFFF"/>
      </a:lt1>
      <a:dk2>
        <a:srgbClr val="414B56"/>
      </a:dk2>
      <a:lt2>
        <a:srgbClr val="A0A5AA"/>
      </a:lt2>
      <a:accent1>
        <a:srgbClr val="C4D3E8"/>
      </a:accent1>
      <a:accent2>
        <a:srgbClr val="0F6259"/>
      </a:accent2>
      <a:accent3>
        <a:srgbClr val="4F1F91"/>
      </a:accent3>
      <a:accent4>
        <a:srgbClr val="95288F"/>
      </a:accent4>
      <a:accent5>
        <a:srgbClr val="414B56"/>
      </a:accent5>
      <a:accent6>
        <a:srgbClr val="414B56"/>
      </a:accent6>
      <a:hlink>
        <a:srgbClr val="414B56"/>
      </a:hlink>
      <a:folHlink>
        <a:srgbClr val="414B56"/>
      </a:folHlink>
    </a:clrScheme>
    <a:fontScheme name="Calibri">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R="0" algn="ctr" defTabSz="914400" rtl="0" eaLnBrk="1" fontAlgn="base" latinLnBrk="0" hangingPunct="1">
          <a:lnSpc>
            <a:spcPct val="100000"/>
          </a:lnSpc>
          <a:spcBef>
            <a:spcPct val="20000"/>
          </a:spcBef>
          <a:spcAft>
            <a:spcPct val="0"/>
          </a:spcAft>
          <a:buClrTx/>
          <a:buSzTx/>
          <a:buFontTx/>
          <a:buNone/>
          <a:tabLst/>
          <a:defRPr kumimoji="0" sz="1000" b="0" i="0" u="none" strike="noStrike" cap="none" normalizeH="0" baseline="0" dirty="0" smtClean="0">
            <a:ln>
              <a:noFill/>
            </a:ln>
            <a:solidFill>
              <a:schemeClr val="tx1"/>
            </a:solidFill>
            <a:effectLst/>
            <a:latin typeface="+mn-lt"/>
          </a:defRPr>
        </a:defPPr>
      </a:lstStyle>
    </a:spDef>
    <a:lnDef>
      <a:spPr bwMode="auto">
        <a:xfrm>
          <a:off x="0" y="0"/>
          <a:ext cx="1" cy="1"/>
        </a:xfrm>
        <a:custGeom>
          <a:avLst/>
          <a:gdLst/>
          <a:ahLst/>
          <a:cxnLst/>
          <a:rect l="0" t="0" r="0" b="0"/>
          <a:pathLst/>
        </a:custGeom>
        <a:solidFill>
          <a:srgbClr val="E57FCC"/>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defRPr dirty="0" smtClean="0">
            <a:latin typeface="+mn-lt"/>
          </a:defRPr>
        </a:defPPr>
      </a:lstStyle>
    </a:txDef>
  </a:objectDefaults>
  <a:extraClrSchemeLst>
    <a:extraClrScheme>
      <a:clrScheme name="Calibri 1">
        <a:dk1>
          <a:srgbClr val="414B56"/>
        </a:dk1>
        <a:lt1>
          <a:srgbClr val="FFFFFF"/>
        </a:lt1>
        <a:dk2>
          <a:srgbClr val="000000"/>
        </a:dk2>
        <a:lt2>
          <a:srgbClr val="A0A5AA"/>
        </a:lt2>
        <a:accent1>
          <a:srgbClr val="C4D3E8"/>
        </a:accent1>
        <a:accent2>
          <a:srgbClr val="0F6259"/>
        </a:accent2>
        <a:accent3>
          <a:srgbClr val="FFFFFF"/>
        </a:accent3>
        <a:accent4>
          <a:srgbClr val="363F48"/>
        </a:accent4>
        <a:accent5>
          <a:srgbClr val="DEE6F2"/>
        </a:accent5>
        <a:accent6>
          <a:srgbClr val="0C5850"/>
        </a:accent6>
        <a:hlink>
          <a:srgbClr val="4F1F91"/>
        </a:hlink>
        <a:folHlink>
          <a:srgbClr val="95288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TotalTime>
  <Words>1104</Words>
  <Application>Microsoft Office PowerPoint</Application>
  <PresentationFormat>A4 Paper (210x297 mm)</PresentationFormat>
  <Paragraphs>193</Paragraphs>
  <Slides>17</Slides>
  <Notes>17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17</vt:i4>
      </vt:variant>
    </vt:vector>
  </HeadingPairs>
  <TitlesOfParts>
    <vt:vector size="21" baseType="lpstr">
      <vt:lpstr>Arial</vt:lpstr>
      <vt:lpstr>Calibri</vt:lpstr>
      <vt:lpstr>Calibri</vt:lpstr>
      <vt:lpstr>1_Calibri</vt:lpstr>
      <vt:lpstr>PowerPoint Presentation</vt:lpstr>
      <vt:lpstr>Breaking Free Online</vt:lpstr>
      <vt:lpstr>Community</vt:lpstr>
      <vt:lpstr>General questions</vt:lpstr>
      <vt:lpstr>Background</vt:lpstr>
      <vt:lpstr>Transtheoretical Model</vt:lpstr>
      <vt:lpstr>Transtheoretical Model</vt:lpstr>
      <vt:lpstr>Design</vt:lpstr>
      <vt:lpstr>Results – ‘Changing paths’</vt:lpstr>
      <vt:lpstr>Results – ‘Perceptions of peer mentoring’</vt:lpstr>
      <vt:lpstr>Results – ‘The peer mentoring “self”’</vt:lpstr>
      <vt:lpstr>Results – ‘Sustaining role’</vt:lpstr>
      <vt:lpstr>Results – ‘Sustaining role’</vt:lpstr>
      <vt:lpstr>Results – ‘Sustaining role’</vt:lpstr>
      <vt:lpstr>Conclusions</vt:lpstr>
      <vt:lpstr>References</vt:lpstr>
      <vt:lpstr>Contact details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Hilton - Breaking Free Group</dc:creator>
  <cp:lastModifiedBy>Hunt Graham</cp:lastModifiedBy>
  <cp:revision>7</cp:revision>
  <cp:lastPrinted>2015-09-15T12:52:13Z</cp:lastPrinted>
  <dcterms:created xsi:type="dcterms:W3CDTF">2015-10-28T14:25:52Z</dcterms:created>
  <dcterms:modified xsi:type="dcterms:W3CDTF">2015-11-09T14:45:21Z</dcterms:modified>
</cp:coreProperties>
</file>