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60" r:id="rId3"/>
    <p:sldId id="261" r:id="rId4"/>
    <p:sldId id="257" r:id="rId5"/>
    <p:sldId id="272" r:id="rId6"/>
    <p:sldId id="269" r:id="rId7"/>
    <p:sldId id="267" r:id="rId8"/>
    <p:sldId id="266" r:id="rId9"/>
    <p:sldId id="262" r:id="rId10"/>
    <p:sldId id="258" r:id="rId11"/>
    <p:sldId id="259" r:id="rId12"/>
    <p:sldId id="270" r:id="rId13"/>
    <p:sldId id="263" r:id="rId14"/>
    <p:sldId id="271" r:id="rId15"/>
    <p:sldId id="264" r:id="rId16"/>
    <p:sldId id="265" r:id="rId17"/>
    <p:sldId id="268"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82" d="100"/>
          <a:sy n="82" d="100"/>
        </p:scale>
        <p:origin x="-1026" y="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922641-8493-7141-992A-645DE9B49E94}" type="datetimeFigureOut">
              <a:rPr lang="en-US" smtClean="0"/>
              <a:pPr/>
              <a:t>10/26/2014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71741A-60C3-F346-8F14-050C650F55C1}" type="slidenum">
              <a:rPr lang="en-US" smtClean="0"/>
              <a:pPr/>
              <a:t>‹#›</a:t>
            </a:fld>
            <a:endParaRPr lang="en-US"/>
          </a:p>
        </p:txBody>
      </p:sp>
    </p:spTree>
    <p:extLst>
      <p:ext uri="{BB962C8B-B14F-4D97-AF65-F5344CB8AC3E}">
        <p14:creationId xmlns:p14="http://schemas.microsoft.com/office/powerpoint/2010/main" val="271356226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Dr</a:t>
            </a:r>
            <a:r>
              <a:rPr lang="en-US" dirty="0" smtClean="0"/>
              <a:t> </a:t>
            </a:r>
            <a:r>
              <a:rPr lang="en-US" dirty="0" err="1" smtClean="0"/>
              <a:t>chan,WHO</a:t>
            </a:r>
            <a:r>
              <a:rPr lang="en-US" dirty="0" smtClean="0"/>
              <a:t>,</a:t>
            </a:r>
            <a:r>
              <a:rPr lang="en-US" baseline="0" dirty="0" smtClean="0"/>
              <a:t> gifts grants contributions. corporate hospitality.  </a:t>
            </a:r>
            <a:r>
              <a:rPr lang="en-US" baseline="0" dirty="0" err="1" smtClean="0"/>
              <a:t>exectuvive</a:t>
            </a:r>
            <a:r>
              <a:rPr lang="en-US" baseline="0" dirty="0" smtClean="0"/>
              <a:t> in special groups. Industry </a:t>
            </a:r>
            <a:r>
              <a:rPr lang="en-US" baseline="0" dirty="0" err="1" smtClean="0"/>
              <a:t>favourable</a:t>
            </a:r>
            <a:r>
              <a:rPr lang="en-US" baseline="0" dirty="0" smtClean="0"/>
              <a:t> policy trumps public health </a:t>
            </a:r>
            <a:r>
              <a:rPr lang="en-US" baseline="0" dirty="0" err="1" smtClean="0"/>
              <a:t>iniatives</a:t>
            </a:r>
            <a:r>
              <a:rPr lang="en-US" baseline="0" dirty="0" smtClean="0"/>
              <a:t>.</a:t>
            </a:r>
          </a:p>
          <a:p>
            <a:r>
              <a:rPr lang="en-US" baseline="0" dirty="0" smtClean="0"/>
              <a:t>Tobacco industry  </a:t>
            </a:r>
            <a:r>
              <a:rPr lang="en-US" baseline="0" dirty="0" err="1" smtClean="0"/>
              <a:t>holden</a:t>
            </a:r>
            <a:r>
              <a:rPr lang="en-US" baseline="0" dirty="0" smtClean="0"/>
              <a:t> and lee</a:t>
            </a:r>
            <a:endParaRPr lang="en-US" dirty="0"/>
          </a:p>
        </p:txBody>
      </p:sp>
      <p:sp>
        <p:nvSpPr>
          <p:cNvPr id="4" name="Slide Number Placeholder 3"/>
          <p:cNvSpPr>
            <a:spLocks noGrp="1"/>
          </p:cNvSpPr>
          <p:nvPr>
            <p:ph type="sldNum" sz="quarter" idx="10"/>
          </p:nvPr>
        </p:nvSpPr>
        <p:spPr/>
        <p:txBody>
          <a:bodyPr/>
          <a:lstStyle/>
          <a:p>
            <a:fld id="{6371741A-60C3-F346-8F14-050C650F55C1}" type="slidenum">
              <a:rPr lang="en-US" smtClean="0"/>
              <a:pPr/>
              <a:t>4</a:t>
            </a:fld>
            <a:endParaRPr lang="en-US"/>
          </a:p>
        </p:txBody>
      </p:sp>
    </p:spTree>
    <p:extLst>
      <p:ext uri="{BB962C8B-B14F-4D97-AF65-F5344CB8AC3E}">
        <p14:creationId xmlns:p14="http://schemas.microsoft.com/office/powerpoint/2010/main" val="2609169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AEB28FB-FE2C-2A45-A29A-B1930BEDC335}" type="slidenum">
              <a:rPr lang="en-GB"/>
              <a:pPr>
                <a:defRPr/>
              </a:pPr>
              <a:t>7</a:t>
            </a:fld>
            <a:endParaRPr lang="en-GB"/>
          </a:p>
        </p:txBody>
      </p:sp>
      <p:sp>
        <p:nvSpPr>
          <p:cNvPr id="4915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49155" name="Rectangle 3"/>
          <p:cNvSpPr>
            <a:spLocks noGrp="1" noChangeArrowheads="1"/>
          </p:cNvSpPr>
          <p:nvPr>
            <p:ph type="body" idx="1"/>
          </p:nvPr>
        </p:nvSpPr>
        <p:spPr/>
        <p:txBody>
          <a:bodyPr/>
          <a:lstStyle/>
          <a:p>
            <a:pPr eaLnBrk="1" hangingPunct="1">
              <a:defRPr/>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By 1998</a:t>
            </a:r>
            <a:r>
              <a:rPr lang="en-US" baseline="0" dirty="0" smtClean="0"/>
              <a:t> the model of </a:t>
            </a:r>
            <a:r>
              <a:rPr lang="en-US" baseline="0" dirty="0" err="1" smtClean="0"/>
              <a:t>cultral</a:t>
            </a:r>
            <a:r>
              <a:rPr lang="en-US" baseline="0" dirty="0" smtClean="0"/>
              <a:t> </a:t>
            </a:r>
            <a:r>
              <a:rPr lang="en-US" baseline="0" dirty="0" err="1" smtClean="0"/>
              <a:t>chage</a:t>
            </a:r>
            <a:r>
              <a:rPr lang="en-US" baseline="0" dirty="0" smtClean="0"/>
              <a:t>  alcohol was framed as </a:t>
            </a:r>
            <a:r>
              <a:rPr lang="en-US" baseline="0" dirty="0" err="1" smtClean="0"/>
              <a:t>ecopnomics,health</a:t>
            </a:r>
            <a:r>
              <a:rPr lang="en-US" baseline="0" dirty="0" smtClean="0"/>
              <a:t> leisure policing.</a:t>
            </a:r>
          </a:p>
          <a:p>
            <a:r>
              <a:rPr lang="en-US" baseline="0" dirty="0" err="1" smtClean="0"/>
              <a:t>Liscencing</a:t>
            </a:r>
            <a:r>
              <a:rPr lang="en-US" baseline="0" dirty="0" smtClean="0"/>
              <a:t> promoted a culture of </a:t>
            </a:r>
            <a:r>
              <a:rPr lang="en-US" baseline="0" dirty="0" err="1" smtClean="0"/>
              <a:t>socia</a:t>
            </a:r>
            <a:r>
              <a:rPr lang="en-US" baseline="0" dirty="0" smtClean="0"/>
              <a:t> </a:t>
            </a:r>
            <a:r>
              <a:rPr lang="en-US" baseline="0" dirty="0" err="1" smtClean="0"/>
              <a:t>ised</a:t>
            </a:r>
            <a:r>
              <a:rPr lang="en-US" baseline="0" dirty="0" smtClean="0"/>
              <a:t> </a:t>
            </a:r>
            <a:r>
              <a:rPr lang="en-US" baseline="0" dirty="0" err="1" smtClean="0"/>
              <a:t>ddrinking</a:t>
            </a:r>
            <a:r>
              <a:rPr lang="en-US" baseline="0" dirty="0" smtClean="0"/>
              <a:t> not regulatory enforcement</a:t>
            </a:r>
          </a:p>
          <a:p>
            <a:r>
              <a:rPr lang="en-US" baseline="0" dirty="0" smtClean="0"/>
              <a:t>Harm reduction strategy 2004 education, media </a:t>
            </a:r>
            <a:r>
              <a:rPr lang="en-US" baseline="0" dirty="0" err="1" smtClean="0"/>
              <a:t>camoaigns</a:t>
            </a:r>
            <a:r>
              <a:rPr lang="en-US" baseline="0" dirty="0" smtClean="0"/>
              <a:t> and voluntary arrangements with the industry</a:t>
            </a:r>
          </a:p>
          <a:p>
            <a:r>
              <a:rPr lang="en-US" baseline="0" dirty="0" smtClean="0"/>
              <a:t>Drinking responsibility 2005  market forces, binge Sunday times editorial 2004</a:t>
            </a:r>
            <a:endParaRPr lang="en-US" dirty="0"/>
          </a:p>
        </p:txBody>
      </p:sp>
      <p:sp>
        <p:nvSpPr>
          <p:cNvPr id="4" name="Slide Number Placeholder 3"/>
          <p:cNvSpPr>
            <a:spLocks noGrp="1"/>
          </p:cNvSpPr>
          <p:nvPr>
            <p:ph type="sldNum" sz="quarter" idx="10"/>
          </p:nvPr>
        </p:nvSpPr>
        <p:spPr/>
        <p:txBody>
          <a:bodyPr/>
          <a:lstStyle/>
          <a:p>
            <a:fld id="{6371741A-60C3-F346-8F14-050C650F55C1}" type="slidenum">
              <a:rPr lang="en-US" smtClean="0"/>
              <a:pPr/>
              <a:t>9</a:t>
            </a:fld>
            <a:endParaRPr lang="en-US"/>
          </a:p>
        </p:txBody>
      </p:sp>
    </p:spTree>
    <p:extLst>
      <p:ext uri="{BB962C8B-B14F-4D97-AF65-F5344CB8AC3E}">
        <p14:creationId xmlns:p14="http://schemas.microsoft.com/office/powerpoint/2010/main" val="706041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Primacy, minimization,</a:t>
            </a:r>
            <a:r>
              <a:rPr lang="en-US" baseline="0" dirty="0" smtClean="0"/>
              <a:t> anchoring,  </a:t>
            </a:r>
            <a:r>
              <a:rPr lang="en-US" baseline="0" dirty="0" err="1" smtClean="0"/>
              <a:t>congenitall</a:t>
            </a:r>
            <a:r>
              <a:rPr lang="en-US" baseline="0" dirty="0" smtClean="0"/>
              <a:t> optimism, confirmation bias, </a:t>
            </a:r>
            <a:endParaRPr lang="en-US" dirty="0"/>
          </a:p>
        </p:txBody>
      </p:sp>
      <p:sp>
        <p:nvSpPr>
          <p:cNvPr id="4" name="Slide Number Placeholder 3"/>
          <p:cNvSpPr>
            <a:spLocks noGrp="1"/>
          </p:cNvSpPr>
          <p:nvPr>
            <p:ph type="sldNum" sz="quarter" idx="10"/>
          </p:nvPr>
        </p:nvSpPr>
        <p:spPr/>
        <p:txBody>
          <a:bodyPr/>
          <a:lstStyle/>
          <a:p>
            <a:fld id="{6371741A-60C3-F346-8F14-050C650F55C1}" type="slidenum">
              <a:rPr lang="en-US" smtClean="0"/>
              <a:pPr/>
              <a:t>10</a:t>
            </a:fld>
            <a:endParaRPr lang="en-US"/>
          </a:p>
        </p:txBody>
      </p:sp>
    </p:spTree>
    <p:extLst>
      <p:ext uri="{BB962C8B-B14F-4D97-AF65-F5344CB8AC3E}">
        <p14:creationId xmlns:p14="http://schemas.microsoft.com/office/powerpoint/2010/main" val="2590023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Business innovation</a:t>
            </a:r>
            <a:r>
              <a:rPr lang="en-US" baseline="0" dirty="0" smtClean="0"/>
              <a:t> and skills,  culture media and sport, treasury, justice,    Herceptin </a:t>
            </a:r>
            <a:r>
              <a:rPr lang="en-US" baseline="0" dirty="0" err="1" smtClean="0"/>
              <a:t>reminyl</a:t>
            </a:r>
            <a:r>
              <a:rPr lang="en-US" baseline="0" dirty="0" smtClean="0"/>
              <a:t> media</a:t>
            </a:r>
            <a:endParaRPr lang="en-US" dirty="0"/>
          </a:p>
        </p:txBody>
      </p:sp>
      <p:sp>
        <p:nvSpPr>
          <p:cNvPr id="4" name="Slide Number Placeholder 3"/>
          <p:cNvSpPr>
            <a:spLocks noGrp="1"/>
          </p:cNvSpPr>
          <p:nvPr>
            <p:ph type="sldNum" sz="quarter" idx="10"/>
          </p:nvPr>
        </p:nvSpPr>
        <p:spPr/>
        <p:txBody>
          <a:bodyPr/>
          <a:lstStyle/>
          <a:p>
            <a:fld id="{6371741A-60C3-F346-8F14-050C650F55C1}" type="slidenum">
              <a:rPr lang="en-US" smtClean="0"/>
              <a:pPr/>
              <a:t>11</a:t>
            </a:fld>
            <a:endParaRPr lang="en-US"/>
          </a:p>
        </p:txBody>
      </p:sp>
    </p:spTree>
    <p:extLst>
      <p:ext uri="{BB962C8B-B14F-4D97-AF65-F5344CB8AC3E}">
        <p14:creationId xmlns:p14="http://schemas.microsoft.com/office/powerpoint/2010/main" val="2930673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a technical fix. Involves </a:t>
            </a:r>
            <a:r>
              <a:rPr lang="en-US" dirty="0" err="1" smtClean="0"/>
              <a:t>negiotation</a:t>
            </a:r>
            <a:r>
              <a:rPr lang="en-US" dirty="0" smtClean="0"/>
              <a:t> across multiple perspectives. Evidence is in the context of adaption, </a:t>
            </a:r>
            <a:r>
              <a:rPr lang="en-US" dirty="0" err="1" smtClean="0"/>
              <a:t>sensemaking</a:t>
            </a:r>
            <a:r>
              <a:rPr lang="en-US" dirty="0" smtClean="0"/>
              <a:t> and interaction.</a:t>
            </a:r>
            <a:endParaRPr lang="en-US" dirty="0"/>
          </a:p>
        </p:txBody>
      </p:sp>
      <p:sp>
        <p:nvSpPr>
          <p:cNvPr id="4" name="Slide Number Placeholder 3"/>
          <p:cNvSpPr>
            <a:spLocks noGrp="1"/>
          </p:cNvSpPr>
          <p:nvPr>
            <p:ph type="sldNum" sz="quarter" idx="10"/>
          </p:nvPr>
        </p:nvSpPr>
        <p:spPr/>
        <p:txBody>
          <a:bodyPr/>
          <a:lstStyle/>
          <a:p>
            <a:fld id="{6371741A-60C3-F346-8F14-050C650F55C1}" type="slidenum">
              <a:rPr lang="en-US" smtClean="0"/>
              <a:pPr/>
              <a:t>13</a:t>
            </a:fld>
            <a:endParaRPr lang="en-US"/>
          </a:p>
        </p:txBody>
      </p:sp>
    </p:spTree>
    <p:extLst>
      <p:ext uri="{BB962C8B-B14F-4D97-AF65-F5344CB8AC3E}">
        <p14:creationId xmlns:p14="http://schemas.microsoft.com/office/powerpoint/2010/main" val="3143017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6466929C-EB3D-A847-BF33-51854FE3ABD2}" type="datetimeFigureOut">
              <a:rPr lang="en-US" smtClean="0"/>
              <a:pPr/>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6648C-FBCA-464E-8A90-445E4D893C3D}" type="slidenum">
              <a:rPr lang="en-US" smtClean="0"/>
              <a:pPr/>
              <a:t>‹#›</a:t>
            </a:fld>
            <a:endParaRPr lang="en-US"/>
          </a:p>
        </p:txBody>
      </p:sp>
    </p:spTree>
    <p:extLst>
      <p:ext uri="{BB962C8B-B14F-4D97-AF65-F5344CB8AC3E}">
        <p14:creationId xmlns:p14="http://schemas.microsoft.com/office/powerpoint/2010/main" val="507424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466929C-EB3D-A847-BF33-51854FE3ABD2}" type="datetimeFigureOut">
              <a:rPr lang="en-US" smtClean="0"/>
              <a:pPr/>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6648C-FBCA-464E-8A90-445E4D893C3D}" type="slidenum">
              <a:rPr lang="en-US" smtClean="0"/>
              <a:pPr/>
              <a:t>‹#›</a:t>
            </a:fld>
            <a:endParaRPr lang="en-US"/>
          </a:p>
        </p:txBody>
      </p:sp>
    </p:spTree>
    <p:extLst>
      <p:ext uri="{BB962C8B-B14F-4D97-AF65-F5344CB8AC3E}">
        <p14:creationId xmlns:p14="http://schemas.microsoft.com/office/powerpoint/2010/main" val="3456213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466929C-EB3D-A847-BF33-51854FE3ABD2}" type="datetimeFigureOut">
              <a:rPr lang="en-US" smtClean="0"/>
              <a:pPr/>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6648C-FBCA-464E-8A90-445E4D893C3D}" type="slidenum">
              <a:rPr lang="en-US" smtClean="0"/>
              <a:pPr/>
              <a:t>‹#›</a:t>
            </a:fld>
            <a:endParaRPr lang="en-US"/>
          </a:p>
        </p:txBody>
      </p:sp>
    </p:spTree>
    <p:extLst>
      <p:ext uri="{BB962C8B-B14F-4D97-AF65-F5344CB8AC3E}">
        <p14:creationId xmlns:p14="http://schemas.microsoft.com/office/powerpoint/2010/main" val="2619152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466929C-EB3D-A847-BF33-51854FE3ABD2}" type="datetimeFigureOut">
              <a:rPr lang="en-US" smtClean="0"/>
              <a:pPr/>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6648C-FBCA-464E-8A90-445E4D893C3D}" type="slidenum">
              <a:rPr lang="en-US" smtClean="0"/>
              <a:pPr/>
              <a:t>‹#›</a:t>
            </a:fld>
            <a:endParaRPr lang="en-US"/>
          </a:p>
        </p:txBody>
      </p:sp>
    </p:spTree>
    <p:extLst>
      <p:ext uri="{BB962C8B-B14F-4D97-AF65-F5344CB8AC3E}">
        <p14:creationId xmlns:p14="http://schemas.microsoft.com/office/powerpoint/2010/main" val="3011307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6466929C-EB3D-A847-BF33-51854FE3ABD2}" type="datetimeFigureOut">
              <a:rPr lang="en-US" smtClean="0"/>
              <a:pPr/>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6648C-FBCA-464E-8A90-445E4D893C3D}" type="slidenum">
              <a:rPr lang="en-US" smtClean="0"/>
              <a:pPr/>
              <a:t>‹#›</a:t>
            </a:fld>
            <a:endParaRPr lang="en-US"/>
          </a:p>
        </p:txBody>
      </p:sp>
    </p:spTree>
    <p:extLst>
      <p:ext uri="{BB962C8B-B14F-4D97-AF65-F5344CB8AC3E}">
        <p14:creationId xmlns:p14="http://schemas.microsoft.com/office/powerpoint/2010/main" val="2064845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6466929C-EB3D-A847-BF33-51854FE3ABD2}" type="datetimeFigureOut">
              <a:rPr lang="en-US" smtClean="0"/>
              <a:pPr/>
              <a:t>10/26/2014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46648C-FBCA-464E-8A90-445E4D893C3D}" type="slidenum">
              <a:rPr lang="en-US" smtClean="0"/>
              <a:pPr/>
              <a:t>‹#›</a:t>
            </a:fld>
            <a:endParaRPr lang="en-US"/>
          </a:p>
        </p:txBody>
      </p:sp>
    </p:spTree>
    <p:extLst>
      <p:ext uri="{BB962C8B-B14F-4D97-AF65-F5344CB8AC3E}">
        <p14:creationId xmlns:p14="http://schemas.microsoft.com/office/powerpoint/2010/main" val="3431341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6466929C-EB3D-A847-BF33-51854FE3ABD2}" type="datetimeFigureOut">
              <a:rPr lang="en-US" smtClean="0"/>
              <a:pPr/>
              <a:t>10/26/2014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46648C-FBCA-464E-8A90-445E4D893C3D}" type="slidenum">
              <a:rPr lang="en-US" smtClean="0"/>
              <a:pPr/>
              <a:t>‹#›</a:t>
            </a:fld>
            <a:endParaRPr lang="en-US"/>
          </a:p>
        </p:txBody>
      </p:sp>
    </p:spTree>
    <p:extLst>
      <p:ext uri="{BB962C8B-B14F-4D97-AF65-F5344CB8AC3E}">
        <p14:creationId xmlns:p14="http://schemas.microsoft.com/office/powerpoint/2010/main" val="1585119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6466929C-EB3D-A847-BF33-51854FE3ABD2}" type="datetimeFigureOut">
              <a:rPr lang="en-US" smtClean="0"/>
              <a:pPr/>
              <a:t>10/26/2014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46648C-FBCA-464E-8A90-445E4D893C3D}" type="slidenum">
              <a:rPr lang="en-US" smtClean="0"/>
              <a:pPr/>
              <a:t>‹#›</a:t>
            </a:fld>
            <a:endParaRPr lang="en-US"/>
          </a:p>
        </p:txBody>
      </p:sp>
    </p:spTree>
    <p:extLst>
      <p:ext uri="{BB962C8B-B14F-4D97-AF65-F5344CB8AC3E}">
        <p14:creationId xmlns:p14="http://schemas.microsoft.com/office/powerpoint/2010/main" val="2984987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66929C-EB3D-A847-BF33-51854FE3ABD2}" type="datetimeFigureOut">
              <a:rPr lang="en-US" smtClean="0"/>
              <a:pPr/>
              <a:t>10/26/2014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46648C-FBCA-464E-8A90-445E4D893C3D}" type="slidenum">
              <a:rPr lang="en-US" smtClean="0"/>
              <a:pPr/>
              <a:t>‹#›</a:t>
            </a:fld>
            <a:endParaRPr lang="en-US"/>
          </a:p>
        </p:txBody>
      </p:sp>
    </p:spTree>
    <p:extLst>
      <p:ext uri="{BB962C8B-B14F-4D97-AF65-F5344CB8AC3E}">
        <p14:creationId xmlns:p14="http://schemas.microsoft.com/office/powerpoint/2010/main" val="1190514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466929C-EB3D-A847-BF33-51854FE3ABD2}" type="datetimeFigureOut">
              <a:rPr lang="en-US" smtClean="0"/>
              <a:pPr/>
              <a:t>10/26/2014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46648C-FBCA-464E-8A90-445E4D893C3D}" type="slidenum">
              <a:rPr lang="en-US" smtClean="0"/>
              <a:pPr/>
              <a:t>‹#›</a:t>
            </a:fld>
            <a:endParaRPr lang="en-US"/>
          </a:p>
        </p:txBody>
      </p:sp>
    </p:spTree>
    <p:extLst>
      <p:ext uri="{BB962C8B-B14F-4D97-AF65-F5344CB8AC3E}">
        <p14:creationId xmlns:p14="http://schemas.microsoft.com/office/powerpoint/2010/main" val="4101088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466929C-EB3D-A847-BF33-51854FE3ABD2}" type="datetimeFigureOut">
              <a:rPr lang="en-US" smtClean="0"/>
              <a:pPr/>
              <a:t>10/26/2014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46648C-FBCA-464E-8A90-445E4D893C3D}" type="slidenum">
              <a:rPr lang="en-US" smtClean="0"/>
              <a:pPr/>
              <a:t>‹#›</a:t>
            </a:fld>
            <a:endParaRPr lang="en-US"/>
          </a:p>
        </p:txBody>
      </p:sp>
    </p:spTree>
    <p:extLst>
      <p:ext uri="{BB962C8B-B14F-4D97-AF65-F5344CB8AC3E}">
        <p14:creationId xmlns:p14="http://schemas.microsoft.com/office/powerpoint/2010/main" val="3325770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66929C-EB3D-A847-BF33-51854FE3ABD2}" type="datetimeFigureOut">
              <a:rPr lang="en-US" smtClean="0"/>
              <a:pPr/>
              <a:t>10/26/2014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46648C-FBCA-464E-8A90-445E4D893C3D}" type="slidenum">
              <a:rPr lang="en-US" smtClean="0"/>
              <a:pPr/>
              <a:t>‹#›</a:t>
            </a:fld>
            <a:endParaRPr lang="en-US"/>
          </a:p>
        </p:txBody>
      </p:sp>
    </p:spTree>
    <p:extLst>
      <p:ext uri="{BB962C8B-B14F-4D97-AF65-F5344CB8AC3E}">
        <p14:creationId xmlns:p14="http://schemas.microsoft.com/office/powerpoint/2010/main" val="1125520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Myth of Evidence </a:t>
            </a:r>
            <a:r>
              <a:rPr lang="en-US" dirty="0"/>
              <a:t>B</a:t>
            </a:r>
            <a:r>
              <a:rPr lang="en-US" dirty="0" smtClean="0"/>
              <a:t>ased </a:t>
            </a:r>
            <a:r>
              <a:rPr lang="en-US" dirty="0"/>
              <a:t>P</a:t>
            </a:r>
            <a:r>
              <a:rPr lang="en-US" dirty="0" smtClean="0"/>
              <a:t>olicy</a:t>
            </a:r>
            <a:endParaRPr lang="en-US" dirty="0"/>
          </a:p>
        </p:txBody>
      </p:sp>
      <p:sp>
        <p:nvSpPr>
          <p:cNvPr id="3" name="Subtitle 2"/>
          <p:cNvSpPr>
            <a:spLocks noGrp="1"/>
          </p:cNvSpPr>
          <p:nvPr>
            <p:ph type="subTitle" idx="1"/>
          </p:nvPr>
        </p:nvSpPr>
        <p:spPr/>
        <p:txBody>
          <a:bodyPr/>
          <a:lstStyle/>
          <a:p>
            <a:r>
              <a:rPr lang="en-US" b="1" dirty="0" smtClean="0"/>
              <a:t>Robin Davidson</a:t>
            </a:r>
          </a:p>
          <a:p>
            <a:r>
              <a:rPr lang="en-US" b="1" smtClean="0"/>
              <a:t>SSA. </a:t>
            </a:r>
            <a:r>
              <a:rPr lang="en-US" b="1" dirty="0" smtClean="0"/>
              <a:t>York 2013</a:t>
            </a:r>
            <a:endParaRPr lang="en-US" b="1" dirty="0"/>
          </a:p>
        </p:txBody>
      </p:sp>
    </p:spTree>
    <p:extLst>
      <p:ext uri="{BB962C8B-B14F-4D97-AF65-F5344CB8AC3E}">
        <p14:creationId xmlns:p14="http://schemas.microsoft.com/office/powerpoint/2010/main" val="39293387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Maybe four reasons for the Myth </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The structure of  government</a:t>
            </a:r>
          </a:p>
          <a:p>
            <a:endParaRPr lang="en-US" dirty="0" smtClean="0"/>
          </a:p>
          <a:p>
            <a:r>
              <a:rPr lang="en-US" dirty="0" smtClean="0"/>
              <a:t>The psychology of decision makers</a:t>
            </a:r>
          </a:p>
          <a:p>
            <a:pPr marL="0" indent="0">
              <a:buNone/>
            </a:pPr>
            <a:endParaRPr lang="en-US" dirty="0" smtClean="0"/>
          </a:p>
          <a:p>
            <a:r>
              <a:rPr lang="en-US" dirty="0"/>
              <a:t>	</a:t>
            </a:r>
            <a:r>
              <a:rPr lang="en-US" dirty="0" smtClean="0"/>
              <a:t>The assumptions of “naïve rationalism”</a:t>
            </a:r>
          </a:p>
          <a:p>
            <a:endParaRPr lang="en-US" dirty="0" smtClean="0"/>
          </a:p>
          <a:p>
            <a:r>
              <a:rPr lang="en-US" dirty="0" smtClean="0"/>
              <a:t>The spirit of the times</a:t>
            </a:r>
            <a:endParaRPr lang="en-US" dirty="0"/>
          </a:p>
        </p:txBody>
      </p:sp>
    </p:spTree>
    <p:extLst>
      <p:ext uri="{BB962C8B-B14F-4D97-AF65-F5344CB8AC3E}">
        <p14:creationId xmlns:p14="http://schemas.microsoft.com/office/powerpoint/2010/main" val="1836371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structure of Government</a:t>
            </a:r>
            <a:endParaRPr lang="en-US" dirty="0"/>
          </a:p>
        </p:txBody>
      </p:sp>
      <p:sp>
        <p:nvSpPr>
          <p:cNvPr id="3" name="Content Placeholder 2"/>
          <p:cNvSpPr>
            <a:spLocks noGrp="1"/>
          </p:cNvSpPr>
          <p:nvPr>
            <p:ph idx="1"/>
          </p:nvPr>
        </p:nvSpPr>
        <p:spPr/>
        <p:txBody>
          <a:bodyPr/>
          <a:lstStyle/>
          <a:p>
            <a:r>
              <a:rPr lang="en-US" dirty="0" smtClean="0"/>
              <a:t>Departmental Pluralism resulting in conflicting and multiple outcomes</a:t>
            </a:r>
          </a:p>
          <a:p>
            <a:r>
              <a:rPr lang="en-US" dirty="0" smtClean="0"/>
              <a:t>Short term, adversarial, ideological split</a:t>
            </a:r>
            <a:r>
              <a:rPr lang="en-US" dirty="0"/>
              <a:t> </a:t>
            </a:r>
            <a:r>
              <a:rPr lang="en-US" dirty="0" smtClean="0"/>
              <a:t>yet marketing pragmatists, </a:t>
            </a:r>
          </a:p>
          <a:p>
            <a:r>
              <a:rPr lang="en-US" dirty="0" smtClean="0"/>
              <a:t>Yes minister</a:t>
            </a:r>
          </a:p>
          <a:p>
            <a:r>
              <a:rPr lang="en-US" dirty="0" smtClean="0"/>
              <a:t>Career politicians, ambitious, </a:t>
            </a:r>
          </a:p>
          <a:p>
            <a:pPr marL="0" indent="0">
              <a:buNone/>
            </a:pPr>
            <a:endParaRPr lang="en-US" dirty="0" smtClean="0"/>
          </a:p>
          <a:p>
            <a:pPr marL="0" indent="0">
              <a:buNone/>
            </a:pPr>
            <a:r>
              <a:rPr lang="en-US" dirty="0" smtClean="0"/>
              <a:t> </a:t>
            </a:r>
            <a:endParaRPr lang="en-US" dirty="0"/>
          </a:p>
        </p:txBody>
      </p:sp>
    </p:spTree>
    <p:extLst>
      <p:ext uri="{BB962C8B-B14F-4D97-AF65-F5344CB8AC3E}">
        <p14:creationId xmlns:p14="http://schemas.microsoft.com/office/powerpoint/2010/main" val="5838515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Cognitive dysfunction in politicians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Primacy effect</a:t>
            </a:r>
          </a:p>
          <a:p>
            <a:endParaRPr lang="en-US" b="1" dirty="0" smtClean="0"/>
          </a:p>
          <a:p>
            <a:r>
              <a:rPr lang="en-US" b="1" dirty="0" smtClean="0"/>
              <a:t>Confirmation bias </a:t>
            </a:r>
            <a:r>
              <a:rPr lang="en-US" dirty="0" smtClean="0"/>
              <a:t>(</a:t>
            </a:r>
            <a:r>
              <a:rPr lang="en-US" dirty="0" err="1" smtClean="0"/>
              <a:t>favour</a:t>
            </a:r>
            <a:r>
              <a:rPr lang="en-US" dirty="0" smtClean="0"/>
              <a:t> of evidence that confirms beliefs)</a:t>
            </a:r>
          </a:p>
          <a:p>
            <a:endParaRPr lang="en-US" dirty="0" smtClean="0"/>
          </a:p>
          <a:p>
            <a:r>
              <a:rPr lang="en-US" b="1" dirty="0" smtClean="0"/>
              <a:t>Belief perseverance </a:t>
            </a:r>
            <a:r>
              <a:rPr lang="en-US" dirty="0" smtClean="0"/>
              <a:t>(beliefs persist after evidence for them has shown to be false) </a:t>
            </a:r>
          </a:p>
          <a:p>
            <a:endParaRPr lang="en-US" dirty="0"/>
          </a:p>
          <a:p>
            <a:pPr marL="0" indent="0">
              <a:buNone/>
            </a:pPr>
            <a:r>
              <a:rPr lang="en-US" dirty="0" smtClean="0"/>
              <a:t>And what about civil servants…………</a:t>
            </a:r>
          </a:p>
          <a:p>
            <a:endParaRPr lang="en-US" dirty="0" smtClean="0"/>
          </a:p>
          <a:p>
            <a:endParaRPr lang="en-US" dirty="0"/>
          </a:p>
        </p:txBody>
      </p:sp>
    </p:spTree>
    <p:extLst>
      <p:ext uri="{BB962C8B-B14F-4D97-AF65-F5344CB8AC3E}">
        <p14:creationId xmlns:p14="http://schemas.microsoft.com/office/powerpoint/2010/main" val="3013586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Naïve rationalism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What works trumps desirable ends and appropriate means?</a:t>
            </a:r>
          </a:p>
          <a:p>
            <a:r>
              <a:rPr lang="en-US" dirty="0" smtClean="0"/>
              <a:t>Values - whose likely benefits worth whose potential losses</a:t>
            </a:r>
          </a:p>
          <a:p>
            <a:r>
              <a:rPr lang="en-US" dirty="0" smtClean="0"/>
              <a:t> What about embodied knowledge (Praxis) </a:t>
            </a:r>
          </a:p>
          <a:p>
            <a:r>
              <a:rPr lang="en-US" dirty="0" smtClean="0"/>
              <a:t>There is no such thing as a body of evidence. Rather competing constructions able to support any position.</a:t>
            </a:r>
          </a:p>
          <a:p>
            <a:r>
              <a:rPr lang="en-US" dirty="0" smtClean="0"/>
              <a:t>Collective deliberation. policy is language, argumentation, discourse and incremental decision making </a:t>
            </a:r>
          </a:p>
          <a:p>
            <a:endParaRPr lang="en-US" dirty="0" smtClean="0"/>
          </a:p>
        </p:txBody>
      </p:sp>
    </p:spTree>
    <p:extLst>
      <p:ext uri="{BB962C8B-B14F-4D97-AF65-F5344CB8AC3E}">
        <p14:creationId xmlns:p14="http://schemas.microsoft.com/office/powerpoint/2010/main" val="1596218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 of the times</a:t>
            </a:r>
            <a:endParaRPr lang="en-US" dirty="0"/>
          </a:p>
        </p:txBody>
      </p:sp>
      <p:sp>
        <p:nvSpPr>
          <p:cNvPr id="3" name="Content Placeholder 2"/>
          <p:cNvSpPr>
            <a:spLocks noGrp="1"/>
          </p:cNvSpPr>
          <p:nvPr>
            <p:ph idx="1"/>
          </p:nvPr>
        </p:nvSpPr>
        <p:spPr/>
        <p:txBody>
          <a:bodyPr>
            <a:normAutofit lnSpcReduction="10000"/>
          </a:bodyPr>
          <a:lstStyle/>
          <a:p>
            <a:r>
              <a:rPr lang="en-US" dirty="0" smtClean="0"/>
              <a:t>Beerhouse act-1830</a:t>
            </a:r>
          </a:p>
          <a:p>
            <a:r>
              <a:rPr lang="en-US" dirty="0" smtClean="0"/>
              <a:t>Industrial revolution- trading imperatives</a:t>
            </a:r>
          </a:p>
          <a:p>
            <a:r>
              <a:rPr lang="en-US" dirty="0" smtClean="0"/>
              <a:t>mid 19</a:t>
            </a:r>
            <a:r>
              <a:rPr lang="en-US" baseline="30000" dirty="0" smtClean="0"/>
              <a:t>th</a:t>
            </a:r>
            <a:r>
              <a:rPr lang="en-US" dirty="0" smtClean="0"/>
              <a:t>C -moral issues</a:t>
            </a:r>
          </a:p>
          <a:p>
            <a:r>
              <a:rPr lang="en-US" dirty="0" smtClean="0"/>
              <a:t>Late </a:t>
            </a:r>
            <a:r>
              <a:rPr lang="en-US" dirty="0"/>
              <a:t>V</a:t>
            </a:r>
            <a:r>
              <a:rPr lang="en-US" dirty="0" smtClean="0"/>
              <a:t>ictorian</a:t>
            </a:r>
            <a:r>
              <a:rPr lang="en-US" dirty="0"/>
              <a:t>-</a:t>
            </a:r>
            <a:r>
              <a:rPr lang="en-US" dirty="0" smtClean="0"/>
              <a:t>social reform</a:t>
            </a:r>
          </a:p>
          <a:p>
            <a:r>
              <a:rPr lang="en-US" dirty="0" smtClean="0"/>
              <a:t>1915 – national industrial efficiency.</a:t>
            </a:r>
          </a:p>
          <a:p>
            <a:r>
              <a:rPr lang="en-US" dirty="0" smtClean="0"/>
              <a:t>1960s - health</a:t>
            </a:r>
          </a:p>
          <a:p>
            <a:r>
              <a:rPr lang="en-US" dirty="0" smtClean="0"/>
              <a:t>1990s – tourism</a:t>
            </a:r>
          </a:p>
          <a:p>
            <a:r>
              <a:rPr lang="en-US" dirty="0" smtClean="0"/>
              <a:t>Now- youthful public disorder (MUP)</a:t>
            </a:r>
          </a:p>
          <a:p>
            <a:endParaRPr lang="en-US" dirty="0"/>
          </a:p>
        </p:txBody>
      </p:sp>
    </p:spTree>
    <p:extLst>
      <p:ext uri="{BB962C8B-B14F-4D97-AF65-F5344CB8AC3E}">
        <p14:creationId xmlns:p14="http://schemas.microsoft.com/office/powerpoint/2010/main" val="4065464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new-Aristotle</a:t>
            </a:r>
            <a:endParaRPr lang="en-US" dirty="0"/>
          </a:p>
        </p:txBody>
      </p:sp>
      <p:sp>
        <p:nvSpPr>
          <p:cNvPr id="3" name="Content Placeholder 2"/>
          <p:cNvSpPr>
            <a:spLocks noGrp="1"/>
          </p:cNvSpPr>
          <p:nvPr>
            <p:ph idx="1"/>
          </p:nvPr>
        </p:nvSpPr>
        <p:spPr/>
        <p:txBody>
          <a:bodyPr/>
          <a:lstStyle/>
          <a:p>
            <a:r>
              <a:rPr lang="en-US" dirty="0" smtClean="0"/>
              <a:t>Logos; the argument</a:t>
            </a:r>
          </a:p>
          <a:p>
            <a:r>
              <a:rPr lang="en-US" dirty="0" smtClean="0"/>
              <a:t>Ethos; the speaker</a:t>
            </a:r>
          </a:p>
          <a:p>
            <a:r>
              <a:rPr lang="en-US" dirty="0" smtClean="0"/>
              <a:t>Pathos; emotional</a:t>
            </a:r>
          </a:p>
          <a:p>
            <a:r>
              <a:rPr lang="en-US" dirty="0" smtClean="0"/>
              <a:t>Coming from;  understanding the audience.</a:t>
            </a:r>
          </a:p>
          <a:p>
            <a:endParaRPr lang="en-US" dirty="0"/>
          </a:p>
        </p:txBody>
      </p:sp>
    </p:spTree>
    <p:extLst>
      <p:ext uri="{BB962C8B-B14F-4D97-AF65-F5344CB8AC3E}">
        <p14:creationId xmlns:p14="http://schemas.microsoft.com/office/powerpoint/2010/main" val="21945460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Recent Schemes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March 2013   </a:t>
            </a:r>
            <a:r>
              <a:rPr lang="en-US" b="1" dirty="0" smtClean="0"/>
              <a:t>What Works Evidence </a:t>
            </a:r>
            <a:r>
              <a:rPr lang="en-US" b="1" dirty="0" err="1"/>
              <a:t>C</a:t>
            </a:r>
            <a:r>
              <a:rPr lang="en-US" b="1" dirty="0" err="1" smtClean="0"/>
              <a:t>entres</a:t>
            </a:r>
            <a:endParaRPr lang="en-US" b="1" dirty="0"/>
          </a:p>
          <a:p>
            <a:r>
              <a:rPr lang="en-US" dirty="0"/>
              <a:t>O</a:t>
            </a:r>
            <a:r>
              <a:rPr lang="en-US" dirty="0" smtClean="0"/>
              <a:t>ut of 70 </a:t>
            </a:r>
            <a:r>
              <a:rPr lang="en-US" dirty="0" err="1" smtClean="0"/>
              <a:t>programmes</a:t>
            </a:r>
            <a:r>
              <a:rPr lang="en-US" dirty="0" smtClean="0"/>
              <a:t> implemented by the DoE 2 were evaluated. Lead to the </a:t>
            </a:r>
            <a:r>
              <a:rPr lang="en-US" b="1" dirty="0" smtClean="0"/>
              <a:t>Education </a:t>
            </a:r>
            <a:r>
              <a:rPr lang="en-US" b="1" dirty="0"/>
              <a:t>E</a:t>
            </a:r>
            <a:r>
              <a:rPr lang="en-US" b="1" dirty="0" smtClean="0"/>
              <a:t>ndowment Foundation</a:t>
            </a:r>
            <a:r>
              <a:rPr lang="en-US" dirty="0" smtClean="0"/>
              <a:t>.</a:t>
            </a:r>
          </a:p>
          <a:p>
            <a:r>
              <a:rPr lang="en-US" b="1" dirty="0" smtClean="0"/>
              <a:t>The </a:t>
            </a:r>
            <a:r>
              <a:rPr lang="en-US" b="1" dirty="0" err="1"/>
              <a:t>B</a:t>
            </a:r>
            <a:r>
              <a:rPr lang="en-US" b="1" dirty="0" err="1" smtClean="0"/>
              <a:t>ehavioural</a:t>
            </a:r>
            <a:r>
              <a:rPr lang="en-US" b="1" dirty="0" smtClean="0"/>
              <a:t> </a:t>
            </a:r>
            <a:r>
              <a:rPr lang="en-US" b="1" dirty="0"/>
              <a:t>I</a:t>
            </a:r>
            <a:r>
              <a:rPr lang="en-US" b="1" dirty="0" smtClean="0"/>
              <a:t>nsights </a:t>
            </a:r>
            <a:r>
              <a:rPr lang="en-US" b="1" dirty="0"/>
              <a:t>T</a:t>
            </a:r>
            <a:r>
              <a:rPr lang="en-US" b="1" dirty="0" smtClean="0"/>
              <a:t>eam</a:t>
            </a:r>
          </a:p>
          <a:p>
            <a:r>
              <a:rPr lang="en-US" b="1" dirty="0" smtClean="0"/>
              <a:t>Trial </a:t>
            </a:r>
            <a:r>
              <a:rPr lang="en-US" b="1" dirty="0"/>
              <a:t>D</a:t>
            </a:r>
            <a:r>
              <a:rPr lang="en-US" b="1" dirty="0" smtClean="0"/>
              <a:t>esign </a:t>
            </a:r>
            <a:r>
              <a:rPr lang="en-US" b="1" dirty="0"/>
              <a:t>A</a:t>
            </a:r>
            <a:r>
              <a:rPr lang="en-US" b="1" dirty="0" smtClean="0"/>
              <a:t>dvisory </a:t>
            </a:r>
            <a:r>
              <a:rPr lang="en-US" b="1" dirty="0"/>
              <a:t>P</a:t>
            </a:r>
            <a:r>
              <a:rPr lang="en-US" b="1" dirty="0" smtClean="0"/>
              <a:t>anel </a:t>
            </a:r>
            <a:r>
              <a:rPr lang="en-US" dirty="0" smtClean="0"/>
              <a:t>– </a:t>
            </a:r>
            <a:r>
              <a:rPr lang="en-US" dirty="0"/>
              <a:t>B</a:t>
            </a:r>
            <a:r>
              <a:rPr lang="en-US" dirty="0" smtClean="0"/>
              <a:t>en </a:t>
            </a:r>
            <a:r>
              <a:rPr lang="en-US" dirty="0" err="1"/>
              <a:t>G</a:t>
            </a:r>
            <a:r>
              <a:rPr lang="en-US" dirty="0" err="1" smtClean="0"/>
              <a:t>oldacre</a:t>
            </a:r>
            <a:r>
              <a:rPr lang="en-US" dirty="0" smtClean="0"/>
              <a:t>.</a:t>
            </a:r>
          </a:p>
          <a:p>
            <a:r>
              <a:rPr lang="en-US" b="1" dirty="0"/>
              <a:t>P</a:t>
            </a:r>
            <a:r>
              <a:rPr lang="en-US" b="1" dirty="0" smtClean="0"/>
              <a:t>roject </a:t>
            </a:r>
            <a:r>
              <a:rPr lang="en-US" b="1" dirty="0"/>
              <a:t>O</a:t>
            </a:r>
            <a:r>
              <a:rPr lang="en-US" b="1" dirty="0" smtClean="0"/>
              <a:t>racle  </a:t>
            </a:r>
            <a:r>
              <a:rPr lang="en-US" dirty="0" smtClean="0"/>
              <a:t>leading to a standard of evidence framework.</a:t>
            </a:r>
          </a:p>
          <a:p>
            <a:r>
              <a:rPr lang="en-US" b="1" dirty="0" smtClean="0"/>
              <a:t>Policy Skills Framework </a:t>
            </a:r>
            <a:r>
              <a:rPr lang="en-US" dirty="0" smtClean="0"/>
              <a:t>launched by the institute for Government</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20226515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err="1" smtClean="0"/>
              <a:t>robindavidson@hotmail.co.uk</a:t>
            </a:r>
            <a:endParaRPr lang="en-US" dirty="0" smtClean="0"/>
          </a:p>
          <a:p>
            <a:pPr marL="0" indent="0">
              <a:buNone/>
            </a:pPr>
            <a:endParaRPr lang="en-US" dirty="0"/>
          </a:p>
          <a:p>
            <a:pPr marL="0" indent="0">
              <a:buNone/>
            </a:pPr>
            <a:r>
              <a:rPr lang="en-US" dirty="0" smtClean="0"/>
              <a:t>Alcohol </a:t>
            </a:r>
            <a:r>
              <a:rPr lang="en-US" dirty="0"/>
              <a:t>Research </a:t>
            </a:r>
            <a:r>
              <a:rPr lang="en-US" dirty="0" smtClean="0"/>
              <a:t>UK</a:t>
            </a:r>
          </a:p>
          <a:p>
            <a:pPr marL="0" indent="0">
              <a:buNone/>
            </a:pPr>
            <a:r>
              <a:rPr lang="en-US" dirty="0" smtClean="0"/>
              <a:t>Willow </a:t>
            </a:r>
            <a:r>
              <a:rPr lang="en-US" dirty="0"/>
              <a:t>House, 4th Floor</a:t>
            </a:r>
          </a:p>
          <a:p>
            <a:pPr marL="0" indent="0">
              <a:buNone/>
            </a:pPr>
            <a:r>
              <a:rPr lang="en-US" dirty="0"/>
              <a:t>17 - 23 Willow </a:t>
            </a:r>
            <a:r>
              <a:rPr lang="en-US" dirty="0" smtClean="0"/>
              <a:t>Place</a:t>
            </a:r>
          </a:p>
          <a:p>
            <a:pPr marL="0" indent="0">
              <a:buNone/>
            </a:pPr>
            <a:r>
              <a:rPr lang="en-US" dirty="0" smtClean="0"/>
              <a:t>LONDON </a:t>
            </a:r>
            <a:r>
              <a:rPr lang="en-US" dirty="0"/>
              <a:t>SW1P </a:t>
            </a:r>
            <a:r>
              <a:rPr lang="en-US" dirty="0" smtClean="0"/>
              <a:t>1JH</a:t>
            </a:r>
          </a:p>
          <a:p>
            <a:pPr marL="0" indent="0">
              <a:buNone/>
            </a:pPr>
            <a:endParaRPr lang="en-US" dirty="0" smtClean="0"/>
          </a:p>
          <a:p>
            <a:pPr marL="0" indent="0">
              <a:buNone/>
            </a:pPr>
            <a:r>
              <a:rPr lang="en-US" smtClean="0"/>
              <a:t>Tel  020 </a:t>
            </a:r>
            <a:r>
              <a:rPr lang="en-US" dirty="0"/>
              <a:t>7821 7880</a:t>
            </a:r>
          </a:p>
          <a:p>
            <a:pPr marL="0" indent="0">
              <a:buNone/>
            </a:pPr>
            <a:endParaRPr lang="en-US" dirty="0"/>
          </a:p>
        </p:txBody>
      </p:sp>
    </p:spTree>
    <p:extLst>
      <p:ext uri="{BB962C8B-B14F-4D97-AF65-F5344CB8AC3E}">
        <p14:creationId xmlns:p14="http://schemas.microsoft.com/office/powerpoint/2010/main" val="1778094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Thanks</a:t>
            </a:r>
            <a:br>
              <a:rPr lang="en-US" dirty="0" smtClean="0"/>
            </a:br>
            <a:endParaRPr lang="en-US" dirty="0"/>
          </a:p>
        </p:txBody>
      </p:sp>
      <p:sp>
        <p:nvSpPr>
          <p:cNvPr id="3" name="Content Placeholder 2"/>
          <p:cNvSpPr>
            <a:spLocks noGrp="1"/>
          </p:cNvSpPr>
          <p:nvPr>
            <p:ph idx="1"/>
          </p:nvPr>
        </p:nvSpPr>
        <p:spPr/>
        <p:txBody>
          <a:bodyPr/>
          <a:lstStyle/>
          <a:p>
            <a:r>
              <a:rPr lang="en-US" dirty="0" smtClean="0"/>
              <a:t>Staff of ALRUK.</a:t>
            </a:r>
          </a:p>
          <a:p>
            <a:r>
              <a:rPr lang="en-US" dirty="0" smtClean="0"/>
              <a:t>Particularly James Nicholls</a:t>
            </a:r>
          </a:p>
          <a:p>
            <a:r>
              <a:rPr lang="en-US" dirty="0" err="1" smtClean="0"/>
              <a:t>Willm</a:t>
            </a:r>
            <a:r>
              <a:rPr lang="en-US" dirty="0" smtClean="0"/>
              <a:t> Mistral</a:t>
            </a:r>
          </a:p>
          <a:p>
            <a:endParaRPr lang="en-US" dirty="0"/>
          </a:p>
          <a:p>
            <a:r>
              <a:rPr lang="en-US" dirty="0"/>
              <a:t>Davidson, R (2013 ) Evidenced based alcohol policy : not as simple as it sounds. In  Mistral, W (</a:t>
            </a:r>
            <a:r>
              <a:rPr lang="en-US" dirty="0" err="1"/>
              <a:t>ed</a:t>
            </a:r>
            <a:r>
              <a:rPr lang="en-US" dirty="0"/>
              <a:t>). Substance Misuse; Emerging Perspectives. Wiley Blackwell. London</a:t>
            </a:r>
            <a:endParaRPr lang="en-GB" dirty="0"/>
          </a:p>
          <a:p>
            <a:endParaRPr lang="en-US" dirty="0"/>
          </a:p>
        </p:txBody>
      </p:sp>
    </p:spTree>
    <p:extLst>
      <p:ext uri="{BB962C8B-B14F-4D97-AF65-F5344CB8AC3E}">
        <p14:creationId xmlns:p14="http://schemas.microsoft.com/office/powerpoint/2010/main" val="1753392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Definition of EBP</a:t>
            </a:r>
            <a:endParaRPr lang="en-US" dirty="0"/>
          </a:p>
        </p:txBody>
      </p:sp>
      <p:sp>
        <p:nvSpPr>
          <p:cNvPr id="3" name="Content Placeholder 2"/>
          <p:cNvSpPr>
            <a:spLocks noGrp="1"/>
          </p:cNvSpPr>
          <p:nvPr>
            <p:ph idx="1"/>
          </p:nvPr>
        </p:nvSpPr>
        <p:spPr/>
        <p:txBody>
          <a:bodyPr/>
          <a:lstStyle/>
          <a:p>
            <a:r>
              <a:rPr lang="en-US" dirty="0" smtClean="0"/>
              <a:t>Linear and direct selection, synthesis and critical evaluation of best research evidence to answer a policy problem and which can then be implemented</a:t>
            </a:r>
          </a:p>
          <a:p>
            <a:pPr marL="0" indent="0">
              <a:buNone/>
            </a:pPr>
            <a:r>
              <a:rPr lang="en-US" dirty="0" smtClean="0"/>
              <a:t>    </a:t>
            </a:r>
            <a:r>
              <a:rPr lang="en-US" dirty="0" err="1" smtClean="0"/>
              <a:t>Greenlagh</a:t>
            </a:r>
            <a:r>
              <a:rPr lang="en-US" dirty="0" smtClean="0"/>
              <a:t> and Russell (2009)</a:t>
            </a:r>
            <a:endParaRPr lang="en-US" dirty="0"/>
          </a:p>
        </p:txBody>
      </p:sp>
    </p:spTree>
    <p:extLst>
      <p:ext uri="{BB962C8B-B14F-4D97-AF65-F5344CB8AC3E}">
        <p14:creationId xmlns:p14="http://schemas.microsoft.com/office/powerpoint/2010/main" val="47187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To begin with</a:t>
            </a:r>
            <a:endParaRPr lang="en-US" dirty="0"/>
          </a:p>
        </p:txBody>
      </p:sp>
      <p:sp>
        <p:nvSpPr>
          <p:cNvPr id="3" name="Content Placeholder 2"/>
          <p:cNvSpPr>
            <a:spLocks noGrp="1"/>
          </p:cNvSpPr>
          <p:nvPr>
            <p:ph idx="1"/>
          </p:nvPr>
        </p:nvSpPr>
        <p:spPr/>
        <p:txBody>
          <a:bodyPr/>
          <a:lstStyle/>
          <a:p>
            <a:endParaRPr lang="en-US" dirty="0" smtClean="0"/>
          </a:p>
          <a:p>
            <a:r>
              <a:rPr lang="en-US" dirty="0" smtClean="0"/>
              <a:t>Evidence based practice?</a:t>
            </a:r>
          </a:p>
          <a:p>
            <a:r>
              <a:rPr lang="en-US" dirty="0" smtClean="0"/>
              <a:t>Dearth of evidence?</a:t>
            </a:r>
            <a:endParaRPr lang="en-US" dirty="0"/>
          </a:p>
          <a:p>
            <a:r>
              <a:rPr lang="en-US" dirty="0" smtClean="0"/>
              <a:t>Introverted scientists?</a:t>
            </a:r>
          </a:p>
          <a:p>
            <a:r>
              <a:rPr lang="en-US" dirty="0" smtClean="0"/>
              <a:t>The sabotaging industry?</a:t>
            </a:r>
          </a:p>
          <a:p>
            <a:endParaRPr lang="en-US" dirty="0"/>
          </a:p>
        </p:txBody>
      </p:sp>
    </p:spTree>
    <p:extLst>
      <p:ext uri="{BB962C8B-B14F-4D97-AF65-F5344CB8AC3E}">
        <p14:creationId xmlns:p14="http://schemas.microsoft.com/office/powerpoint/2010/main" val="2857026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How to invent a new therapy</a:t>
            </a:r>
            <a:endParaRPr lang="en-US" sz="3600" dirty="0"/>
          </a:p>
        </p:txBody>
      </p:sp>
      <p:sp>
        <p:nvSpPr>
          <p:cNvPr id="3" name="Content Placeholder 2"/>
          <p:cNvSpPr>
            <a:spLocks noGrp="1"/>
          </p:cNvSpPr>
          <p:nvPr>
            <p:ph idx="1"/>
          </p:nvPr>
        </p:nvSpPr>
        <p:spPr/>
        <p:txBody>
          <a:bodyPr>
            <a:noAutofit/>
          </a:bodyPr>
          <a:lstStyle/>
          <a:p>
            <a:pPr>
              <a:lnSpc>
                <a:spcPct val="80000"/>
              </a:lnSpc>
              <a:buNone/>
              <a:defRPr/>
            </a:pPr>
            <a:r>
              <a:rPr lang="en-GB" sz="2000" dirty="0" smtClean="0"/>
              <a:t>1.  Start </a:t>
            </a:r>
            <a:r>
              <a:rPr lang="en-GB" sz="2000" dirty="0"/>
              <a:t>with an established psychological process of </a:t>
            </a:r>
            <a:r>
              <a:rPr lang="en-GB" sz="2000" dirty="0" smtClean="0"/>
              <a:t> change</a:t>
            </a:r>
          </a:p>
          <a:p>
            <a:pPr>
              <a:lnSpc>
                <a:spcPct val="80000"/>
              </a:lnSpc>
              <a:buNone/>
              <a:defRPr/>
            </a:pPr>
            <a:r>
              <a:rPr lang="en-GB" sz="2000" dirty="0" smtClean="0"/>
              <a:t> </a:t>
            </a:r>
            <a:endParaRPr lang="en-GB" sz="2000" dirty="0"/>
          </a:p>
          <a:p>
            <a:pPr marL="0" indent="0">
              <a:lnSpc>
                <a:spcPct val="80000"/>
              </a:lnSpc>
              <a:buNone/>
              <a:defRPr/>
            </a:pPr>
            <a:r>
              <a:rPr lang="en-GB" sz="2000" dirty="0" smtClean="0"/>
              <a:t>2.   Add </a:t>
            </a:r>
            <a:r>
              <a:rPr lang="en-GB" sz="2000" dirty="0"/>
              <a:t>functionally trivial bells and </a:t>
            </a:r>
            <a:r>
              <a:rPr lang="en-GB" sz="2000" dirty="0" smtClean="0"/>
              <a:t>whistles</a:t>
            </a:r>
          </a:p>
          <a:p>
            <a:pPr marL="742950" indent="-742950">
              <a:lnSpc>
                <a:spcPct val="80000"/>
              </a:lnSpc>
              <a:buAutoNum type="arabicPeriod" startAt="2"/>
              <a:defRPr/>
            </a:pPr>
            <a:endParaRPr lang="en-GB" sz="2000" dirty="0"/>
          </a:p>
          <a:p>
            <a:pPr marL="0" indent="0">
              <a:lnSpc>
                <a:spcPct val="80000"/>
              </a:lnSpc>
              <a:buNone/>
              <a:defRPr/>
            </a:pPr>
            <a:r>
              <a:rPr lang="en-GB" sz="2000" dirty="0" smtClean="0"/>
              <a:t>3.    Demonstrate </a:t>
            </a:r>
            <a:r>
              <a:rPr lang="en-GB" sz="2000" dirty="0"/>
              <a:t>using one RCT that the </a:t>
            </a:r>
            <a:r>
              <a:rPr lang="ja-JP" altLang="en-GB" sz="2000" dirty="0"/>
              <a:t>“</a:t>
            </a:r>
            <a:r>
              <a:rPr lang="en-GB" sz="2000" dirty="0"/>
              <a:t>new</a:t>
            </a:r>
            <a:r>
              <a:rPr lang="ja-JP" altLang="en-GB" sz="2000" dirty="0"/>
              <a:t>”</a:t>
            </a:r>
            <a:r>
              <a:rPr lang="en-GB" sz="2000" dirty="0"/>
              <a:t> </a:t>
            </a:r>
            <a:r>
              <a:rPr lang="en-GB" sz="2000" dirty="0" smtClean="0"/>
              <a:t>  treatment </a:t>
            </a:r>
            <a:r>
              <a:rPr lang="en-GB" sz="2000" dirty="0"/>
              <a:t>is statistically (P&lt; .05) better than no </a:t>
            </a:r>
            <a:r>
              <a:rPr lang="en-GB" sz="2000" dirty="0" smtClean="0"/>
              <a:t>treatment or TAU</a:t>
            </a:r>
          </a:p>
          <a:p>
            <a:pPr marL="742950" indent="-742950">
              <a:lnSpc>
                <a:spcPct val="80000"/>
              </a:lnSpc>
              <a:buAutoNum type="arabicPeriod" startAt="3"/>
              <a:defRPr/>
            </a:pPr>
            <a:endParaRPr lang="en-GB" sz="2000" dirty="0"/>
          </a:p>
          <a:p>
            <a:pPr marL="0" indent="0">
              <a:lnSpc>
                <a:spcPct val="80000"/>
              </a:lnSpc>
              <a:buNone/>
              <a:defRPr/>
            </a:pPr>
            <a:r>
              <a:rPr lang="en-GB" sz="2000" dirty="0" smtClean="0"/>
              <a:t>4.     Give </a:t>
            </a:r>
            <a:r>
              <a:rPr lang="ja-JP" altLang="en-GB" sz="2000" dirty="0"/>
              <a:t>“</a:t>
            </a:r>
            <a:r>
              <a:rPr lang="en-GB" sz="2000" dirty="0"/>
              <a:t>new</a:t>
            </a:r>
            <a:r>
              <a:rPr lang="ja-JP" altLang="en-GB" sz="2000" dirty="0"/>
              <a:t>”</a:t>
            </a:r>
            <a:r>
              <a:rPr lang="en-GB" sz="2000" dirty="0"/>
              <a:t> treatment a name and </a:t>
            </a:r>
            <a:r>
              <a:rPr lang="en-GB" sz="2000" dirty="0" smtClean="0"/>
              <a:t>acronym</a:t>
            </a:r>
          </a:p>
          <a:p>
            <a:pPr marL="742950" indent="-742950">
              <a:lnSpc>
                <a:spcPct val="80000"/>
              </a:lnSpc>
              <a:buAutoNum type="arabicPeriod" startAt="4"/>
              <a:defRPr/>
            </a:pPr>
            <a:endParaRPr lang="en-GB" sz="2000" dirty="0"/>
          </a:p>
          <a:p>
            <a:pPr>
              <a:lnSpc>
                <a:spcPct val="80000"/>
              </a:lnSpc>
              <a:buNone/>
              <a:defRPr/>
            </a:pPr>
            <a:r>
              <a:rPr lang="en-GB" sz="2000" dirty="0" smtClean="0"/>
              <a:t>5.     Patent it</a:t>
            </a:r>
          </a:p>
          <a:p>
            <a:pPr>
              <a:lnSpc>
                <a:spcPct val="80000"/>
              </a:lnSpc>
              <a:buNone/>
              <a:defRPr/>
            </a:pPr>
            <a:endParaRPr lang="en-GB" sz="2000" dirty="0"/>
          </a:p>
          <a:p>
            <a:pPr marL="457200" indent="-457200">
              <a:lnSpc>
                <a:spcPct val="80000"/>
              </a:lnSpc>
              <a:buFontTx/>
              <a:buAutoNum type="arabicPeriod" startAt="6"/>
              <a:defRPr/>
            </a:pPr>
            <a:r>
              <a:rPr lang="en-GB" sz="2000" dirty="0" smtClean="0"/>
              <a:t> Set </a:t>
            </a:r>
            <a:r>
              <a:rPr lang="en-GB" sz="2000" dirty="0"/>
              <a:t>up accreditation process and retire to the South of France.</a:t>
            </a:r>
          </a:p>
          <a:p>
            <a:pPr marL="457200" indent="-457200">
              <a:lnSpc>
                <a:spcPct val="80000"/>
              </a:lnSpc>
              <a:buFontTx/>
              <a:buAutoNum type="arabicPeriod" startAt="6"/>
              <a:defRPr/>
            </a:pPr>
            <a:endParaRPr lang="en-GB" sz="2000" dirty="0"/>
          </a:p>
          <a:p>
            <a:pPr>
              <a:lnSpc>
                <a:spcPct val="80000"/>
              </a:lnSpc>
              <a:buNone/>
              <a:defRPr/>
            </a:pPr>
            <a:r>
              <a:rPr lang="en-GB" sz="2000" dirty="0"/>
              <a:t>Davidson (2008)</a:t>
            </a:r>
          </a:p>
          <a:p>
            <a:pPr>
              <a:lnSpc>
                <a:spcPct val="80000"/>
              </a:lnSpc>
              <a:buNone/>
              <a:defRPr/>
            </a:pPr>
            <a:r>
              <a:rPr lang="ja-JP" altLang="en-GB" sz="2000" dirty="0"/>
              <a:t>“</a:t>
            </a:r>
            <a:r>
              <a:rPr lang="en-GB" sz="2000" dirty="0"/>
              <a:t>The central goal of psychotherapy research should be to achieve an understanding of the psychological mechanisms or processes of change and not focus on brand name treatments</a:t>
            </a:r>
            <a:r>
              <a:rPr lang="ja-JP" altLang="en-GB" sz="2000" dirty="0"/>
              <a:t>”</a:t>
            </a:r>
            <a:endParaRPr lang="en-GB" sz="2000" dirty="0"/>
          </a:p>
          <a:p>
            <a:endParaRPr lang="en-US" sz="2000" dirty="0"/>
          </a:p>
        </p:txBody>
      </p:sp>
    </p:spTree>
    <p:extLst>
      <p:ext uri="{BB962C8B-B14F-4D97-AF65-F5344CB8AC3E}">
        <p14:creationId xmlns:p14="http://schemas.microsoft.com/office/powerpoint/2010/main" val="354490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the last year…….</a:t>
            </a:r>
            <a:endParaRPr lang="en-US" dirty="0"/>
          </a:p>
        </p:txBody>
      </p:sp>
      <p:sp>
        <p:nvSpPr>
          <p:cNvPr id="3" name="Content Placeholder 2"/>
          <p:cNvSpPr>
            <a:spLocks noGrp="1"/>
          </p:cNvSpPr>
          <p:nvPr>
            <p:ph idx="1"/>
          </p:nvPr>
        </p:nvSpPr>
        <p:spPr/>
        <p:txBody>
          <a:bodyPr>
            <a:normAutofit fontScale="25000" lnSpcReduction="20000"/>
          </a:bodyPr>
          <a:lstStyle/>
          <a:p>
            <a:pPr lvl="0"/>
            <a:r>
              <a:rPr lang="en-GB" dirty="0"/>
              <a:t>Office of National Statistics</a:t>
            </a:r>
          </a:p>
          <a:p>
            <a:pPr lvl="0"/>
            <a:r>
              <a:rPr lang="en-GB" dirty="0"/>
              <a:t>Health and Social Care Information Centre </a:t>
            </a:r>
          </a:p>
          <a:p>
            <a:pPr lvl="0"/>
            <a:r>
              <a:rPr lang="en-GB" dirty="0"/>
              <a:t>Health Survey England</a:t>
            </a:r>
          </a:p>
          <a:p>
            <a:pPr lvl="0"/>
            <a:r>
              <a:rPr lang="en-GB" dirty="0"/>
              <a:t>Chief Medical Officer</a:t>
            </a:r>
          </a:p>
          <a:p>
            <a:pPr lvl="0"/>
            <a:r>
              <a:rPr lang="en-GB" dirty="0"/>
              <a:t>World Health Organisation</a:t>
            </a:r>
          </a:p>
          <a:p>
            <a:pPr lvl="0"/>
            <a:r>
              <a:rPr lang="en-GB" dirty="0"/>
              <a:t>EU Alcohol Health Forum</a:t>
            </a:r>
          </a:p>
          <a:p>
            <a:pPr lvl="0"/>
            <a:r>
              <a:rPr lang="en-GB" dirty="0"/>
              <a:t>OECD</a:t>
            </a:r>
          </a:p>
          <a:p>
            <a:pPr lvl="0"/>
            <a:r>
              <a:rPr lang="en-GB" dirty="0"/>
              <a:t>Department of Health</a:t>
            </a:r>
          </a:p>
          <a:p>
            <a:pPr lvl="0"/>
            <a:r>
              <a:rPr lang="en-GB" dirty="0"/>
              <a:t>Home Office</a:t>
            </a:r>
          </a:p>
          <a:p>
            <a:pPr lvl="0"/>
            <a:r>
              <a:rPr lang="en-GB" dirty="0"/>
              <a:t>HMRC</a:t>
            </a:r>
          </a:p>
          <a:p>
            <a:pPr lvl="0"/>
            <a:r>
              <a:rPr lang="en-GB" dirty="0"/>
              <a:t>Scottish Government</a:t>
            </a:r>
          </a:p>
          <a:p>
            <a:pPr lvl="0"/>
            <a:r>
              <a:rPr lang="en-GB" dirty="0"/>
              <a:t>NHS Scotland / MESAS</a:t>
            </a:r>
          </a:p>
          <a:p>
            <a:pPr lvl="0"/>
            <a:r>
              <a:rPr lang="en-GB" dirty="0"/>
              <a:t>British Beer and Pub Association</a:t>
            </a:r>
          </a:p>
          <a:p>
            <a:pPr lvl="0"/>
            <a:r>
              <a:rPr lang="en-GB" dirty="0"/>
              <a:t>Institute of Fiscal Studies</a:t>
            </a:r>
          </a:p>
          <a:p>
            <a:pPr lvl="0"/>
            <a:r>
              <a:rPr lang="en-GB" dirty="0"/>
              <a:t>Centre for Economic and Business Research</a:t>
            </a:r>
          </a:p>
          <a:p>
            <a:pPr lvl="0"/>
            <a:r>
              <a:rPr lang="en-GB" dirty="0"/>
              <a:t>Scottish Health Action on Alcohol Problems</a:t>
            </a:r>
          </a:p>
          <a:p>
            <a:pPr lvl="0"/>
            <a:r>
              <a:rPr lang="en-GB" dirty="0"/>
              <a:t>Alcohol Focus Scotland</a:t>
            </a:r>
          </a:p>
          <a:p>
            <a:pPr lvl="0"/>
            <a:r>
              <a:rPr lang="en-GB" dirty="0"/>
              <a:t>Balance North East</a:t>
            </a:r>
          </a:p>
          <a:p>
            <a:pPr lvl="0"/>
            <a:r>
              <a:rPr lang="en-GB" dirty="0"/>
              <a:t>Alcohol Research UK</a:t>
            </a:r>
          </a:p>
          <a:p>
            <a:pPr lvl="0"/>
            <a:r>
              <a:rPr lang="en-GB" dirty="0"/>
              <a:t>AMPHORA</a:t>
            </a:r>
          </a:p>
          <a:p>
            <a:pPr lvl="0"/>
            <a:r>
              <a:rPr lang="en-GB" dirty="0"/>
              <a:t>EUCAM</a:t>
            </a:r>
          </a:p>
          <a:p>
            <a:pPr lvl="0"/>
            <a:r>
              <a:rPr lang="en-GB" dirty="0" err="1"/>
              <a:t>Eurocare</a:t>
            </a:r>
            <a:endParaRPr lang="en-GB" dirty="0"/>
          </a:p>
          <a:p>
            <a:pPr lvl="0"/>
            <a:r>
              <a:rPr lang="en-GB" dirty="0"/>
              <a:t>Institute of Alcohol Studies</a:t>
            </a:r>
          </a:p>
          <a:p>
            <a:pPr lvl="0"/>
            <a:r>
              <a:rPr lang="en-GB" dirty="0"/>
              <a:t>Local Government Association</a:t>
            </a:r>
          </a:p>
          <a:p>
            <a:pPr lvl="0"/>
            <a:r>
              <a:rPr lang="en-GB" dirty="0"/>
              <a:t>Greater London Authority</a:t>
            </a:r>
          </a:p>
          <a:p>
            <a:pPr lvl="0"/>
            <a:r>
              <a:rPr lang="en-GB" dirty="0"/>
              <a:t>Alcohol Concern</a:t>
            </a:r>
          </a:p>
          <a:p>
            <a:pPr lvl="0"/>
            <a:r>
              <a:rPr lang="en-GB" dirty="0"/>
              <a:t>University of Stirling / Alcohol Health Alliance</a:t>
            </a:r>
          </a:p>
          <a:p>
            <a:pPr lvl="0"/>
            <a:r>
              <a:rPr lang="en-GB" dirty="0"/>
              <a:t>Ofcom</a:t>
            </a:r>
          </a:p>
          <a:p>
            <a:pPr lvl="0"/>
            <a:r>
              <a:rPr lang="en-GB" dirty="0"/>
              <a:t>RAND Europe</a:t>
            </a:r>
          </a:p>
          <a:p>
            <a:pPr lvl="0"/>
            <a:r>
              <a:rPr lang="en-GB" dirty="0"/>
              <a:t>The Adam Smith Institute</a:t>
            </a:r>
          </a:p>
          <a:p>
            <a:pPr lvl="0"/>
            <a:r>
              <a:rPr lang="en-GB" dirty="0"/>
              <a:t>Demos</a:t>
            </a:r>
          </a:p>
          <a:p>
            <a:pPr lvl="0"/>
            <a:r>
              <a:rPr lang="en-GB" dirty="0"/>
              <a:t>Mentor UK</a:t>
            </a:r>
          </a:p>
          <a:p>
            <a:r>
              <a:rPr lang="en-GB" dirty="0"/>
              <a:t> </a:t>
            </a:r>
          </a:p>
          <a:p>
            <a:endParaRPr lang="en-US" dirty="0"/>
          </a:p>
        </p:txBody>
      </p:sp>
    </p:spTree>
    <p:extLst>
      <p:ext uri="{BB962C8B-B14F-4D97-AF65-F5344CB8AC3E}">
        <p14:creationId xmlns:p14="http://schemas.microsoft.com/office/powerpoint/2010/main" val="1354215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defRPr/>
            </a:pPr>
            <a:r>
              <a:rPr lang="en-GB" sz="3200" b="1" dirty="0" smtClean="0">
                <a:latin typeface="+mn-lt"/>
              </a:rPr>
              <a:t>The Statisticians Tale</a:t>
            </a:r>
            <a:br>
              <a:rPr lang="en-GB" sz="3200" b="1" dirty="0" smtClean="0">
                <a:latin typeface="+mn-lt"/>
              </a:rPr>
            </a:br>
            <a:r>
              <a:rPr lang="en-GB" sz="3200" b="1" dirty="0" smtClean="0">
                <a:latin typeface="+mn-lt"/>
              </a:rPr>
              <a:t>Home Office Data Analyst.  </a:t>
            </a:r>
          </a:p>
        </p:txBody>
      </p:sp>
      <p:sp>
        <p:nvSpPr>
          <p:cNvPr id="48131" name="Rectangle 3"/>
          <p:cNvSpPr>
            <a:spLocks noGrp="1" noChangeArrowheads="1"/>
          </p:cNvSpPr>
          <p:nvPr>
            <p:ph type="body" idx="1"/>
          </p:nvPr>
        </p:nvSpPr>
        <p:spPr>
          <a:xfrm>
            <a:off x="0" y="1700213"/>
            <a:ext cx="8686800" cy="4525962"/>
          </a:xfrm>
        </p:spPr>
        <p:txBody>
          <a:bodyPr>
            <a:normAutofit fontScale="92500" lnSpcReduction="10000"/>
          </a:bodyPr>
          <a:lstStyle/>
          <a:p>
            <a:pPr eaLnBrk="1" hangingPunct="1">
              <a:lnSpc>
                <a:spcPct val="80000"/>
              </a:lnSpc>
              <a:buFontTx/>
              <a:buNone/>
              <a:defRPr/>
            </a:pPr>
            <a:r>
              <a:rPr lang="en-GB" sz="2000" dirty="0" smtClean="0"/>
              <a:t>:   </a:t>
            </a:r>
          </a:p>
          <a:p>
            <a:pPr eaLnBrk="1" hangingPunct="1">
              <a:lnSpc>
                <a:spcPct val="80000"/>
              </a:lnSpc>
              <a:buFontTx/>
              <a:buNone/>
              <a:defRPr/>
            </a:pPr>
            <a:endParaRPr lang="en-GB" sz="2000" dirty="0" smtClean="0"/>
          </a:p>
          <a:p>
            <a:pPr eaLnBrk="1" hangingPunct="1">
              <a:lnSpc>
                <a:spcPct val="80000"/>
              </a:lnSpc>
              <a:buFontTx/>
              <a:buNone/>
              <a:defRPr/>
            </a:pPr>
            <a:r>
              <a:rPr lang="en-GB" sz="2000" dirty="0" smtClean="0"/>
              <a:t>    </a:t>
            </a:r>
            <a:r>
              <a:rPr lang="en-GB" dirty="0" smtClean="0"/>
              <a:t> I could call up data that could prove anything I wanted to. If I want to make a case that is really good ....using proper data I can manipulate it to make it look pretty. Similarly, if I wanted to place</a:t>
            </a:r>
            <a:br>
              <a:rPr lang="en-GB" dirty="0" smtClean="0"/>
            </a:br>
            <a:r>
              <a:rPr lang="en-GB" dirty="0" smtClean="0"/>
              <a:t>pressure on the Home Office to support us with an initiative I could put my hands on data that would do just that. So numbers do whatever you want. ...</a:t>
            </a:r>
          </a:p>
          <a:p>
            <a:pPr eaLnBrk="1" hangingPunct="1">
              <a:lnSpc>
                <a:spcPct val="80000"/>
              </a:lnSpc>
              <a:buFontTx/>
              <a:buNone/>
              <a:defRPr/>
            </a:pPr>
            <a:r>
              <a:rPr lang="en-GB" dirty="0"/>
              <a:t> </a:t>
            </a:r>
            <a:r>
              <a:rPr lang="en-GB" dirty="0" smtClean="0"/>
              <a:t>                Don</a:t>
            </a:r>
            <a:r>
              <a:rPr lang="ja-JP" altLang="en-GB" dirty="0" smtClean="0"/>
              <a:t>’</a:t>
            </a:r>
            <a:r>
              <a:rPr lang="en-GB" dirty="0" smtClean="0"/>
              <a:t>t all partnerships do that.?</a:t>
            </a:r>
            <a:br>
              <a:rPr lang="en-GB" dirty="0" smtClean="0"/>
            </a:br>
            <a:r>
              <a:rPr lang="en-GB" dirty="0" smtClean="0"/>
              <a:t/>
            </a:r>
            <a:br>
              <a:rPr lang="en-GB" dirty="0" smtClean="0"/>
            </a:br>
            <a:r>
              <a:rPr lang="en-GB" dirty="0" smtClean="0"/>
              <a:t/>
            </a:r>
            <a:br>
              <a:rPr lang="en-GB" dirty="0" smtClean="0"/>
            </a:br>
            <a:endParaRPr lang="en-GB" dirty="0" smtClean="0"/>
          </a:p>
        </p:txBody>
      </p:sp>
    </p:spTree>
    <p:extLst>
      <p:ext uri="{BB962C8B-B14F-4D97-AF65-F5344CB8AC3E}">
        <p14:creationId xmlns:p14="http://schemas.microsoft.com/office/powerpoint/2010/main" val="3069895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77170" y="-531813"/>
            <a:ext cx="7772400" cy="3340101"/>
          </a:xfrm>
        </p:spPr>
        <p:txBody>
          <a:bodyPr/>
          <a:lstStyle/>
          <a:p>
            <a:pPr eaLnBrk="1" hangingPunct="1">
              <a:defRPr/>
            </a:pPr>
            <a:r>
              <a:rPr lang="en-GB" sz="2800" b="1" smtClean="0">
                <a:latin typeface="Comic Sans MS" charset="0"/>
              </a:rPr>
              <a:t>The Journalists Tale</a:t>
            </a:r>
            <a:br>
              <a:rPr lang="en-GB" sz="2800" b="1" smtClean="0">
                <a:latin typeface="Comic Sans MS" charset="0"/>
              </a:rPr>
            </a:br>
            <a:r>
              <a:rPr lang="en-GB" sz="2800" b="1" smtClean="0">
                <a:latin typeface="Comic Sans MS" charset="0"/>
              </a:rPr>
              <a:t>A.A. Gill. Sun Times. May 24</a:t>
            </a:r>
            <a:r>
              <a:rPr lang="en-GB" sz="2800" b="1" baseline="30000" smtClean="0">
                <a:latin typeface="Comic Sans MS" charset="0"/>
              </a:rPr>
              <a:t>th</a:t>
            </a:r>
            <a:r>
              <a:rPr lang="en-GB" sz="2800" b="1" smtClean="0">
                <a:latin typeface="Comic Sans MS" charset="0"/>
              </a:rPr>
              <a:t> 2009</a:t>
            </a:r>
          </a:p>
        </p:txBody>
      </p:sp>
      <p:sp>
        <p:nvSpPr>
          <p:cNvPr id="2051" name="Rectangle 3"/>
          <p:cNvSpPr>
            <a:spLocks noGrp="1" noChangeArrowheads="1"/>
          </p:cNvSpPr>
          <p:nvPr>
            <p:ph type="subTitle" idx="1"/>
          </p:nvPr>
        </p:nvSpPr>
        <p:spPr>
          <a:xfrm>
            <a:off x="1197429" y="2267857"/>
            <a:ext cx="7152141" cy="3902983"/>
          </a:xfrm>
        </p:spPr>
        <p:txBody>
          <a:bodyPr>
            <a:noAutofit/>
          </a:bodyPr>
          <a:lstStyle/>
          <a:p>
            <a:pPr eaLnBrk="1" hangingPunct="1">
              <a:lnSpc>
                <a:spcPct val="80000"/>
              </a:lnSpc>
              <a:defRPr/>
            </a:pPr>
            <a:r>
              <a:rPr lang="en-GB" b="1" dirty="0" smtClean="0"/>
              <a:t>There is an academic assumption that all research is a good thing and that all knowledge gleaned from research is of equal importance as every shard in a mosaic. This is of course empirical bollocks. Most research is forgotten and an awful lot is utterly pointless and has more to do with the search for funding, career building and hierarchies than it does with uncovering and thereby righting the world</a:t>
            </a:r>
          </a:p>
        </p:txBody>
      </p:sp>
    </p:spTree>
    <p:extLst>
      <p:ext uri="{BB962C8B-B14F-4D97-AF65-F5344CB8AC3E}">
        <p14:creationId xmlns:p14="http://schemas.microsoft.com/office/powerpoint/2010/main" val="8016339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Ducks in a </a:t>
            </a:r>
            <a:r>
              <a:rPr lang="en-US" smtClean="0"/>
              <a:t>row in 1997</a:t>
            </a:r>
            <a:endParaRPr lang="en-US" dirty="0"/>
          </a:p>
        </p:txBody>
      </p:sp>
      <p:sp>
        <p:nvSpPr>
          <p:cNvPr id="3" name="Content Placeholder 2"/>
          <p:cNvSpPr>
            <a:spLocks noGrp="1"/>
          </p:cNvSpPr>
          <p:nvPr>
            <p:ph idx="1"/>
          </p:nvPr>
        </p:nvSpPr>
        <p:spPr/>
        <p:txBody>
          <a:bodyPr/>
          <a:lstStyle/>
          <a:p>
            <a:r>
              <a:rPr lang="en-US" dirty="0" smtClean="0"/>
              <a:t>New </a:t>
            </a:r>
            <a:r>
              <a:rPr lang="en-US" dirty="0" err="1"/>
              <a:t>L</a:t>
            </a:r>
            <a:r>
              <a:rPr lang="en-US" dirty="0" err="1" smtClean="0"/>
              <a:t>abour</a:t>
            </a:r>
            <a:r>
              <a:rPr lang="en-US" dirty="0" smtClean="0"/>
              <a:t> elected.</a:t>
            </a:r>
          </a:p>
          <a:p>
            <a:r>
              <a:rPr lang="en-US" dirty="0" smtClean="0"/>
              <a:t>Tony </a:t>
            </a:r>
            <a:r>
              <a:rPr lang="en-US" dirty="0" err="1" smtClean="0"/>
              <a:t>Blairs</a:t>
            </a:r>
            <a:r>
              <a:rPr lang="en-US" dirty="0" smtClean="0"/>
              <a:t> public commitment to “New Public Management” and that “evidence based solutions should drive policy”.</a:t>
            </a:r>
          </a:p>
          <a:p>
            <a:r>
              <a:rPr lang="en-US" dirty="0" smtClean="0"/>
              <a:t>David </a:t>
            </a:r>
            <a:r>
              <a:rPr lang="en-US" dirty="0" err="1" smtClean="0"/>
              <a:t>Blunket</a:t>
            </a:r>
            <a:r>
              <a:rPr lang="en-US" dirty="0" smtClean="0"/>
              <a:t> “information and knowledge at the heart of policy making and delivery”.</a:t>
            </a:r>
          </a:p>
          <a:p>
            <a:r>
              <a:rPr lang="en-US" dirty="0" smtClean="0"/>
              <a:t>Gus O’Donnell appointed cabinet secretary</a:t>
            </a:r>
          </a:p>
          <a:p>
            <a:endParaRPr lang="en-US" dirty="0"/>
          </a:p>
        </p:txBody>
      </p:sp>
    </p:spTree>
    <p:extLst>
      <p:ext uri="{BB962C8B-B14F-4D97-AF65-F5344CB8AC3E}">
        <p14:creationId xmlns:p14="http://schemas.microsoft.com/office/powerpoint/2010/main" val="1392474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189</TotalTime>
  <Words>921</Words>
  <Application>Microsoft Office PowerPoint</Application>
  <PresentationFormat>On-screen Show (4:3)</PresentationFormat>
  <Paragraphs>155</Paragraphs>
  <Slides>17</Slides>
  <Notes>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The Myth of Evidence Based Policy</vt:lpstr>
      <vt:lpstr>Thanks </vt:lpstr>
      <vt:lpstr>Definition of EBP</vt:lpstr>
      <vt:lpstr>To begin with</vt:lpstr>
      <vt:lpstr>How to invent a new therapy</vt:lpstr>
      <vt:lpstr>In the last year…….</vt:lpstr>
      <vt:lpstr>The Statisticians Tale Home Office Data Analyst.  </vt:lpstr>
      <vt:lpstr>The Journalists Tale A.A. Gill. Sun Times. May 24th 2009</vt:lpstr>
      <vt:lpstr>Ducks in a row in 1997</vt:lpstr>
      <vt:lpstr> Maybe four reasons for the Myth </vt:lpstr>
      <vt:lpstr>The structure of Government</vt:lpstr>
      <vt:lpstr>Cognitive dysfunction in politicians</vt:lpstr>
      <vt:lpstr>Naïve rationalism</vt:lpstr>
      <vt:lpstr>Spirit of the times</vt:lpstr>
      <vt:lpstr>Not new-Aristotle</vt:lpstr>
      <vt:lpstr>Recent Schemes  </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Myth of evidence based policy</dc:title>
  <dc:creator>robin davidson</dc:creator>
  <cp:lastModifiedBy>Jean</cp:lastModifiedBy>
  <cp:revision>35</cp:revision>
  <dcterms:created xsi:type="dcterms:W3CDTF">2013-11-02T08:03:09Z</dcterms:created>
  <dcterms:modified xsi:type="dcterms:W3CDTF">2014-10-26T16:25:47Z</dcterms:modified>
</cp:coreProperties>
</file>