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6"/>
  </p:notesMasterIdLst>
  <p:sldIdLst>
    <p:sldId id="257" r:id="rId2"/>
    <p:sldId id="275" r:id="rId3"/>
    <p:sldId id="281" r:id="rId4"/>
    <p:sldId id="277" r:id="rId5"/>
    <p:sldId id="278" r:id="rId6"/>
    <p:sldId id="266" r:id="rId7"/>
    <p:sldId id="285" r:id="rId8"/>
    <p:sldId id="282" r:id="rId9"/>
    <p:sldId id="279" r:id="rId10"/>
    <p:sldId id="280" r:id="rId11"/>
    <p:sldId id="286" r:id="rId12"/>
    <p:sldId id="273" r:id="rId13"/>
    <p:sldId id="284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2" d="100"/>
          <a:sy n="102" d="100"/>
        </p:scale>
        <p:origin x="-10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2FC41-7859-7B4B-A06D-9A26B9BF2BF9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ABCBD-E1C7-D045-AAE8-890EE8AD7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2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ABCBD-E1C7-D045-AAE8-890EE8AD77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3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3"/>
            <a:ext cx="7556313" cy="2973573"/>
          </a:xfrm>
        </p:spPr>
        <p:txBody>
          <a:bodyPr/>
          <a:lstStyle/>
          <a:p>
            <a:r>
              <a:rPr lang="en-US" sz="4000" b="1" dirty="0" smtClean="0">
                <a:latin typeface="Calibri"/>
                <a:cs typeface="Calibri"/>
              </a:rPr>
              <a:t>Science &amp; politics – synergy or conflict</a:t>
            </a:r>
            <a:br>
              <a:rPr lang="en-US" sz="4000" b="1" dirty="0" smtClean="0">
                <a:latin typeface="Calibri"/>
                <a:cs typeface="Calibri"/>
              </a:rPr>
            </a:br>
            <a:r>
              <a:rPr lang="en-US" sz="4000" b="1" dirty="0" smtClean="0">
                <a:latin typeface="Calibri"/>
                <a:cs typeface="Calibri"/>
              </a:rPr>
              <a:t/>
            </a:r>
            <a:br>
              <a:rPr lang="en-US" sz="4000" b="1" dirty="0" smtClean="0">
                <a:latin typeface="Calibri"/>
                <a:cs typeface="Calibri"/>
              </a:rPr>
            </a:br>
            <a:r>
              <a:rPr lang="en-US" sz="4000" b="1" dirty="0" smtClean="0">
                <a:latin typeface="Calibri"/>
                <a:cs typeface="Calibri"/>
              </a:rPr>
              <a:t>The drive to time-limit OST – is it austerity or ideology ? Is it good science and good practice ?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5236308"/>
            <a:ext cx="7556313" cy="8898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Calibri"/>
                <a:cs typeface="Calibri"/>
              </a:rPr>
              <a:t>Annette Dale-Perera</a:t>
            </a:r>
            <a:endParaRPr lang="en-US" sz="28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3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94105"/>
            <a:ext cx="7556313" cy="1007019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Answer to time-limiting OST: Part 1 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053" y="1149684"/>
            <a:ext cx="8622631" cy="497648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600" dirty="0">
                <a:latin typeface="Calibri"/>
                <a:cs typeface="Calibri"/>
              </a:rPr>
              <a:t>E</a:t>
            </a:r>
            <a:r>
              <a:rPr lang="en-US" sz="2600" dirty="0" smtClean="0">
                <a:latin typeface="Calibri"/>
                <a:cs typeface="Calibri"/>
              </a:rPr>
              <a:t>vidence does not support a blanket policy to time-limit OST</a:t>
            </a:r>
          </a:p>
          <a:p>
            <a:r>
              <a:rPr lang="en-US" sz="2600" dirty="0" smtClean="0">
                <a:latin typeface="Calibri"/>
                <a:cs typeface="Calibri"/>
              </a:rPr>
              <a:t>The likely result would be relapse with significant unintended consequences including:</a:t>
            </a:r>
          </a:p>
          <a:p>
            <a:pPr lvl="1"/>
            <a:r>
              <a:rPr lang="en-US" sz="2600" dirty="0" smtClean="0">
                <a:latin typeface="Calibri"/>
                <a:cs typeface="Calibri"/>
              </a:rPr>
              <a:t>Increased crime (drug </a:t>
            </a:r>
            <a:r>
              <a:rPr lang="en-US" sz="2600" dirty="0" err="1" smtClean="0">
                <a:latin typeface="Calibri"/>
                <a:cs typeface="Calibri"/>
              </a:rPr>
              <a:t>Tx</a:t>
            </a:r>
            <a:r>
              <a:rPr lang="en-US" sz="2600" dirty="0" smtClean="0">
                <a:latin typeface="Calibri"/>
                <a:cs typeface="Calibri"/>
              </a:rPr>
              <a:t> = 25-33% of fall in acquisitive crime), </a:t>
            </a:r>
          </a:p>
          <a:p>
            <a:pPr lvl="1"/>
            <a:r>
              <a:rPr lang="en-US" sz="2600" dirty="0" smtClean="0">
                <a:latin typeface="Calibri"/>
                <a:cs typeface="Calibri"/>
              </a:rPr>
              <a:t>increase in BBV and drug-related death. </a:t>
            </a:r>
          </a:p>
          <a:p>
            <a:pPr lvl="1"/>
            <a:r>
              <a:rPr lang="en-US" sz="2600" dirty="0">
                <a:latin typeface="Calibri"/>
                <a:cs typeface="Calibri"/>
              </a:rPr>
              <a:t>M</a:t>
            </a:r>
            <a:r>
              <a:rPr lang="en-US" sz="2600" dirty="0" smtClean="0">
                <a:latin typeface="Calibri"/>
                <a:cs typeface="Calibri"/>
              </a:rPr>
              <a:t>edico-legal challenges may make it un-implementable</a:t>
            </a:r>
          </a:p>
          <a:p>
            <a:r>
              <a:rPr lang="en-US" sz="2600" dirty="0" smtClean="0">
                <a:latin typeface="Calibri"/>
                <a:cs typeface="Calibri"/>
              </a:rPr>
              <a:t>Most are not ‘parked</a:t>
            </a:r>
            <a:r>
              <a:rPr lang="en-US" sz="2600" dirty="0">
                <a:latin typeface="Calibri"/>
                <a:cs typeface="Calibri"/>
              </a:rPr>
              <a:t>’. Most </a:t>
            </a:r>
            <a:r>
              <a:rPr lang="en-US" sz="2600" dirty="0" smtClean="0">
                <a:latin typeface="Calibri"/>
                <a:cs typeface="Calibri"/>
              </a:rPr>
              <a:t>have </a:t>
            </a:r>
            <a:r>
              <a:rPr lang="en-US" sz="2600" dirty="0">
                <a:latin typeface="Calibri"/>
                <a:cs typeface="Calibri"/>
              </a:rPr>
              <a:t>episodic use of </a:t>
            </a:r>
            <a:r>
              <a:rPr lang="en-US" sz="2600" dirty="0" smtClean="0">
                <a:latin typeface="Calibri"/>
                <a:cs typeface="Calibri"/>
              </a:rPr>
              <a:t>OST. 10-15% have been in OST 5 </a:t>
            </a:r>
            <a:r>
              <a:rPr lang="en-US" sz="2600" dirty="0" err="1" smtClean="0">
                <a:latin typeface="Calibri"/>
                <a:cs typeface="Calibri"/>
              </a:rPr>
              <a:t>yrs</a:t>
            </a:r>
            <a:r>
              <a:rPr lang="en-US" sz="2600" dirty="0" smtClean="0">
                <a:latin typeface="Calibri"/>
                <a:cs typeface="Calibri"/>
              </a:rPr>
              <a:t> or more. 40% retained less than 6 months, median stay is around 300 days,  69% in  OST under 2 </a:t>
            </a:r>
            <a:r>
              <a:rPr lang="en-US" sz="2600" dirty="0" err="1" smtClean="0">
                <a:latin typeface="Calibri"/>
                <a:cs typeface="Calibri"/>
              </a:rPr>
              <a:t>yrs</a:t>
            </a:r>
            <a:r>
              <a:rPr lang="en-US" sz="2600" dirty="0" smtClean="0">
                <a:latin typeface="Calibri"/>
                <a:cs typeface="Calibri"/>
              </a:rPr>
              <a:t> </a:t>
            </a:r>
            <a:endParaRPr lang="en-US" sz="2600" dirty="0">
              <a:latin typeface="Calibri"/>
              <a:cs typeface="Calibri"/>
            </a:endParaRPr>
          </a:p>
          <a:p>
            <a:r>
              <a:rPr lang="en-US" sz="2600" dirty="0" smtClean="0">
                <a:latin typeface="Calibri"/>
                <a:cs typeface="Calibri"/>
              </a:rPr>
              <a:t>BUT: there </a:t>
            </a:r>
            <a:r>
              <a:rPr lang="en-US" sz="2600" b="1" dirty="0" smtClean="0">
                <a:latin typeface="Calibri"/>
                <a:cs typeface="Calibri"/>
              </a:rPr>
              <a:t>are significant issues around variable quality drug treatment and recovery systems.</a:t>
            </a:r>
            <a:endParaRPr lang="en-US" sz="26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0893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 REACTION </a:t>
            </a:r>
            <a:endParaRPr lang="en-US" sz="3600" dirty="0"/>
          </a:p>
        </p:txBody>
      </p:sp>
      <p:pic>
        <p:nvPicPr>
          <p:cNvPr id="5" name="Content Placeholder 4" descr="lead-balloon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9" r="237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653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13896"/>
            <a:ext cx="7556313" cy="949158"/>
          </a:xfrm>
        </p:spPr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smtClean="0">
                <a:latin typeface="Calibri"/>
                <a:cs typeface="Calibri"/>
              </a:rPr>
              <a:t>IMG reactions to Part 1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7"/>
          </p:nvPr>
        </p:nvSpPr>
        <p:spPr>
          <a:xfrm>
            <a:off x="294522" y="1056105"/>
            <a:ext cx="7773153" cy="695159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Chair: Norman Baker </a:t>
            </a:r>
            <a:r>
              <a:rPr lang="en-US" sz="2000" dirty="0" err="1" smtClean="0">
                <a:latin typeface="Calibri"/>
                <a:cs typeface="Calibri"/>
              </a:rPr>
              <a:t>LibDem</a:t>
            </a:r>
            <a:r>
              <a:rPr lang="en-US" sz="2000" dirty="0" smtClean="0">
                <a:latin typeface="Calibri"/>
                <a:cs typeface="Calibri"/>
              </a:rPr>
              <a:t> had just resigned over Tory’s non evidence-based approach to drug policy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8"/>
          </p:nvPr>
        </p:nvSpPr>
        <p:spPr>
          <a:xfrm>
            <a:off x="294522" y="1884948"/>
            <a:ext cx="5101033" cy="3074735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Most departments accepted the report, some reluctantly</a:t>
            </a:r>
          </a:p>
          <a:p>
            <a:r>
              <a:rPr lang="en-US" sz="2000" dirty="0" smtClean="0">
                <a:latin typeface="Calibri"/>
                <a:cs typeface="Calibri"/>
              </a:rPr>
              <a:t>Some did NOT accept the report </a:t>
            </a:r>
            <a:endParaRPr lang="en-US" sz="2000" dirty="0">
              <a:latin typeface="Calibri"/>
              <a:cs typeface="Calibri"/>
            </a:endParaRPr>
          </a:p>
          <a:p>
            <a:r>
              <a:rPr lang="en-US" sz="2000" dirty="0" smtClean="0">
                <a:latin typeface="Calibri"/>
                <a:cs typeface="Calibri"/>
              </a:rPr>
              <a:t>Ian Duncan Smith DWP complained about ACMD and wrote personal </a:t>
            </a:r>
            <a:r>
              <a:rPr lang="en-US" sz="2000" dirty="0">
                <a:latin typeface="Calibri"/>
                <a:cs typeface="Calibri"/>
              </a:rPr>
              <a:t>letter to Daily </a:t>
            </a:r>
            <a:r>
              <a:rPr lang="en-US" sz="2000" dirty="0" smtClean="0">
                <a:latin typeface="Calibri"/>
                <a:cs typeface="Calibri"/>
              </a:rPr>
              <a:t>Telegraph </a:t>
            </a:r>
            <a:r>
              <a:rPr lang="en-US" sz="2000" b="1" i="1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… we must now </a:t>
            </a:r>
            <a:r>
              <a:rPr lang="en-US" sz="2000" b="1" i="1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fight the Methadone Industry </a:t>
            </a:r>
            <a:r>
              <a:rPr lang="en-US" sz="2000" b="1" i="1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that </a:t>
            </a:r>
            <a:r>
              <a:rPr lang="en-US" sz="2000" b="1" i="1" dirty="0">
                <a:solidFill>
                  <a:schemeClr val="accent2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keeps </a:t>
            </a:r>
            <a:r>
              <a:rPr lang="en-US" sz="2000" b="1" i="1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addicts hooked…</a:t>
            </a:r>
            <a:endParaRPr lang="en-US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en-US" b="1" i="1" dirty="0">
              <a:solidFill>
                <a:schemeClr val="accent2">
                  <a:lumMod val="75000"/>
                  <a:lumOff val="25000"/>
                </a:schemeClr>
              </a:solidFill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6"/>
          </p:nvPr>
        </p:nvPicPr>
        <p:blipFill>
          <a:blip r:embed="rId2"/>
          <a:srcRect t="18153" b="18153"/>
          <a:stretch>
            <a:fillRect/>
          </a:stretch>
        </p:blipFill>
        <p:spPr>
          <a:xfrm>
            <a:off x="5395555" y="1884949"/>
            <a:ext cx="2812656" cy="184773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94523" y="5120105"/>
            <a:ext cx="5101032" cy="1564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Calibri"/>
                <a:cs typeface="Calibri"/>
              </a:rPr>
              <a:t>The Home Office control the drug strategy</a:t>
            </a:r>
          </a:p>
          <a:p>
            <a:r>
              <a:rPr lang="en-US" sz="2400" b="1" dirty="0" smtClean="0">
                <a:latin typeface="Calibri"/>
                <a:cs typeface="Calibri"/>
              </a:rPr>
              <a:t>MORE QUESTIONS FOR OST PART 2</a:t>
            </a:r>
          </a:p>
        </p:txBody>
      </p:sp>
      <p:pic>
        <p:nvPicPr>
          <p:cNvPr id="8" name="Picture 7" descr="May-Theresa-Home-Secretary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502" y="3951923"/>
            <a:ext cx="3109398" cy="206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496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43109"/>
            <a:ext cx="7556313" cy="858646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Part 2: </a:t>
            </a:r>
            <a:r>
              <a:rPr lang="en-US" b="1" dirty="0" err="1" smtClean="0">
                <a:latin typeface="Calibri"/>
                <a:cs typeface="Calibri"/>
              </a:rPr>
              <a:t>Optimising</a:t>
            </a:r>
            <a:r>
              <a:rPr lang="en-US" b="1" dirty="0" smtClean="0">
                <a:latin typeface="Calibri"/>
                <a:cs typeface="Calibri"/>
              </a:rPr>
              <a:t> OST key messages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55" y="1001755"/>
            <a:ext cx="8674503" cy="5491767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We cannot tell who will ‘get better’ except broad predictors </a:t>
            </a:r>
          </a:p>
          <a:p>
            <a:r>
              <a:rPr lang="en-US" sz="2400" dirty="0" smtClean="0">
                <a:latin typeface="Calibri"/>
                <a:cs typeface="Calibri"/>
              </a:rPr>
              <a:t>Protect the investment – it is at risk</a:t>
            </a:r>
          </a:p>
          <a:p>
            <a:r>
              <a:rPr lang="en-US" sz="2400" dirty="0" smtClean="0">
                <a:latin typeface="Calibri"/>
                <a:cs typeface="Calibri"/>
              </a:rPr>
              <a:t>Strive for stability in drug treatment so stop frequent re-procurement which has a negative impact on recovery outcomes</a:t>
            </a:r>
          </a:p>
          <a:p>
            <a:r>
              <a:rPr lang="en-US" sz="2400" dirty="0" smtClean="0">
                <a:latin typeface="Calibri"/>
                <a:cs typeface="Calibri"/>
              </a:rPr>
              <a:t>National improvement programme for OST to ensure evidence-based practice is implemented. Set clear minimum standards </a:t>
            </a:r>
          </a:p>
          <a:p>
            <a:r>
              <a:rPr lang="en-US" sz="2400" dirty="0" smtClean="0">
                <a:latin typeface="Calibri"/>
                <a:cs typeface="Calibri"/>
              </a:rPr>
              <a:t>Ensure enough abstinence pathways &amp; ongoing recovery support</a:t>
            </a:r>
          </a:p>
          <a:p>
            <a:r>
              <a:rPr lang="en-US" sz="2400" dirty="0" smtClean="0">
                <a:latin typeface="Calibri"/>
                <a:cs typeface="Calibri"/>
              </a:rPr>
              <a:t>Tackle discrimination and </a:t>
            </a:r>
            <a:r>
              <a:rPr lang="en-US" sz="2400" dirty="0" err="1" smtClean="0">
                <a:latin typeface="Calibri"/>
                <a:cs typeface="Calibri"/>
              </a:rPr>
              <a:t>stigmatising</a:t>
            </a:r>
            <a:r>
              <a:rPr lang="en-US" sz="2400" dirty="0" smtClean="0">
                <a:latin typeface="Calibri"/>
                <a:cs typeface="Calibri"/>
              </a:rPr>
              <a:t> of those in medication assisted recovery by health services; employers and communities</a:t>
            </a:r>
          </a:p>
          <a:p>
            <a:r>
              <a:rPr lang="en-US" sz="2400" dirty="0" smtClean="0">
                <a:latin typeface="Calibri"/>
                <a:cs typeface="Calibri"/>
              </a:rPr>
              <a:t>More research to build UK evidence on recovery</a:t>
            </a:r>
            <a:endParaRPr lang="en-US"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3253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46" y="268328"/>
            <a:ext cx="7439841" cy="908094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Conclusions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737" y="1019644"/>
            <a:ext cx="8885263" cy="567065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DRUG TREATMENT in UK is </a:t>
            </a:r>
            <a:r>
              <a:rPr lang="en-US" sz="2400" b="1" dirty="0" smtClean="0">
                <a:latin typeface="Calibri"/>
                <a:cs typeface="Calibri"/>
              </a:rPr>
              <a:t>always </a:t>
            </a:r>
            <a:r>
              <a:rPr lang="en-US" sz="2400" dirty="0" smtClean="0">
                <a:latin typeface="Calibri"/>
                <a:cs typeface="Calibri"/>
              </a:rPr>
              <a:t>driven by ideology</a:t>
            </a:r>
          </a:p>
          <a:p>
            <a:r>
              <a:rPr lang="en-US" sz="2400" dirty="0" smtClean="0">
                <a:latin typeface="Calibri"/>
                <a:cs typeface="Calibri"/>
              </a:rPr>
              <a:t>New drug strategy is due</a:t>
            </a:r>
          </a:p>
          <a:p>
            <a:r>
              <a:rPr lang="en-US" sz="2400" dirty="0" smtClean="0">
                <a:latin typeface="Calibri"/>
                <a:cs typeface="Calibri"/>
              </a:rPr>
              <a:t>There has been a fundamental </a:t>
            </a:r>
            <a:r>
              <a:rPr lang="en-US" sz="2400" dirty="0">
                <a:latin typeface="Calibri"/>
                <a:cs typeface="Calibri"/>
              </a:rPr>
              <a:t>shift in belief about </a:t>
            </a:r>
            <a:r>
              <a:rPr lang="en-US" sz="2400" dirty="0" smtClean="0">
                <a:latin typeface="Calibri"/>
                <a:cs typeface="Calibri"/>
              </a:rPr>
              <a:t>‘what </a:t>
            </a:r>
            <a:r>
              <a:rPr lang="en-US" sz="2400" dirty="0">
                <a:latin typeface="Calibri"/>
                <a:cs typeface="Calibri"/>
              </a:rPr>
              <a:t>works</a:t>
            </a:r>
            <a:r>
              <a:rPr lang="en-US" sz="2400" dirty="0" smtClean="0">
                <a:latin typeface="Calibri"/>
                <a:cs typeface="Calibri"/>
              </a:rPr>
              <a:t>’ </a:t>
            </a:r>
          </a:p>
          <a:p>
            <a:r>
              <a:rPr lang="en-US" sz="2400" dirty="0" smtClean="0">
                <a:latin typeface="Calibri"/>
                <a:cs typeface="Calibri"/>
              </a:rPr>
              <a:t>Resource cuts and drive for cheapest is mitigating against evidence-based practice and ‘expensive staff’/interventions. 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alibri"/>
                <a:cs typeface="Calibri"/>
              </a:rPr>
              <a:t>WE NEED TO KEEP DELIVERING EVIDENCE-BASED ADVICE</a:t>
            </a:r>
          </a:p>
          <a:p>
            <a:r>
              <a:rPr lang="en-US" sz="2400" b="1" dirty="0" smtClean="0">
                <a:latin typeface="Calibri"/>
                <a:cs typeface="Calibri"/>
              </a:rPr>
              <a:t>WE NEED MORE EVIDENCE TO TRACK IMPACT OF TRENDS IN  COMMISSIONING, CHANGES IN PROVISION &amp; RESOURCE CUTS ON RECOVERY OUTCOMES</a:t>
            </a:r>
          </a:p>
          <a:p>
            <a:r>
              <a:rPr lang="en-US" sz="2400" b="1" dirty="0" smtClean="0">
                <a:latin typeface="Calibri"/>
                <a:cs typeface="Calibri"/>
              </a:rPr>
              <a:t>A ROLE FOR SSA AND RESEARCH. PLEASE HELP. Don</a:t>
            </a:r>
            <a:r>
              <a:rPr lang="fr-FR" sz="2400" b="1" dirty="0" smtClean="0">
                <a:latin typeface="Calibri"/>
                <a:cs typeface="Calibri"/>
              </a:rPr>
              <a:t>’</a:t>
            </a:r>
            <a:r>
              <a:rPr lang="en-US" sz="2400" b="1" dirty="0" smtClean="0">
                <a:latin typeface="Calibri"/>
                <a:cs typeface="Calibri"/>
              </a:rPr>
              <a:t>t leave it to ACMD volunteers with no budget and ‘official statistics’</a:t>
            </a:r>
          </a:p>
        </p:txBody>
      </p:sp>
    </p:spTree>
    <p:extLst>
      <p:ext uri="{BB962C8B-B14F-4D97-AF65-F5344CB8AC3E}">
        <p14:creationId xmlns:p14="http://schemas.microsoft.com/office/powerpoint/2010/main" val="157294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80737"/>
            <a:ext cx="7556313" cy="788737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Declaration of interests &amp; conflicts 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054" y="1069474"/>
            <a:ext cx="8502314" cy="5261695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/>
                <a:cs typeface="Calibri"/>
              </a:rPr>
              <a:t>2015 Independent consultancy company: contracts with Home Office,               CRI, </a:t>
            </a:r>
            <a:r>
              <a:rPr lang="en-US" dirty="0" err="1" smtClean="0">
                <a:latin typeface="Calibri"/>
                <a:cs typeface="Calibri"/>
              </a:rPr>
              <a:t>Labour</a:t>
            </a:r>
            <a:r>
              <a:rPr lang="en-US" dirty="0" smtClean="0">
                <a:latin typeface="Calibri"/>
                <a:cs typeface="Calibri"/>
              </a:rPr>
              <a:t> Party, Responsible </a:t>
            </a:r>
            <a:r>
              <a:rPr lang="en-US" dirty="0">
                <a:latin typeface="Calibri"/>
                <a:cs typeface="Calibri"/>
              </a:rPr>
              <a:t>G</a:t>
            </a:r>
            <a:r>
              <a:rPr lang="en-US" dirty="0" smtClean="0">
                <a:latin typeface="Calibri"/>
                <a:cs typeface="Calibri"/>
              </a:rPr>
              <a:t>ambling Trust, Inspire Education, etc.   Director Choices Consortium CIC; </a:t>
            </a:r>
            <a:r>
              <a:rPr lang="en-US" dirty="0">
                <a:latin typeface="Calibri"/>
                <a:cs typeface="Calibri"/>
              </a:rPr>
              <a:t>Trustee </a:t>
            </a:r>
            <a:r>
              <a:rPr lang="en-US" dirty="0" err="1">
                <a:latin typeface="Calibri"/>
                <a:cs typeface="Calibri"/>
              </a:rPr>
              <a:t>Adfam</a:t>
            </a:r>
            <a:r>
              <a:rPr lang="en-US" dirty="0">
                <a:latin typeface="Calibri"/>
                <a:cs typeface="Calibri"/>
              </a:rPr>
              <a:t> and Build on </a:t>
            </a:r>
            <a:r>
              <a:rPr lang="en-US" dirty="0" smtClean="0">
                <a:latin typeface="Calibri"/>
                <a:cs typeface="Calibri"/>
              </a:rPr>
              <a:t>Belief </a:t>
            </a:r>
          </a:p>
          <a:p>
            <a:r>
              <a:rPr lang="en-US" dirty="0" smtClean="0">
                <a:latin typeface="Calibri"/>
                <a:cs typeface="Calibri"/>
              </a:rPr>
              <a:t>Member of Advisory Council of the Misuse of Drugs (ACMD) &amp; co-chair of Recovery Committee</a:t>
            </a:r>
          </a:p>
          <a:p>
            <a:pPr marL="0" indent="0">
              <a:buNone/>
            </a:pPr>
            <a:r>
              <a:rPr lang="en-US" b="1" dirty="0" smtClean="0">
                <a:latin typeface="Calibri"/>
                <a:cs typeface="Calibri"/>
              </a:rPr>
              <a:t>Previously </a:t>
            </a:r>
          </a:p>
          <a:p>
            <a:r>
              <a:rPr lang="en-US" dirty="0" smtClean="0">
                <a:latin typeface="Calibri"/>
                <a:cs typeface="Calibri"/>
              </a:rPr>
              <a:t>Director of NHS Addiction and Offender Health Services, Director of Quality National Treatment Agency for Substance Misuse; UKDPC; </a:t>
            </a:r>
            <a:r>
              <a:rPr lang="en-US" dirty="0" err="1" smtClean="0">
                <a:latin typeface="Calibri"/>
                <a:cs typeface="Calibri"/>
              </a:rPr>
              <a:t>DrugScope</a:t>
            </a:r>
            <a:r>
              <a:rPr lang="en-US" dirty="0" smtClean="0">
                <a:latin typeface="Calibri"/>
                <a:cs typeface="Calibri"/>
              </a:rPr>
              <a:t>, Research Fellow at Centre for Research on Drugs and Health behaviour, etc </a:t>
            </a:r>
          </a:p>
          <a:p>
            <a:r>
              <a:rPr lang="en-US" b="1" dirty="0">
                <a:latin typeface="Calibri"/>
                <a:cs typeface="Calibri"/>
              </a:rPr>
              <a:t>Speaking in independent </a:t>
            </a:r>
            <a:r>
              <a:rPr lang="en-US" b="1" dirty="0" smtClean="0">
                <a:latin typeface="Calibri"/>
                <a:cs typeface="Calibri"/>
              </a:rPr>
              <a:t>capacity</a:t>
            </a:r>
          </a:p>
          <a:p>
            <a:r>
              <a:rPr lang="en-US" b="1" dirty="0" smtClean="0">
                <a:latin typeface="Calibri"/>
                <a:cs typeface="Calibri"/>
              </a:rPr>
              <a:t>Yes, I am often conflicted about many things !</a:t>
            </a:r>
            <a:endParaRPr lang="en-US" b="1" dirty="0">
              <a:latin typeface="Calibri"/>
              <a:cs typeface="Calibri"/>
            </a:endParaRPr>
          </a:p>
          <a:p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61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94474"/>
            <a:ext cx="7556313" cy="754586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Time-limit OST: OST ‘cure to curse’ 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522" y="1163052"/>
            <a:ext cx="8702425" cy="526013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/>
                <a:cs typeface="Calibri"/>
              </a:rPr>
              <a:t>2001-2009 rapid expansion of drug treatment in England</a:t>
            </a:r>
          </a:p>
          <a:p>
            <a:r>
              <a:rPr lang="en-US" sz="2400" dirty="0" smtClean="0">
                <a:latin typeface="Calibri"/>
                <a:cs typeface="Calibri"/>
              </a:rPr>
              <a:t>Pre 2008: OST seen as positive, excellent drug treatment coverage </a:t>
            </a:r>
          </a:p>
          <a:p>
            <a:r>
              <a:rPr lang="en-US" sz="2400" dirty="0" smtClean="0">
                <a:latin typeface="Calibri"/>
                <a:cs typeface="Calibri"/>
              </a:rPr>
              <a:t>2007/8: ‘Broken Britain’ &amp; ‘Addicted Britain’ Tory think tank </a:t>
            </a:r>
          </a:p>
          <a:p>
            <a:r>
              <a:rPr lang="en-US" sz="2400" dirty="0">
                <a:latin typeface="Calibri"/>
                <a:cs typeface="Calibri"/>
              </a:rPr>
              <a:t>G</a:t>
            </a:r>
            <a:r>
              <a:rPr lang="en-US" sz="2400" dirty="0" smtClean="0">
                <a:latin typeface="Calibri"/>
                <a:cs typeface="Calibri"/>
              </a:rPr>
              <a:t>rowing user/ ex-user lobby for healthier &amp; more fulfilling lives; </a:t>
            </a:r>
          </a:p>
          <a:p>
            <a:r>
              <a:rPr lang="en-US" sz="2400" dirty="0" smtClean="0">
                <a:latin typeface="Calibri"/>
                <a:cs typeface="Calibri"/>
              </a:rPr>
              <a:t>Some academics highlight poor quality drug treatment and an ‘ill’ </a:t>
            </a:r>
            <a:r>
              <a:rPr lang="en-US" sz="2400" dirty="0" err="1" smtClean="0">
                <a:latin typeface="Calibri"/>
                <a:cs typeface="Calibri"/>
              </a:rPr>
              <a:t>marginalised</a:t>
            </a:r>
            <a:r>
              <a:rPr lang="en-US" sz="2400" dirty="0" smtClean="0">
                <a:latin typeface="Calibri"/>
                <a:cs typeface="Calibri"/>
              </a:rPr>
              <a:t> population on OST</a:t>
            </a:r>
          </a:p>
          <a:p>
            <a:r>
              <a:rPr lang="en-US" sz="2400" dirty="0" smtClean="0">
                <a:latin typeface="Calibri"/>
                <a:cs typeface="Calibri"/>
              </a:rPr>
              <a:t>2010: new Government, </a:t>
            </a:r>
            <a:r>
              <a:rPr lang="en-US" sz="2400" dirty="0">
                <a:latin typeface="Calibri"/>
                <a:cs typeface="Calibri"/>
              </a:rPr>
              <a:t>n</a:t>
            </a:r>
            <a:r>
              <a:rPr lang="en-US" sz="2400" dirty="0" smtClean="0">
                <a:latin typeface="Calibri"/>
                <a:cs typeface="Calibri"/>
              </a:rPr>
              <a:t>ew Drug Strategy. RECOVERY at its heart is POSITIVE but drive is for ABSTINENCE. OST </a:t>
            </a:r>
            <a:r>
              <a:rPr lang="en-US" sz="2400" dirty="0">
                <a:latin typeface="Calibri"/>
                <a:cs typeface="Calibri"/>
              </a:rPr>
              <a:t>seen as negative</a:t>
            </a:r>
            <a:r>
              <a:rPr lang="en-US" sz="2400" dirty="0" smtClean="0">
                <a:latin typeface="Calibri"/>
                <a:cs typeface="Calibri"/>
              </a:rPr>
              <a:t>.</a:t>
            </a:r>
          </a:p>
          <a:p>
            <a:r>
              <a:rPr lang="en-US" sz="2400" dirty="0" smtClean="0">
                <a:latin typeface="Calibri"/>
                <a:cs typeface="Calibri"/>
              </a:rPr>
              <a:t>Coalition government ‘special advisors’</a:t>
            </a:r>
          </a:p>
        </p:txBody>
      </p:sp>
    </p:spTree>
    <p:extLst>
      <p:ext uri="{BB962C8B-B14F-4D97-AF65-F5344CB8AC3E}">
        <p14:creationId xmlns:p14="http://schemas.microsoft.com/office/powerpoint/2010/main" val="7942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Content Placeholder 3" descr="Choluteca Bridge in Honduras before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428750"/>
            <a:ext cx="8143875" cy="37052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895683" y="214313"/>
            <a:ext cx="699168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3200" b="1" dirty="0" smtClean="0">
                <a:solidFill>
                  <a:schemeClr val="accent1"/>
                </a:solidFill>
              </a:rPr>
              <a:t>Policy shift on OST – an analogy</a:t>
            </a:r>
          </a:p>
          <a:p>
            <a:pPr eaLnBrk="1" hangingPunct="1"/>
            <a:r>
              <a:rPr lang="en-GB" sz="3200" b="1" dirty="0" smtClean="0">
                <a:solidFill>
                  <a:schemeClr val="accent1"/>
                </a:solidFill>
              </a:rPr>
              <a:t>Choluteca Bridge: Honduras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0062" y="5509655"/>
            <a:ext cx="8143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63366"/>
                </a:solidFill>
                <a:latin typeface="Calibri"/>
                <a:cs typeface="Calibri"/>
              </a:rPr>
              <a:t>OST as a strong bridge to recovery</a:t>
            </a:r>
            <a:endParaRPr lang="en-US" sz="3200" b="1" dirty="0">
              <a:solidFill>
                <a:srgbClr val="66336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92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695158" y="274638"/>
            <a:ext cx="7991642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3200" b="1" dirty="0">
                <a:solidFill>
                  <a:srgbClr val="663366"/>
                </a:solidFill>
                <a:latin typeface="Calibri" charset="0"/>
              </a:rPr>
              <a:t>Choluteca Bridge</a:t>
            </a:r>
            <a:br>
              <a:rPr lang="en-GB" sz="3200" b="1" dirty="0">
                <a:solidFill>
                  <a:srgbClr val="663366"/>
                </a:solidFill>
                <a:latin typeface="Calibri" charset="0"/>
              </a:rPr>
            </a:br>
            <a:r>
              <a:rPr lang="en-GB" sz="3200" b="1" dirty="0">
                <a:solidFill>
                  <a:srgbClr val="663366"/>
                </a:solidFill>
                <a:latin typeface="Calibri" charset="0"/>
              </a:rPr>
              <a:t>Honduras after Hurricane Mitch</a:t>
            </a:r>
            <a:r>
              <a:rPr lang="en-US" sz="3200" b="1" dirty="0">
                <a:solidFill>
                  <a:srgbClr val="663366"/>
                </a:solidFill>
                <a:latin typeface="Calibri" charset="0"/>
              </a:rPr>
              <a:t/>
            </a:r>
            <a:br>
              <a:rPr lang="en-US" sz="3200" b="1" dirty="0">
                <a:solidFill>
                  <a:srgbClr val="663366"/>
                </a:solidFill>
                <a:latin typeface="Calibri" charset="0"/>
              </a:rPr>
            </a:br>
            <a:endParaRPr lang="en-US" sz="3200" dirty="0">
              <a:solidFill>
                <a:srgbClr val="663366"/>
              </a:solidFill>
              <a:latin typeface="Calibri" charset="0"/>
            </a:endParaRPr>
          </a:p>
        </p:txBody>
      </p:sp>
      <p:pic>
        <p:nvPicPr>
          <p:cNvPr id="18435" name="Content Placeholder 3" descr="bridge hurricaine mitch 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564425"/>
            <a:ext cx="8286750" cy="33191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5158" y="5267157"/>
            <a:ext cx="79487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663366"/>
                </a:solidFill>
                <a:latin typeface="Calibri"/>
                <a:cs typeface="Calibri"/>
              </a:rPr>
              <a:t>OST stranding people in ill health isolation and unemployment</a:t>
            </a:r>
            <a:endParaRPr lang="en-US" sz="3200" b="1" dirty="0">
              <a:solidFill>
                <a:srgbClr val="66336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623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497541" y="175848"/>
            <a:ext cx="7884459" cy="1120890"/>
          </a:xfrm>
          <a:prstGeom prst="rect">
            <a:avLst/>
          </a:prstGeom>
          <a:solidFill>
            <a:srgbClr val="FFFFFF"/>
          </a:solidFill>
          <a:ln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b="1" dirty="0">
                <a:solidFill>
                  <a:srgbClr val="663366"/>
                </a:solidFill>
                <a:latin typeface="Calibri"/>
                <a:cs typeface="Calibri"/>
              </a:rPr>
              <a:t>A</a:t>
            </a:r>
            <a:r>
              <a:rPr lang="en-GB" b="1" dirty="0" smtClean="0">
                <a:solidFill>
                  <a:srgbClr val="663366"/>
                </a:solidFill>
                <a:latin typeface="Calibri"/>
                <a:cs typeface="Calibri"/>
              </a:rPr>
              <a:t> Perfect Drug Policy Hurricane: </a:t>
            </a:r>
            <a:r>
              <a:rPr lang="en-GB" sz="2800" b="1" dirty="0" smtClean="0">
                <a:solidFill>
                  <a:srgbClr val="663366"/>
                </a:solidFill>
                <a:latin typeface="Calibri"/>
                <a:cs typeface="Calibri"/>
              </a:rPr>
              <a:t>austerity, </a:t>
            </a:r>
            <a:r>
              <a:rPr lang="en-GB" sz="2800" b="1" dirty="0">
                <a:solidFill>
                  <a:srgbClr val="663366"/>
                </a:solidFill>
                <a:latin typeface="Calibri"/>
                <a:cs typeface="Calibri"/>
              </a:rPr>
              <a:t>P</a:t>
            </a:r>
            <a:r>
              <a:rPr lang="en-GB" sz="2800" b="1" dirty="0" smtClean="0">
                <a:solidFill>
                  <a:srgbClr val="663366"/>
                </a:solidFill>
                <a:latin typeface="Calibri"/>
                <a:cs typeface="Calibri"/>
              </a:rPr>
              <a:t>olitics, ideology, competitive </a:t>
            </a:r>
            <a:r>
              <a:rPr lang="en-GB" sz="2800" b="1" dirty="0">
                <a:solidFill>
                  <a:srgbClr val="663366"/>
                </a:solidFill>
                <a:latin typeface="Calibri"/>
                <a:cs typeface="Calibri"/>
              </a:rPr>
              <a:t>t</a:t>
            </a:r>
            <a:r>
              <a:rPr lang="en-GB" sz="2800" b="1" dirty="0" smtClean="0">
                <a:solidFill>
                  <a:srgbClr val="663366"/>
                </a:solidFill>
                <a:latin typeface="Calibri"/>
                <a:cs typeface="Calibri"/>
              </a:rPr>
              <a:t>reatment market</a:t>
            </a:r>
            <a:endParaRPr lang="en-GB" sz="2800" b="1" dirty="0">
              <a:solidFill>
                <a:srgbClr val="663366"/>
              </a:solidFill>
              <a:latin typeface="Calibri"/>
              <a:cs typeface="Calibri"/>
            </a:endParaRPr>
          </a:p>
        </p:txBody>
      </p:sp>
      <p:pic>
        <p:nvPicPr>
          <p:cNvPr id="2150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804" b="-33804"/>
          <a:stretch>
            <a:fillRect/>
          </a:stretch>
        </p:blipFill>
        <p:spPr bwMode="auto">
          <a:xfrm>
            <a:off x="3756526" y="3181741"/>
            <a:ext cx="5240421" cy="276609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3756526" y="2767264"/>
            <a:ext cx="5240421" cy="641683"/>
          </a:xfrm>
        </p:spPr>
        <p:txBody>
          <a:bodyPr/>
          <a:lstStyle/>
          <a:p>
            <a:pPr algn="l"/>
            <a:r>
              <a:rPr lang="en-GB" sz="2000" b="1" dirty="0" smtClean="0">
                <a:solidFill>
                  <a:srgbClr val="FFFFFF"/>
                </a:solidFill>
                <a:latin typeface="Calibri" charset="0"/>
              </a:rPr>
              <a:t>International Monetary Fund Public </a:t>
            </a:r>
            <a:r>
              <a:rPr lang="en-GB" sz="2000" b="1" dirty="0">
                <a:solidFill>
                  <a:srgbClr val="FFFFFF"/>
                </a:solidFill>
                <a:latin typeface="Calibri" charset="0"/>
              </a:rPr>
              <a:t>spending </a:t>
            </a:r>
            <a:r>
              <a:rPr lang="en-GB" sz="2000" b="1" dirty="0" smtClean="0">
                <a:solidFill>
                  <a:srgbClr val="FFFFFF"/>
                </a:solidFill>
                <a:latin typeface="Calibri" charset="0"/>
              </a:rPr>
              <a:t>projections: UK below USA by 2017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3876841" y="5628105"/>
            <a:ext cx="5120105" cy="1093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dirty="0" smtClean="0">
                <a:latin typeface="Calibri"/>
                <a:cs typeface="Calibri"/>
              </a:rPr>
              <a:t>Competitive market &amp; re-procurement in England: </a:t>
            </a:r>
            <a:r>
              <a:rPr lang="en-GB" sz="2400" b="1" dirty="0">
                <a:latin typeface="Calibri"/>
                <a:cs typeface="Calibri"/>
              </a:rPr>
              <a:t> </a:t>
            </a:r>
            <a:r>
              <a:rPr lang="en-GB" sz="2400" b="1" dirty="0" smtClean="0">
                <a:latin typeface="Calibri"/>
                <a:cs typeface="Calibri"/>
              </a:rPr>
              <a:t>An(other) English disease</a:t>
            </a:r>
            <a:endParaRPr lang="en-GB" sz="2400" b="1" dirty="0">
              <a:latin typeface="Calibri"/>
              <a:cs typeface="Calibri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00526" y="1403684"/>
            <a:ext cx="3890212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</a:pPr>
            <a:r>
              <a:rPr lang="en-GB" sz="2400" b="1" dirty="0" smtClean="0">
                <a:solidFill>
                  <a:srgbClr val="FF0000"/>
                </a:solidFill>
                <a:latin typeface="Calibri"/>
                <a:cs typeface="Calibri"/>
              </a:rPr>
              <a:t>New Political ideology</a:t>
            </a:r>
          </a:p>
          <a:p>
            <a:pPr eaLnBrk="1" hangingPunct="1">
              <a:spcBef>
                <a:spcPct val="50000"/>
              </a:spcBef>
              <a:buFont typeface="Arial"/>
              <a:buChar char="•"/>
            </a:pPr>
            <a:r>
              <a:rPr lang="en-GB" b="1" dirty="0" smtClean="0">
                <a:solidFill>
                  <a:srgbClr val="FF0000"/>
                </a:solidFill>
                <a:latin typeface="Calibri"/>
                <a:cs typeface="Calibri"/>
              </a:rPr>
              <a:t>Government ideology is to reduce state dependence </a:t>
            </a:r>
            <a:endParaRPr lang="en-GB" dirty="0">
              <a:solidFill>
                <a:srgbClr val="FF0000"/>
              </a:solidFill>
              <a:latin typeface="Calibri"/>
              <a:cs typeface="Calibri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b="1" dirty="0">
                <a:solidFill>
                  <a:srgbClr val="FF0000"/>
                </a:solidFill>
                <a:latin typeface="Calibri"/>
                <a:cs typeface="Calibri"/>
              </a:rPr>
              <a:t>Heroin users in OST typify dependence on the state </a:t>
            </a:r>
            <a:endParaRPr lang="en-US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 eaLnBrk="1" hangingPunct="1">
              <a:spcBef>
                <a:spcPct val="50000"/>
              </a:spcBef>
            </a:pPr>
            <a:r>
              <a:rPr lang="en-GB" sz="2400" b="1" dirty="0" smtClean="0">
                <a:solidFill>
                  <a:srgbClr val="008000"/>
                </a:solidFill>
                <a:latin typeface="Calibri"/>
                <a:cs typeface="Calibri"/>
              </a:rPr>
              <a:t>Conflict in Drug Treatment</a:t>
            </a:r>
          </a:p>
          <a:p>
            <a:pPr eaLnBrk="1" hangingPunct="1">
              <a:spcBef>
                <a:spcPct val="50000"/>
              </a:spcBef>
              <a:buFont typeface="Arial"/>
              <a:buChar char="•"/>
            </a:pPr>
            <a:r>
              <a:rPr lang="en-GB" b="1" dirty="0" smtClean="0">
                <a:solidFill>
                  <a:srgbClr val="008000"/>
                </a:solidFill>
                <a:latin typeface="Calibri"/>
                <a:cs typeface="Calibri"/>
              </a:rPr>
              <a:t>Recovery revolution: like a ‘class war’- some user groups</a:t>
            </a:r>
          </a:p>
          <a:p>
            <a:pPr eaLnBrk="1" hangingPunct="1">
              <a:spcBef>
                <a:spcPct val="50000"/>
              </a:spcBef>
              <a:buFont typeface="Arial"/>
              <a:buChar char="•"/>
            </a:pPr>
            <a:r>
              <a:rPr lang="en-GB" b="1" dirty="0">
                <a:solidFill>
                  <a:srgbClr val="008000"/>
                </a:solidFill>
                <a:latin typeface="Calibri"/>
                <a:cs typeface="Calibri"/>
              </a:rPr>
              <a:t>Tensions harm </a:t>
            </a:r>
            <a:r>
              <a:rPr lang="en-GB" b="1" dirty="0" smtClean="0">
                <a:solidFill>
                  <a:srgbClr val="008000"/>
                </a:solidFill>
                <a:latin typeface="Calibri"/>
                <a:cs typeface="Calibri"/>
              </a:rPr>
              <a:t>reduction,  social asset building approach, &amp;  ‘medical management’ </a:t>
            </a:r>
          </a:p>
          <a:p>
            <a:pPr eaLnBrk="1" hangingPunct="1">
              <a:spcBef>
                <a:spcPct val="50000"/>
              </a:spcBef>
              <a:buFont typeface="Arial"/>
              <a:buChar char="•"/>
            </a:pPr>
            <a:r>
              <a:rPr lang="en-GB" b="1" dirty="0" smtClean="0">
                <a:solidFill>
                  <a:srgbClr val="008000"/>
                </a:solidFill>
                <a:latin typeface="Calibri"/>
                <a:cs typeface="Calibri"/>
              </a:rPr>
              <a:t>Evidence is we need ALL for recovery-orientated treatment</a:t>
            </a:r>
            <a:endParaRPr lang="en-GB" b="1" dirty="0">
              <a:solidFill>
                <a:srgbClr val="008000"/>
              </a:solidFill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56526" y="1403684"/>
            <a:ext cx="524042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Austerity</a:t>
            </a:r>
          </a:p>
          <a:p>
            <a:pPr marL="285750" indent="-285750">
              <a:spcBef>
                <a:spcPct val="50000"/>
              </a:spcBef>
              <a:buFont typeface="Arial"/>
              <a:buChar char="•"/>
            </a:pPr>
            <a:r>
              <a:rPr lang="en-GB" sz="2000" b="1" dirty="0">
                <a:solidFill>
                  <a:srgbClr val="000000"/>
                </a:solidFill>
                <a:latin typeface="Calibri"/>
                <a:cs typeface="Calibri"/>
              </a:rPr>
              <a:t>R</a:t>
            </a:r>
            <a:r>
              <a:rPr lang="en-GB" sz="2000" b="1" dirty="0" smtClean="0">
                <a:solidFill>
                  <a:srgbClr val="000000"/>
                </a:solidFill>
                <a:latin typeface="Calibri"/>
                <a:cs typeface="Calibri"/>
              </a:rPr>
              <a:t>eal </a:t>
            </a:r>
            <a:r>
              <a:rPr lang="en-GB" sz="2000" b="1" dirty="0">
                <a:solidFill>
                  <a:srgbClr val="000000"/>
                </a:solidFill>
                <a:latin typeface="Calibri"/>
                <a:cs typeface="Calibri"/>
              </a:rPr>
              <a:t>risks to </a:t>
            </a:r>
            <a:r>
              <a:rPr lang="en-GB" sz="2000" b="1" dirty="0" smtClean="0">
                <a:solidFill>
                  <a:srgbClr val="000000"/>
                </a:solidFill>
                <a:latin typeface="Calibri"/>
                <a:cs typeface="Calibri"/>
              </a:rPr>
              <a:t>more expensive treatments, staff, and quality due </a:t>
            </a:r>
            <a:r>
              <a:rPr lang="en-GB" sz="2000" b="1" dirty="0">
                <a:solidFill>
                  <a:srgbClr val="000000"/>
                </a:solidFill>
                <a:latin typeface="Calibri"/>
                <a:cs typeface="Calibri"/>
              </a:rPr>
              <a:t>to reduced </a:t>
            </a:r>
            <a:r>
              <a:rPr lang="en-GB" sz="2000" b="1" dirty="0" smtClean="0">
                <a:solidFill>
                  <a:srgbClr val="000000"/>
                </a:solidFill>
                <a:latin typeface="Calibri"/>
                <a:cs typeface="Calibri"/>
              </a:rPr>
              <a:t>budgets</a:t>
            </a:r>
          </a:p>
        </p:txBody>
      </p:sp>
    </p:spTree>
    <p:extLst>
      <p:ext uri="{BB962C8B-B14F-4D97-AF65-F5344CB8AC3E}">
        <p14:creationId xmlns:p14="http://schemas.microsoft.com/office/powerpoint/2010/main" val="34033825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8474" y="307474"/>
            <a:ext cx="7870158" cy="748631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Fuelled by competing voices in our field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7"/>
          </p:nvPr>
        </p:nvSpPr>
        <p:spPr>
          <a:xfrm>
            <a:off x="502920" y="1203158"/>
            <a:ext cx="3657413" cy="1483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 smtClean="0">
                <a:latin typeface="Calibri"/>
                <a:cs typeface="Calibri"/>
              </a:rPr>
              <a:t>Recovery is an individual process involving: </a:t>
            </a:r>
            <a:r>
              <a:rPr lang="en-US" b="1" i="1" dirty="0">
                <a:latin typeface="Calibri"/>
                <a:cs typeface="Calibri"/>
              </a:rPr>
              <a:t>overcoming </a:t>
            </a:r>
            <a:r>
              <a:rPr lang="en-US" b="1" i="1" dirty="0" smtClean="0">
                <a:latin typeface="Calibri"/>
                <a:cs typeface="Calibri"/>
              </a:rPr>
              <a:t>dependence;  </a:t>
            </a:r>
            <a:r>
              <a:rPr lang="en-US" b="1" i="1" dirty="0" err="1">
                <a:latin typeface="Calibri"/>
                <a:cs typeface="Calibri"/>
              </a:rPr>
              <a:t>maximising</a:t>
            </a:r>
            <a:r>
              <a:rPr lang="en-US" b="1" i="1" dirty="0">
                <a:latin typeface="Calibri"/>
                <a:cs typeface="Calibri"/>
              </a:rPr>
              <a:t> </a:t>
            </a:r>
            <a:r>
              <a:rPr lang="en-US" b="1" i="1" dirty="0" smtClean="0">
                <a:latin typeface="Calibri"/>
                <a:cs typeface="Calibri"/>
              </a:rPr>
              <a:t>health</a:t>
            </a:r>
            <a:r>
              <a:rPr lang="en-US" b="1" i="1" dirty="0">
                <a:latin typeface="Calibri"/>
                <a:cs typeface="Calibri"/>
              </a:rPr>
              <a:t> </a:t>
            </a:r>
            <a:r>
              <a:rPr lang="en-US" b="1" i="1" dirty="0" smtClean="0">
                <a:latin typeface="Calibri"/>
                <a:cs typeface="Calibri"/>
              </a:rPr>
              <a:t>and wellbeing and people being participating members of society</a:t>
            </a:r>
            <a:endParaRPr lang="en-US" b="1" i="1" dirty="0">
              <a:latin typeface="Calibri"/>
              <a:cs typeface="Calibri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18"/>
          </p:nvPr>
        </p:nvSpPr>
        <p:spPr>
          <a:xfrm>
            <a:off x="3147860" y="4346903"/>
            <a:ext cx="3147861" cy="8667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00FF"/>
                </a:solidFill>
                <a:latin typeface="Calibri"/>
                <a:cs typeface="Calibri"/>
              </a:rPr>
              <a:t>Recovery is social revolution for drug users who suffer health inequalities </a:t>
            </a:r>
            <a:endParaRPr lang="en-US" b="1" i="1" dirty="0">
              <a:solidFill>
                <a:srgbClr val="0000FF"/>
              </a:solidFill>
              <a:latin typeface="Calibri"/>
              <a:cs typeface="Calibri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410075" y="1056105"/>
            <a:ext cx="3657600" cy="2895818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‘The only True Recovery is abstinence’</a:t>
            </a:r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Full Recovery (Abstinence) is the only recovery we will accept</a:t>
            </a:r>
          </a:p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Reduction of harm alone is not an acceptable outcome</a:t>
            </a:r>
            <a:endParaRPr lang="en-US" b="1" i="1" dirty="0">
              <a:solidFill>
                <a:schemeClr val="accent6">
                  <a:lumMod val="75000"/>
                </a:schemeClr>
              </a:solidFill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232512" y="2880047"/>
            <a:ext cx="4080221" cy="10718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Wingdings" pitchFamily="2" charset="2"/>
              <a:buChar char="n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  <a:latin typeface="Calibri"/>
                <a:cs typeface="Calibri"/>
              </a:rPr>
              <a:t>Medical management of substance addiction without asset building leads to people being parked on methadone</a:t>
            </a:r>
            <a:endParaRPr lang="en-US" b="1" i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2512" y="5507789"/>
            <a:ext cx="869239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alibri"/>
                <a:cs typeface="Calibri"/>
              </a:rPr>
              <a:t>The drive for recovery was positive but fell into BLAME CULTURE around types of  treatment and recovery interventions and services users. Stories </a:t>
            </a:r>
            <a:r>
              <a:rPr lang="en-US" sz="2400" b="1" dirty="0" err="1" smtClean="0">
                <a:latin typeface="Calibri"/>
                <a:cs typeface="Calibri"/>
              </a:rPr>
              <a:t>vs</a:t>
            </a:r>
            <a:r>
              <a:rPr lang="en-US" sz="2400" b="1" dirty="0" smtClean="0">
                <a:latin typeface="Calibri"/>
                <a:cs typeface="Calibri"/>
              </a:rPr>
              <a:t> research</a:t>
            </a:r>
            <a:endParaRPr lang="en-US" sz="2400" b="1" dirty="0">
              <a:latin typeface="Calibri"/>
              <a:cs typeface="Calibri"/>
            </a:endParaRPr>
          </a:p>
        </p:txBody>
      </p:sp>
      <p:pic>
        <p:nvPicPr>
          <p:cNvPr id="14" name="Picture 13" descr="C:\Users\Rob\Desktop\donut3.gif"/>
          <p:cNvPicPr/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498" y="3092144"/>
            <a:ext cx="2281555" cy="22479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5" name="Content Placeholder 4" descr="car park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7" b="27947"/>
          <a:stretch>
            <a:fillRect/>
          </a:stretch>
        </p:blipFill>
        <p:spPr>
          <a:xfrm>
            <a:off x="502920" y="3908487"/>
            <a:ext cx="2461318" cy="159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454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87158"/>
            <a:ext cx="7556313" cy="735263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Managing the politics of recovery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211" y="1042737"/>
            <a:ext cx="8502315" cy="5534526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/>
                <a:cs typeface="Calibri"/>
              </a:rPr>
              <a:t>Inter-ministerial Group on Drugs:</a:t>
            </a:r>
            <a:r>
              <a:rPr lang="en-US" sz="2400" b="1" dirty="0">
                <a:latin typeface="Calibri"/>
                <a:cs typeface="Calibri"/>
              </a:rPr>
              <a:t> </a:t>
            </a:r>
            <a:r>
              <a:rPr lang="en-US" sz="2400" b="1" dirty="0" smtClean="0">
                <a:latin typeface="Calibri"/>
                <a:cs typeface="Calibri"/>
              </a:rPr>
              <a:t>IMG </a:t>
            </a:r>
            <a:r>
              <a:rPr lang="en-US" sz="2400" dirty="0" smtClean="0">
                <a:latin typeface="Calibri"/>
                <a:cs typeface="Calibri"/>
              </a:rPr>
              <a:t>2009</a:t>
            </a:r>
            <a:r>
              <a:rPr lang="en-US" sz="2400" dirty="0">
                <a:latin typeface="Calibri"/>
                <a:cs typeface="Calibri"/>
              </a:rPr>
              <a:t>-2014 Coalition government politics plus </a:t>
            </a:r>
            <a:r>
              <a:rPr lang="en-US" sz="2400" dirty="0" smtClean="0">
                <a:latin typeface="Calibri"/>
                <a:cs typeface="Calibri"/>
              </a:rPr>
              <a:t>departmental interests. Challenge                - lack of ambition</a:t>
            </a:r>
            <a:r>
              <a:rPr lang="en-US" sz="2400" dirty="0">
                <a:latin typeface="Calibri"/>
                <a:cs typeface="Calibri"/>
              </a:rPr>
              <a:t>,</a:t>
            </a:r>
            <a:r>
              <a:rPr lang="en-US" sz="2400" dirty="0" smtClean="0">
                <a:latin typeface="Calibri"/>
                <a:cs typeface="Calibri"/>
              </a:rPr>
              <a:t> “poor outcomes” &amp; OST system failure</a:t>
            </a:r>
          </a:p>
          <a:p>
            <a:r>
              <a:rPr lang="en-US" sz="2400" dirty="0" smtClean="0">
                <a:latin typeface="Calibri"/>
                <a:cs typeface="Calibri"/>
              </a:rPr>
              <a:t>ACMD </a:t>
            </a:r>
            <a:r>
              <a:rPr lang="en-US" sz="2400" dirty="0">
                <a:latin typeface="Calibri"/>
                <a:cs typeface="Calibri"/>
              </a:rPr>
              <a:t>Recovery Committee </a:t>
            </a:r>
            <a:r>
              <a:rPr lang="en-US" sz="2400" dirty="0" smtClean="0">
                <a:latin typeface="Calibri"/>
                <a:cs typeface="Calibri"/>
              </a:rPr>
              <a:t>created to provide evidence-based advice to ministers due to ‘conflicting voices’ about Recovery </a:t>
            </a:r>
          </a:p>
          <a:p>
            <a:r>
              <a:rPr lang="en-US" sz="2400" dirty="0" smtClean="0">
                <a:latin typeface="Calibri"/>
                <a:cs typeface="Calibri"/>
              </a:rPr>
              <a:t>NTA changed key performance indicators to treatment completion without re-presentation</a:t>
            </a:r>
          </a:p>
          <a:p>
            <a:r>
              <a:rPr lang="en-US" sz="2400" dirty="0" smtClean="0">
                <a:latin typeface="Calibri"/>
                <a:cs typeface="Calibri"/>
              </a:rPr>
              <a:t>Drug Advisors from USA including                                                                              Keith Humphries &amp; Thom </a:t>
            </a:r>
            <a:r>
              <a:rPr lang="en-US" sz="2400" dirty="0" err="1" smtClean="0">
                <a:latin typeface="Calibri"/>
                <a:cs typeface="Calibri"/>
              </a:rPr>
              <a:t>McLellan</a:t>
            </a:r>
            <a:r>
              <a:rPr lang="en-US" sz="2400" dirty="0" smtClean="0">
                <a:latin typeface="Calibri"/>
                <a:cs typeface="Calibri"/>
              </a:rPr>
              <a:t>   </a:t>
            </a:r>
          </a:p>
          <a:p>
            <a:r>
              <a:rPr lang="en-US" sz="2400" dirty="0" smtClean="0">
                <a:latin typeface="Calibri"/>
                <a:cs typeface="Calibri"/>
              </a:rPr>
              <a:t>Professor John </a:t>
            </a:r>
            <a:r>
              <a:rPr lang="en-US" sz="2400" dirty="0" err="1" smtClean="0">
                <a:latin typeface="Calibri"/>
                <a:cs typeface="Calibri"/>
              </a:rPr>
              <a:t>Strang</a:t>
            </a:r>
            <a:r>
              <a:rPr lang="en-US" sz="2400" dirty="0" smtClean="0">
                <a:latin typeface="Calibri"/>
                <a:cs typeface="Calibri"/>
              </a:rPr>
              <a:t> recovery -                                                         -orientated expert group reports</a:t>
            </a:r>
          </a:p>
          <a:p>
            <a:r>
              <a:rPr lang="en-US" sz="2400" b="1" dirty="0" smtClean="0">
                <a:latin typeface="Calibri"/>
                <a:cs typeface="Calibri"/>
              </a:rPr>
              <a:t>(SOME) MINISTERS CONTINUED TO BE UNHAPPY ABOUT OST</a:t>
            </a:r>
          </a:p>
          <a:p>
            <a:endParaRPr lang="en-US" sz="2400" dirty="0" smtClean="0">
              <a:latin typeface="Calibri"/>
              <a:cs typeface="Calibri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53" b="14253"/>
          <a:stretch/>
        </p:blipFill>
        <p:spPr bwMode="auto">
          <a:xfrm>
            <a:off x="5656357" y="3607367"/>
            <a:ext cx="1538459" cy="2339654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076" r="-35076"/>
          <a:stretch>
            <a:fillRect/>
          </a:stretch>
        </p:blipFill>
        <p:spPr bwMode="auto">
          <a:xfrm>
            <a:off x="7419475" y="3607367"/>
            <a:ext cx="1584470" cy="23705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874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13895"/>
            <a:ext cx="7556313" cy="870375"/>
          </a:xfrm>
        </p:spPr>
        <p:txBody>
          <a:bodyPr/>
          <a:lstStyle/>
          <a:p>
            <a:r>
              <a:rPr lang="en-US" b="1" dirty="0" smtClean="0">
                <a:latin typeface="Calibri"/>
                <a:cs typeface="Calibri"/>
              </a:rPr>
              <a:t>ACMD RC was given the question ……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084270"/>
            <a:ext cx="7736473" cy="50418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400" b="1" dirty="0" smtClean="0">
                <a:latin typeface="Calibri"/>
                <a:cs typeface="Calibri"/>
              </a:rPr>
              <a:t>Does evidence </a:t>
            </a:r>
            <a:r>
              <a:rPr lang="en-US" sz="2400" b="1" dirty="0">
                <a:latin typeface="Calibri"/>
                <a:cs typeface="Calibri"/>
              </a:rPr>
              <a:t>supports the case for time-limiting opioid substitution therapy (OST)</a:t>
            </a:r>
            <a:r>
              <a:rPr lang="en-US" sz="2400" dirty="0">
                <a:latin typeface="Calibri"/>
                <a:cs typeface="Calibri"/>
              </a:rPr>
              <a:t>; and if so, what would be a suitable time period and what would the risks and benefits be? </a:t>
            </a:r>
            <a:r>
              <a:rPr lang="en-US" sz="2400" dirty="0" smtClean="0">
                <a:latin typeface="Calibri"/>
                <a:cs typeface="Calibri"/>
              </a:rPr>
              <a:t>Part 1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Additionally</a:t>
            </a:r>
            <a:r>
              <a:rPr lang="en-US" sz="2400" b="1" dirty="0">
                <a:latin typeface="Calibri"/>
                <a:cs typeface="Calibri"/>
              </a:rPr>
              <a:t>, if this is not the case how can continuing opioid substitution therapy be </a:t>
            </a:r>
            <a:r>
              <a:rPr lang="en-US" sz="2400" b="1" dirty="0" err="1">
                <a:latin typeface="Calibri"/>
                <a:cs typeface="Calibri"/>
              </a:rPr>
              <a:t>optimised</a:t>
            </a:r>
            <a:r>
              <a:rPr lang="en-US" sz="2400" b="1" dirty="0">
                <a:latin typeface="Calibri"/>
                <a:cs typeface="Calibri"/>
              </a:rPr>
              <a:t> </a:t>
            </a:r>
            <a:r>
              <a:rPr lang="en-US" sz="2400" dirty="0">
                <a:latin typeface="Calibri"/>
                <a:cs typeface="Calibri"/>
              </a:rPr>
              <a:t>in order to </a:t>
            </a:r>
            <a:r>
              <a:rPr lang="en-US" sz="2400" dirty="0" err="1">
                <a:latin typeface="Calibri"/>
                <a:cs typeface="Calibri"/>
              </a:rPr>
              <a:t>maximise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smtClean="0">
                <a:latin typeface="Calibri"/>
                <a:cs typeface="Calibri"/>
              </a:rPr>
              <a:t>service user outcomes ? Part 2</a:t>
            </a:r>
            <a:endParaRPr lang="en-US" sz="2400" dirty="0">
              <a:latin typeface="Calibri"/>
              <a:cs typeface="Calibri"/>
            </a:endParaRPr>
          </a:p>
          <a:p>
            <a:r>
              <a:rPr lang="en-US" sz="2400" dirty="0" smtClean="0">
                <a:latin typeface="Calibri"/>
                <a:cs typeface="Calibri"/>
              </a:rPr>
              <a:t>Part 1 delivered Nov 2014</a:t>
            </a:r>
          </a:p>
          <a:p>
            <a:r>
              <a:rPr lang="en-US" sz="2400" dirty="0" smtClean="0">
                <a:latin typeface="Calibri"/>
                <a:cs typeface="Calibri"/>
              </a:rPr>
              <a:t>Part 2 delivered June 2015 </a:t>
            </a:r>
          </a:p>
          <a:p>
            <a:pPr marL="0" indent="0">
              <a:buNone/>
            </a:pPr>
            <a:r>
              <a:rPr lang="en-US" sz="2400" dirty="0" smtClean="0">
                <a:latin typeface="Calibri"/>
                <a:cs typeface="Calibri"/>
              </a:rPr>
              <a:t>and Oct 2015</a:t>
            </a:r>
            <a:endParaRPr lang="en-US" sz="2400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9053" y="4308620"/>
            <a:ext cx="1691824" cy="2348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5090" y="3957052"/>
            <a:ext cx="1922644" cy="25463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91749311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2970</TotalTime>
  <Words>1031</Words>
  <Application>Microsoft Office PowerPoint</Application>
  <PresentationFormat>On-screen Show (4:3)</PresentationFormat>
  <Paragraphs>92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Advantage</vt:lpstr>
      <vt:lpstr>Science &amp; politics – synergy or conflict  The drive to time-limit OST – is it austerity or ideology ? Is it good science and good practice ?</vt:lpstr>
      <vt:lpstr>Declaration of interests &amp; conflicts </vt:lpstr>
      <vt:lpstr>Time-limit OST: OST ‘cure to curse’ </vt:lpstr>
      <vt:lpstr>PowerPoint Presentation</vt:lpstr>
      <vt:lpstr>Choluteca Bridge Honduras after Hurricane Mitch </vt:lpstr>
      <vt:lpstr>A Perfect Drug Policy Hurricane: austerity, Politics, ideology, competitive treatment market</vt:lpstr>
      <vt:lpstr>Fuelled by competing voices in our field</vt:lpstr>
      <vt:lpstr>Managing the politics of recovery</vt:lpstr>
      <vt:lpstr>ACMD RC was given the question ……</vt:lpstr>
      <vt:lpstr>Answer to time-limiting OST: Part 1 </vt:lpstr>
      <vt:lpstr> REACTION </vt:lpstr>
      <vt:lpstr> IMG reactions to Part 1</vt:lpstr>
      <vt:lpstr>Part 2: Optimising OST key messages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influence on the treatment of heroin users in times of austerity: a recipe for recovery, revolution,  re-integration or relapse ?</dc:title>
  <dc:creator>Annette Dale-Perera</dc:creator>
  <cp:lastModifiedBy>Hunt Graham</cp:lastModifiedBy>
  <cp:revision>72</cp:revision>
  <dcterms:created xsi:type="dcterms:W3CDTF">2015-09-22T20:42:35Z</dcterms:created>
  <dcterms:modified xsi:type="dcterms:W3CDTF">2015-11-20T14:41:50Z</dcterms:modified>
</cp:coreProperties>
</file>