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67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485900"/>
            <a:ext cx="42465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5900"/>
            <a:ext cx="42481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9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7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166812"/>
          </a:xfrm>
          <a:prstGeom prst="rect">
            <a:avLst/>
          </a:prstGeom>
          <a:solidFill>
            <a:srgbClr val="8902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0800"/>
            <a:ext cx="5902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now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85900"/>
            <a:ext cx="86471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9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975" y="0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166812"/>
          </a:xfrm>
          <a:prstGeom prst="rect">
            <a:avLst/>
          </a:prstGeom>
          <a:solidFill>
            <a:srgbClr val="8902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0800"/>
            <a:ext cx="5902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now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85900"/>
            <a:ext cx="86471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053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9975" y="0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62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e-girl.net/winegirlnet-rating-scale.html" TargetMode="External"/><Relationship Id="rId2" Type="http://schemas.openxmlformats.org/officeDocument/2006/relationships/hyperlink" Target="http://www4.ncsu.edu/~kimler/hi322/fossils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icturesofgateshead.co.uk/postcards_tyne_bridge_uc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274" t="41223" r="54953" b="26134"/>
          <a:stretch/>
        </p:blipFill>
        <p:spPr bwMode="auto">
          <a:xfrm rot="16200000">
            <a:off x="2718707" y="808264"/>
            <a:ext cx="5138060" cy="6351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SSA Annual Symposium 2015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78992" y="1557183"/>
            <a:ext cx="833844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3200" b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Developing the Addiction Therapist Rating Scale (ATRS): a tool for evaluating treatment delivery</a:t>
            </a:r>
            <a:endParaRPr lang="en-GB" sz="32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46332" y="4093029"/>
            <a:ext cx="8109839" cy="21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GB" sz="19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Helen F. Crosby</a:t>
            </a:r>
          </a:p>
          <a:p>
            <a:pPr algn="r"/>
            <a:endParaRPr lang="en-GB" sz="1800" b="1" kern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r">
              <a:buFontTx/>
              <a:buNone/>
            </a:pPr>
            <a:r>
              <a:rPr lang="en-GB" sz="18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PhD Student</a:t>
            </a:r>
          </a:p>
          <a:p>
            <a:pPr marL="0" indent="0" algn="r">
              <a:buFontTx/>
              <a:buNone/>
            </a:pPr>
            <a:r>
              <a:rPr lang="en-GB" sz="15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Academic Unit of Psychiatry and Behavioural Sciences</a:t>
            </a:r>
          </a:p>
          <a:p>
            <a:pPr marL="0" indent="0" algn="r">
              <a:buFontTx/>
              <a:buNone/>
            </a:pPr>
            <a:r>
              <a:rPr lang="en-GB" sz="15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Leeds Institute of Health Sciences</a:t>
            </a:r>
          </a:p>
          <a:p>
            <a:pPr marL="0" indent="0" algn="r">
              <a:buFontTx/>
              <a:buNone/>
            </a:pPr>
            <a:r>
              <a:rPr lang="en-GB" sz="15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School of Medicine</a:t>
            </a:r>
          </a:p>
          <a:p>
            <a:pPr marL="0" indent="0" algn="r">
              <a:buFontTx/>
              <a:buNone/>
            </a:pPr>
            <a:r>
              <a:rPr lang="en-GB" sz="15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University of Leeds</a:t>
            </a:r>
          </a:p>
          <a:p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Focus on developing the ATRS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Short list items from the literature review for potential inclusion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Conduct the Delphi exercise</a:t>
            </a:r>
          </a:p>
          <a:p>
            <a:pPr lvl="2"/>
            <a:r>
              <a:rPr lang="en-US" smtClean="0">
                <a:latin typeface="Calibri" panose="020F0502020204030204" pitchFamily="34" charset="0"/>
              </a:rPr>
              <a:t>Facilitating a </a:t>
            </a:r>
            <a:r>
              <a:rPr lang="en-US" dirty="0" smtClean="0">
                <a:latin typeface="Calibri" panose="020F0502020204030204" pitchFamily="34" charset="0"/>
              </a:rPr>
              <a:t>consensus on the scale content </a:t>
            </a:r>
            <a:endParaRPr lang="en-US" dirty="0">
              <a:latin typeface="Calibri" panose="020F0502020204030204" pitchFamily="34" charset="0"/>
            </a:endParaRP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Identify around 15 professionals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Invitation to take part…</a:t>
            </a:r>
          </a:p>
          <a:p>
            <a:pPr marL="914400" lvl="2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Preparing for Study 2: Scale validation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routine practice data collection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0"/>
            <a:endParaRPr lang="en-GB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4" y="4588610"/>
            <a:ext cx="2754085" cy="18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And finally… Thank </a:t>
            </a:r>
            <a:r>
              <a:rPr lang="en-GB" dirty="0" smtClean="0"/>
              <a:t>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r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800" dirty="0" smtClean="0"/>
              <a:t>							</a:t>
            </a:r>
            <a:r>
              <a:rPr lang="en-GB" sz="1400" dirty="0" smtClean="0"/>
              <a:t>Three years later…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2" y="2278576"/>
            <a:ext cx="5785754" cy="364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18" y="6074226"/>
            <a:ext cx="311896" cy="3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 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</a:rPr>
              <a:t>Images  </a:t>
            </a:r>
            <a:r>
              <a:rPr lang="en-GB" sz="2000" dirty="0" smtClean="0">
                <a:latin typeface="Calibri" panose="020F0502020204030204" pitchFamily="34" charset="0"/>
              </a:rPr>
              <a:t>of the fossil, rating scale, and Tyne Bridge have been </a:t>
            </a:r>
            <a:r>
              <a:rPr lang="en-GB" sz="2000" dirty="0">
                <a:latin typeface="Calibri" panose="020F0502020204030204" pitchFamily="34" charset="0"/>
              </a:rPr>
              <a:t>drawn from the following sources: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</a:rPr>
              <a:t>Kimler</a:t>
            </a:r>
            <a:r>
              <a:rPr lang="en-GB" sz="1800" dirty="0">
                <a:latin typeface="Calibri" panose="020F0502020204030204" pitchFamily="34" charset="0"/>
              </a:rPr>
              <a:t>, W.C. </a:t>
            </a:r>
            <a:r>
              <a:rPr lang="en-GB" sz="1800" i="1" dirty="0">
                <a:latin typeface="Calibri" panose="020F0502020204030204" pitchFamily="34" charset="0"/>
              </a:rPr>
              <a:t>The Implications of Fossils </a:t>
            </a:r>
            <a:r>
              <a:rPr lang="en-GB" sz="1800" dirty="0">
                <a:latin typeface="Calibri" panose="020F0502020204030204" pitchFamily="34" charset="0"/>
              </a:rPr>
              <a:t>[Online]. Accessed 1 November 2015. Available from: </a:t>
            </a:r>
            <a:r>
              <a:rPr lang="en-GB" sz="1800" dirty="0">
                <a:latin typeface="Calibri" panose="020F0502020204030204" pitchFamily="34" charset="0"/>
                <a:hlinkClick r:id="rId2"/>
              </a:rPr>
              <a:t>http://www4.ncsu.edu/~kimler/hi322/fossils.html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Lentz, M. 2005. </a:t>
            </a:r>
            <a:r>
              <a:rPr lang="en-GB" sz="1800" i="1" dirty="0">
                <a:latin typeface="Calibri" panose="020F0502020204030204" pitchFamily="34" charset="0"/>
              </a:rPr>
              <a:t>Wine-Girl.net Rating Scale </a:t>
            </a:r>
            <a:r>
              <a:rPr lang="en-GB" sz="1800" dirty="0">
                <a:latin typeface="Calibri" panose="020F0502020204030204" pitchFamily="34" charset="0"/>
              </a:rPr>
              <a:t>[Online]. Accessed 1 November 2015. Available from:  </a:t>
            </a:r>
            <a:r>
              <a:rPr lang="en-GB" sz="1800" dirty="0">
                <a:latin typeface="Calibri" panose="020F0502020204030204" pitchFamily="34" charset="0"/>
                <a:hlinkClick r:id="rId3"/>
              </a:rPr>
              <a:t>http://www.wine-girl.net/winegirlnet-rating-scale.html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Williamson, A.  2004. </a:t>
            </a:r>
            <a:r>
              <a:rPr lang="en-GB" sz="1800" i="1" dirty="0">
                <a:latin typeface="Calibri" panose="020F0502020204030204" pitchFamily="34" charset="0"/>
              </a:rPr>
              <a:t>The Tyne Bridge Under Construction as seen in old postcards and photographs</a:t>
            </a:r>
            <a:r>
              <a:rPr lang="en-GB" sz="1800" dirty="0">
                <a:latin typeface="Calibri" panose="020F0502020204030204" pitchFamily="34" charset="0"/>
              </a:rPr>
              <a:t> [Online]. Accessed 1 November 2015. Available from: </a:t>
            </a:r>
            <a:r>
              <a:rPr lang="en-GB" sz="1800" dirty="0">
                <a:latin typeface="Calibri" panose="020F0502020204030204" pitchFamily="34" charset="0"/>
                <a:hlinkClick r:id="rId4"/>
              </a:rPr>
              <a:t>http://picturesofgateshead.co.uk/postcards_tyne_bridge_uc/index.html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55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Acknowledgements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04800" y="1469571"/>
            <a:ext cx="8501743" cy="48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>
              <a:solidFill>
                <a:srgbClr val="000000"/>
              </a:solidFill>
            </a:endParaRPr>
          </a:p>
          <a:p>
            <a:endParaRPr lang="en-US" kern="0" dirty="0" smtClean="0">
              <a:solidFill>
                <a:srgbClr val="000000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  <a:p>
            <a:endParaRPr lang="en-US" kern="0" dirty="0" smtClean="0">
              <a:solidFill>
                <a:srgbClr val="000000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  <a:p>
            <a:endParaRPr lang="en-US" kern="0" dirty="0" smtClean="0">
              <a:solidFill>
                <a:srgbClr val="000000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  <a:p>
            <a:endParaRPr lang="en-GB" sz="19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indent="0">
              <a:buFontTx/>
              <a:buNone/>
            </a:pPr>
            <a:endParaRPr lang="en-GB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GB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Supervisors and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co-applicants: Gillian Tober (Leeds Addiction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Unit),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Gary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Latchford (LIHS),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Bridgette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Bewick (LIHS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kern="0" dirty="0" smtClean="0">
              <a:solidFill>
                <a:srgbClr val="000000"/>
              </a:solidFill>
            </a:endParaRPr>
          </a:p>
          <a:p>
            <a:endParaRPr lang="en-US" kern="0" dirty="0" smtClean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872343"/>
            <a:ext cx="2449286" cy="88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04" y="1872343"/>
            <a:ext cx="3168352" cy="10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563762" y="3601338"/>
            <a:ext cx="3983818" cy="884009"/>
            <a:chOff x="1020230" y="3717031"/>
            <a:chExt cx="3983818" cy="884009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" t="50841" r="9575" b="29515"/>
            <a:stretch>
              <a:fillRect/>
            </a:stretch>
          </p:blipFill>
          <p:spPr bwMode="auto">
            <a:xfrm>
              <a:off x="1020230" y="3717031"/>
              <a:ext cx="3690478" cy="66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771800" y="4262486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Leeds Addiction Unit</a:t>
              </a: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my research about?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sz="1000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The ATRS will have utility in routine practice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Supporting routine </a:t>
            </a:r>
            <a:r>
              <a:rPr lang="en-US" dirty="0">
                <a:latin typeface="Calibri" panose="020F0502020204030204" pitchFamily="34" charset="0"/>
              </a:rPr>
              <a:t>clinical </a:t>
            </a:r>
            <a:r>
              <a:rPr lang="en-US" dirty="0" smtClean="0">
                <a:latin typeface="Calibri" panose="020F0502020204030204" pitchFamily="34" charset="0"/>
              </a:rPr>
              <a:t>supervision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Evaluating training </a:t>
            </a:r>
            <a:r>
              <a:rPr lang="en-US" dirty="0">
                <a:latin typeface="Calibri" panose="020F0502020204030204" pitchFamily="34" charset="0"/>
              </a:rPr>
              <a:t>of addiction therapists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How did the project come about?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Previous work evaluating treatment fidelity (AESOPS &amp; ADAPTA)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Talking to therapists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0"/>
            <a:endParaRPr lang="en-GB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3912" y="1567538"/>
            <a:ext cx="8588829" cy="1491347"/>
          </a:xfrm>
          <a:prstGeom prst="rect">
            <a:avLst/>
          </a:prstGeom>
          <a:solidFill>
            <a:srgbClr val="B0CEE8"/>
          </a:solidFill>
          <a:ln>
            <a:solidFill>
              <a:srgbClr val="01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Aim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To develop the Addiction Therapist Rating Scale (ATRS): a rating scale for evaluating therapist delivery of psychological interventions used in routine practice for drug and alcohol use problems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852">
            <a:off x="6258665" y="3409385"/>
            <a:ext cx="2183080" cy="17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90"/>
          <a:stretch/>
        </p:blipFill>
        <p:spPr bwMode="auto">
          <a:xfrm>
            <a:off x="5682344" y="2881790"/>
            <a:ext cx="2754088" cy="2764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my research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485900"/>
            <a:ext cx="8647566" cy="1518557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Treatment fidelity measures in the addiction field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Yale Adherence and Competence Scale (YACS)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Motivational Interviewing Supervision Training Scale (MISTS) </a:t>
            </a:r>
          </a:p>
          <a:p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2" y="2977238"/>
            <a:ext cx="5682343" cy="3603175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Fidelity measures in routine practice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Measured indirectly during supervision </a:t>
            </a:r>
          </a:p>
          <a:p>
            <a:pPr lvl="2"/>
            <a:r>
              <a:rPr lang="en-GB" dirty="0">
                <a:latin typeface="Calibri" panose="020F0502020204030204" pitchFamily="34" charset="0"/>
              </a:rPr>
              <a:t>Relies on self-reports</a:t>
            </a:r>
          </a:p>
          <a:p>
            <a:pPr lvl="2"/>
            <a:r>
              <a:rPr lang="en-GB" dirty="0">
                <a:latin typeface="Calibri" panose="020F0502020204030204" pitchFamily="34" charset="0"/>
              </a:rPr>
              <a:t>Use of video </a:t>
            </a:r>
            <a:r>
              <a:rPr lang="en-GB" dirty="0" smtClean="0">
                <a:latin typeface="Calibri" panose="020F0502020204030204" pitchFamily="34" charset="0"/>
              </a:rPr>
              <a:t>recordings</a:t>
            </a: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ATRS</a:t>
            </a:r>
            <a:r>
              <a:rPr lang="en-GB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A validated scale for use in routine </a:t>
            </a:r>
            <a:r>
              <a:rPr lang="en-GB" sz="2000" dirty="0" smtClean="0">
                <a:latin typeface="Calibri" panose="020F0502020204030204" pitchFamily="34" charset="0"/>
              </a:rPr>
              <a:t>practice</a:t>
            </a:r>
            <a:endParaRPr lang="en-GB" sz="2000" dirty="0">
              <a:latin typeface="Calibri" panose="020F0502020204030204" pitchFamily="34" charset="0"/>
            </a:endParaRPr>
          </a:p>
          <a:p>
            <a:pPr lvl="1"/>
            <a:r>
              <a:rPr lang="en-GB" sz="2000" dirty="0" err="1">
                <a:latin typeface="Calibri" panose="020F0502020204030204" pitchFamily="34" charset="0"/>
              </a:rPr>
              <a:t>Transtheoretical</a:t>
            </a:r>
            <a:r>
              <a:rPr lang="en-GB" sz="2000" dirty="0">
                <a:latin typeface="Calibri" panose="020F0502020204030204" pitchFamily="34" charset="0"/>
              </a:rPr>
              <a:t> focusing on therapist competence </a:t>
            </a:r>
          </a:p>
          <a:p>
            <a:pPr marL="914400" lvl="2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0" y="5636690"/>
            <a:ext cx="2999695" cy="8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am I going to do?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89391" y="1625092"/>
            <a:ext cx="5219222" cy="807095"/>
          </a:xfrm>
          <a:prstGeom prst="roundRect">
            <a:avLst/>
          </a:prstGeom>
          <a:solidFill>
            <a:srgbClr val="B0CEE8"/>
          </a:solidFill>
          <a:ln>
            <a:solidFill>
              <a:srgbClr val="013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Development and Validation 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9393" y="2881609"/>
            <a:ext cx="2312516" cy="3301477"/>
          </a:xfrm>
          <a:prstGeom prst="roundRect">
            <a:avLst/>
          </a:prstGeom>
          <a:noFill/>
          <a:ln>
            <a:solidFill>
              <a:srgbClr val="01345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Item selection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Identify existing fidelity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measures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Generate items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Scale content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Delphi exercise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Content validity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95661" y="2881610"/>
            <a:ext cx="2312517" cy="3301476"/>
          </a:xfrm>
          <a:prstGeom prst="roundRect">
            <a:avLst/>
          </a:prstGeom>
          <a:noFill/>
          <a:ln>
            <a:solidFill>
              <a:srgbClr val="01345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Scale piloting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Face validity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Validity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Construct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Concurrent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Reliability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Inter-rater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Test re-test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87932" y="1625093"/>
            <a:ext cx="2312517" cy="807094"/>
          </a:xfrm>
          <a:prstGeom prst="roundRect">
            <a:avLst/>
          </a:prstGeom>
          <a:solidFill>
            <a:srgbClr val="B0CEE8"/>
          </a:solidFill>
          <a:ln>
            <a:solidFill>
              <a:srgbClr val="013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Implementation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87932" y="2881610"/>
            <a:ext cx="2312517" cy="3301476"/>
          </a:xfrm>
          <a:prstGeom prst="roundRect">
            <a:avLst/>
          </a:prstGeom>
          <a:noFill/>
          <a:ln>
            <a:solidFill>
              <a:srgbClr val="01345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Clinical team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Training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What works?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Barriers to implementation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/>
          <a:stretch/>
        </p:blipFill>
        <p:spPr bwMode="auto">
          <a:xfrm rot="1373874">
            <a:off x="4901090" y="4811601"/>
            <a:ext cx="609600" cy="8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551918" y="2432187"/>
            <a:ext cx="2" cy="449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1" idx="0"/>
          </p:cNvCxnSpPr>
          <p:nvPr/>
        </p:nvCxnSpPr>
        <p:spPr>
          <a:xfrm>
            <a:off x="7444191" y="2432187"/>
            <a:ext cx="0" cy="449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580">
            <a:off x="2067552" y="4459764"/>
            <a:ext cx="513917" cy="6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endCxn id="7" idx="0"/>
          </p:cNvCxnSpPr>
          <p:nvPr/>
        </p:nvCxnSpPr>
        <p:spPr>
          <a:xfrm>
            <a:off x="1645651" y="2432187"/>
            <a:ext cx="0" cy="4494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/>
          <a:stretch/>
        </p:blipFill>
        <p:spPr bwMode="auto">
          <a:xfrm rot="18040973">
            <a:off x="6569867" y="5019578"/>
            <a:ext cx="679477" cy="8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1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am I up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485900"/>
            <a:ext cx="8647112" cy="5154386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Study approvals</a:t>
            </a:r>
          </a:p>
          <a:p>
            <a:pPr lvl="1"/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Identifying existing fidelity measures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58 papers, from which 35 scales have been identified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What can be seen so far?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Research vs. clinical use</a:t>
            </a:r>
          </a:p>
          <a:p>
            <a:pPr lvl="1"/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GB" dirty="0" smtClean="0">
              <a:latin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</a:endParaRP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31" y="3756699"/>
            <a:ext cx="2970188" cy="1801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2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UKATT Process Rating Scale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485900"/>
            <a:ext cx="8647112" cy="1694028"/>
          </a:xfrm>
        </p:spPr>
        <p:txBody>
          <a:bodyPr/>
          <a:lstStyle/>
          <a:p>
            <a:r>
              <a:rPr lang="en-GB" b="1" dirty="0" err="1" smtClean="0">
                <a:latin typeface="Calibri" panose="020F0502020204030204" pitchFamily="34" charset="0"/>
              </a:rPr>
              <a:t>Tober</a:t>
            </a:r>
            <a:r>
              <a:rPr lang="en-GB" b="1" dirty="0" smtClean="0">
                <a:latin typeface="Calibri" panose="020F0502020204030204" pitchFamily="34" charset="0"/>
              </a:rPr>
              <a:t> et al. 2008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SBNT &amp; MET</a:t>
            </a:r>
          </a:p>
          <a:p>
            <a:pPr lvl="1"/>
            <a:r>
              <a:rPr lang="en-GB" smtClean="0">
                <a:latin typeface="Calibri" panose="020F0502020204030204" pitchFamily="34" charset="0"/>
              </a:rPr>
              <a:t>26 </a:t>
            </a:r>
            <a:r>
              <a:rPr lang="en-GB" dirty="0" smtClean="0">
                <a:latin typeface="Calibri" panose="020F0502020204030204" pitchFamily="34" charset="0"/>
              </a:rPr>
              <a:t>items, e.g. homework, empathy, and eliciting optimism for change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Items rated on two 5-point scales: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22213"/>
              </p:ext>
            </p:extLst>
          </p:nvPr>
        </p:nvGraphicFramePr>
        <p:xfrm>
          <a:off x="272956" y="3384646"/>
          <a:ext cx="8598090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618"/>
                <a:gridCol w="1719618"/>
                <a:gridCol w="1719618"/>
                <a:gridCol w="1719618"/>
                <a:gridCol w="1719618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Therapist frequency: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GB" i="1" dirty="0" smtClean="0">
                          <a:latin typeface="Calibri" panose="020F0502020204030204" pitchFamily="34" charset="0"/>
                        </a:rPr>
                        <a:t>To what extent</a:t>
                      </a:r>
                      <a:r>
                        <a:rPr lang="en-GB" i="1" baseline="0" dirty="0" smtClean="0">
                          <a:latin typeface="Calibri" panose="020F0502020204030204" pitchFamily="34" charset="0"/>
                        </a:rPr>
                        <a:t> did the therapist…?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Not at all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A little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Somewhat</a:t>
                      </a:r>
                      <a:r>
                        <a:rPr lang="en-GB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Considerably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Extensively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0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4</a:t>
                      </a:r>
                    </a:p>
                    <a:p>
                      <a:pPr algn="ctr"/>
                      <a:endParaRPr lang="en-GB" sz="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Therapist quality:</a:t>
                      </a:r>
                      <a:endParaRPr lang="en-GB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GB" i="1" dirty="0" smtClean="0">
                          <a:latin typeface="Calibri" panose="020F0502020204030204" pitchFamily="34" charset="0"/>
                        </a:rPr>
                        <a:t>How well did the therapist perform the behaviour</a:t>
                      </a:r>
                      <a:r>
                        <a:rPr lang="en-GB" i="1" baseline="0" dirty="0" smtClean="0">
                          <a:latin typeface="Calibri" panose="020F0502020204030204" pitchFamily="34" charset="0"/>
                        </a:rPr>
                        <a:t> within each item?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Not at all well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Very well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0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GB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 Therapy Scale – Revised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485901"/>
            <a:ext cx="8647112" cy="1230007"/>
          </a:xfrm>
        </p:spPr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Blackburn et al. 2000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12 items, e.g. homework setting, pace and efficient use of time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Items rated on a 7-point scale</a:t>
            </a:r>
          </a:p>
          <a:p>
            <a:pPr lvl="1"/>
            <a:endParaRPr lang="en-GB" dirty="0">
              <a:latin typeface="Calibri" panose="020F0502020204030204" pitchFamily="34" charset="0"/>
            </a:endParaRPr>
          </a:p>
          <a:p>
            <a:pPr lvl="1"/>
            <a:endParaRPr lang="en-GB" dirty="0" smtClean="0">
              <a:latin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22696"/>
              </p:ext>
            </p:extLst>
          </p:nvPr>
        </p:nvGraphicFramePr>
        <p:xfrm>
          <a:off x="245660" y="2960423"/>
          <a:ext cx="8652679" cy="3590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37"/>
                <a:gridCol w="341194"/>
                <a:gridCol w="382137"/>
                <a:gridCol w="6632811"/>
              </a:tblGrid>
              <a:tr h="475245">
                <a:tc rowSpan="7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b="0" i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Incompetent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b="0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Novice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b="0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Advance</a:t>
                      </a:r>
                      <a:r>
                        <a:rPr lang="en-GB" sz="1700" b="0" i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d beginner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0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Competent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Proficient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b="0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Expert</a:t>
                      </a:r>
                      <a:endParaRPr lang="en-GB" sz="1700" b="0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Absence of feature, or highly inappropriate performance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</a:tr>
              <a:tr h="475245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700" b="1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Inappropriate performance,</a:t>
                      </a:r>
                      <a:r>
                        <a:rPr lang="en-GB" sz="175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with major problems evident</a:t>
                      </a:r>
                    </a:p>
                  </a:txBody>
                  <a:tcPr anchor="ctr"/>
                </a:tc>
              </a:tr>
              <a:tr h="677224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700" b="1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Evidence </a:t>
                      </a:r>
                      <a:r>
                        <a:rPr lang="en-GB" sz="175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of competence,</a:t>
                      </a:r>
                      <a:r>
                        <a:rPr lang="en-GB" sz="175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but numerous problems &amp; lack of consistency</a:t>
                      </a:r>
                    </a:p>
                  </a:txBody>
                  <a:tcPr anchor="ctr"/>
                </a:tc>
              </a:tr>
              <a:tr h="475245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700" b="1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Competent, </a:t>
                      </a:r>
                      <a:r>
                        <a:rPr lang="en-GB" sz="175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but some problems and/or inconsistencies</a:t>
                      </a:r>
                    </a:p>
                  </a:txBody>
                  <a:tcPr anchor="ctr"/>
                </a:tc>
              </a:tr>
              <a:tr h="475245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700" b="1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Good </a:t>
                      </a:r>
                      <a:r>
                        <a:rPr lang="en-GB" sz="175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features, but minor problems and/or inconsistencies</a:t>
                      </a:r>
                    </a:p>
                  </a:txBody>
                  <a:tcPr anchor="ctr"/>
                </a:tc>
              </a:tr>
              <a:tr h="475245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700" b="1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Very </a:t>
                      </a:r>
                      <a:r>
                        <a:rPr lang="en-GB" sz="175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good features, minimal</a:t>
                      </a:r>
                      <a:r>
                        <a:rPr lang="en-GB" sz="175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problems and/or inconsistencies</a:t>
                      </a:r>
                    </a:p>
                  </a:txBody>
                  <a:tcPr anchor="ctr"/>
                </a:tc>
              </a:tr>
              <a:tr h="537057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700" b="1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Excellent performance,</a:t>
                      </a:r>
                      <a:r>
                        <a:rPr lang="en-GB" sz="175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even in the face of patient difficulties</a:t>
                      </a:r>
                      <a:endParaRPr lang="en-GB" sz="1750" b="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033521" y="3207223"/>
            <a:ext cx="168323" cy="3084394"/>
            <a:chOff x="914402" y="3220872"/>
            <a:chExt cx="168323" cy="308439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96287" y="3220872"/>
              <a:ext cx="0" cy="3084394"/>
            </a:xfrm>
            <a:prstGeom prst="line">
              <a:avLst/>
            </a:prstGeom>
            <a:ln w="12700">
              <a:solidFill>
                <a:srgbClr val="013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914402" y="6305264"/>
              <a:ext cx="163770" cy="0"/>
            </a:xfrm>
            <a:prstGeom prst="line">
              <a:avLst/>
            </a:prstGeom>
            <a:ln w="12700">
              <a:solidFill>
                <a:srgbClr val="013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16677" y="3220874"/>
              <a:ext cx="163770" cy="0"/>
            </a:xfrm>
            <a:prstGeom prst="line">
              <a:avLst/>
            </a:prstGeom>
            <a:ln w="12700">
              <a:solidFill>
                <a:srgbClr val="013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16680" y="3687170"/>
              <a:ext cx="163770" cy="0"/>
            </a:xfrm>
            <a:prstGeom prst="line">
              <a:avLst/>
            </a:prstGeom>
            <a:ln w="12700">
              <a:solidFill>
                <a:srgbClr val="013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16677" y="4246729"/>
              <a:ext cx="163770" cy="0"/>
            </a:xfrm>
            <a:prstGeom prst="line">
              <a:avLst/>
            </a:prstGeom>
            <a:ln w="12700">
              <a:solidFill>
                <a:srgbClr val="013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916680" y="4844957"/>
              <a:ext cx="163770" cy="0"/>
            </a:xfrm>
            <a:prstGeom prst="line">
              <a:avLst/>
            </a:prstGeom>
            <a:ln w="12700">
              <a:solidFill>
                <a:srgbClr val="013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918955" y="5324903"/>
              <a:ext cx="163770" cy="0"/>
            </a:xfrm>
            <a:prstGeom prst="line">
              <a:avLst/>
            </a:prstGeom>
            <a:ln w="12700">
              <a:solidFill>
                <a:srgbClr val="013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916677" y="5775278"/>
              <a:ext cx="163770" cy="0"/>
            </a:xfrm>
            <a:prstGeom prst="line">
              <a:avLst/>
            </a:prstGeom>
            <a:ln w="12700">
              <a:solidFill>
                <a:srgbClr val="013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9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am I up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485900"/>
            <a:ext cx="8647112" cy="5154386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Study approvals</a:t>
            </a:r>
          </a:p>
          <a:p>
            <a:pPr lvl="1"/>
            <a:endParaRPr lang="en-GB" sz="24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Identifying existing fidelity measures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58 papers, from which 35 scales have been identified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 can be seen so far?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Research vs. clinical use</a:t>
            </a:r>
          </a:p>
          <a:p>
            <a:pPr lvl="1"/>
            <a:endParaRPr lang="en-GB" sz="2400" dirty="0">
              <a:latin typeface="Calibri" panose="020F0502020204030204" pitchFamily="34" charset="0"/>
            </a:endParaRPr>
          </a:p>
          <a:p>
            <a:pPr lvl="0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Routine practice data collection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Site 1: 18 therapy sessions recorded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Site 2: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Recruitment started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31" y="3756699"/>
            <a:ext cx="2970188" cy="1801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6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graduate Research Symposium 2015">
  <a:themeElements>
    <a:clrScheme name="2nd all d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nd all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nd all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HS dark">
  <a:themeElements>
    <a:clrScheme name="2nd all d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nd all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nd all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673</Words>
  <Application>Microsoft Office PowerPoint</Application>
  <PresentationFormat>On-screen Show (4:3)</PresentationFormat>
  <Paragraphs>207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Postgraduate Research Symposium 2015</vt:lpstr>
      <vt:lpstr>LIHS dark</vt:lpstr>
      <vt:lpstr>SSA Annual Symposium 2015</vt:lpstr>
      <vt:lpstr>Acknowledgements</vt:lpstr>
      <vt:lpstr>What is my research about?</vt:lpstr>
      <vt:lpstr>What is my research about?</vt:lpstr>
      <vt:lpstr>What am I going to do?</vt:lpstr>
      <vt:lpstr>Where am I up to?</vt:lpstr>
      <vt:lpstr>UKATT Process Rating Scale </vt:lpstr>
      <vt:lpstr>Cognitive Therapy Scale – Revised </vt:lpstr>
      <vt:lpstr>Where am I up to?</vt:lpstr>
      <vt:lpstr>What’s next?</vt:lpstr>
      <vt:lpstr>And finally… Thank you</vt:lpstr>
      <vt:lpstr>Picture 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 Annual Symposium 2015</dc:title>
  <dc:creator>Hunt Graham</dc:creator>
  <cp:lastModifiedBy>Hunt Graham</cp:lastModifiedBy>
  <cp:revision>1</cp:revision>
  <dcterms:created xsi:type="dcterms:W3CDTF">2015-11-20T20:46:26Z</dcterms:created>
  <dcterms:modified xsi:type="dcterms:W3CDTF">2015-11-20T20:47:27Z</dcterms:modified>
</cp:coreProperties>
</file>