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0" r:id="rId4"/>
    <p:sldId id="268" r:id="rId5"/>
    <p:sldId id="269" r:id="rId6"/>
    <p:sldId id="270" r:id="rId7"/>
    <p:sldId id="272" r:id="rId8"/>
    <p:sldId id="273" r:id="rId9"/>
    <p:sldId id="274" r:id="rId10"/>
    <p:sldId id="277" r:id="rId11"/>
    <p:sldId id="278" r:id="rId12"/>
    <p:sldId id="279" r:id="rId13"/>
    <p:sldId id="280" r:id="rId14"/>
    <p:sldId id="281" r:id="rId15"/>
    <p:sldId id="263" r:id="rId16"/>
    <p:sldId id="282" r:id="rId17"/>
    <p:sldId id="283" r:id="rId18"/>
    <p:sldId id="285" r:id="rId19"/>
    <p:sldId id="284" r:id="rId20"/>
    <p:sldId id="286" r:id="rId21"/>
    <p:sldId id="287" r:id="rId22"/>
    <p:sldId id="28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BDBA"/>
    <a:srgbClr val="BAD1D8"/>
    <a:srgbClr val="05161D"/>
    <a:srgbClr val="F6988E"/>
    <a:srgbClr val="57FBA1"/>
    <a:srgbClr val="CCFF66"/>
    <a:srgbClr val="A50021"/>
    <a:srgbClr val="DC5A44"/>
    <a:srgbClr val="435269"/>
    <a:srgbClr val="9AA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780E-DC0E-449D-807B-A73364E841F3}" type="datetimeFigureOut">
              <a:rPr lang="en-GB" smtClean="0"/>
              <a:t>10/11/2016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AFA9-9D1B-41E2-9DFD-2E47022DF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099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780E-DC0E-449D-807B-A73364E841F3}" type="datetimeFigureOut">
              <a:rPr lang="en-GB" smtClean="0"/>
              <a:t>10/11/2016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AFA9-9D1B-41E2-9DFD-2E47022DF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320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780E-DC0E-449D-807B-A73364E841F3}" type="datetimeFigureOut">
              <a:rPr lang="en-GB" smtClean="0"/>
              <a:t>10/11/2016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AFA9-9D1B-41E2-9DFD-2E47022DF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297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780E-DC0E-449D-807B-A73364E841F3}" type="datetimeFigureOut">
              <a:rPr lang="en-GB" smtClean="0"/>
              <a:t>10/11/2016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AFA9-9D1B-41E2-9DFD-2E47022DF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666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780E-DC0E-449D-807B-A73364E841F3}" type="datetimeFigureOut">
              <a:rPr lang="en-GB" smtClean="0"/>
              <a:t>10/11/2016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AFA9-9D1B-41E2-9DFD-2E47022DF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088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780E-DC0E-449D-807B-A73364E841F3}" type="datetimeFigureOut">
              <a:rPr lang="en-GB" smtClean="0"/>
              <a:t>10/11/2016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AFA9-9D1B-41E2-9DFD-2E47022DF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984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780E-DC0E-449D-807B-A73364E841F3}" type="datetimeFigureOut">
              <a:rPr lang="en-GB" smtClean="0"/>
              <a:t>10/11/2016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AFA9-9D1B-41E2-9DFD-2E47022DF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092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780E-DC0E-449D-807B-A73364E841F3}" type="datetimeFigureOut">
              <a:rPr lang="en-GB" smtClean="0"/>
              <a:t>10/11/2016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AFA9-9D1B-41E2-9DFD-2E47022DF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506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780E-DC0E-449D-807B-A73364E841F3}" type="datetimeFigureOut">
              <a:rPr lang="en-GB" smtClean="0"/>
              <a:t>10/11/2016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AFA9-9D1B-41E2-9DFD-2E47022DF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476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780E-DC0E-449D-807B-A73364E841F3}" type="datetimeFigureOut">
              <a:rPr lang="en-GB" smtClean="0"/>
              <a:t>10/11/2016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AFA9-9D1B-41E2-9DFD-2E47022DF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960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780E-DC0E-449D-807B-A73364E841F3}" type="datetimeFigureOut">
              <a:rPr lang="en-GB" smtClean="0"/>
              <a:t>10/11/2016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AFA9-9D1B-41E2-9DFD-2E47022DF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901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8780E-DC0E-449D-807B-A73364E841F3}" type="datetimeFigureOut">
              <a:rPr lang="en-GB" smtClean="0"/>
              <a:t>10/11/2016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CAFA9-9D1B-41E2-9DFD-2E47022DF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743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34572"/>
            <a:ext cx="12192000" cy="2387600"/>
          </a:xfrm>
          <a:solidFill>
            <a:srgbClr val="9DBDBA"/>
          </a:solidFill>
          <a:ln w="31750" cap="rnd" cmpd="sng">
            <a:noFill/>
            <a:prstDash val="solid"/>
            <a:round/>
          </a:ln>
          <a:effectLst>
            <a:softEdge rad="0"/>
          </a:effectLst>
        </p:spPr>
        <p:txBody>
          <a:bodyPr anchor="ctr">
            <a:normAutofit/>
          </a:bodyPr>
          <a:lstStyle/>
          <a:p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  <a:ea typeface="Microsoft JhengHei" panose="020B0604030504040204" pitchFamily="34" charset="-120"/>
                <a:cs typeface="Times New Roman" panose="02020603050405020304" pitchFamily="18" charset="0"/>
              </a:rPr>
              <a:t>The invention of addiction in early modern England, 1629 - 1700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" y="3221501"/>
            <a:ext cx="121920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Jose </a:t>
            </a:r>
            <a:r>
              <a:rPr lang="en-GB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Murgatroyd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Cree</a:t>
            </a:r>
          </a:p>
          <a:p>
            <a:pPr algn="ctr"/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Department of History - University of Sheffield</a:t>
            </a:r>
          </a:p>
          <a:p>
            <a:pPr algn="ctr"/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algn="ctr"/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@</a:t>
            </a:r>
            <a:r>
              <a:rPr lang="en-GB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murgatroydcree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algn="ctr"/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endParaRPr lang="en-GB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801" y="5742372"/>
            <a:ext cx="2514600" cy="10058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45269"/>
            <a:ext cx="2627801" cy="100294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907541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TextBox 8"/>
            <p:cNvSpPr txBox="1"/>
            <p:nvPr/>
          </p:nvSpPr>
          <p:spPr>
            <a:xfrm>
              <a:off x="6589486" y="0"/>
              <a:ext cx="5602514" cy="461665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2400" dirty="0">
                  <a:solidFill>
                    <a:schemeClr val="bg1">
                      <a:lumMod val="65000"/>
                    </a:schemeClr>
                  </a:solidFill>
                  <a:latin typeface="+mj-lt"/>
                </a:rPr>
                <a:t>PART ONE: ON THE ORIGINS OF ADDICTION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 w="317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 rot="16200000">
            <a:off x="-335840" y="1199007"/>
            <a:ext cx="1484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ORIGINS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227288" y="736503"/>
            <a:ext cx="3493762" cy="1569660"/>
          </a:xfrm>
          <a:prstGeom prst="rect">
            <a:avLst/>
          </a:prstGeom>
          <a:solidFill>
            <a:srgbClr val="9DBDB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Addictus</a:t>
            </a:r>
            <a:r>
              <a:rPr lang="en-GB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=</a:t>
            </a:r>
          </a:p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 Judgment that delivered over the debtor into the hands of his Creditor.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8196810" y="778979"/>
            <a:ext cx="3458470" cy="1569660"/>
          </a:xfrm>
          <a:prstGeom prst="rect">
            <a:avLst/>
          </a:prstGeom>
          <a:solidFill>
            <a:srgbClr val="9DBDB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Deditus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= </a:t>
            </a:r>
          </a:p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To yield or give into the power of another, to surrender, to submit.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3027" y="736503"/>
            <a:ext cx="2999456" cy="1569660"/>
          </a:xfrm>
          <a:prstGeom prst="rect">
            <a:avLst/>
          </a:prstGeom>
          <a:solidFill>
            <a:srgbClr val="9DBDB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Adiunctus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=</a:t>
            </a:r>
          </a:p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Joined or attached</a:t>
            </a:r>
          </a:p>
          <a:p>
            <a:pPr algn="ctr"/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algn="ctr"/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4805814" y="2202971"/>
            <a:ext cx="711200" cy="1017448"/>
          </a:xfrm>
          <a:prstGeom prst="downArrow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8514308" y="2202971"/>
            <a:ext cx="711200" cy="1017448"/>
          </a:xfrm>
          <a:prstGeom prst="downArrow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Down Arrow 25"/>
          <p:cNvSpPr/>
          <p:nvPr/>
        </p:nvSpPr>
        <p:spPr>
          <a:xfrm rot="19171845">
            <a:off x="7760036" y="1799347"/>
            <a:ext cx="431255" cy="1583019"/>
          </a:xfrm>
          <a:prstGeom prst="downArrow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Down Arrow 12"/>
          <p:cNvSpPr/>
          <p:nvPr/>
        </p:nvSpPr>
        <p:spPr>
          <a:xfrm rot="19171845">
            <a:off x="3753677" y="1731233"/>
            <a:ext cx="431255" cy="1583019"/>
          </a:xfrm>
          <a:prstGeom prst="downArrow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636945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TextBox 8"/>
            <p:cNvSpPr txBox="1"/>
            <p:nvPr/>
          </p:nvSpPr>
          <p:spPr>
            <a:xfrm>
              <a:off x="6589486" y="0"/>
              <a:ext cx="5602514" cy="461665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2400" dirty="0">
                  <a:solidFill>
                    <a:schemeClr val="bg1">
                      <a:lumMod val="65000"/>
                    </a:schemeClr>
                  </a:solidFill>
                  <a:latin typeface="+mj-lt"/>
                </a:rPr>
                <a:t>PART ONE: ON THE ORIGINS OF ADDICTION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 w="317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227287" y="3318437"/>
            <a:ext cx="3493762" cy="1200329"/>
          </a:xfrm>
          <a:prstGeom prst="rect">
            <a:avLst/>
          </a:prstGeom>
          <a:solidFill>
            <a:srgbClr val="9DBDB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Addicted =  </a:t>
            </a:r>
          </a:p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bound to a person or a god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196810" y="3332952"/>
            <a:ext cx="3458470" cy="1200329"/>
          </a:xfrm>
          <a:prstGeom prst="rect">
            <a:avLst/>
          </a:prstGeom>
          <a:solidFill>
            <a:srgbClr val="9DBDB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Addicted = </a:t>
            </a:r>
          </a:p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devoted to an activity or behaviour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13028" y="3313847"/>
            <a:ext cx="2999456" cy="1200329"/>
          </a:xfrm>
          <a:prstGeom prst="rect">
            <a:avLst/>
          </a:prstGeom>
          <a:solidFill>
            <a:srgbClr val="9DBDB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Addicted =</a:t>
            </a:r>
          </a:p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favouring one thing over another</a:t>
            </a:r>
          </a:p>
        </p:txBody>
      </p:sp>
      <p:sp>
        <p:nvSpPr>
          <p:cNvPr id="18" name="TextBox 17"/>
          <p:cNvSpPr txBox="1"/>
          <p:nvPr/>
        </p:nvSpPr>
        <p:spPr>
          <a:xfrm rot="16200000">
            <a:off x="-544349" y="3461663"/>
            <a:ext cx="1901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MEANINGS</a:t>
            </a:r>
          </a:p>
        </p:txBody>
      </p:sp>
      <p:sp>
        <p:nvSpPr>
          <p:cNvPr id="21" name="TextBox 20"/>
          <p:cNvSpPr txBox="1"/>
          <p:nvPr/>
        </p:nvSpPr>
        <p:spPr>
          <a:xfrm rot="16200000">
            <a:off x="-335840" y="1199007"/>
            <a:ext cx="1484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ORIGINS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227288" y="736503"/>
            <a:ext cx="3493762" cy="1569660"/>
          </a:xfrm>
          <a:prstGeom prst="rect">
            <a:avLst/>
          </a:prstGeom>
          <a:solidFill>
            <a:srgbClr val="9DBDB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Addictus</a:t>
            </a:r>
            <a:r>
              <a:rPr lang="en-GB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=</a:t>
            </a:r>
          </a:p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 Judgment that delivered over the debtor into the hands of his Creditor.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8196810" y="778979"/>
            <a:ext cx="3458470" cy="1569660"/>
          </a:xfrm>
          <a:prstGeom prst="rect">
            <a:avLst/>
          </a:prstGeom>
          <a:solidFill>
            <a:srgbClr val="9DBDB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Deditus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= </a:t>
            </a:r>
          </a:p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To yield or give into the power of another, to surrender, to submit.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3027" y="736503"/>
            <a:ext cx="2999456" cy="1569660"/>
          </a:xfrm>
          <a:prstGeom prst="rect">
            <a:avLst/>
          </a:prstGeom>
          <a:solidFill>
            <a:srgbClr val="9DBDB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Adiunctus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=</a:t>
            </a:r>
          </a:p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Joined or attached</a:t>
            </a:r>
          </a:p>
          <a:p>
            <a:pPr algn="ctr"/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algn="ctr"/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4805814" y="2202971"/>
            <a:ext cx="711200" cy="1017448"/>
          </a:xfrm>
          <a:prstGeom prst="downArrow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8514308" y="2202971"/>
            <a:ext cx="711200" cy="1017448"/>
          </a:xfrm>
          <a:prstGeom prst="downArrow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Down Arrow 25"/>
          <p:cNvSpPr/>
          <p:nvPr/>
        </p:nvSpPr>
        <p:spPr>
          <a:xfrm rot="19171845">
            <a:off x="7760036" y="1799347"/>
            <a:ext cx="431255" cy="1583019"/>
          </a:xfrm>
          <a:prstGeom prst="downArrow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Down Arrow 19"/>
          <p:cNvSpPr/>
          <p:nvPr/>
        </p:nvSpPr>
        <p:spPr>
          <a:xfrm rot="19171845">
            <a:off x="3753677" y="1731233"/>
            <a:ext cx="431255" cy="1583019"/>
          </a:xfrm>
          <a:prstGeom prst="downArrow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9556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TextBox 8"/>
            <p:cNvSpPr txBox="1"/>
            <p:nvPr/>
          </p:nvSpPr>
          <p:spPr>
            <a:xfrm>
              <a:off x="6589486" y="0"/>
              <a:ext cx="5602514" cy="461665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2400" dirty="0">
                  <a:solidFill>
                    <a:schemeClr val="bg1">
                      <a:lumMod val="65000"/>
                    </a:schemeClr>
                  </a:solidFill>
                  <a:latin typeface="+mj-lt"/>
                </a:rPr>
                <a:t>PART ONE: ON THE ORIGINS OF ADDICTION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 w="317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227287" y="3318437"/>
            <a:ext cx="3493762" cy="1200329"/>
          </a:xfrm>
          <a:prstGeom prst="rect">
            <a:avLst/>
          </a:prstGeom>
          <a:solidFill>
            <a:srgbClr val="9DBDB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Addicted =  </a:t>
            </a:r>
          </a:p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bound to a person or a god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196810" y="3332952"/>
            <a:ext cx="3458470" cy="1200329"/>
          </a:xfrm>
          <a:prstGeom prst="rect">
            <a:avLst/>
          </a:prstGeom>
          <a:solidFill>
            <a:srgbClr val="9DBDB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Addicted = </a:t>
            </a:r>
          </a:p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devoted to an activity or behaviour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13028" y="3313847"/>
            <a:ext cx="2999456" cy="1200329"/>
          </a:xfrm>
          <a:prstGeom prst="rect">
            <a:avLst/>
          </a:prstGeom>
          <a:solidFill>
            <a:srgbClr val="9DBDB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Addicted =</a:t>
            </a:r>
          </a:p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favouring one thing over another</a:t>
            </a:r>
          </a:p>
        </p:txBody>
      </p:sp>
      <p:sp>
        <p:nvSpPr>
          <p:cNvPr id="18" name="TextBox 17"/>
          <p:cNvSpPr txBox="1"/>
          <p:nvPr/>
        </p:nvSpPr>
        <p:spPr>
          <a:xfrm rot="16200000">
            <a:off x="-544349" y="3461663"/>
            <a:ext cx="1901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MEANINGS</a:t>
            </a:r>
          </a:p>
        </p:txBody>
      </p:sp>
      <p:sp>
        <p:nvSpPr>
          <p:cNvPr id="21" name="TextBox 20"/>
          <p:cNvSpPr txBox="1"/>
          <p:nvPr/>
        </p:nvSpPr>
        <p:spPr>
          <a:xfrm rot="16200000">
            <a:off x="-335840" y="1199007"/>
            <a:ext cx="1484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ORIGINS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227288" y="736503"/>
            <a:ext cx="3493762" cy="1569660"/>
          </a:xfrm>
          <a:prstGeom prst="rect">
            <a:avLst/>
          </a:prstGeom>
          <a:solidFill>
            <a:srgbClr val="9DBDB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Addictus</a:t>
            </a:r>
            <a:r>
              <a:rPr lang="en-GB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=</a:t>
            </a:r>
          </a:p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 Judgment that delivered over the debtor into the hands of his Creditor.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8196810" y="778979"/>
            <a:ext cx="3458470" cy="1569660"/>
          </a:xfrm>
          <a:prstGeom prst="rect">
            <a:avLst/>
          </a:prstGeom>
          <a:solidFill>
            <a:srgbClr val="9DBDB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Deditus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= </a:t>
            </a:r>
          </a:p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To yield or give into the power of another, to surrender, to submit.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3027" y="736503"/>
            <a:ext cx="2999456" cy="1569660"/>
          </a:xfrm>
          <a:prstGeom prst="rect">
            <a:avLst/>
          </a:prstGeom>
          <a:solidFill>
            <a:srgbClr val="9DBDB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Adiunctus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=</a:t>
            </a:r>
          </a:p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Joined or attached</a:t>
            </a:r>
          </a:p>
          <a:p>
            <a:pPr algn="ctr"/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algn="ctr"/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4805814" y="2202971"/>
            <a:ext cx="711200" cy="1017448"/>
          </a:xfrm>
          <a:prstGeom prst="downArrow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8514308" y="2202971"/>
            <a:ext cx="711200" cy="1017448"/>
          </a:xfrm>
          <a:prstGeom prst="downArrow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 rot="16200000">
            <a:off x="-282140" y="5564325"/>
            <a:ext cx="13817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IMPACT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6583" y="5595102"/>
            <a:ext cx="1872343" cy="461665"/>
          </a:xfrm>
          <a:prstGeom prst="rect">
            <a:avLst/>
          </a:prstGeom>
          <a:solidFill>
            <a:srgbClr val="9DBDB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Very few uses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237691" y="4514176"/>
            <a:ext cx="150125" cy="1080926"/>
          </a:xfrm>
          <a:prstGeom prst="rect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Down Arrow 25"/>
          <p:cNvSpPr/>
          <p:nvPr/>
        </p:nvSpPr>
        <p:spPr>
          <a:xfrm rot="19171845">
            <a:off x="7760036" y="1799347"/>
            <a:ext cx="431255" cy="1583019"/>
          </a:xfrm>
          <a:prstGeom prst="downArrow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" name="Down Arrow 21"/>
          <p:cNvSpPr/>
          <p:nvPr/>
        </p:nvSpPr>
        <p:spPr>
          <a:xfrm rot="19171845">
            <a:off x="3753677" y="1731233"/>
            <a:ext cx="431255" cy="1583019"/>
          </a:xfrm>
          <a:prstGeom prst="downArrow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1380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TextBox 8"/>
            <p:cNvSpPr txBox="1"/>
            <p:nvPr/>
          </p:nvSpPr>
          <p:spPr>
            <a:xfrm>
              <a:off x="6589486" y="0"/>
              <a:ext cx="5602514" cy="461665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2400" dirty="0">
                  <a:solidFill>
                    <a:schemeClr val="bg1">
                      <a:lumMod val="65000"/>
                    </a:schemeClr>
                  </a:solidFill>
                  <a:latin typeface="+mj-lt"/>
                </a:rPr>
                <a:t>PART ONE: ON THE ORIGINS OF ADDICTION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 w="317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227287" y="3318437"/>
            <a:ext cx="3493762" cy="1200329"/>
          </a:xfrm>
          <a:prstGeom prst="rect">
            <a:avLst/>
          </a:prstGeom>
          <a:solidFill>
            <a:srgbClr val="9DBDB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Addicted =  </a:t>
            </a:r>
          </a:p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bound to a person or a god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196810" y="3332952"/>
            <a:ext cx="3458470" cy="1200329"/>
          </a:xfrm>
          <a:prstGeom prst="rect">
            <a:avLst/>
          </a:prstGeom>
          <a:solidFill>
            <a:srgbClr val="9DBDB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Addicted = </a:t>
            </a:r>
          </a:p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devoted to an activity or behaviour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13028" y="3313847"/>
            <a:ext cx="2999456" cy="120032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Addicted =</a:t>
            </a:r>
          </a:p>
          <a:p>
            <a:pPr algn="ctr"/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 favouring one thing over another</a:t>
            </a:r>
          </a:p>
        </p:txBody>
      </p:sp>
      <p:sp>
        <p:nvSpPr>
          <p:cNvPr id="18" name="TextBox 17"/>
          <p:cNvSpPr txBox="1"/>
          <p:nvPr/>
        </p:nvSpPr>
        <p:spPr>
          <a:xfrm rot="16200000">
            <a:off x="-544349" y="3461663"/>
            <a:ext cx="1901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MEANINGS</a:t>
            </a:r>
          </a:p>
        </p:txBody>
      </p:sp>
      <p:sp>
        <p:nvSpPr>
          <p:cNvPr id="21" name="TextBox 20"/>
          <p:cNvSpPr txBox="1"/>
          <p:nvPr/>
        </p:nvSpPr>
        <p:spPr>
          <a:xfrm rot="16200000">
            <a:off x="-335840" y="1199007"/>
            <a:ext cx="1484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ORIGINS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227288" y="736503"/>
            <a:ext cx="3493762" cy="1569660"/>
          </a:xfrm>
          <a:prstGeom prst="rect">
            <a:avLst/>
          </a:prstGeom>
          <a:solidFill>
            <a:srgbClr val="9DBDB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Addictus</a:t>
            </a:r>
            <a:r>
              <a:rPr lang="en-GB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=</a:t>
            </a:r>
          </a:p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 Judgment that delivered over the debtor into the hands of his Creditor.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8196810" y="778979"/>
            <a:ext cx="3458470" cy="1569660"/>
          </a:xfrm>
          <a:prstGeom prst="rect">
            <a:avLst/>
          </a:prstGeom>
          <a:solidFill>
            <a:srgbClr val="9DBDB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Deditus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= </a:t>
            </a:r>
          </a:p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To yield or give into the power of another, to surrender, to submit.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3027" y="736503"/>
            <a:ext cx="2999456" cy="1569660"/>
          </a:xfrm>
          <a:prstGeom prst="rect">
            <a:avLst/>
          </a:prstGeom>
          <a:solidFill>
            <a:srgbClr val="9DBDB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Adiunctus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=</a:t>
            </a:r>
          </a:p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Joined or attached</a:t>
            </a:r>
          </a:p>
          <a:p>
            <a:pPr algn="ctr"/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algn="ctr"/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4805814" y="2202971"/>
            <a:ext cx="711200" cy="1017448"/>
          </a:xfrm>
          <a:prstGeom prst="downArrow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8514308" y="2202971"/>
            <a:ext cx="711200" cy="1017448"/>
          </a:xfrm>
          <a:prstGeom prst="downArrow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 rot="16200000">
            <a:off x="-282140" y="5564325"/>
            <a:ext cx="13817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IMPACT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6583" y="5595102"/>
            <a:ext cx="1872343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Very few uses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237691" y="4514176"/>
            <a:ext cx="150125" cy="108092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928312" y="4450114"/>
            <a:ext cx="150125" cy="1080926"/>
          </a:xfrm>
          <a:prstGeom prst="rect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Down Arrow 25"/>
          <p:cNvSpPr/>
          <p:nvPr/>
        </p:nvSpPr>
        <p:spPr>
          <a:xfrm rot="19171845">
            <a:off x="7760036" y="1799347"/>
            <a:ext cx="431255" cy="1583019"/>
          </a:xfrm>
          <a:prstGeom prst="downArrow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56493" y="5225769"/>
            <a:ext cx="3464556" cy="1200329"/>
          </a:xfrm>
          <a:prstGeom prst="rect">
            <a:avLst/>
          </a:prstGeom>
          <a:solidFill>
            <a:srgbClr val="9DBDB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Begins to decrease at the start of the seventeenth century</a:t>
            </a:r>
          </a:p>
        </p:txBody>
      </p:sp>
      <p:sp>
        <p:nvSpPr>
          <p:cNvPr id="22" name="Down Arrow 21"/>
          <p:cNvSpPr/>
          <p:nvPr/>
        </p:nvSpPr>
        <p:spPr>
          <a:xfrm rot="19171845">
            <a:off x="3753677" y="1731233"/>
            <a:ext cx="431255" cy="1583019"/>
          </a:xfrm>
          <a:prstGeom prst="downArrow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2746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13"/>
          <p:cNvSpPr/>
          <p:nvPr/>
        </p:nvSpPr>
        <p:spPr>
          <a:xfrm>
            <a:off x="4805814" y="2286525"/>
            <a:ext cx="711200" cy="933894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TextBox 8"/>
            <p:cNvSpPr txBox="1"/>
            <p:nvPr/>
          </p:nvSpPr>
          <p:spPr>
            <a:xfrm>
              <a:off x="6589486" y="0"/>
              <a:ext cx="5602514" cy="461665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2400" dirty="0">
                  <a:solidFill>
                    <a:schemeClr val="bg1">
                      <a:lumMod val="65000"/>
                    </a:schemeClr>
                  </a:solidFill>
                  <a:latin typeface="+mj-lt"/>
                </a:rPr>
                <a:t>PART ONE: ON THE ORIGINS OF ADDICTION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 w="317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227287" y="3318437"/>
            <a:ext cx="3493762" cy="120032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Addicted =  </a:t>
            </a:r>
          </a:p>
          <a:p>
            <a:pPr algn="ctr"/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bound to a person or a god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196810" y="3332952"/>
            <a:ext cx="3458470" cy="1200329"/>
          </a:xfrm>
          <a:prstGeom prst="rect">
            <a:avLst/>
          </a:prstGeom>
          <a:solidFill>
            <a:srgbClr val="9DBDB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Addicted = </a:t>
            </a:r>
          </a:p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devoted to an activity or behaviour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13028" y="3313847"/>
            <a:ext cx="2999456" cy="120032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Addicted =</a:t>
            </a:r>
          </a:p>
          <a:p>
            <a:pPr algn="ctr"/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 favouring one thing over another</a:t>
            </a:r>
          </a:p>
        </p:txBody>
      </p:sp>
      <p:sp>
        <p:nvSpPr>
          <p:cNvPr id="18" name="TextBox 17"/>
          <p:cNvSpPr txBox="1"/>
          <p:nvPr/>
        </p:nvSpPr>
        <p:spPr>
          <a:xfrm rot="16200000">
            <a:off x="-544349" y="3461663"/>
            <a:ext cx="1901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MEANINGS</a:t>
            </a:r>
          </a:p>
        </p:txBody>
      </p:sp>
      <p:sp>
        <p:nvSpPr>
          <p:cNvPr id="21" name="TextBox 20"/>
          <p:cNvSpPr txBox="1"/>
          <p:nvPr/>
        </p:nvSpPr>
        <p:spPr>
          <a:xfrm rot="16200000">
            <a:off x="-335840" y="1199007"/>
            <a:ext cx="1484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ORIGINS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227288" y="736503"/>
            <a:ext cx="3493762" cy="1569660"/>
          </a:xfrm>
          <a:prstGeom prst="rect">
            <a:avLst/>
          </a:prstGeom>
          <a:solidFill>
            <a:srgbClr val="9DBDBA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Addictus</a:t>
            </a:r>
            <a:r>
              <a:rPr lang="en-GB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=</a:t>
            </a:r>
          </a:p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 Judgment that delivered over the debtor into the hands of his Creditor.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8196810" y="778979"/>
            <a:ext cx="3458470" cy="1569660"/>
          </a:xfrm>
          <a:prstGeom prst="rect">
            <a:avLst/>
          </a:prstGeom>
          <a:solidFill>
            <a:srgbClr val="9DBDB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Deditus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= </a:t>
            </a:r>
          </a:p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To yield or give into the power of another, to surrender, to submit.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3027" y="736503"/>
            <a:ext cx="2999456" cy="15696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 err="1">
                <a:solidFill>
                  <a:schemeClr val="bg2">
                    <a:lumMod val="50000"/>
                  </a:schemeClr>
                </a:solidFill>
                <a:latin typeface="+mj-lt"/>
              </a:rPr>
              <a:t>Adiunctus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 =</a:t>
            </a:r>
          </a:p>
          <a:p>
            <a:pPr algn="ctr"/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Joined or attached</a:t>
            </a:r>
          </a:p>
          <a:p>
            <a:pPr algn="ctr"/>
            <a:endParaRPr lang="en-GB" sz="24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algn="ctr"/>
            <a:endParaRPr lang="en-GB" sz="24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8514308" y="2202971"/>
            <a:ext cx="711200" cy="1017448"/>
          </a:xfrm>
          <a:prstGeom prst="downArrow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 rot="16200000">
            <a:off x="-282140" y="5564325"/>
            <a:ext cx="13817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IMPACT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6583" y="5595102"/>
            <a:ext cx="1872343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Very few uses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237691" y="4514176"/>
            <a:ext cx="150125" cy="108092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928312" y="4450114"/>
            <a:ext cx="150125" cy="108092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850982" y="4514176"/>
            <a:ext cx="150125" cy="1080926"/>
          </a:xfrm>
          <a:prstGeom prst="rect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Down Arrow 25"/>
          <p:cNvSpPr/>
          <p:nvPr/>
        </p:nvSpPr>
        <p:spPr>
          <a:xfrm rot="19171845">
            <a:off x="7760036" y="1799347"/>
            <a:ext cx="431255" cy="1583019"/>
          </a:xfrm>
          <a:prstGeom prst="downArrow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56493" y="5225769"/>
            <a:ext cx="3464556" cy="120032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Begins to decrease at the start of the seventeenth century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194265" y="5225769"/>
            <a:ext cx="3461015" cy="1200329"/>
          </a:xfrm>
          <a:prstGeom prst="rect">
            <a:avLst/>
          </a:prstGeom>
          <a:solidFill>
            <a:srgbClr val="9DBDB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The predominant meaning of addiction throughout the early modern period</a:t>
            </a:r>
          </a:p>
        </p:txBody>
      </p:sp>
      <p:sp>
        <p:nvSpPr>
          <p:cNvPr id="25" name="Down Arrow 24"/>
          <p:cNvSpPr/>
          <p:nvPr/>
        </p:nvSpPr>
        <p:spPr>
          <a:xfrm rot="19171845">
            <a:off x="3753677" y="1731233"/>
            <a:ext cx="431255" cy="1583019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7869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420" y="502275"/>
            <a:ext cx="10726572" cy="5859888"/>
          </a:xfrm>
          <a:prstGeom prst="rect">
            <a:avLst/>
          </a:prstGeom>
          <a:noFill/>
        </p:spPr>
      </p:pic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TextBox 10"/>
            <p:cNvSpPr txBox="1"/>
            <p:nvPr/>
          </p:nvSpPr>
          <p:spPr>
            <a:xfrm>
              <a:off x="6589486" y="0"/>
              <a:ext cx="5602514" cy="461665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2400" dirty="0">
                  <a:solidFill>
                    <a:schemeClr val="bg1">
                      <a:lumMod val="65000"/>
                    </a:schemeClr>
                  </a:solidFill>
                  <a:latin typeface="+mj-lt"/>
                </a:rPr>
                <a:t>PART TWO: ON THE USES OF ADDICTION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 w="317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975822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589486" y="0"/>
            <a:ext cx="5602514" cy="46166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PART TWO: ON THE USES OF ADDICTION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TextBox 11"/>
            <p:cNvSpPr txBox="1"/>
            <p:nvPr/>
          </p:nvSpPr>
          <p:spPr>
            <a:xfrm>
              <a:off x="6589486" y="0"/>
              <a:ext cx="5602514" cy="461665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2400" dirty="0">
                  <a:solidFill>
                    <a:schemeClr val="bg1">
                      <a:lumMod val="65000"/>
                    </a:schemeClr>
                  </a:solidFill>
                  <a:latin typeface="+mj-lt"/>
                </a:rPr>
                <a:t>PART TWO: ON THE USES OF ADDICTION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 w="317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" y="1573808"/>
            <a:ext cx="3556000" cy="1143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000500" y="1545143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Page images of virtually every work printed in England, Ireland, Scotland, Wales and British North America and works in English printed elsewhere from 1473–1700. Approx. 132,000 titles.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" y="3828950"/>
            <a:ext cx="5477639" cy="121937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922138" y="3828950"/>
            <a:ext cx="60793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The Text Creation Partnership transcribe and encode the page images of books from EEBO. EEBO-TCP currently contains 48,339 titles.</a:t>
            </a:r>
          </a:p>
        </p:txBody>
      </p:sp>
    </p:spTree>
    <p:extLst>
      <p:ext uri="{BB962C8B-B14F-4D97-AF65-F5344CB8AC3E}">
        <p14:creationId xmlns:p14="http://schemas.microsoft.com/office/powerpoint/2010/main" val="10552284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TextBox 2"/>
            <p:cNvSpPr txBox="1"/>
            <p:nvPr/>
          </p:nvSpPr>
          <p:spPr>
            <a:xfrm>
              <a:off x="6589486" y="0"/>
              <a:ext cx="5602514" cy="461665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2400" dirty="0">
                  <a:solidFill>
                    <a:schemeClr val="bg1">
                      <a:lumMod val="65000"/>
                    </a:schemeClr>
                  </a:solidFill>
                  <a:latin typeface="+mj-lt"/>
                </a:rPr>
                <a:t>PART TWO: ON THE USES OF ADDICTION</a:t>
              </a:r>
            </a:p>
          </p:txBody>
        </p:sp>
        <p:sp>
          <p:nvSpPr>
            <p:cNvPr id="4" name="Rectangle 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 w="317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606" y="828027"/>
            <a:ext cx="11776153" cy="54580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0" y="1724400"/>
            <a:ext cx="12140634" cy="411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05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TextBox 2"/>
            <p:cNvSpPr txBox="1"/>
            <p:nvPr/>
          </p:nvSpPr>
          <p:spPr>
            <a:xfrm>
              <a:off x="6589486" y="0"/>
              <a:ext cx="5602514" cy="461665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2400" dirty="0">
                  <a:solidFill>
                    <a:schemeClr val="bg1">
                      <a:lumMod val="65000"/>
                    </a:schemeClr>
                  </a:solidFill>
                  <a:latin typeface="+mj-lt"/>
                </a:rPr>
                <a:t>PART TWO: ON THE USES OF ADDICTION</a:t>
              </a:r>
            </a:p>
          </p:txBody>
        </p:sp>
        <p:sp>
          <p:nvSpPr>
            <p:cNvPr id="4" name="Rectangle 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 w="317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606" y="828027"/>
            <a:ext cx="11776153" cy="54580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6" y="1740195"/>
            <a:ext cx="12140634" cy="411196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06" y="1724238"/>
            <a:ext cx="12138374" cy="41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8588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TextBox 2"/>
            <p:cNvSpPr txBox="1"/>
            <p:nvPr/>
          </p:nvSpPr>
          <p:spPr>
            <a:xfrm>
              <a:off x="6589486" y="0"/>
              <a:ext cx="5602514" cy="461665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2400" dirty="0">
                  <a:solidFill>
                    <a:schemeClr val="bg1">
                      <a:lumMod val="65000"/>
                    </a:schemeClr>
                  </a:solidFill>
                  <a:latin typeface="+mj-lt"/>
                </a:rPr>
                <a:t>PART TWO: ON THE USES OF ADDICTION</a:t>
              </a:r>
            </a:p>
          </p:txBody>
        </p:sp>
        <p:sp>
          <p:nvSpPr>
            <p:cNvPr id="4" name="Rectangle 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 w="317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464" y="316192"/>
            <a:ext cx="2535382" cy="62505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891" y="307846"/>
            <a:ext cx="2532021" cy="624230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589486" y="861695"/>
            <a:ext cx="4520485" cy="3693319"/>
          </a:xfrm>
          <a:prstGeom prst="rect">
            <a:avLst/>
          </a:prstGeom>
          <a:noFill/>
          <a:ln w="31750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Extra information</a:t>
            </a:r>
          </a:p>
          <a:p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Search = ad[d,][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I,y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]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ct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*</a:t>
            </a:r>
          </a:p>
          <a:p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Collocation analysis based on lemma, with a window of +2 to +5</a:t>
            </a:r>
          </a:p>
          <a:p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Results ordered by log-likelihood</a:t>
            </a:r>
          </a:p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(the higher the score, the more evidence you have that the association is not due to chance)</a:t>
            </a:r>
          </a:p>
          <a:p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9,823 different lemmas in your collocation database</a:t>
            </a:r>
          </a:p>
        </p:txBody>
      </p:sp>
      <p:sp>
        <p:nvSpPr>
          <p:cNvPr id="9" name="Right Arrow 8"/>
          <p:cNvSpPr/>
          <p:nvPr/>
        </p:nvSpPr>
        <p:spPr>
          <a:xfrm>
            <a:off x="2975923" y="1016414"/>
            <a:ext cx="734890" cy="773723"/>
          </a:xfrm>
          <a:prstGeom prst="rightArrow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8079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57" y="834063"/>
            <a:ext cx="10464800" cy="530281"/>
          </a:xfrm>
          <a:solidFill>
            <a:srgbClr val="9DBDBA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The character of the English lexicon was permanently altered.</a:t>
            </a:r>
          </a:p>
          <a:p>
            <a:pPr marL="0" indent="0">
              <a:buNone/>
            </a:pP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3831772"/>
            <a:ext cx="9887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457" y="4597009"/>
            <a:ext cx="10464800" cy="954107"/>
          </a:xfrm>
          <a:prstGeom prst="rect">
            <a:avLst/>
          </a:prstGeom>
          <a:solidFill>
            <a:srgbClr val="9DBDBA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We need to be aware that borrowing is not always a straightforward process of one language taking a word from another.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4457" y="2445562"/>
            <a:ext cx="10464800" cy="954107"/>
          </a:xfrm>
          <a:prstGeom prst="rect">
            <a:avLst/>
          </a:prstGeom>
          <a:solidFill>
            <a:srgbClr val="9DBDBA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Learned men were faced with the solemn duty of educating by means of the vernacular their less fortunate brothers.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8672" y="1335315"/>
            <a:ext cx="109927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David Crystal, The Stories of English (England, 2004)</a:t>
            </a:r>
          </a:p>
          <a:p>
            <a:pPr lvl="1"/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80457" y="3415057"/>
            <a:ext cx="101309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Richard Foster Jones, The Triumph of the English Language (London, 1953)</a:t>
            </a:r>
          </a:p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624114" y="5607056"/>
            <a:ext cx="109873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Christian Kay and Kathryn Allan, English Historical Semantics (Edinburgh, 2015)</a:t>
            </a:r>
          </a:p>
          <a:p>
            <a:pPr algn="r"/>
            <a:endParaRPr lang="en-GB" sz="24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TextBox 12"/>
            <p:cNvSpPr txBox="1"/>
            <p:nvPr/>
          </p:nvSpPr>
          <p:spPr>
            <a:xfrm>
              <a:off x="6589486" y="0"/>
              <a:ext cx="5602514" cy="461665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2400" dirty="0">
                  <a:solidFill>
                    <a:schemeClr val="bg1">
                      <a:lumMod val="65000"/>
                    </a:schemeClr>
                  </a:solidFill>
                  <a:latin typeface="+mj-lt"/>
                </a:rPr>
                <a:t>PART ONE: ON THE ORIGINS OF ADDICTION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 w="317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20091783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502274"/>
            <a:ext cx="12192001" cy="6355726"/>
          </a:xfrm>
          <a:prstGeom prst="rect">
            <a:avLst/>
          </a:prstGeom>
          <a:noFill/>
        </p:spPr>
      </p:pic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TextBox 10"/>
            <p:cNvSpPr txBox="1"/>
            <p:nvPr/>
          </p:nvSpPr>
          <p:spPr>
            <a:xfrm>
              <a:off x="6589486" y="0"/>
              <a:ext cx="5602514" cy="461665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2400" dirty="0">
                  <a:solidFill>
                    <a:schemeClr val="bg1">
                      <a:lumMod val="65000"/>
                    </a:schemeClr>
                  </a:solidFill>
                  <a:latin typeface="+mj-lt"/>
                </a:rPr>
                <a:t>PART TWO: ON THE USES OF ADDICTION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 w="317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8651631" y="1378634"/>
            <a:ext cx="15851" cy="4030493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91478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838199" y="2955972"/>
            <a:ext cx="2640039" cy="2825850"/>
          </a:xfrm>
          <a:prstGeom prst="rect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12650" y="381793"/>
            <a:ext cx="5552052" cy="1742429"/>
          </a:xfrm>
          <a:prstGeom prst="rect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316437" y="2988954"/>
            <a:ext cx="3167575" cy="2173889"/>
          </a:xfrm>
          <a:prstGeom prst="rect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390319" y="3325304"/>
            <a:ext cx="3328069" cy="2456518"/>
          </a:xfrm>
          <a:prstGeom prst="rect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589485" y="970155"/>
            <a:ext cx="4820697" cy="1535296"/>
          </a:xfrm>
          <a:prstGeom prst="rect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TextBox 10"/>
            <p:cNvSpPr txBox="1"/>
            <p:nvPr/>
          </p:nvSpPr>
          <p:spPr>
            <a:xfrm>
              <a:off x="6589486" y="0"/>
              <a:ext cx="5602514" cy="461665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2400" dirty="0">
                  <a:solidFill>
                    <a:schemeClr val="bg1">
                      <a:lumMod val="65000"/>
                    </a:schemeClr>
                  </a:solidFill>
                  <a:latin typeface="+mj-lt"/>
                </a:rPr>
                <a:t>PART TWO: ON THE USES OF ADDICTION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 w="317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12650" y="381793"/>
            <a:ext cx="5552052" cy="2123658"/>
          </a:xfrm>
          <a:prstGeom prst="rect">
            <a:avLst/>
          </a:prstGeom>
          <a:noFill/>
          <a:ln w="31750">
            <a:noFill/>
          </a:ln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You are not ignorant, how her highness is addicted to study, and with what a desire she </a:t>
            </a:r>
            <a:r>
              <a:rPr lang="en-GB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longeth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after learning</a:t>
            </a:r>
          </a:p>
          <a:p>
            <a:pPr algn="r"/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M. G. Haddon, 1576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199" y="2955972"/>
            <a:ext cx="2640039" cy="3323987"/>
          </a:xfrm>
          <a:prstGeom prst="rect">
            <a:avLst/>
          </a:prstGeom>
          <a:noFill/>
          <a:ln w="31750">
            <a:noFill/>
          </a:ln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To this drunkenness the Byzantines were so addicted, that they sold their lands</a:t>
            </a:r>
          </a:p>
          <a:p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algn="r"/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Lloyd,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Lodowick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, 1573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89485" y="970155"/>
            <a:ext cx="4820697" cy="1846659"/>
          </a:xfrm>
          <a:prstGeom prst="rect">
            <a:avLst/>
          </a:prstGeom>
          <a:noFill/>
          <a:ln w="31750">
            <a:noFill/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some of our students even of Divinity… have addicted themselves to study Popish writers, and Monkish discourses.</a:t>
            </a:r>
          </a:p>
          <a:p>
            <a:pPr algn="r"/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William Perkins, 1606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90319" y="3325304"/>
            <a:ext cx="3488789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the same constitution of body, equal courage in battle, and </a:t>
            </a:r>
            <a:r>
              <a:rPr lang="en-GB" sz="24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semblable</a:t>
            </a:r>
            <a:r>
              <a:rPr lang="en-GB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addiction unto hunting, even from their Childhoods.</a:t>
            </a:r>
          </a:p>
          <a:p>
            <a:pPr lvl="0"/>
            <a:endParaRPr lang="en-GB" sz="2400" dirty="0">
              <a:solidFill>
                <a:prstClr val="black">
                  <a:lumMod val="65000"/>
                  <a:lumOff val="35000"/>
                </a:prstClr>
              </a:solidFill>
              <a:latin typeface="Calibri Light" panose="020F0302020204030204"/>
            </a:endParaRPr>
          </a:p>
          <a:p>
            <a:pPr lvl="0" algn="r"/>
            <a:r>
              <a:rPr lang="en-GB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Giovanni </a:t>
            </a:r>
            <a:r>
              <a:rPr lang="en-GB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Botero</a:t>
            </a:r>
            <a:r>
              <a:rPr lang="en-GB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, 1630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316437" y="2988954"/>
            <a:ext cx="355912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32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The Persians are much addicted to Venery with both sexes</a:t>
            </a:r>
          </a:p>
          <a:p>
            <a:pPr lvl="0"/>
            <a:endParaRPr lang="en-GB" sz="3200" dirty="0">
              <a:solidFill>
                <a:prstClr val="black">
                  <a:lumMod val="65000"/>
                  <a:lumOff val="35000"/>
                </a:prstClr>
              </a:solidFill>
              <a:latin typeface="Calibri Light" panose="020F0302020204030204"/>
            </a:endParaRPr>
          </a:p>
          <a:p>
            <a:pPr lvl="0" algn="r"/>
            <a:r>
              <a:rPr lang="en-GB" sz="20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Samuel Purchas, 1613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5206246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5052" y="2594946"/>
            <a:ext cx="10490379" cy="2562896"/>
          </a:xfrm>
          <a:prstGeom prst="rect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5052" y="1131514"/>
            <a:ext cx="10490379" cy="1141460"/>
          </a:xfrm>
          <a:prstGeom prst="rect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TextBox 10"/>
            <p:cNvSpPr txBox="1"/>
            <p:nvPr/>
          </p:nvSpPr>
          <p:spPr>
            <a:xfrm>
              <a:off x="6589486" y="0"/>
              <a:ext cx="5602514" cy="461665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pPr algn="just"/>
              <a:r>
                <a:rPr lang="en-GB" sz="2400" dirty="0">
                  <a:solidFill>
                    <a:schemeClr val="bg1">
                      <a:lumMod val="65000"/>
                    </a:schemeClr>
                  </a:solidFill>
                  <a:latin typeface="+mj-lt"/>
                </a:rPr>
                <a:t>CONCLUSIONS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 w="317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825052" y="1131514"/>
            <a:ext cx="1049037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Addiction could mean a binding attachment to a person, or to god. This was a common sixteenth century use, but it declined steadily throughout the seventeenth century</a:t>
            </a:r>
          </a:p>
          <a:p>
            <a:pPr marL="342900" indent="-342900">
              <a:buAutoNum type="arabicPeriod"/>
            </a:pP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Addiction could also mean devotion or dedication to an activity or behaviour. </a:t>
            </a:r>
          </a:p>
          <a:p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This type of addiction:</a:t>
            </a:r>
          </a:p>
          <a:p>
            <a:pPr lvl="1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	A. Had links to the Latin word </a:t>
            </a:r>
            <a:r>
              <a:rPr lang="en-GB" sz="24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deditus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, suggesting a self-imposed action</a:t>
            </a:r>
          </a:p>
          <a:p>
            <a:pPr lvl="1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	B. Was linked to behaviours rather than substances</a:t>
            </a:r>
          </a:p>
          <a:p>
            <a:pPr lvl="1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	C. Was not inherently negative or positive</a:t>
            </a:r>
          </a:p>
          <a:p>
            <a:pPr lvl="1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	D. Was most frequently applied to study (followed by pleasure, and vice)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436267"/>
            <a:ext cx="12192000" cy="338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1600" dirty="0">
                <a:solidFill>
                  <a:schemeClr val="bg1">
                    <a:lumMod val="85000"/>
                  </a:schemeClr>
                </a:solidFill>
                <a:latin typeface="Calibri Light" panose="020F0302020204030204"/>
              </a:rPr>
              <a:t>Jose </a:t>
            </a:r>
            <a:r>
              <a:rPr lang="en-GB" sz="1600" dirty="0" err="1">
                <a:solidFill>
                  <a:schemeClr val="bg1">
                    <a:lumMod val="85000"/>
                  </a:schemeClr>
                </a:solidFill>
                <a:latin typeface="Calibri Light" panose="020F0302020204030204"/>
              </a:rPr>
              <a:t>Murgatroyd</a:t>
            </a:r>
            <a:r>
              <a:rPr lang="en-GB" sz="1600" dirty="0">
                <a:solidFill>
                  <a:schemeClr val="bg1">
                    <a:lumMod val="85000"/>
                  </a:schemeClr>
                </a:solidFill>
                <a:latin typeface="Calibri Light" panose="020F0302020204030204"/>
              </a:rPr>
              <a:t> Cree		 Department of History - University of Sheffield		@</a:t>
            </a:r>
            <a:r>
              <a:rPr lang="en-GB" sz="1600" dirty="0" err="1">
                <a:solidFill>
                  <a:schemeClr val="bg1">
                    <a:lumMod val="85000"/>
                  </a:schemeClr>
                </a:solidFill>
                <a:latin typeface="Calibri Light" panose="020F0302020204030204"/>
              </a:rPr>
              <a:t>murgatroydcree</a:t>
            </a:r>
            <a:endParaRPr lang="en-GB" sz="1600" dirty="0">
              <a:solidFill>
                <a:schemeClr val="bg1">
                  <a:lumMod val="85000"/>
                </a:schemeClr>
              </a:solidFill>
              <a:latin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5803371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2229" y="2073733"/>
            <a:ext cx="11571151" cy="713009"/>
          </a:xfrm>
          <a:prstGeom prst="rect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2227" y="5787420"/>
            <a:ext cx="11571151" cy="713009"/>
          </a:xfrm>
          <a:prstGeom prst="rect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32228" y="4878539"/>
            <a:ext cx="11571151" cy="713009"/>
          </a:xfrm>
          <a:prstGeom prst="rect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2228" y="3937081"/>
            <a:ext cx="11571151" cy="713009"/>
          </a:xfrm>
          <a:prstGeom prst="rect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2228" y="2986164"/>
            <a:ext cx="11571151" cy="713009"/>
          </a:xfrm>
          <a:prstGeom prst="rect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8619" y="46166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George </a:t>
            </a:r>
            <a:r>
              <a:rPr lang="en-GB" sz="3600" b="1" dirty="0" err="1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Joye</a:t>
            </a:r>
            <a:r>
              <a:rPr lang="en-GB" sz="3600" b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en-GB" sz="3600" b="1" i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The Psalter of David </a:t>
            </a:r>
            <a:r>
              <a:rPr lang="en-GB" sz="3600" b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(1530)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TextBox 7"/>
            <p:cNvSpPr txBox="1"/>
            <p:nvPr/>
          </p:nvSpPr>
          <p:spPr>
            <a:xfrm>
              <a:off x="6589486" y="0"/>
              <a:ext cx="5602514" cy="461665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2400" dirty="0">
                  <a:solidFill>
                    <a:schemeClr val="bg1">
                      <a:lumMod val="65000"/>
                    </a:schemeClr>
                  </a:solidFill>
                  <a:latin typeface="+mj-lt"/>
                </a:rPr>
                <a:t>PART ONE: ON THE ORIGINS OF ADDICTION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 w="317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4258052"/>
              </p:ext>
            </p:extLst>
          </p:nvPr>
        </p:nvGraphicFramePr>
        <p:xfrm>
          <a:off x="388619" y="2030191"/>
          <a:ext cx="11414761" cy="48278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2853">
                  <a:extLst>
                    <a:ext uri="{9D8B030D-6E8A-4147-A177-3AD203B41FA5}">
                      <a16:colId xmlns:a16="http://schemas.microsoft.com/office/drawing/2014/main" val="2549519072"/>
                    </a:ext>
                  </a:extLst>
                </a:gridCol>
                <a:gridCol w="8370307">
                  <a:extLst>
                    <a:ext uri="{9D8B030D-6E8A-4147-A177-3AD203B41FA5}">
                      <a16:colId xmlns:a16="http://schemas.microsoft.com/office/drawing/2014/main" val="3107781192"/>
                    </a:ext>
                  </a:extLst>
                </a:gridCol>
                <a:gridCol w="1371601">
                  <a:extLst>
                    <a:ext uri="{9D8B030D-6E8A-4147-A177-3AD203B41FA5}">
                      <a16:colId xmlns:a16="http://schemas.microsoft.com/office/drawing/2014/main" val="604207649"/>
                    </a:ext>
                  </a:extLst>
                </a:gridCol>
              </a:tblGrid>
              <a:tr h="992906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17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Deliver us from these mortal men which are thy hand </a:t>
                      </a:r>
                      <a:r>
                        <a:rPr lang="en-GB" sz="20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wherest</a:t>
                      </a:r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thou </a:t>
                      </a:r>
                      <a:r>
                        <a:rPr lang="en-GB" sz="20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smitest</a:t>
                      </a:r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/ even</a:t>
                      </a:r>
                      <a:r>
                        <a:rPr lang="en-GB" sz="2000" b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the mortal men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 </a:t>
                      </a:r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to this world. </a:t>
                      </a:r>
                    </a:p>
                    <a:p>
                      <a:endParaRPr lang="en-GB" sz="2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addictis</a:t>
                      </a:r>
                      <a:endParaRPr lang="en-GB" sz="2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5587719"/>
                  </a:ext>
                </a:extLst>
              </a:tr>
              <a:tr h="992906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92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All that are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unto wickedness, shall begin</a:t>
                      </a:r>
                      <a:r>
                        <a:rPr lang="en-GB" sz="20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to spread themselves to </a:t>
                      </a:r>
                      <a:r>
                        <a:rPr lang="en-GB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thentente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they should be blown away forever </a:t>
                      </a:r>
                    </a:p>
                    <a:p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dediti</a:t>
                      </a:r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2469257"/>
                  </a:ext>
                </a:extLst>
              </a:tr>
              <a:tr h="830317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94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Shall they thus boast them selves / these men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and all given to wickedness </a:t>
                      </a:r>
                    </a:p>
                    <a:p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dediti</a:t>
                      </a:r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775802"/>
                  </a:ext>
                </a:extLst>
              </a:tr>
              <a:tr h="992906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106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They were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&amp; married unto Baal </a:t>
                      </a:r>
                      <a:r>
                        <a:rPr lang="en-GB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peor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and they ate the dead sacrifices. </a:t>
                      </a:r>
                    </a:p>
                    <a:p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adiuncti</a:t>
                      </a:r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0179966"/>
                  </a:ext>
                </a:extLst>
              </a:tr>
              <a:tr h="992906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119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Make fast they promises to thy servant: which is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unto thy worship.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addixit</a:t>
                      </a:r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9878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607369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2229" y="2073733"/>
            <a:ext cx="11571151" cy="7130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2227" y="5787420"/>
            <a:ext cx="11571151" cy="713009"/>
          </a:xfrm>
          <a:prstGeom prst="rect">
            <a:avLst/>
          </a:prstGeom>
          <a:solidFill>
            <a:srgbClr val="9DBDBA"/>
          </a:solidFill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32228" y="4878539"/>
            <a:ext cx="11571151" cy="713009"/>
          </a:xfrm>
          <a:prstGeom prst="rect">
            <a:avLst/>
          </a:prstGeom>
          <a:solidFill>
            <a:srgbClr val="9DBDBA"/>
          </a:solidFill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2228" y="3937081"/>
            <a:ext cx="11571151" cy="7130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2228" y="2986164"/>
            <a:ext cx="11571151" cy="7130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8619" y="46166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George </a:t>
            </a:r>
            <a:r>
              <a:rPr lang="en-GB" sz="3600" b="1" dirty="0" err="1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Joye</a:t>
            </a:r>
            <a:r>
              <a:rPr lang="en-GB" sz="3600" b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en-GB" sz="3600" b="1" i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The Psalter of David </a:t>
            </a:r>
            <a:r>
              <a:rPr lang="en-GB" sz="3600" b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(1530)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TextBox 7"/>
            <p:cNvSpPr txBox="1"/>
            <p:nvPr/>
          </p:nvSpPr>
          <p:spPr>
            <a:xfrm>
              <a:off x="6589486" y="0"/>
              <a:ext cx="5602514" cy="461665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2400" dirty="0">
                  <a:solidFill>
                    <a:schemeClr val="bg1">
                      <a:lumMod val="65000"/>
                    </a:schemeClr>
                  </a:solidFill>
                  <a:latin typeface="+mj-lt"/>
                </a:rPr>
                <a:t>PART ONE: ON THE ORIGINS OF ADDICTION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 w="317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388619" y="2030191"/>
          <a:ext cx="11414761" cy="48278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2853">
                  <a:extLst>
                    <a:ext uri="{9D8B030D-6E8A-4147-A177-3AD203B41FA5}">
                      <a16:colId xmlns:a16="http://schemas.microsoft.com/office/drawing/2014/main" val="2549519072"/>
                    </a:ext>
                  </a:extLst>
                </a:gridCol>
                <a:gridCol w="8370307">
                  <a:extLst>
                    <a:ext uri="{9D8B030D-6E8A-4147-A177-3AD203B41FA5}">
                      <a16:colId xmlns:a16="http://schemas.microsoft.com/office/drawing/2014/main" val="3107781192"/>
                    </a:ext>
                  </a:extLst>
                </a:gridCol>
                <a:gridCol w="1371601">
                  <a:extLst>
                    <a:ext uri="{9D8B030D-6E8A-4147-A177-3AD203B41FA5}">
                      <a16:colId xmlns:a16="http://schemas.microsoft.com/office/drawing/2014/main" val="604207649"/>
                    </a:ext>
                  </a:extLst>
                </a:gridCol>
              </a:tblGrid>
              <a:tr h="992906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17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Deliver us from these mortal men which are thy hand </a:t>
                      </a:r>
                      <a:r>
                        <a:rPr lang="en-GB" sz="20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wherest</a:t>
                      </a:r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thou </a:t>
                      </a:r>
                      <a:r>
                        <a:rPr lang="en-GB" sz="20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smitest</a:t>
                      </a:r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/ even</a:t>
                      </a:r>
                      <a:r>
                        <a:rPr lang="en-GB" sz="2000" b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the mortal men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 </a:t>
                      </a:r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to this world. </a:t>
                      </a:r>
                    </a:p>
                    <a:p>
                      <a:endParaRPr lang="en-GB" sz="2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addictis</a:t>
                      </a:r>
                      <a:endParaRPr lang="en-GB" sz="2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5587719"/>
                  </a:ext>
                </a:extLst>
              </a:tr>
              <a:tr h="992906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92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All that are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unto wickedness, shall begin</a:t>
                      </a:r>
                      <a:r>
                        <a:rPr lang="en-GB" sz="20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to spread themselves to </a:t>
                      </a:r>
                      <a:r>
                        <a:rPr lang="en-GB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thentente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they should be blown away forever </a:t>
                      </a:r>
                    </a:p>
                    <a:p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dediti</a:t>
                      </a:r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2469257"/>
                  </a:ext>
                </a:extLst>
              </a:tr>
              <a:tr h="830317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94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Shall they thus boast them selves / these men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and all given to wickedness </a:t>
                      </a:r>
                    </a:p>
                    <a:p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dediti</a:t>
                      </a:r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775802"/>
                  </a:ext>
                </a:extLst>
              </a:tr>
              <a:tr h="992906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106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They were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&amp; married unto Baal </a:t>
                      </a:r>
                      <a:r>
                        <a:rPr lang="en-GB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peor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and they ate the dead sacrifices. </a:t>
                      </a:r>
                    </a:p>
                    <a:p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adiuncti</a:t>
                      </a:r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0179966"/>
                  </a:ext>
                </a:extLst>
              </a:tr>
              <a:tr h="992906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119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Make fast they promises to thy servant: which is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unto thy worship.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addixit</a:t>
                      </a:r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9878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97989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2229" y="2073733"/>
            <a:ext cx="11571151" cy="7130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2227" y="5787420"/>
            <a:ext cx="11571151" cy="7130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32228" y="4878539"/>
            <a:ext cx="11571151" cy="7130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2228" y="3937081"/>
            <a:ext cx="11571151" cy="713009"/>
          </a:xfrm>
          <a:prstGeom prst="rect">
            <a:avLst/>
          </a:prstGeom>
          <a:solidFill>
            <a:srgbClr val="9DBDBA"/>
          </a:solidFill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2228" y="2986164"/>
            <a:ext cx="11571151" cy="713009"/>
          </a:xfrm>
          <a:prstGeom prst="rect">
            <a:avLst/>
          </a:prstGeom>
          <a:solidFill>
            <a:srgbClr val="9DBDBA"/>
          </a:solidFill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8619" y="46166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George </a:t>
            </a:r>
            <a:r>
              <a:rPr lang="en-GB" sz="3600" b="1" dirty="0" err="1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Joye</a:t>
            </a:r>
            <a:r>
              <a:rPr lang="en-GB" sz="3600" b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en-GB" sz="3600" b="1" i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The Psalter of David </a:t>
            </a:r>
            <a:r>
              <a:rPr lang="en-GB" sz="3600" b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(1530)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TextBox 7"/>
            <p:cNvSpPr txBox="1"/>
            <p:nvPr/>
          </p:nvSpPr>
          <p:spPr>
            <a:xfrm>
              <a:off x="6589486" y="0"/>
              <a:ext cx="5602514" cy="461665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2400" dirty="0">
                  <a:solidFill>
                    <a:schemeClr val="bg1">
                      <a:lumMod val="65000"/>
                    </a:schemeClr>
                  </a:solidFill>
                  <a:latin typeface="+mj-lt"/>
                </a:rPr>
                <a:t>PART ONE: ON THE ORIGINS OF ADDICTION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 w="317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6341218"/>
              </p:ext>
            </p:extLst>
          </p:nvPr>
        </p:nvGraphicFramePr>
        <p:xfrm>
          <a:off x="388619" y="2030191"/>
          <a:ext cx="11414761" cy="48278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2853">
                  <a:extLst>
                    <a:ext uri="{9D8B030D-6E8A-4147-A177-3AD203B41FA5}">
                      <a16:colId xmlns:a16="http://schemas.microsoft.com/office/drawing/2014/main" val="2549519072"/>
                    </a:ext>
                  </a:extLst>
                </a:gridCol>
                <a:gridCol w="8370307">
                  <a:extLst>
                    <a:ext uri="{9D8B030D-6E8A-4147-A177-3AD203B41FA5}">
                      <a16:colId xmlns:a16="http://schemas.microsoft.com/office/drawing/2014/main" val="3107781192"/>
                    </a:ext>
                  </a:extLst>
                </a:gridCol>
                <a:gridCol w="1371601">
                  <a:extLst>
                    <a:ext uri="{9D8B030D-6E8A-4147-A177-3AD203B41FA5}">
                      <a16:colId xmlns:a16="http://schemas.microsoft.com/office/drawing/2014/main" val="604207649"/>
                    </a:ext>
                  </a:extLst>
                </a:gridCol>
              </a:tblGrid>
              <a:tr h="992906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17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Deliver us from these mortal men which are thy hand </a:t>
                      </a:r>
                      <a:r>
                        <a:rPr lang="en-GB" sz="20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wherest</a:t>
                      </a:r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thou </a:t>
                      </a:r>
                      <a:r>
                        <a:rPr lang="en-GB" sz="20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smitest</a:t>
                      </a:r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/ even</a:t>
                      </a:r>
                      <a:r>
                        <a:rPr lang="en-GB" sz="2000" b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the mortal men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 </a:t>
                      </a:r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to this world. </a:t>
                      </a:r>
                    </a:p>
                    <a:p>
                      <a:endParaRPr lang="en-GB" sz="2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addictis</a:t>
                      </a:r>
                      <a:endParaRPr lang="en-GB" sz="2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5587719"/>
                  </a:ext>
                </a:extLst>
              </a:tr>
              <a:tr h="992906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92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All that are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unto wickedness, shall begin</a:t>
                      </a:r>
                      <a:r>
                        <a:rPr lang="en-GB" sz="20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to spread themselves to </a:t>
                      </a:r>
                      <a:r>
                        <a:rPr lang="en-GB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thentente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they should be blown away forever </a:t>
                      </a:r>
                    </a:p>
                    <a:p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dediti</a:t>
                      </a:r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2469257"/>
                  </a:ext>
                </a:extLst>
              </a:tr>
              <a:tr h="830317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94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Shall they thus boast them selves / these men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and all given to wickedness </a:t>
                      </a:r>
                    </a:p>
                    <a:p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dediti</a:t>
                      </a:r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775802"/>
                  </a:ext>
                </a:extLst>
              </a:tr>
              <a:tr h="992906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106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They were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&amp; married unto Baal </a:t>
                      </a:r>
                      <a:r>
                        <a:rPr lang="en-GB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peor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and they ate the dead sacrifices. </a:t>
                      </a:r>
                    </a:p>
                    <a:p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adiuncti</a:t>
                      </a:r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0179966"/>
                  </a:ext>
                </a:extLst>
              </a:tr>
              <a:tr h="992906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119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Make fast they promises to thy servant: which is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unto thy worship.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addixit</a:t>
                      </a:r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9878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32716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2229" y="2073733"/>
            <a:ext cx="11571151" cy="713009"/>
          </a:xfrm>
          <a:prstGeom prst="rect">
            <a:avLst/>
          </a:prstGeom>
          <a:solidFill>
            <a:srgbClr val="9DBDBA"/>
          </a:solidFill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2227" y="5787420"/>
            <a:ext cx="11571151" cy="7130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32228" y="4878539"/>
            <a:ext cx="11571151" cy="7130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2228" y="3937081"/>
            <a:ext cx="11571151" cy="7130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2228" y="2986164"/>
            <a:ext cx="11571151" cy="7130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8619" y="46166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George </a:t>
            </a:r>
            <a:r>
              <a:rPr lang="en-GB" sz="3600" b="1" dirty="0" err="1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Joye</a:t>
            </a:r>
            <a:r>
              <a:rPr lang="en-GB" sz="3600" b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en-GB" sz="3600" b="1" i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The Psalter of David </a:t>
            </a:r>
            <a:r>
              <a:rPr lang="en-GB" sz="3600" b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(1530)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TextBox 7"/>
            <p:cNvSpPr txBox="1"/>
            <p:nvPr/>
          </p:nvSpPr>
          <p:spPr>
            <a:xfrm>
              <a:off x="6589486" y="0"/>
              <a:ext cx="5602514" cy="461665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2400" dirty="0">
                  <a:solidFill>
                    <a:schemeClr val="bg1">
                      <a:lumMod val="65000"/>
                    </a:schemeClr>
                  </a:solidFill>
                  <a:latin typeface="+mj-lt"/>
                </a:rPr>
                <a:t>PART ONE: ON THE ORIGINS OF ADDICTION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 w="317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388619" y="2030191"/>
          <a:ext cx="11414761" cy="48278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2853">
                  <a:extLst>
                    <a:ext uri="{9D8B030D-6E8A-4147-A177-3AD203B41FA5}">
                      <a16:colId xmlns:a16="http://schemas.microsoft.com/office/drawing/2014/main" val="2549519072"/>
                    </a:ext>
                  </a:extLst>
                </a:gridCol>
                <a:gridCol w="8370307">
                  <a:extLst>
                    <a:ext uri="{9D8B030D-6E8A-4147-A177-3AD203B41FA5}">
                      <a16:colId xmlns:a16="http://schemas.microsoft.com/office/drawing/2014/main" val="3107781192"/>
                    </a:ext>
                  </a:extLst>
                </a:gridCol>
                <a:gridCol w="1371601">
                  <a:extLst>
                    <a:ext uri="{9D8B030D-6E8A-4147-A177-3AD203B41FA5}">
                      <a16:colId xmlns:a16="http://schemas.microsoft.com/office/drawing/2014/main" val="604207649"/>
                    </a:ext>
                  </a:extLst>
                </a:gridCol>
              </a:tblGrid>
              <a:tr h="992906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17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Deliver us from these mortal men which are thy hand </a:t>
                      </a:r>
                      <a:r>
                        <a:rPr lang="en-GB" sz="20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wherest</a:t>
                      </a:r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thou </a:t>
                      </a:r>
                      <a:r>
                        <a:rPr lang="en-GB" sz="20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smitest</a:t>
                      </a:r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/ even</a:t>
                      </a:r>
                      <a:r>
                        <a:rPr lang="en-GB" sz="2000" b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the mortal men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 </a:t>
                      </a:r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to this world. </a:t>
                      </a:r>
                    </a:p>
                    <a:p>
                      <a:endParaRPr lang="en-GB" sz="2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addictis</a:t>
                      </a:r>
                      <a:endParaRPr lang="en-GB" sz="2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5587719"/>
                  </a:ext>
                </a:extLst>
              </a:tr>
              <a:tr h="992906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92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All that are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unto wickedness, shall begin</a:t>
                      </a:r>
                      <a:r>
                        <a:rPr lang="en-GB" sz="20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to spread themselves to </a:t>
                      </a:r>
                      <a:r>
                        <a:rPr lang="en-GB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thentente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they should be blown away forever </a:t>
                      </a:r>
                    </a:p>
                    <a:p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dediti</a:t>
                      </a:r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2469257"/>
                  </a:ext>
                </a:extLst>
              </a:tr>
              <a:tr h="830317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94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Shall they thus boast them selves / these men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and all given to wickedness </a:t>
                      </a:r>
                    </a:p>
                    <a:p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dediti</a:t>
                      </a:r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775802"/>
                  </a:ext>
                </a:extLst>
              </a:tr>
              <a:tr h="992906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106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They were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&amp; married unto Baal </a:t>
                      </a:r>
                      <a:r>
                        <a:rPr lang="en-GB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peor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and they ate the dead sacrifices. </a:t>
                      </a:r>
                    </a:p>
                    <a:p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adiuncti</a:t>
                      </a:r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0179966"/>
                  </a:ext>
                </a:extLst>
              </a:tr>
              <a:tr h="992906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119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Make fast they promises to thy servant: which is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unto thy worship.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addixit</a:t>
                      </a:r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9878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2260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39487" y="4880283"/>
            <a:ext cx="11571151" cy="1620146"/>
          </a:xfrm>
          <a:prstGeom prst="rect">
            <a:avLst/>
          </a:prstGeom>
          <a:noFill/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2227" y="2986164"/>
            <a:ext cx="11571151" cy="1663926"/>
          </a:xfrm>
          <a:prstGeom prst="rect">
            <a:avLst/>
          </a:prstGeom>
          <a:noFill/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2229" y="2073733"/>
            <a:ext cx="11571151" cy="713009"/>
          </a:xfrm>
          <a:prstGeom prst="rect">
            <a:avLst/>
          </a:prstGeom>
          <a:noFill/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8619" y="46166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George </a:t>
            </a:r>
            <a:r>
              <a:rPr lang="en-GB" sz="3600" b="1" dirty="0" err="1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Joye</a:t>
            </a:r>
            <a:r>
              <a:rPr lang="en-GB" sz="3600" b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en-GB" sz="3600" b="1" i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The Psalter of David </a:t>
            </a:r>
            <a:r>
              <a:rPr lang="en-GB" sz="3600" b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(1530)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TextBox 7"/>
            <p:cNvSpPr txBox="1"/>
            <p:nvPr/>
          </p:nvSpPr>
          <p:spPr>
            <a:xfrm>
              <a:off x="6589486" y="0"/>
              <a:ext cx="5602514" cy="461665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2400" dirty="0">
                  <a:solidFill>
                    <a:schemeClr val="bg1">
                      <a:lumMod val="65000"/>
                    </a:schemeClr>
                  </a:solidFill>
                  <a:latin typeface="+mj-lt"/>
                </a:rPr>
                <a:t>PART ONE: ON THE ORIGINS OF ADDICTION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 w="317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11" name="Oval 10"/>
          <p:cNvSpPr/>
          <p:nvPr/>
        </p:nvSpPr>
        <p:spPr>
          <a:xfrm>
            <a:off x="10107931" y="1687832"/>
            <a:ext cx="1599835" cy="1198936"/>
          </a:xfrm>
          <a:prstGeom prst="ellipse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0169981" y="5544456"/>
            <a:ext cx="1599835" cy="1198936"/>
          </a:xfrm>
          <a:prstGeom prst="ellipse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0007997"/>
              </p:ext>
            </p:extLst>
          </p:nvPr>
        </p:nvGraphicFramePr>
        <p:xfrm>
          <a:off x="388619" y="2030191"/>
          <a:ext cx="11414761" cy="48278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2853">
                  <a:extLst>
                    <a:ext uri="{9D8B030D-6E8A-4147-A177-3AD203B41FA5}">
                      <a16:colId xmlns:a16="http://schemas.microsoft.com/office/drawing/2014/main" val="2549519072"/>
                    </a:ext>
                  </a:extLst>
                </a:gridCol>
                <a:gridCol w="8370307">
                  <a:extLst>
                    <a:ext uri="{9D8B030D-6E8A-4147-A177-3AD203B41FA5}">
                      <a16:colId xmlns:a16="http://schemas.microsoft.com/office/drawing/2014/main" val="3107781192"/>
                    </a:ext>
                  </a:extLst>
                </a:gridCol>
                <a:gridCol w="1371601">
                  <a:extLst>
                    <a:ext uri="{9D8B030D-6E8A-4147-A177-3AD203B41FA5}">
                      <a16:colId xmlns:a16="http://schemas.microsoft.com/office/drawing/2014/main" val="604207649"/>
                    </a:ext>
                  </a:extLst>
                </a:gridCol>
              </a:tblGrid>
              <a:tr h="992906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17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Deliver us from these mortal men which are thy hand </a:t>
                      </a:r>
                      <a:r>
                        <a:rPr lang="en-GB" sz="20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wherest</a:t>
                      </a:r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thou </a:t>
                      </a:r>
                      <a:r>
                        <a:rPr lang="en-GB" sz="20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smitest</a:t>
                      </a:r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/ even</a:t>
                      </a:r>
                      <a:r>
                        <a:rPr lang="en-GB" sz="2000" b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the mortal men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 </a:t>
                      </a:r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to this world. </a:t>
                      </a:r>
                    </a:p>
                    <a:p>
                      <a:endParaRPr lang="en-GB" sz="2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addictis</a:t>
                      </a:r>
                      <a:endParaRPr lang="en-GB" sz="2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5587719"/>
                  </a:ext>
                </a:extLst>
              </a:tr>
              <a:tr h="992906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92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All that are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unto wickedness, shall begin</a:t>
                      </a:r>
                      <a:r>
                        <a:rPr lang="en-GB" sz="20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to spread themselves to </a:t>
                      </a:r>
                      <a:r>
                        <a:rPr lang="en-GB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thentente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they should be blown away forever </a:t>
                      </a:r>
                    </a:p>
                    <a:p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dediti</a:t>
                      </a:r>
                      <a:endParaRPr lang="en-GB" sz="2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2469257"/>
                  </a:ext>
                </a:extLst>
              </a:tr>
              <a:tr h="830317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94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Shall they thus boast them selves / these men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and all given to wickedness </a:t>
                      </a:r>
                    </a:p>
                    <a:p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dediti</a:t>
                      </a:r>
                      <a:endParaRPr lang="en-GB" sz="2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775802"/>
                  </a:ext>
                </a:extLst>
              </a:tr>
              <a:tr h="992906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106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They were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&amp; married unto Baal </a:t>
                      </a:r>
                      <a:r>
                        <a:rPr lang="en-GB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peor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and they ate the dead sacrifices. </a:t>
                      </a:r>
                    </a:p>
                    <a:p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adiuncti</a:t>
                      </a:r>
                      <a:endParaRPr lang="en-GB" sz="2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0179966"/>
                  </a:ext>
                </a:extLst>
              </a:tr>
              <a:tr h="992906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119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Make fast they promises to thy servant: which is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unto thy worship.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addixit</a:t>
                      </a:r>
                      <a:endParaRPr lang="en-GB" sz="2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9878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1943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2227" y="2986164"/>
            <a:ext cx="11571151" cy="1663926"/>
          </a:xfrm>
          <a:prstGeom prst="rect">
            <a:avLst/>
          </a:prstGeom>
          <a:noFill/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39487" y="4880283"/>
            <a:ext cx="11571151" cy="1620146"/>
          </a:xfrm>
          <a:prstGeom prst="rect">
            <a:avLst/>
          </a:prstGeom>
          <a:noFill/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0203543" y="4539197"/>
            <a:ext cx="1599835" cy="1198936"/>
          </a:xfrm>
          <a:prstGeom prst="ellipse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2229" y="2073733"/>
            <a:ext cx="11571151" cy="713009"/>
          </a:xfrm>
          <a:prstGeom prst="rect">
            <a:avLst/>
          </a:prstGeom>
          <a:noFill/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8619" y="46166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George </a:t>
            </a:r>
            <a:r>
              <a:rPr lang="en-GB" sz="3600" b="1" dirty="0" err="1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Joye</a:t>
            </a:r>
            <a:r>
              <a:rPr lang="en-GB" sz="3600" b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en-GB" sz="3600" b="1" i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The Psalter of David </a:t>
            </a:r>
            <a:r>
              <a:rPr lang="en-GB" sz="3600" b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(1530)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TextBox 7"/>
            <p:cNvSpPr txBox="1"/>
            <p:nvPr/>
          </p:nvSpPr>
          <p:spPr>
            <a:xfrm>
              <a:off x="6589486" y="0"/>
              <a:ext cx="5602514" cy="461665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2400" dirty="0">
                  <a:solidFill>
                    <a:schemeClr val="bg1">
                      <a:lumMod val="65000"/>
                    </a:schemeClr>
                  </a:solidFill>
                  <a:latin typeface="+mj-lt"/>
                </a:rPr>
                <a:t>PART ONE: ON THE ORIGINS OF ADDICTION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 w="317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3913402"/>
              </p:ext>
            </p:extLst>
          </p:nvPr>
        </p:nvGraphicFramePr>
        <p:xfrm>
          <a:off x="388619" y="2030191"/>
          <a:ext cx="11414761" cy="48278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2853">
                  <a:extLst>
                    <a:ext uri="{9D8B030D-6E8A-4147-A177-3AD203B41FA5}">
                      <a16:colId xmlns:a16="http://schemas.microsoft.com/office/drawing/2014/main" val="2549519072"/>
                    </a:ext>
                  </a:extLst>
                </a:gridCol>
                <a:gridCol w="8370307">
                  <a:extLst>
                    <a:ext uri="{9D8B030D-6E8A-4147-A177-3AD203B41FA5}">
                      <a16:colId xmlns:a16="http://schemas.microsoft.com/office/drawing/2014/main" val="3107781192"/>
                    </a:ext>
                  </a:extLst>
                </a:gridCol>
                <a:gridCol w="1371601">
                  <a:extLst>
                    <a:ext uri="{9D8B030D-6E8A-4147-A177-3AD203B41FA5}">
                      <a16:colId xmlns:a16="http://schemas.microsoft.com/office/drawing/2014/main" val="604207649"/>
                    </a:ext>
                  </a:extLst>
                </a:gridCol>
              </a:tblGrid>
              <a:tr h="992906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17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Deliver us from these mortal men which are thy hand </a:t>
                      </a:r>
                      <a:r>
                        <a:rPr lang="en-GB" sz="20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wherest</a:t>
                      </a:r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thou </a:t>
                      </a:r>
                      <a:r>
                        <a:rPr lang="en-GB" sz="20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smitest</a:t>
                      </a:r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/ even</a:t>
                      </a:r>
                      <a:r>
                        <a:rPr lang="en-GB" sz="2000" b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the mortal men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 </a:t>
                      </a:r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to this world. </a:t>
                      </a:r>
                    </a:p>
                    <a:p>
                      <a:endParaRPr lang="en-GB" sz="2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addictis</a:t>
                      </a:r>
                      <a:endParaRPr lang="en-GB" sz="2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5587719"/>
                  </a:ext>
                </a:extLst>
              </a:tr>
              <a:tr h="992906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92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All that are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unto wickedness, shall begin</a:t>
                      </a:r>
                      <a:r>
                        <a:rPr lang="en-GB" sz="20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to spread themselves to </a:t>
                      </a:r>
                      <a:r>
                        <a:rPr lang="en-GB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thentente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they should be blown away forever </a:t>
                      </a:r>
                    </a:p>
                    <a:p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dediti</a:t>
                      </a:r>
                      <a:endParaRPr lang="en-GB" sz="2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2469257"/>
                  </a:ext>
                </a:extLst>
              </a:tr>
              <a:tr h="830317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94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Shall they thus boast them selves / these men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and all given to wickedness </a:t>
                      </a:r>
                    </a:p>
                    <a:p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dediti</a:t>
                      </a:r>
                      <a:endParaRPr lang="en-GB" sz="2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775802"/>
                  </a:ext>
                </a:extLst>
              </a:tr>
              <a:tr h="992906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106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They were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&amp; married unto Baal </a:t>
                      </a:r>
                      <a:r>
                        <a:rPr lang="en-GB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peor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and they ate the dead sacrifices. </a:t>
                      </a:r>
                    </a:p>
                    <a:p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adiuncti</a:t>
                      </a:r>
                      <a:endParaRPr lang="en-GB" sz="2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0179966"/>
                  </a:ext>
                </a:extLst>
              </a:tr>
              <a:tr h="992906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119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Make fast they promises to thy servant: which is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unto thy worship.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addixit</a:t>
                      </a:r>
                      <a:endParaRPr lang="en-GB" sz="2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9878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74857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39487" y="4880283"/>
            <a:ext cx="11571151" cy="1620146"/>
          </a:xfrm>
          <a:prstGeom prst="rect">
            <a:avLst/>
          </a:prstGeom>
          <a:noFill/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2227" y="2986164"/>
            <a:ext cx="11571151" cy="1663926"/>
          </a:xfrm>
          <a:prstGeom prst="rect">
            <a:avLst/>
          </a:prstGeom>
          <a:noFill/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2229" y="2073733"/>
            <a:ext cx="11571151" cy="713009"/>
          </a:xfrm>
          <a:prstGeom prst="rect">
            <a:avLst/>
          </a:prstGeom>
          <a:noFill/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8619" y="46166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George </a:t>
            </a:r>
            <a:r>
              <a:rPr lang="en-GB" sz="3600" b="1" dirty="0" err="1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Joye</a:t>
            </a:r>
            <a:r>
              <a:rPr lang="en-GB" sz="3600" b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en-GB" sz="3600" b="1" i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The Psalter of David </a:t>
            </a:r>
            <a:r>
              <a:rPr lang="en-GB" sz="3600" b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(1530)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TextBox 7"/>
            <p:cNvSpPr txBox="1"/>
            <p:nvPr/>
          </p:nvSpPr>
          <p:spPr>
            <a:xfrm>
              <a:off x="6589486" y="0"/>
              <a:ext cx="5602514" cy="461665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2400" dirty="0">
                  <a:solidFill>
                    <a:schemeClr val="bg1">
                      <a:lumMod val="65000"/>
                    </a:schemeClr>
                  </a:solidFill>
                  <a:latin typeface="+mj-lt"/>
                </a:rPr>
                <a:t>PART ONE: ON THE ORIGINS OF ADDICTION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 w="317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11" name="Oval 10"/>
          <p:cNvSpPr/>
          <p:nvPr/>
        </p:nvSpPr>
        <p:spPr>
          <a:xfrm>
            <a:off x="10104301" y="2712289"/>
            <a:ext cx="1599835" cy="2148186"/>
          </a:xfrm>
          <a:prstGeom prst="ellipse">
            <a:avLst/>
          </a:prstGeom>
          <a:solidFill>
            <a:srgbClr val="9DBD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498875"/>
              </p:ext>
            </p:extLst>
          </p:nvPr>
        </p:nvGraphicFramePr>
        <p:xfrm>
          <a:off x="388619" y="2030191"/>
          <a:ext cx="11414761" cy="48278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2853">
                  <a:extLst>
                    <a:ext uri="{9D8B030D-6E8A-4147-A177-3AD203B41FA5}">
                      <a16:colId xmlns:a16="http://schemas.microsoft.com/office/drawing/2014/main" val="2549519072"/>
                    </a:ext>
                  </a:extLst>
                </a:gridCol>
                <a:gridCol w="8370307">
                  <a:extLst>
                    <a:ext uri="{9D8B030D-6E8A-4147-A177-3AD203B41FA5}">
                      <a16:colId xmlns:a16="http://schemas.microsoft.com/office/drawing/2014/main" val="3107781192"/>
                    </a:ext>
                  </a:extLst>
                </a:gridCol>
                <a:gridCol w="1371601">
                  <a:extLst>
                    <a:ext uri="{9D8B030D-6E8A-4147-A177-3AD203B41FA5}">
                      <a16:colId xmlns:a16="http://schemas.microsoft.com/office/drawing/2014/main" val="604207649"/>
                    </a:ext>
                  </a:extLst>
                </a:gridCol>
              </a:tblGrid>
              <a:tr h="992906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17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Deliver us from these mortal men which are thy hand </a:t>
                      </a:r>
                      <a:r>
                        <a:rPr lang="en-GB" sz="20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wherest</a:t>
                      </a:r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thou </a:t>
                      </a:r>
                      <a:r>
                        <a:rPr lang="en-GB" sz="20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smitest</a:t>
                      </a:r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/ even</a:t>
                      </a:r>
                      <a:r>
                        <a:rPr lang="en-GB" sz="2000" b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the mortal men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 </a:t>
                      </a:r>
                      <a:r>
                        <a:rPr lang="en-GB" sz="2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to this world. </a:t>
                      </a:r>
                    </a:p>
                    <a:p>
                      <a:endParaRPr lang="en-GB" sz="2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addictis</a:t>
                      </a:r>
                      <a:endParaRPr lang="en-GB" sz="2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5587719"/>
                  </a:ext>
                </a:extLst>
              </a:tr>
              <a:tr h="992906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92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All that are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unto wickedness, shall begin</a:t>
                      </a:r>
                      <a:r>
                        <a:rPr lang="en-GB" sz="20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to spread themselves to </a:t>
                      </a:r>
                      <a:r>
                        <a:rPr lang="en-GB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thentente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they should be blown away forever </a:t>
                      </a:r>
                    </a:p>
                    <a:p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dediti</a:t>
                      </a:r>
                      <a:endParaRPr lang="en-GB" sz="2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2469257"/>
                  </a:ext>
                </a:extLst>
              </a:tr>
              <a:tr h="830317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94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Shall they thus boast them selves / these men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and all given to wickedness </a:t>
                      </a:r>
                    </a:p>
                    <a:p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dediti</a:t>
                      </a:r>
                      <a:endParaRPr lang="en-GB" sz="2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775802"/>
                  </a:ext>
                </a:extLst>
              </a:tr>
              <a:tr h="992906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106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They were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&amp; married unto Baal </a:t>
                      </a:r>
                      <a:r>
                        <a:rPr lang="en-GB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peor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and they ate the dead sacrifices. </a:t>
                      </a:r>
                    </a:p>
                    <a:p>
                      <a:endParaRPr lang="en-GB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adiuncti</a:t>
                      </a:r>
                      <a:endParaRPr lang="en-GB" sz="2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0179966"/>
                  </a:ext>
                </a:extLst>
              </a:tr>
              <a:tr h="992906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Psalm 119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Make fast they promises to thy servant: which is </a:t>
                      </a:r>
                      <a:r>
                        <a:rPr lang="en-GB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addict</a:t>
                      </a:r>
                      <a:r>
                        <a:rPr lang="en-GB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unto thy worship.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addixit</a:t>
                      </a:r>
                      <a:endParaRPr lang="en-GB" sz="2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9878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17887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9DBDBA"/>
        </a:solidFill>
        <a:ln>
          <a:noFill/>
        </a:ln>
      </a:spPr>
      <a:bodyPr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3911</TotalTime>
  <Words>1687</Words>
  <Application>Microsoft Office PowerPoint</Application>
  <PresentationFormat>Widescreen</PresentationFormat>
  <Paragraphs>251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Microsoft JhengHei</vt:lpstr>
      <vt:lpstr>Arial</vt:lpstr>
      <vt:lpstr>Calibri</vt:lpstr>
      <vt:lpstr>Calibri Light</vt:lpstr>
      <vt:lpstr>Times New Roman</vt:lpstr>
      <vt:lpstr>Office Theme</vt:lpstr>
      <vt:lpstr>The invention of addiction in early modern England, 1629 - 1700</vt:lpstr>
      <vt:lpstr>PowerPoint Presentation</vt:lpstr>
      <vt:lpstr>George Joye, The Psalter of David (1530)</vt:lpstr>
      <vt:lpstr>George Joye, The Psalter of David (1530)</vt:lpstr>
      <vt:lpstr>George Joye, The Psalter of David (1530)</vt:lpstr>
      <vt:lpstr>George Joye, The Psalter of David (1530)</vt:lpstr>
      <vt:lpstr>George Joye, The Psalter of David (1530)</vt:lpstr>
      <vt:lpstr>George Joye, The Psalter of David (1530)</vt:lpstr>
      <vt:lpstr>George Joye, The Psalter of David (1530)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Discourses of addiction in early modern England</dc:title>
  <dc:creator>Jose</dc:creator>
  <cp:lastModifiedBy>Jose</cp:lastModifiedBy>
  <cp:revision>94</cp:revision>
  <dcterms:created xsi:type="dcterms:W3CDTF">2016-09-29T10:21:34Z</dcterms:created>
  <dcterms:modified xsi:type="dcterms:W3CDTF">2016-11-10T22:35:27Z</dcterms:modified>
</cp:coreProperties>
</file>