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tags/tag6.xml" ContentType="application/vnd.openxmlformats-officedocument.presentationml.tags+xml"/>
  <Override PartName="/ppt/diagrams/drawing2.xml" ContentType="application/vnd.ms-office.drawingml.diagramDrawing+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tags/tag14.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diagrams/colors2.xml" ContentType="application/vnd.openxmlformats-officedocument.drawingml.diagramColors+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82" r:id="rId4"/>
    <p:sldId id="259" r:id="rId5"/>
    <p:sldId id="260" r:id="rId6"/>
    <p:sldId id="263" r:id="rId7"/>
    <p:sldId id="264" r:id="rId8"/>
    <p:sldId id="265" r:id="rId9"/>
    <p:sldId id="283" r:id="rId10"/>
    <p:sldId id="274" r:id="rId11"/>
    <p:sldId id="277" r:id="rId12"/>
    <p:sldId id="281" r:id="rId13"/>
    <p:sldId id="276" r:id="rId14"/>
  </p:sldIdLst>
  <p:sldSz cx="9144000" cy="6858000" type="screen4x3"/>
  <p:notesSz cx="6858000" cy="9945688"/>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C5A"/>
    <a:srgbClr val="08A9BA"/>
    <a:srgbClr val="B80A48"/>
    <a:srgbClr val="669900"/>
    <a:srgbClr val="6699FF"/>
    <a:srgbClr val="99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325" autoAdjust="0"/>
  </p:normalViewPr>
  <p:slideViewPr>
    <p:cSldViewPr>
      <p:cViewPr varScale="1">
        <p:scale>
          <a:sx n="44" d="100"/>
          <a:sy n="44" d="100"/>
        </p:scale>
        <p:origin x="-12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450939-9611-48A3-9467-46E34B77CD02}" type="doc">
      <dgm:prSet loTypeId="urn:microsoft.com/office/officeart/2005/8/layout/venn3" loCatId="relationship" qsTypeId="urn:microsoft.com/office/officeart/2005/8/quickstyle/simple5" qsCatId="simple" csTypeId="urn:microsoft.com/office/officeart/2005/8/colors/colorful1#1" csCatId="colorful" phldr="1"/>
      <dgm:spPr/>
      <dgm:t>
        <a:bodyPr/>
        <a:lstStyle/>
        <a:p>
          <a:endParaRPr lang="en-GB"/>
        </a:p>
      </dgm:t>
    </dgm:pt>
    <dgm:pt modelId="{DC0A317F-08B5-40F1-9986-91F4B4AFA71A}">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GB" sz="4400" dirty="0" smtClean="0">
              <a:latin typeface="Arial" pitchFamily="34" charset="0"/>
              <a:cs typeface="Arial" pitchFamily="34" charset="0"/>
            </a:rPr>
            <a:t>ALD</a:t>
          </a:r>
          <a:endParaRPr lang="en-GB" sz="4400" dirty="0">
            <a:latin typeface="Arial" pitchFamily="34" charset="0"/>
            <a:cs typeface="Arial" pitchFamily="34" charset="0"/>
          </a:endParaRPr>
        </a:p>
      </dgm:t>
    </dgm:pt>
    <dgm:pt modelId="{9298D130-4A89-4F40-8AD0-F0B2BB49840B}" type="parTrans" cxnId="{32D8F0CB-B03F-4228-BC6C-2C922B6EE223}">
      <dgm:prSet/>
      <dgm:spPr/>
      <dgm:t>
        <a:bodyPr/>
        <a:lstStyle/>
        <a:p>
          <a:endParaRPr lang="en-GB"/>
        </a:p>
      </dgm:t>
    </dgm:pt>
    <dgm:pt modelId="{95812F6A-C5B8-41EE-913B-8BCCA3395EFA}" type="sibTrans" cxnId="{32D8F0CB-B03F-4228-BC6C-2C922B6EE223}">
      <dgm:prSet/>
      <dgm:spPr/>
      <dgm:t>
        <a:bodyPr/>
        <a:lstStyle/>
        <a:p>
          <a:endParaRPr lang="en-GB"/>
        </a:p>
      </dgm:t>
    </dgm:pt>
    <dgm:pt modelId="{6134A332-5497-4077-98C4-84AFE2AEE90C}">
      <dgm:prSet phldrT="[Text]"/>
      <dgm:spPr/>
      <dgm:t>
        <a:bodyPr/>
        <a:lstStyle/>
        <a:p>
          <a:endParaRPr lang="en-GB" dirty="0"/>
        </a:p>
      </dgm:t>
    </dgm:pt>
    <dgm:pt modelId="{48C9FBFE-137D-4E2C-B429-756AEADADED3}" type="parTrans" cxnId="{7BE7AD2C-F0E9-41DA-B540-C56C75AF6E86}">
      <dgm:prSet/>
      <dgm:spPr/>
      <dgm:t>
        <a:bodyPr/>
        <a:lstStyle/>
        <a:p>
          <a:endParaRPr lang="en-GB"/>
        </a:p>
      </dgm:t>
    </dgm:pt>
    <dgm:pt modelId="{C66E5C05-DAFB-4A57-AF22-37348E069A5E}" type="sibTrans" cxnId="{7BE7AD2C-F0E9-41DA-B540-C56C75AF6E86}">
      <dgm:prSet/>
      <dgm:spPr/>
      <dgm:t>
        <a:bodyPr/>
        <a:lstStyle/>
        <a:p>
          <a:endParaRPr lang="en-GB"/>
        </a:p>
      </dgm:t>
    </dgm:pt>
    <dgm:pt modelId="{334EF9A4-E417-49E2-9E1D-0D8FE4EEA9A1}">
      <dgm:prSet phldrT="[Text]"/>
      <dgm:spPr/>
      <dgm:t>
        <a:bodyPr/>
        <a:lstStyle/>
        <a:p>
          <a:endParaRPr lang="en-GB" dirty="0"/>
        </a:p>
      </dgm:t>
    </dgm:pt>
    <dgm:pt modelId="{0DD80ED9-3C4C-468F-B805-F1126E531A96}" type="parTrans" cxnId="{44447D0B-AEA7-482E-801B-CB72B4CBB668}">
      <dgm:prSet/>
      <dgm:spPr/>
      <dgm:t>
        <a:bodyPr/>
        <a:lstStyle/>
        <a:p>
          <a:endParaRPr lang="en-GB"/>
        </a:p>
      </dgm:t>
    </dgm:pt>
    <dgm:pt modelId="{077A2E32-5EC7-4D7B-831A-C96FEC9C1424}" type="sibTrans" cxnId="{44447D0B-AEA7-482E-801B-CB72B4CBB668}">
      <dgm:prSet/>
      <dgm:spPr/>
      <dgm:t>
        <a:bodyPr/>
        <a:lstStyle/>
        <a:p>
          <a:endParaRPr lang="en-GB"/>
        </a:p>
      </dgm:t>
    </dgm:pt>
    <dgm:pt modelId="{7E691D9E-DF1C-4F1C-9288-FAD8580B0BE2}">
      <dgm:prSet phldrT="[Text]"/>
      <dgm:spPr/>
      <dgm:t>
        <a:bodyPr/>
        <a:lstStyle/>
        <a:p>
          <a:endParaRPr lang="en-GB" dirty="0"/>
        </a:p>
      </dgm:t>
    </dgm:pt>
    <dgm:pt modelId="{4840B761-15AB-4226-9DAF-7387AE0FE8C4}" type="parTrans" cxnId="{C3FBC1B2-73DF-4ECE-BD22-EDFFB7237273}">
      <dgm:prSet/>
      <dgm:spPr/>
      <dgm:t>
        <a:bodyPr/>
        <a:lstStyle/>
        <a:p>
          <a:endParaRPr lang="en-GB"/>
        </a:p>
      </dgm:t>
    </dgm:pt>
    <dgm:pt modelId="{25916E5F-C8A7-4127-BD84-6668E05C39B7}" type="sibTrans" cxnId="{C3FBC1B2-73DF-4ECE-BD22-EDFFB7237273}">
      <dgm:prSet/>
      <dgm:spPr/>
      <dgm:t>
        <a:bodyPr/>
        <a:lstStyle/>
        <a:p>
          <a:endParaRPr lang="en-GB"/>
        </a:p>
      </dgm:t>
    </dgm:pt>
    <dgm:pt modelId="{DD6A5A99-8837-4C63-8F8E-1E348267E26D}" type="pres">
      <dgm:prSet presAssocID="{C9450939-9611-48A3-9467-46E34B77CD02}" presName="Name0" presStyleCnt="0">
        <dgm:presLayoutVars>
          <dgm:dir/>
          <dgm:resizeHandles val="exact"/>
        </dgm:presLayoutVars>
      </dgm:prSet>
      <dgm:spPr/>
      <dgm:t>
        <a:bodyPr/>
        <a:lstStyle/>
        <a:p>
          <a:endParaRPr lang="en-GB"/>
        </a:p>
      </dgm:t>
    </dgm:pt>
    <dgm:pt modelId="{B6AB4CA1-1680-4B57-B1AF-E559D040C5C6}" type="pres">
      <dgm:prSet presAssocID="{DC0A317F-08B5-40F1-9986-91F4B4AFA71A}" presName="Name5" presStyleLbl="vennNode1" presStyleIdx="0" presStyleCnt="4" custLinFactX="100000" custLinFactNeighborX="110539" custLinFactNeighborY="-47436">
        <dgm:presLayoutVars>
          <dgm:bulletEnabled val="1"/>
        </dgm:presLayoutVars>
      </dgm:prSet>
      <dgm:spPr/>
      <dgm:t>
        <a:bodyPr/>
        <a:lstStyle/>
        <a:p>
          <a:endParaRPr lang="en-GB"/>
        </a:p>
      </dgm:t>
    </dgm:pt>
    <dgm:pt modelId="{AF28D4C6-4357-4FFE-A9DB-03D1AD297A30}" type="pres">
      <dgm:prSet presAssocID="{95812F6A-C5B8-41EE-913B-8BCCA3395EFA}" presName="space" presStyleCnt="0"/>
      <dgm:spPr/>
    </dgm:pt>
    <dgm:pt modelId="{1106063A-8849-4743-9D06-C636A8170BB3}" type="pres">
      <dgm:prSet presAssocID="{6134A332-5497-4077-98C4-84AFE2AEE90C}" presName="Name5" presStyleLbl="vennNode1" presStyleIdx="1" presStyleCnt="4" custLinFactNeighborX="-20664" custLinFactNeighborY="5411">
        <dgm:presLayoutVars>
          <dgm:bulletEnabled val="1"/>
        </dgm:presLayoutVars>
      </dgm:prSet>
      <dgm:spPr/>
      <dgm:t>
        <a:bodyPr/>
        <a:lstStyle/>
        <a:p>
          <a:endParaRPr lang="en-GB"/>
        </a:p>
      </dgm:t>
    </dgm:pt>
    <dgm:pt modelId="{901CA232-C786-4918-9B3A-7BAFD720DBC7}" type="pres">
      <dgm:prSet presAssocID="{C66E5C05-DAFB-4A57-AF22-37348E069A5E}" presName="space" presStyleCnt="0"/>
      <dgm:spPr/>
    </dgm:pt>
    <dgm:pt modelId="{E3DB77D4-ED36-4FFF-9B7B-2BA1F4D7F437}" type="pres">
      <dgm:prSet presAssocID="{334EF9A4-E417-49E2-9E1D-0D8FE4EEA9A1}" presName="Name5" presStyleLbl="vennNode1" presStyleIdx="2" presStyleCnt="4" custLinFactNeighborX="25228" custLinFactNeighborY="5411">
        <dgm:presLayoutVars>
          <dgm:bulletEnabled val="1"/>
        </dgm:presLayoutVars>
      </dgm:prSet>
      <dgm:spPr/>
      <dgm:t>
        <a:bodyPr/>
        <a:lstStyle/>
        <a:p>
          <a:endParaRPr lang="en-GB"/>
        </a:p>
      </dgm:t>
    </dgm:pt>
    <dgm:pt modelId="{7275A208-F94D-48CB-924E-F4C82CA7190E}" type="pres">
      <dgm:prSet presAssocID="{077A2E32-5EC7-4D7B-831A-C96FEC9C1424}" presName="space" presStyleCnt="0"/>
      <dgm:spPr/>
    </dgm:pt>
    <dgm:pt modelId="{E6034B7B-1755-49E9-B689-D7386A5D713D}" type="pres">
      <dgm:prSet presAssocID="{7E691D9E-DF1C-4F1C-9288-FAD8580B0BE2}" presName="Name5" presStyleLbl="vennNode1" presStyleIdx="3" presStyleCnt="4" custLinFactX="-8714" custLinFactNeighborX="-100000" custLinFactNeighborY="-50739">
        <dgm:presLayoutVars>
          <dgm:bulletEnabled val="1"/>
        </dgm:presLayoutVars>
      </dgm:prSet>
      <dgm:spPr/>
      <dgm:t>
        <a:bodyPr/>
        <a:lstStyle/>
        <a:p>
          <a:endParaRPr lang="en-GB"/>
        </a:p>
      </dgm:t>
    </dgm:pt>
  </dgm:ptLst>
  <dgm:cxnLst>
    <dgm:cxn modelId="{C3FBC1B2-73DF-4ECE-BD22-EDFFB7237273}" srcId="{C9450939-9611-48A3-9467-46E34B77CD02}" destId="{7E691D9E-DF1C-4F1C-9288-FAD8580B0BE2}" srcOrd="3" destOrd="0" parTransId="{4840B761-15AB-4226-9DAF-7387AE0FE8C4}" sibTransId="{25916E5F-C8A7-4127-BD84-6668E05C39B7}"/>
    <dgm:cxn modelId="{4ADDF94D-FDC2-43FA-A704-775807F6C915}" type="presOf" srcId="{C9450939-9611-48A3-9467-46E34B77CD02}" destId="{DD6A5A99-8837-4C63-8F8E-1E348267E26D}" srcOrd="0" destOrd="0" presId="urn:microsoft.com/office/officeart/2005/8/layout/venn3"/>
    <dgm:cxn modelId="{82ECA18F-974A-4C6F-940A-0CE3D298AFCB}" type="presOf" srcId="{334EF9A4-E417-49E2-9E1D-0D8FE4EEA9A1}" destId="{E3DB77D4-ED36-4FFF-9B7B-2BA1F4D7F437}" srcOrd="0" destOrd="0" presId="urn:microsoft.com/office/officeart/2005/8/layout/venn3"/>
    <dgm:cxn modelId="{44447D0B-AEA7-482E-801B-CB72B4CBB668}" srcId="{C9450939-9611-48A3-9467-46E34B77CD02}" destId="{334EF9A4-E417-49E2-9E1D-0D8FE4EEA9A1}" srcOrd="2" destOrd="0" parTransId="{0DD80ED9-3C4C-468F-B805-F1126E531A96}" sibTransId="{077A2E32-5EC7-4D7B-831A-C96FEC9C1424}"/>
    <dgm:cxn modelId="{7BE7AD2C-F0E9-41DA-B540-C56C75AF6E86}" srcId="{C9450939-9611-48A3-9467-46E34B77CD02}" destId="{6134A332-5497-4077-98C4-84AFE2AEE90C}" srcOrd="1" destOrd="0" parTransId="{48C9FBFE-137D-4E2C-B429-756AEADADED3}" sibTransId="{C66E5C05-DAFB-4A57-AF22-37348E069A5E}"/>
    <dgm:cxn modelId="{32D8F0CB-B03F-4228-BC6C-2C922B6EE223}" srcId="{C9450939-9611-48A3-9467-46E34B77CD02}" destId="{DC0A317F-08B5-40F1-9986-91F4B4AFA71A}" srcOrd="0" destOrd="0" parTransId="{9298D130-4A89-4F40-8AD0-F0B2BB49840B}" sibTransId="{95812F6A-C5B8-41EE-913B-8BCCA3395EFA}"/>
    <dgm:cxn modelId="{639BB4BC-4E5A-4AEC-8C28-B12A0CF1C8E7}" type="presOf" srcId="{6134A332-5497-4077-98C4-84AFE2AEE90C}" destId="{1106063A-8849-4743-9D06-C636A8170BB3}" srcOrd="0" destOrd="0" presId="urn:microsoft.com/office/officeart/2005/8/layout/venn3"/>
    <dgm:cxn modelId="{159F695B-75C1-47BA-90B0-6B0EA8366DBB}" type="presOf" srcId="{7E691D9E-DF1C-4F1C-9288-FAD8580B0BE2}" destId="{E6034B7B-1755-49E9-B689-D7386A5D713D}" srcOrd="0" destOrd="0" presId="urn:microsoft.com/office/officeart/2005/8/layout/venn3"/>
    <dgm:cxn modelId="{76896B86-C8CB-4D57-88F0-B70A39407E47}" type="presOf" srcId="{DC0A317F-08B5-40F1-9986-91F4B4AFA71A}" destId="{B6AB4CA1-1680-4B57-B1AF-E559D040C5C6}" srcOrd="0" destOrd="0" presId="urn:microsoft.com/office/officeart/2005/8/layout/venn3"/>
    <dgm:cxn modelId="{9A7A030B-A183-42DE-A58B-23A2311FC0BD}" type="presParOf" srcId="{DD6A5A99-8837-4C63-8F8E-1E348267E26D}" destId="{B6AB4CA1-1680-4B57-B1AF-E559D040C5C6}" srcOrd="0" destOrd="0" presId="urn:microsoft.com/office/officeart/2005/8/layout/venn3"/>
    <dgm:cxn modelId="{D05DA46F-B6A0-43BC-BC9C-992FA1A1262D}" type="presParOf" srcId="{DD6A5A99-8837-4C63-8F8E-1E348267E26D}" destId="{AF28D4C6-4357-4FFE-A9DB-03D1AD297A30}" srcOrd="1" destOrd="0" presId="urn:microsoft.com/office/officeart/2005/8/layout/venn3"/>
    <dgm:cxn modelId="{416FD5AA-44AA-4AC9-9318-4D75BB04ACBC}" type="presParOf" srcId="{DD6A5A99-8837-4C63-8F8E-1E348267E26D}" destId="{1106063A-8849-4743-9D06-C636A8170BB3}" srcOrd="2" destOrd="0" presId="urn:microsoft.com/office/officeart/2005/8/layout/venn3"/>
    <dgm:cxn modelId="{5731B6D3-B393-4CC9-9C8D-E324C6F26D74}" type="presParOf" srcId="{DD6A5A99-8837-4C63-8F8E-1E348267E26D}" destId="{901CA232-C786-4918-9B3A-7BAFD720DBC7}" srcOrd="3" destOrd="0" presId="urn:microsoft.com/office/officeart/2005/8/layout/venn3"/>
    <dgm:cxn modelId="{6CBBBAB5-B1BA-458B-8B91-11FAFE4703F2}" type="presParOf" srcId="{DD6A5A99-8837-4C63-8F8E-1E348267E26D}" destId="{E3DB77D4-ED36-4FFF-9B7B-2BA1F4D7F437}" srcOrd="4" destOrd="0" presId="urn:microsoft.com/office/officeart/2005/8/layout/venn3"/>
    <dgm:cxn modelId="{101C7C92-5271-47E4-A7E1-E6CD4C6EC218}" type="presParOf" srcId="{DD6A5A99-8837-4C63-8F8E-1E348267E26D}" destId="{7275A208-F94D-48CB-924E-F4C82CA7190E}" srcOrd="5" destOrd="0" presId="urn:microsoft.com/office/officeart/2005/8/layout/venn3"/>
    <dgm:cxn modelId="{D182E369-2EF1-4043-8108-A74995381B3E}" type="presParOf" srcId="{DD6A5A99-8837-4C63-8F8E-1E348267E26D}" destId="{E6034B7B-1755-49E9-B689-D7386A5D713D}" srcOrd="6" destOrd="0" presId="urn:microsoft.com/office/officeart/2005/8/layout/venn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450939-9611-48A3-9467-46E34B77CD02}" type="doc">
      <dgm:prSet loTypeId="urn:microsoft.com/office/officeart/2005/8/layout/venn3" loCatId="relationship" qsTypeId="urn:microsoft.com/office/officeart/2005/8/quickstyle/simple5" qsCatId="simple" csTypeId="urn:microsoft.com/office/officeart/2005/8/colors/colorful1#1" csCatId="colorful" phldr="1"/>
      <dgm:spPr/>
      <dgm:t>
        <a:bodyPr/>
        <a:lstStyle/>
        <a:p>
          <a:endParaRPr lang="en-GB"/>
        </a:p>
      </dgm:t>
    </dgm:pt>
    <dgm:pt modelId="{DC0A317F-08B5-40F1-9986-91F4B4AFA71A}">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GB" sz="2000" dirty="0" smtClean="0">
              <a:latin typeface="Arial" pitchFamily="34" charset="0"/>
              <a:cs typeface="Arial" pitchFamily="34" charset="0"/>
            </a:rPr>
            <a:t>ALD</a:t>
          </a:r>
          <a:endParaRPr lang="en-GB" sz="2000" dirty="0">
            <a:latin typeface="Arial" pitchFamily="34" charset="0"/>
            <a:cs typeface="Arial" pitchFamily="34" charset="0"/>
          </a:endParaRPr>
        </a:p>
      </dgm:t>
    </dgm:pt>
    <dgm:pt modelId="{9298D130-4A89-4F40-8AD0-F0B2BB49840B}" type="parTrans" cxnId="{32D8F0CB-B03F-4228-BC6C-2C922B6EE223}">
      <dgm:prSet/>
      <dgm:spPr/>
      <dgm:t>
        <a:bodyPr/>
        <a:lstStyle/>
        <a:p>
          <a:endParaRPr lang="en-GB"/>
        </a:p>
      </dgm:t>
    </dgm:pt>
    <dgm:pt modelId="{95812F6A-C5B8-41EE-913B-8BCCA3395EFA}" type="sibTrans" cxnId="{32D8F0CB-B03F-4228-BC6C-2C922B6EE223}">
      <dgm:prSet/>
      <dgm:spPr/>
      <dgm:t>
        <a:bodyPr/>
        <a:lstStyle/>
        <a:p>
          <a:endParaRPr lang="en-GB"/>
        </a:p>
      </dgm:t>
    </dgm:pt>
    <dgm:pt modelId="{6134A332-5497-4077-98C4-84AFE2AEE90C}">
      <dgm:prSet phldrT="[Text]"/>
      <dgm:spPr/>
      <dgm:t>
        <a:bodyPr/>
        <a:lstStyle/>
        <a:p>
          <a:endParaRPr lang="en-GB" dirty="0"/>
        </a:p>
      </dgm:t>
    </dgm:pt>
    <dgm:pt modelId="{48C9FBFE-137D-4E2C-B429-756AEADADED3}" type="parTrans" cxnId="{7BE7AD2C-F0E9-41DA-B540-C56C75AF6E86}">
      <dgm:prSet/>
      <dgm:spPr/>
      <dgm:t>
        <a:bodyPr/>
        <a:lstStyle/>
        <a:p>
          <a:endParaRPr lang="en-GB"/>
        </a:p>
      </dgm:t>
    </dgm:pt>
    <dgm:pt modelId="{C66E5C05-DAFB-4A57-AF22-37348E069A5E}" type="sibTrans" cxnId="{7BE7AD2C-F0E9-41DA-B540-C56C75AF6E86}">
      <dgm:prSet/>
      <dgm:spPr/>
      <dgm:t>
        <a:bodyPr/>
        <a:lstStyle/>
        <a:p>
          <a:endParaRPr lang="en-GB"/>
        </a:p>
      </dgm:t>
    </dgm:pt>
    <dgm:pt modelId="{334EF9A4-E417-49E2-9E1D-0D8FE4EEA9A1}">
      <dgm:prSet phldrT="[Text]"/>
      <dgm:spPr/>
      <dgm:t>
        <a:bodyPr/>
        <a:lstStyle/>
        <a:p>
          <a:endParaRPr lang="en-GB" dirty="0"/>
        </a:p>
      </dgm:t>
    </dgm:pt>
    <dgm:pt modelId="{0DD80ED9-3C4C-468F-B805-F1126E531A96}" type="parTrans" cxnId="{44447D0B-AEA7-482E-801B-CB72B4CBB668}">
      <dgm:prSet/>
      <dgm:spPr/>
      <dgm:t>
        <a:bodyPr/>
        <a:lstStyle/>
        <a:p>
          <a:endParaRPr lang="en-GB"/>
        </a:p>
      </dgm:t>
    </dgm:pt>
    <dgm:pt modelId="{077A2E32-5EC7-4D7B-831A-C96FEC9C1424}" type="sibTrans" cxnId="{44447D0B-AEA7-482E-801B-CB72B4CBB668}">
      <dgm:prSet/>
      <dgm:spPr/>
      <dgm:t>
        <a:bodyPr/>
        <a:lstStyle/>
        <a:p>
          <a:endParaRPr lang="en-GB"/>
        </a:p>
      </dgm:t>
    </dgm:pt>
    <dgm:pt modelId="{7E691D9E-DF1C-4F1C-9288-FAD8580B0BE2}">
      <dgm:prSet phldrT="[Text]"/>
      <dgm:spPr/>
      <dgm:t>
        <a:bodyPr/>
        <a:lstStyle/>
        <a:p>
          <a:endParaRPr lang="en-GB" dirty="0"/>
        </a:p>
      </dgm:t>
    </dgm:pt>
    <dgm:pt modelId="{4840B761-15AB-4226-9DAF-7387AE0FE8C4}" type="parTrans" cxnId="{C3FBC1B2-73DF-4ECE-BD22-EDFFB7237273}">
      <dgm:prSet/>
      <dgm:spPr/>
      <dgm:t>
        <a:bodyPr/>
        <a:lstStyle/>
        <a:p>
          <a:endParaRPr lang="en-GB"/>
        </a:p>
      </dgm:t>
    </dgm:pt>
    <dgm:pt modelId="{25916E5F-C8A7-4127-BD84-6668E05C39B7}" type="sibTrans" cxnId="{C3FBC1B2-73DF-4ECE-BD22-EDFFB7237273}">
      <dgm:prSet/>
      <dgm:spPr/>
      <dgm:t>
        <a:bodyPr/>
        <a:lstStyle/>
        <a:p>
          <a:endParaRPr lang="en-GB"/>
        </a:p>
      </dgm:t>
    </dgm:pt>
    <dgm:pt modelId="{DD6A5A99-8837-4C63-8F8E-1E348267E26D}" type="pres">
      <dgm:prSet presAssocID="{C9450939-9611-48A3-9467-46E34B77CD02}" presName="Name0" presStyleCnt="0">
        <dgm:presLayoutVars>
          <dgm:dir/>
          <dgm:resizeHandles val="exact"/>
        </dgm:presLayoutVars>
      </dgm:prSet>
      <dgm:spPr/>
      <dgm:t>
        <a:bodyPr/>
        <a:lstStyle/>
        <a:p>
          <a:endParaRPr lang="en-GB"/>
        </a:p>
      </dgm:t>
    </dgm:pt>
    <dgm:pt modelId="{B6AB4CA1-1680-4B57-B1AF-E559D040C5C6}" type="pres">
      <dgm:prSet presAssocID="{DC0A317F-08B5-40F1-9986-91F4B4AFA71A}" presName="Name5" presStyleLbl="vennNode1" presStyleIdx="0" presStyleCnt="4" custLinFactX="100000" custLinFactNeighborX="121020" custLinFactNeighborY="-41592">
        <dgm:presLayoutVars>
          <dgm:bulletEnabled val="1"/>
        </dgm:presLayoutVars>
      </dgm:prSet>
      <dgm:spPr/>
      <dgm:t>
        <a:bodyPr/>
        <a:lstStyle/>
        <a:p>
          <a:endParaRPr lang="en-GB"/>
        </a:p>
      </dgm:t>
    </dgm:pt>
    <dgm:pt modelId="{AF28D4C6-4357-4FFE-A9DB-03D1AD297A30}" type="pres">
      <dgm:prSet presAssocID="{95812F6A-C5B8-41EE-913B-8BCCA3395EFA}" presName="space" presStyleCnt="0"/>
      <dgm:spPr/>
    </dgm:pt>
    <dgm:pt modelId="{1106063A-8849-4743-9D06-C636A8170BB3}" type="pres">
      <dgm:prSet presAssocID="{6134A332-5497-4077-98C4-84AFE2AEE90C}" presName="Name5" presStyleLbl="vennNode1" presStyleIdx="1" presStyleCnt="4" custLinFactX="83085" custLinFactNeighborX="100000" custLinFactNeighborY="-80846">
        <dgm:presLayoutVars>
          <dgm:bulletEnabled val="1"/>
        </dgm:presLayoutVars>
      </dgm:prSet>
      <dgm:spPr/>
      <dgm:t>
        <a:bodyPr/>
        <a:lstStyle/>
        <a:p>
          <a:endParaRPr lang="en-GB"/>
        </a:p>
      </dgm:t>
    </dgm:pt>
    <dgm:pt modelId="{901CA232-C786-4918-9B3A-7BAFD720DBC7}" type="pres">
      <dgm:prSet presAssocID="{C66E5C05-DAFB-4A57-AF22-37348E069A5E}" presName="space" presStyleCnt="0"/>
      <dgm:spPr/>
    </dgm:pt>
    <dgm:pt modelId="{E3DB77D4-ED36-4FFF-9B7B-2BA1F4D7F437}" type="pres">
      <dgm:prSet presAssocID="{334EF9A4-E417-49E2-9E1D-0D8FE4EEA9A1}" presName="Name5" presStyleLbl="vennNode1" presStyleIdx="2" presStyleCnt="4" custLinFactX="3085" custLinFactNeighborX="100000" custLinFactNeighborY="-2338">
        <dgm:presLayoutVars>
          <dgm:bulletEnabled val="1"/>
        </dgm:presLayoutVars>
      </dgm:prSet>
      <dgm:spPr/>
      <dgm:t>
        <a:bodyPr/>
        <a:lstStyle/>
        <a:p>
          <a:endParaRPr lang="en-GB"/>
        </a:p>
      </dgm:t>
    </dgm:pt>
    <dgm:pt modelId="{7275A208-F94D-48CB-924E-F4C82CA7190E}" type="pres">
      <dgm:prSet presAssocID="{077A2E32-5EC7-4D7B-831A-C96FEC9C1424}" presName="space" presStyleCnt="0"/>
      <dgm:spPr/>
    </dgm:pt>
    <dgm:pt modelId="{E6034B7B-1755-49E9-B689-D7386A5D713D}" type="pres">
      <dgm:prSet presAssocID="{7E691D9E-DF1C-4F1C-9288-FAD8580B0BE2}" presName="Name5" presStyleLbl="vennNode1" presStyleIdx="3" presStyleCnt="4" custLinFactX="-100000" custLinFactNeighborX="-144403" custLinFactNeighborY="43458">
        <dgm:presLayoutVars>
          <dgm:bulletEnabled val="1"/>
        </dgm:presLayoutVars>
      </dgm:prSet>
      <dgm:spPr/>
      <dgm:t>
        <a:bodyPr/>
        <a:lstStyle/>
        <a:p>
          <a:endParaRPr lang="en-GB"/>
        </a:p>
      </dgm:t>
    </dgm:pt>
  </dgm:ptLst>
  <dgm:cxnLst>
    <dgm:cxn modelId="{C3FBC1B2-73DF-4ECE-BD22-EDFFB7237273}" srcId="{C9450939-9611-48A3-9467-46E34B77CD02}" destId="{7E691D9E-DF1C-4F1C-9288-FAD8580B0BE2}" srcOrd="3" destOrd="0" parTransId="{4840B761-15AB-4226-9DAF-7387AE0FE8C4}" sibTransId="{25916E5F-C8A7-4127-BD84-6668E05C39B7}"/>
    <dgm:cxn modelId="{9B31E502-D309-4CE8-BE52-E7053D9CC911}" type="presOf" srcId="{6134A332-5497-4077-98C4-84AFE2AEE90C}" destId="{1106063A-8849-4743-9D06-C636A8170BB3}" srcOrd="0" destOrd="0" presId="urn:microsoft.com/office/officeart/2005/8/layout/venn3"/>
    <dgm:cxn modelId="{9D3642E9-6121-421B-897A-A684B8ADFD3D}" type="presOf" srcId="{7E691D9E-DF1C-4F1C-9288-FAD8580B0BE2}" destId="{E6034B7B-1755-49E9-B689-D7386A5D713D}" srcOrd="0" destOrd="0" presId="urn:microsoft.com/office/officeart/2005/8/layout/venn3"/>
    <dgm:cxn modelId="{44447D0B-AEA7-482E-801B-CB72B4CBB668}" srcId="{C9450939-9611-48A3-9467-46E34B77CD02}" destId="{334EF9A4-E417-49E2-9E1D-0D8FE4EEA9A1}" srcOrd="2" destOrd="0" parTransId="{0DD80ED9-3C4C-468F-B805-F1126E531A96}" sibTransId="{077A2E32-5EC7-4D7B-831A-C96FEC9C1424}"/>
    <dgm:cxn modelId="{518CFB0F-7B61-4F40-9222-DC10FA38DEDA}" type="presOf" srcId="{DC0A317F-08B5-40F1-9986-91F4B4AFA71A}" destId="{B6AB4CA1-1680-4B57-B1AF-E559D040C5C6}" srcOrd="0" destOrd="0" presId="urn:microsoft.com/office/officeart/2005/8/layout/venn3"/>
    <dgm:cxn modelId="{A280B399-3D17-47F9-A654-BA35B60E69C9}" type="presOf" srcId="{C9450939-9611-48A3-9467-46E34B77CD02}" destId="{DD6A5A99-8837-4C63-8F8E-1E348267E26D}" srcOrd="0" destOrd="0" presId="urn:microsoft.com/office/officeart/2005/8/layout/venn3"/>
    <dgm:cxn modelId="{7BE7AD2C-F0E9-41DA-B540-C56C75AF6E86}" srcId="{C9450939-9611-48A3-9467-46E34B77CD02}" destId="{6134A332-5497-4077-98C4-84AFE2AEE90C}" srcOrd="1" destOrd="0" parTransId="{48C9FBFE-137D-4E2C-B429-756AEADADED3}" sibTransId="{C66E5C05-DAFB-4A57-AF22-37348E069A5E}"/>
    <dgm:cxn modelId="{32D8F0CB-B03F-4228-BC6C-2C922B6EE223}" srcId="{C9450939-9611-48A3-9467-46E34B77CD02}" destId="{DC0A317F-08B5-40F1-9986-91F4B4AFA71A}" srcOrd="0" destOrd="0" parTransId="{9298D130-4A89-4F40-8AD0-F0B2BB49840B}" sibTransId="{95812F6A-C5B8-41EE-913B-8BCCA3395EFA}"/>
    <dgm:cxn modelId="{4387A95E-1F5A-4A03-959E-E9DCEB46FF32}" type="presOf" srcId="{334EF9A4-E417-49E2-9E1D-0D8FE4EEA9A1}" destId="{E3DB77D4-ED36-4FFF-9B7B-2BA1F4D7F437}" srcOrd="0" destOrd="0" presId="urn:microsoft.com/office/officeart/2005/8/layout/venn3"/>
    <dgm:cxn modelId="{3DC9863C-053D-4950-91A4-E4E7A11BCEF1}" type="presParOf" srcId="{DD6A5A99-8837-4C63-8F8E-1E348267E26D}" destId="{B6AB4CA1-1680-4B57-B1AF-E559D040C5C6}" srcOrd="0" destOrd="0" presId="urn:microsoft.com/office/officeart/2005/8/layout/venn3"/>
    <dgm:cxn modelId="{47CAA1C7-F921-434D-A66B-566829335DA3}" type="presParOf" srcId="{DD6A5A99-8837-4C63-8F8E-1E348267E26D}" destId="{AF28D4C6-4357-4FFE-A9DB-03D1AD297A30}" srcOrd="1" destOrd="0" presId="urn:microsoft.com/office/officeart/2005/8/layout/venn3"/>
    <dgm:cxn modelId="{1ABAA41A-2AD0-4A35-85F4-A40A6556D610}" type="presParOf" srcId="{DD6A5A99-8837-4C63-8F8E-1E348267E26D}" destId="{1106063A-8849-4743-9D06-C636A8170BB3}" srcOrd="2" destOrd="0" presId="urn:microsoft.com/office/officeart/2005/8/layout/venn3"/>
    <dgm:cxn modelId="{DF630D87-64C1-4A4D-8BD6-DFD281F01E1B}" type="presParOf" srcId="{DD6A5A99-8837-4C63-8F8E-1E348267E26D}" destId="{901CA232-C786-4918-9B3A-7BAFD720DBC7}" srcOrd="3" destOrd="0" presId="urn:microsoft.com/office/officeart/2005/8/layout/venn3"/>
    <dgm:cxn modelId="{B79E3E48-2AAC-4CF6-8C89-198A7E99311B}" type="presParOf" srcId="{DD6A5A99-8837-4C63-8F8E-1E348267E26D}" destId="{E3DB77D4-ED36-4FFF-9B7B-2BA1F4D7F437}" srcOrd="4" destOrd="0" presId="urn:microsoft.com/office/officeart/2005/8/layout/venn3"/>
    <dgm:cxn modelId="{881562A9-BF1E-4B3D-8D1F-EEF0B4A6C895}" type="presParOf" srcId="{DD6A5A99-8837-4C63-8F8E-1E348267E26D}" destId="{7275A208-F94D-48CB-924E-F4C82CA7190E}" srcOrd="5" destOrd="0" presId="urn:microsoft.com/office/officeart/2005/8/layout/venn3"/>
    <dgm:cxn modelId="{B817BE0C-6BD6-42B9-A48A-568C45151D02}" type="presParOf" srcId="{DD6A5A99-8837-4C63-8F8E-1E348267E26D}" destId="{E6034B7B-1755-49E9-B689-D7386A5D713D}" srcOrd="6" destOrd="0" presId="urn:microsoft.com/office/officeart/2005/8/layout/venn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D77064D-E878-4250-B8D5-5462566FB126}" type="datetimeFigureOut">
              <a:rPr lang="en-GB"/>
              <a:pPr>
                <a:defRPr/>
              </a:pPr>
              <a:t>09/11/2012</a:t>
            </a:fld>
            <a:endParaRPr lang="en-GB"/>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132119E-D8EE-4068-AB74-29ED911075C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26E3DA2-F992-4F1A-97A1-9A60FE3F4D32}" type="datetimeFigureOut">
              <a:rPr lang="en-GB"/>
              <a:pPr>
                <a:defRPr/>
              </a:pPr>
              <a:t>09/11/2012</a:t>
            </a:fld>
            <a:endParaRPr lang="en-GB"/>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84B9056-A41D-4404-8729-C6CBEFD01F1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Good morning. My name’s Helen Collinson, I’m a final year medical student from the University of Southampton. Today I’m going to talk about the study that myself and another medical student conducted over the past 2 years, entitled “Impact of alcohol related problems on families”. </a:t>
            </a:r>
          </a:p>
          <a:p>
            <a:pPr eaLnBrk="1" hangingPunct="1">
              <a:spcBef>
                <a:spcPct val="0"/>
              </a:spcBef>
            </a:pPr>
            <a:endParaRPr lang="en-GB" smtClean="0"/>
          </a:p>
          <a:p>
            <a:pPr eaLnBrk="1" hangingPunct="1">
              <a:spcBef>
                <a:spcPct val="0"/>
              </a:spcBef>
            </a:pPr>
            <a:endParaRPr lang="en-GB"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B8195B-86A4-4E12-9B4B-35E1CDDE3C25}" type="slidenum">
              <a:rPr lang="en-GB"/>
              <a:pPr fontAlgn="base">
                <a:spcBef>
                  <a:spcPct val="0"/>
                </a:spcBef>
                <a:spcAft>
                  <a:spcPct val="0"/>
                </a:spcAft>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So what messages does this study have for us? </a:t>
            </a:r>
          </a:p>
          <a:p>
            <a:pPr eaLnBrk="1" hangingPunct="1">
              <a:spcBef>
                <a:spcPct val="0"/>
              </a:spcBef>
            </a:pPr>
            <a:endParaRPr lang="en-GB" smtClean="0"/>
          </a:p>
          <a:p>
            <a:pPr eaLnBrk="1" hangingPunct="1">
              <a:spcBef>
                <a:spcPct val="0"/>
              </a:spcBef>
            </a:pPr>
            <a:r>
              <a:rPr lang="en-GB" smtClean="0"/>
              <a:t>How can these family members be helped?</a:t>
            </a:r>
          </a:p>
          <a:p>
            <a:pPr eaLnBrk="1" hangingPunct="1">
              <a:spcBef>
                <a:spcPct val="0"/>
              </a:spcBef>
            </a:pPr>
            <a:endParaRPr lang="en-GB" smtClean="0"/>
          </a:p>
          <a:p>
            <a:pPr eaLnBrk="1" hangingPunct="1">
              <a:spcBef>
                <a:spcPct val="0"/>
              </a:spcBef>
            </a:pPr>
            <a:r>
              <a:rPr lang="en-GB" smtClean="0"/>
              <a:t>Well ultimately the problems stem from the patients alcohol use so improving for patient care for those affected and decreasing alcohol use at a national level could go some way to easing the burden for families. However that is far beyond the realms of this study and some family members have been so affected by their relatives drinking that even if they now stopped the negative impact has already occurred (on themselves and their children). </a:t>
            </a:r>
          </a:p>
          <a:p>
            <a:pPr eaLnBrk="1" hangingPunct="1">
              <a:spcBef>
                <a:spcPct val="0"/>
              </a:spcBef>
            </a:pPr>
            <a:endParaRPr lang="en-GB" smtClean="0"/>
          </a:p>
          <a:p>
            <a:pPr eaLnBrk="1" hangingPunct="1">
              <a:spcBef>
                <a:spcPct val="0"/>
              </a:spcBef>
            </a:pPr>
            <a:r>
              <a:rPr lang="en-GB" smtClean="0"/>
              <a:t>These families need support and although community alcohol services should be offering this, those that present to hospital with ALD patients miss out. Whether this support is adequate needs to be further assessed but at the very least the same level of care should be accessible no matter which domain of healthcare services these family members are involved in. Hence my recommendations…..</a:t>
            </a:r>
          </a:p>
          <a:p>
            <a:pPr eaLnBrk="1" hangingPunct="1">
              <a:spcBef>
                <a:spcPct val="0"/>
              </a:spcBef>
            </a:pPr>
            <a:endParaRPr lang="en-GB"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51B4F2-FB96-4C8B-8CFA-150D1379DFB4}" type="slidenum">
              <a:rPr lang="en-GB"/>
              <a:pPr fontAlgn="base">
                <a:spcBef>
                  <a:spcPct val="0"/>
                </a:spcBef>
                <a:spcAft>
                  <a:spcPct val="0"/>
                </a:spcAft>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Well ultimately the problems stem from the patients alcohol use so improving for patient care for those affected and decreasing alcohol use at a national level could go some way to easing the burden for families. However that is far beyond the realms of this study and some family members have been so affected by their relatives drinking that even if they now stopped the negative impact has already occurred (on themselves and their children). </a:t>
            </a:r>
          </a:p>
          <a:p>
            <a:pPr eaLnBrk="1" hangingPunct="1">
              <a:spcBef>
                <a:spcPct val="0"/>
              </a:spcBef>
            </a:pPr>
            <a:endParaRPr lang="en-GB" smtClean="0"/>
          </a:p>
          <a:p>
            <a:pPr eaLnBrk="1" hangingPunct="1">
              <a:spcBef>
                <a:spcPct val="0"/>
              </a:spcBef>
            </a:pPr>
            <a:r>
              <a:rPr lang="en-GB" smtClean="0"/>
              <a:t>These families need support and although community alcohol services should be offering this, those that present to hospital with ALD patients miss out. Whether this support is adequate needs to be further assessed but at the very least the same level of care should be accessible no matter which domain of healthcare services these family members are involved in. Hence my recommendations…..</a:t>
            </a:r>
          </a:p>
          <a:p>
            <a:pPr eaLnBrk="1" hangingPunct="1">
              <a:spcBef>
                <a:spcPct val="0"/>
              </a:spcBef>
            </a:pPr>
            <a:endParaRPr lang="en-GB"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2C4142-836C-4260-85D6-4B301D269829}" type="slidenum">
              <a:rPr lang="en-GB"/>
              <a:pPr fontAlgn="base">
                <a:spcBef>
                  <a:spcPct val="0"/>
                </a:spcBef>
                <a:spcAft>
                  <a:spcPct val="0"/>
                </a:spcAft>
                <a:defRPr/>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Now I know you all have an extensive knowledge on recent alcohol statistics but I want to draw your attention to the significant impact of alcoholic liver disease. </a:t>
            </a:r>
          </a:p>
          <a:p>
            <a:pPr eaLnBrk="1" hangingPunct="1">
              <a:spcBef>
                <a:spcPct val="0"/>
              </a:spcBef>
            </a:pPr>
            <a:endParaRPr lang="en-GB" smtClean="0"/>
          </a:p>
          <a:p>
            <a:pPr eaLnBrk="1" hangingPunct="1">
              <a:spcBef>
                <a:spcPct val="0"/>
              </a:spcBef>
            </a:pPr>
            <a:r>
              <a:rPr lang="en-GB" smtClean="0"/>
              <a:t>As we can see from the graph on the right, while the number of under 65s dying from major diseases have decreased dramatically, you can see that deaths from liver disease are exponentially rising. </a:t>
            </a:r>
          </a:p>
          <a:p>
            <a:pPr eaLnBrk="1" hangingPunct="1">
              <a:spcBef>
                <a:spcPct val="0"/>
              </a:spcBef>
            </a:pPr>
            <a:endParaRPr lang="en-GB" smtClean="0"/>
          </a:p>
          <a:p>
            <a:pPr eaLnBrk="1" hangingPunct="1">
              <a:spcBef>
                <a:spcPct val="0"/>
              </a:spcBef>
            </a:pPr>
            <a:r>
              <a:rPr lang="en-GB" smtClean="0"/>
              <a:t>Also looking at the graph on the left shows that of all alcohol related deaths ALD deaths constitutes nearly 2/3s. This is a phenomenal percentage demonstrating the devastating impact of this disease.</a:t>
            </a:r>
          </a:p>
          <a:p>
            <a:pPr eaLnBrk="1" hangingPunct="1">
              <a:spcBef>
                <a:spcPct val="0"/>
              </a:spcBef>
            </a:pPr>
            <a:endParaRPr lang="en-GB"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41E38B-EED3-49D7-BD2D-C8E63EE7A563}" type="slidenum">
              <a:rPr lang="en-GB"/>
              <a:pPr fontAlgn="base">
                <a:spcBef>
                  <a:spcPct val="0"/>
                </a:spcBef>
                <a:spcAft>
                  <a:spcPct val="0"/>
                </a:spcAft>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Finally we are also aware of the differences between patients undergoing detoxification of alcohol and those being treated in hospital for ALD. A recent study in Southampton showed that nearly 2/3 of ALD patients have none or mild alcohol dependence as measured by the SADQ. In comparison 76% of patients detoxing at a residential centre having severe dependency. </a:t>
            </a:r>
          </a:p>
          <a:p>
            <a:pPr eaLnBrk="1" hangingPunct="1">
              <a:spcBef>
                <a:spcPct val="0"/>
              </a:spcBef>
            </a:pPr>
            <a:endParaRPr lang="en-GB" smtClean="0"/>
          </a:p>
          <a:p>
            <a:pPr eaLnBrk="1" hangingPunct="1">
              <a:spcBef>
                <a:spcPct val="0"/>
              </a:spcBef>
            </a:pPr>
            <a:r>
              <a:rPr lang="en-GB" smtClean="0"/>
              <a:t>This shows that patients with ALD are different from those undergoing alcohol withdrawal, in respect to their drinking habits and their health complications. There is no doubt that these patients are affected physically, psychologically and socially but it is also important to consider the effect on the patient’s families who are commonly their support network.  </a:t>
            </a:r>
          </a:p>
          <a:p>
            <a:pPr eaLnBrk="1" hangingPunct="1">
              <a:spcBef>
                <a:spcPct val="0"/>
              </a:spcBef>
            </a:pPr>
            <a:endParaRPr lang="en-GB" smtClean="0"/>
          </a:p>
          <a:p>
            <a:pPr eaLnBrk="1" hangingPunct="1">
              <a:spcBef>
                <a:spcPct val="0"/>
              </a:spcBef>
            </a:pPr>
            <a:r>
              <a:rPr lang="en-GB" smtClean="0"/>
              <a:t>Graph showing the large proportion of those with ALD don’t have alcohol dependence</a:t>
            </a:r>
          </a:p>
          <a:p>
            <a:pPr eaLnBrk="1" hangingPunct="1">
              <a:spcBef>
                <a:spcPct val="0"/>
              </a:spcBef>
            </a:pPr>
            <a:r>
              <a:rPr lang="en-GB" smtClean="0"/>
              <a:t>58% of ALD pt scored none/mild on SADQ</a:t>
            </a:r>
          </a:p>
          <a:p>
            <a:pPr eaLnBrk="1" hangingPunct="1">
              <a:spcBef>
                <a:spcPct val="0"/>
              </a:spcBef>
            </a:pPr>
            <a:r>
              <a:rPr lang="en-GB" smtClean="0"/>
              <a:t>32% score moderate</a:t>
            </a:r>
          </a:p>
          <a:p>
            <a:pPr eaLnBrk="1" hangingPunct="1">
              <a:spcBef>
                <a:spcPct val="0"/>
              </a:spcBef>
            </a:pPr>
            <a:r>
              <a:rPr lang="en-GB" smtClean="0"/>
              <a:t>9% score severe</a:t>
            </a:r>
          </a:p>
          <a:p>
            <a:pPr eaLnBrk="1" hangingPunct="1">
              <a:spcBef>
                <a:spcPct val="0"/>
              </a:spcBef>
            </a:pPr>
            <a:r>
              <a:rPr lang="en-GB" smtClean="0"/>
              <a:t>76% AD patients scored severe</a:t>
            </a:r>
          </a:p>
          <a:p>
            <a:pPr eaLnBrk="1" hangingPunct="1">
              <a:spcBef>
                <a:spcPct val="0"/>
              </a:spcBef>
            </a:pPr>
            <a:endParaRPr lang="en-GB"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F36B30-4790-4C6A-9E0E-55EACE8F8D5F}" type="slidenum">
              <a:rPr lang="en-GB"/>
              <a:pPr fontAlgn="base">
                <a:spcBef>
                  <a:spcPct val="0"/>
                </a:spcBef>
                <a:spcAft>
                  <a:spcPct val="0"/>
                </a:spcAft>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So what do we already know about the impact of ALD on families? </a:t>
            </a:r>
          </a:p>
          <a:p>
            <a:pPr eaLnBrk="1" hangingPunct="1">
              <a:spcBef>
                <a:spcPct val="0"/>
              </a:spcBef>
            </a:pPr>
            <a:endParaRPr lang="en-GB" smtClean="0"/>
          </a:p>
          <a:p>
            <a:pPr eaLnBrk="1" hangingPunct="1">
              <a:spcBef>
                <a:spcPct val="0"/>
              </a:spcBef>
            </a:pPr>
            <a:r>
              <a:rPr lang="en-GB" smtClean="0"/>
              <a:t>As yet no literature has been published. However, despite a lack of specific literature, there is plenty of relevant literature which offers a flavour of the current understanding in this field.</a:t>
            </a:r>
          </a:p>
          <a:p>
            <a:pPr eaLnBrk="1" hangingPunct="1">
              <a:spcBef>
                <a:spcPct val="0"/>
              </a:spcBef>
            </a:pPr>
            <a:endParaRPr lang="en-GB"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2492EB-85F2-4E16-9EAD-341F43A7CD2F}" type="slidenum">
              <a:rPr lang="en-GB"/>
              <a:pPr fontAlgn="base">
                <a:spcBef>
                  <a:spcPct val="0"/>
                </a:spcBef>
                <a:spcAft>
                  <a:spcPct val="0"/>
                </a:spcAft>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The literature regarding the impact of AD, chronic disease and liver disease on families is summarised. </a:t>
            </a:r>
          </a:p>
          <a:p>
            <a:pPr eaLnBrk="1" hangingPunct="1">
              <a:spcBef>
                <a:spcPct val="0"/>
              </a:spcBef>
            </a:pPr>
            <a:endParaRPr lang="en-GB"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1ADA14-8DC5-4BAB-B528-0F55B4F0DAC8}" type="slidenum">
              <a:rPr lang="en-GB"/>
              <a:pPr fontAlgn="base">
                <a:spcBef>
                  <a:spcPct val="0"/>
                </a:spcBef>
                <a:spcAft>
                  <a:spcPct val="0"/>
                </a:spcAft>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So to fill in the gap in our understanding, the aim of my study was to explore how having a relative suffering from ALD impacts on families.</a:t>
            </a:r>
          </a:p>
          <a:p>
            <a:pPr eaLnBrk="1" hangingPunct="1">
              <a:spcBef>
                <a:spcPct val="0"/>
              </a:spcBef>
            </a:pPr>
            <a:endParaRPr lang="en-GB" smtClean="0"/>
          </a:p>
          <a:p>
            <a:pPr eaLnBrk="1" hangingPunct="1">
              <a:spcBef>
                <a:spcPct val="0"/>
              </a:spcBef>
            </a:pPr>
            <a:r>
              <a:rPr lang="en-GB" smtClean="0"/>
              <a:t>To explore any differences between patient groups (ALD v. AD).</a:t>
            </a:r>
          </a:p>
          <a:p>
            <a:pPr eaLnBrk="1" hangingPunct="1">
              <a:spcBef>
                <a:spcPct val="0"/>
              </a:spcBef>
            </a:pPr>
            <a:endParaRPr lang="en-GB" smtClean="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6E9084-D53D-4337-A700-18C41E848259}" type="slidenum">
              <a:rPr lang="en-GB"/>
              <a:pPr fontAlgn="base">
                <a:spcBef>
                  <a:spcPct val="0"/>
                </a:spcBef>
                <a:spcAft>
                  <a:spcPct val="0"/>
                </a:spcAft>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In keeping with the explorative nature of this study I used qualitative phenomenological approach to data collection and analysis. I conducted face to face semi structured interviews ranging from 15mins-2hours. </a:t>
            </a:r>
          </a:p>
          <a:p>
            <a:pPr eaLnBrk="1" hangingPunct="1">
              <a:spcBef>
                <a:spcPct val="0"/>
              </a:spcBef>
            </a:pPr>
            <a:endParaRPr lang="en-GB" smtClean="0"/>
          </a:p>
          <a:p>
            <a:pPr eaLnBrk="1" hangingPunct="1">
              <a:spcBef>
                <a:spcPct val="0"/>
              </a:spcBef>
            </a:pPr>
            <a:r>
              <a:rPr lang="en-GB" smtClean="0"/>
              <a:t>The family members invited to be interviewed were purposefully sampled from separate locations. They were family members of in-patients with ALD being treated at Southampton General Hospital and family members of out-patients being treated for alcohol dependency at community alcohol services in Southampton and Winchester. </a:t>
            </a:r>
          </a:p>
          <a:p>
            <a:pPr eaLnBrk="1" hangingPunct="1">
              <a:spcBef>
                <a:spcPct val="0"/>
              </a:spcBef>
            </a:pPr>
            <a:endParaRPr lang="en-GB" smtClean="0"/>
          </a:p>
          <a:p>
            <a:pPr eaLnBrk="1" hangingPunct="1">
              <a:spcBef>
                <a:spcPct val="0"/>
              </a:spcBef>
            </a:pPr>
            <a:r>
              <a:rPr lang="en-GB" smtClean="0"/>
              <a:t>The interview transcriptions were then coded to form emerging themes that reflected similar phenomena experienced by family members and the key issues that they face. </a:t>
            </a:r>
          </a:p>
          <a:p>
            <a:pPr eaLnBrk="1" hangingPunct="1">
              <a:spcBef>
                <a:spcPct val="0"/>
              </a:spcBef>
            </a:pPr>
            <a:endParaRPr lang="en-GB" smtClean="0"/>
          </a:p>
          <a:p>
            <a:pPr eaLnBrk="1" hangingPunct="1">
              <a:spcBef>
                <a:spcPct val="0"/>
              </a:spcBef>
            </a:pPr>
            <a:r>
              <a:rPr lang="en-GB" smtClean="0"/>
              <a:t>During this process it became apparent that the emerging themes reflected the views and issues of both families with ALD and AD patients. Hence it was deemed appropriate to pool the results instead of considering the carer groups separately.</a:t>
            </a: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2F13D8-CE78-485B-8A75-F83B77FFD755}" type="slidenum">
              <a:rPr lang="en-GB"/>
              <a:pPr fontAlgn="base">
                <a:spcBef>
                  <a:spcPct val="0"/>
                </a:spcBef>
                <a:spcAft>
                  <a:spcPct val="0"/>
                </a:spcAft>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Read out slide </a:t>
            </a:r>
          </a:p>
          <a:p>
            <a:pPr eaLnBrk="1" hangingPunct="1">
              <a:spcBef>
                <a:spcPct val="0"/>
              </a:spcBef>
            </a:pPr>
            <a:endParaRPr lang="en-GB" smtClean="0"/>
          </a:p>
          <a:p>
            <a:pPr eaLnBrk="1" hangingPunct="1">
              <a:spcBef>
                <a:spcPct val="0"/>
              </a:spcBef>
            </a:pPr>
            <a:r>
              <a:rPr lang="en-GB" smtClean="0"/>
              <a:t>9 themes emerged from the data however, none mutually exclusive instead they influenced or interlinked with others at different levels as I will hope to demonstrate.</a:t>
            </a:r>
          </a:p>
          <a:p>
            <a:pPr eaLnBrk="1" hangingPunct="1">
              <a:spcBef>
                <a:spcPct val="0"/>
              </a:spcBef>
            </a:pPr>
            <a:endParaRPr lang="en-GB"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4394C4-48F2-4EB3-B6A1-051D3E97AA8F}" type="slidenum">
              <a:rPr lang="en-GB"/>
              <a:pPr fontAlgn="base">
                <a:spcBef>
                  <a:spcPct val="0"/>
                </a:spcBef>
                <a:spcAft>
                  <a:spcPct val="0"/>
                </a:spcAft>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32500" lnSpcReduction="20000"/>
          </a:bodyPr>
          <a:lstStyle/>
          <a:p>
            <a:pPr eaLnBrk="1" fontAlgn="auto" hangingPunct="1">
              <a:spcBef>
                <a:spcPts val="0"/>
              </a:spcBef>
              <a:spcAft>
                <a:spcPts val="0"/>
              </a:spcAft>
              <a:defRPr/>
            </a:pPr>
            <a:r>
              <a:rPr lang="en-GB" b="1" dirty="0" smtClean="0"/>
              <a:t> </a:t>
            </a:r>
            <a:r>
              <a:rPr lang="en-GB" dirty="0" smtClean="0"/>
              <a:t>9 themes emerged from the data however, none mutually exclusive instead they influenced or interlinked with others at different levels as I will hope to demonstrate.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a:t>
            </a:r>
            <a:r>
              <a:rPr lang="en-GB" u="sng" dirty="0" smtClean="0"/>
              <a:t>Like Jekyll and Hyde</a:t>
            </a:r>
            <a:endParaRPr lang="en-GB" dirty="0" smtClean="0"/>
          </a:p>
          <a:p>
            <a:pPr eaLnBrk="1" fontAlgn="auto" hangingPunct="1">
              <a:spcBef>
                <a:spcPts val="0"/>
              </a:spcBef>
              <a:spcAft>
                <a:spcPts val="0"/>
              </a:spcAft>
              <a:defRPr/>
            </a:pPr>
            <a:r>
              <a:rPr lang="en-GB" dirty="0" smtClean="0"/>
              <a:t>The theme title Like Jekyll and </a:t>
            </a:r>
            <a:r>
              <a:rPr lang="en-GB" dirty="0" err="1" smtClean="0"/>
              <a:t>hyde</a:t>
            </a:r>
            <a:r>
              <a:rPr lang="en-GB" dirty="0" smtClean="0"/>
              <a:t> is an in-vivo quote from two participants. It reflects patient’s split personality when heavily intoxicated. Many were described to lack responsibility, especially with money, be compulsive liars and highly secretive about their alcohol use. They’re behaviour was reported to be unpredictable, aggressive, abusive and risk taking</a:t>
            </a:r>
            <a:r>
              <a:rPr lang="en-GB" b="1" dirty="0" smtClean="0"/>
              <a:t>.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“he did grab hold of my son and that was it, I said “you go now”. He didn’t actually physically hit but I could see the fear in my son’s eyes.” AD 14</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a:t>
            </a:r>
            <a:r>
              <a:rPr lang="en-GB" u="sng" dirty="0" smtClean="0"/>
              <a:t>Emotional distress/rollercoaster</a:t>
            </a:r>
            <a:endParaRPr lang="en-GB" dirty="0" smtClean="0"/>
          </a:p>
          <a:p>
            <a:pPr eaLnBrk="1" fontAlgn="auto" hangingPunct="1">
              <a:spcBef>
                <a:spcPts val="0"/>
              </a:spcBef>
              <a:spcAft>
                <a:spcPts val="0"/>
              </a:spcAft>
              <a:defRPr/>
            </a:pPr>
            <a:r>
              <a:rPr lang="en-GB" dirty="0" smtClean="0"/>
              <a:t>The turmoil of the patient’s behaviour has severe consequences for their family members. They reported a myriad of emotions, in particular: Embarrassment, frustration, being frightened to being angry and frequently very sad, yet one third of the participants still described feelings of hope. Ultimately they’ve experienced a rollercoaster of emotions.</a:t>
            </a:r>
            <a:r>
              <a:rPr lang="en-GB" b="1" dirty="0" smtClean="0"/>
              <a:t>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i="1" dirty="0" smtClean="0"/>
              <a:t>“we’ve had highs and real lows with no in-between at all” ALD 2</a:t>
            </a:r>
            <a:endParaRPr lang="en-GB" dirty="0" smtClean="0"/>
          </a:p>
          <a:p>
            <a:pPr eaLnBrk="1" fontAlgn="auto" hangingPunct="1">
              <a:spcBef>
                <a:spcPts val="0"/>
              </a:spcBef>
              <a:spcAft>
                <a:spcPts val="0"/>
              </a:spcAft>
              <a:defRPr/>
            </a:pPr>
            <a:r>
              <a:rPr lang="en-GB" i="1" dirty="0" smtClean="0"/>
              <a:t> </a:t>
            </a:r>
            <a:endParaRPr lang="en-GB" dirty="0" smtClean="0"/>
          </a:p>
          <a:p>
            <a:pPr eaLnBrk="1" fontAlgn="auto" hangingPunct="1">
              <a:spcBef>
                <a:spcPts val="0"/>
              </a:spcBef>
              <a:spcAft>
                <a:spcPts val="0"/>
              </a:spcAft>
              <a:defRPr/>
            </a:pPr>
            <a:r>
              <a:rPr lang="en-GB" i="1" dirty="0" smtClean="0"/>
              <a:t> </a:t>
            </a:r>
            <a:endParaRPr lang="en-GB" dirty="0" smtClean="0"/>
          </a:p>
          <a:p>
            <a:pPr eaLnBrk="1" fontAlgn="auto" hangingPunct="1">
              <a:spcBef>
                <a:spcPts val="0"/>
              </a:spcBef>
              <a:spcAft>
                <a:spcPts val="0"/>
              </a:spcAft>
              <a:defRPr/>
            </a:pPr>
            <a:r>
              <a:rPr lang="en-GB" u="sng" dirty="0" smtClean="0"/>
              <a:t>-Support</a:t>
            </a:r>
            <a:endParaRPr lang="en-GB" dirty="0" smtClean="0"/>
          </a:p>
          <a:p>
            <a:pPr eaLnBrk="1" fontAlgn="auto" hangingPunct="1">
              <a:spcBef>
                <a:spcPts val="0"/>
              </a:spcBef>
              <a:spcAft>
                <a:spcPts val="0"/>
              </a:spcAft>
              <a:defRPr/>
            </a:pPr>
            <a:r>
              <a:rPr lang="en-GB" u="sng" dirty="0" smtClean="0"/>
              <a:t>-Carer isolation</a:t>
            </a:r>
            <a:endParaRPr lang="en-GB" dirty="0" smtClean="0"/>
          </a:p>
          <a:p>
            <a:pPr eaLnBrk="1" fontAlgn="auto" hangingPunct="1">
              <a:spcBef>
                <a:spcPts val="0"/>
              </a:spcBef>
              <a:spcAft>
                <a:spcPts val="0"/>
              </a:spcAft>
              <a:defRPr/>
            </a:pPr>
            <a:r>
              <a:rPr lang="en-GB" u="sng" dirty="0" smtClean="0"/>
              <a:t>-Lack of understanding of alcohol addiction</a:t>
            </a:r>
            <a:endParaRPr lang="en-GB" dirty="0" smtClean="0"/>
          </a:p>
          <a:p>
            <a:pPr eaLnBrk="1" fontAlgn="auto" hangingPunct="1">
              <a:spcBef>
                <a:spcPts val="0"/>
              </a:spcBef>
              <a:spcAft>
                <a:spcPts val="0"/>
              </a:spcAft>
              <a:defRPr/>
            </a:pPr>
            <a:r>
              <a:rPr lang="en-GB" u="sng" dirty="0" smtClean="0"/>
              <a:t>-Who carers for the carer</a:t>
            </a:r>
            <a:endParaRPr lang="en-GB" dirty="0" smtClean="0"/>
          </a:p>
          <a:p>
            <a:pPr eaLnBrk="1" fontAlgn="auto" hangingPunct="1">
              <a:spcBef>
                <a:spcPts val="0"/>
              </a:spcBef>
              <a:spcAft>
                <a:spcPts val="0"/>
              </a:spcAft>
              <a:defRPr/>
            </a:pPr>
            <a:r>
              <a:rPr lang="en-GB" dirty="0" smtClean="0"/>
              <a:t>Another topic continually discussed in the interviews was support, or the lack of it </a:t>
            </a:r>
          </a:p>
          <a:p>
            <a:pPr eaLnBrk="1" fontAlgn="auto" hangingPunct="1">
              <a:spcBef>
                <a:spcPts val="0"/>
              </a:spcBef>
              <a:spcAft>
                <a:spcPts val="0"/>
              </a:spcAft>
              <a:defRPr/>
            </a:pPr>
            <a:r>
              <a:rPr lang="en-GB" dirty="0" smtClean="0"/>
              <a:t>“I feel that people don’t want to talk about his drinking problem. They’ll talk about the medical side of things…it’s just that they’re not specialised in the alcohol field as in giving support to family members.” ALD 1</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 which gave rise to another theme, carer isolation.  Other family members being unhelpful, causing friction or allowing one relative to take sole responsibility enhanced this feeling of isolation. Looking at these concepts in more detail it became apparent that a lack of understanding of alcohol addiction by other family members, children, professionals and the public is to some extent fuelling this lack of support.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 had to go in because I was really worried and the doctor was in my face ...“what you doing here I can’t speak to you about Mr P he’s a grown up”. And I said I’m here because he won’t tell you everything that’s really going on. I mean he had me in tears... he actually turned to me and said “Give him a break” CSS 5</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However, patients themselves were also reported to be oblivious to the impact of alcohol addiction, especially on others, and were in a state of denial regarding their excessive alcohol use.</a:t>
            </a:r>
            <a:r>
              <a:rPr lang="en-GB" b="1" dirty="0" smtClean="0"/>
              <a:t>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 “He was rushed into intensive care. It was 60:40 not in his favour… He said “Ah I picked up a virus mum” CSS 5</a:t>
            </a:r>
          </a:p>
          <a:p>
            <a:pPr eaLnBrk="1" fontAlgn="auto" hangingPunct="1">
              <a:spcBef>
                <a:spcPts val="0"/>
              </a:spcBef>
              <a:spcAft>
                <a:spcPts val="0"/>
              </a:spcAft>
              <a:defRPr/>
            </a:pPr>
            <a:r>
              <a:rPr lang="en-GB" b="1" dirty="0" smtClean="0"/>
              <a:t> </a:t>
            </a:r>
            <a:endParaRPr lang="en-GB" dirty="0" smtClean="0"/>
          </a:p>
          <a:p>
            <a:pPr eaLnBrk="1" fontAlgn="auto" hangingPunct="1">
              <a:spcBef>
                <a:spcPts val="0"/>
              </a:spcBef>
              <a:spcAft>
                <a:spcPts val="0"/>
              </a:spcAft>
              <a:defRPr/>
            </a:pPr>
            <a:r>
              <a:rPr lang="en-GB" dirty="0" smtClean="0"/>
              <a:t>Once again this is reflected by their poor attitude and behaviour as described in ‘like </a:t>
            </a:r>
            <a:r>
              <a:rPr lang="en-GB" dirty="0" err="1" smtClean="0"/>
              <a:t>jekyll</a:t>
            </a:r>
            <a:r>
              <a:rPr lang="en-GB" dirty="0" smtClean="0"/>
              <a:t> and </a:t>
            </a:r>
            <a:r>
              <a:rPr lang="en-GB" dirty="0" err="1" smtClean="0"/>
              <a:t>hyde</a:t>
            </a:r>
            <a:r>
              <a:rPr lang="en-GB" dirty="0" smtClean="0"/>
              <a:t>’.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So going back to the theme carer isolation, it is not only due to a lack of support but also the time consuming nature of the family member’s caring role, which was reported to negatively impact on their social life and opportunities for spontaneity. </a:t>
            </a:r>
          </a:p>
          <a:p>
            <a:pPr eaLnBrk="1" fontAlgn="auto" hangingPunct="1">
              <a:spcBef>
                <a:spcPts val="0"/>
              </a:spcBef>
              <a:spcAft>
                <a:spcPts val="0"/>
              </a:spcAft>
              <a:defRPr/>
            </a:pPr>
            <a:r>
              <a:rPr lang="en-GB" dirty="0" smtClean="0"/>
              <a:t> “You’re left feeling quite abandoned.” ALD 1</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“They end up taking over your life.” AD11</a:t>
            </a:r>
          </a:p>
          <a:p>
            <a:pPr eaLnBrk="1" fontAlgn="auto" hangingPunct="1">
              <a:spcBef>
                <a:spcPts val="0"/>
              </a:spcBef>
              <a:spcAft>
                <a:spcPts val="0"/>
              </a:spcAft>
              <a:defRPr/>
            </a:pPr>
            <a:r>
              <a:rPr lang="en-GB" i="1" dirty="0" smtClean="0"/>
              <a:t> </a:t>
            </a:r>
            <a:endParaRPr lang="en-GB" dirty="0" smtClean="0"/>
          </a:p>
          <a:p>
            <a:pPr eaLnBrk="1" fontAlgn="auto" hangingPunct="1">
              <a:spcBef>
                <a:spcPts val="0"/>
              </a:spcBef>
              <a:spcAft>
                <a:spcPts val="0"/>
              </a:spcAft>
              <a:defRPr/>
            </a:pPr>
            <a:r>
              <a:rPr lang="en-GB" dirty="0" smtClean="0"/>
              <a:t>This concept of self-neglect interlinks with a similar theme “who cares for the carer?” The carers desperately want to help, mothering, defending and protecting their ill relative, taking responsibility that the patient lacks and in many cases becoming financially supportive. And in return who looks after them? They are having to adapt to a changed relationship, have been affected physically and mentally and have suffered the emotional trauma of witnessing the patients physical lows and experiencing near loss situations.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“It doesn’t just kill them, it kills the people looking after them.” AD 3</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“I’ve got my own issues…I’ve got liver damage, I’ve got hepatitis, I’m HIV positive.” AD 12</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u="sng" dirty="0" smtClean="0"/>
              <a:t>-Normalisation and coping- link to theory </a:t>
            </a:r>
            <a:endParaRPr lang="en-GB" dirty="0" smtClean="0"/>
          </a:p>
          <a:p>
            <a:pPr eaLnBrk="1" fontAlgn="auto" hangingPunct="1">
              <a:spcBef>
                <a:spcPts val="0"/>
              </a:spcBef>
              <a:spcAft>
                <a:spcPts val="0"/>
              </a:spcAft>
              <a:defRPr/>
            </a:pPr>
            <a:r>
              <a:rPr lang="en-GB" dirty="0" smtClean="0"/>
              <a:t>So how do the relatives cope with this stress and strain? In this study there was huge variation in methods, by individuals when they felt that one strategy wasn’t working and between different family members. </a:t>
            </a:r>
          </a:p>
          <a:p>
            <a:pPr eaLnBrk="1" fontAlgn="auto" hangingPunct="1">
              <a:spcBef>
                <a:spcPts val="0"/>
              </a:spcBef>
              <a:spcAft>
                <a:spcPts val="0"/>
              </a:spcAft>
              <a:defRPr/>
            </a:pPr>
            <a:r>
              <a:rPr lang="en-GB" dirty="0" smtClean="0"/>
              <a:t>Broadly speaking the three most common strategies were: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Engaging</a:t>
            </a:r>
          </a:p>
          <a:p>
            <a:pPr eaLnBrk="1" fontAlgn="auto" hangingPunct="1">
              <a:spcBef>
                <a:spcPts val="0"/>
              </a:spcBef>
              <a:spcAft>
                <a:spcPts val="0"/>
              </a:spcAft>
              <a:defRPr/>
            </a:pPr>
            <a:r>
              <a:rPr lang="en-GB" dirty="0" smtClean="0"/>
              <a:t>Withdrawing</a:t>
            </a:r>
          </a:p>
          <a:p>
            <a:pPr eaLnBrk="1" fontAlgn="auto" hangingPunct="1">
              <a:spcBef>
                <a:spcPts val="0"/>
              </a:spcBef>
              <a:spcAft>
                <a:spcPts val="0"/>
              </a:spcAft>
              <a:defRPr/>
            </a:pPr>
            <a:r>
              <a:rPr lang="en-GB" dirty="0" smtClean="0"/>
              <a:t>Tolerating</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However of those that tolerated, some did so readily- accepting it, while others normalised, justified or defended the patient’s behaviour.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 “he was never the stereotypical alcoholic, he doesn’t hide bottles, he doesn’t drink anything that’s in the house. He was solely a bitter or larger drinker”. ALD 2</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This shows that to each coping method there are slight variations which comply with John </a:t>
            </a:r>
            <a:r>
              <a:rPr lang="en-GB" dirty="0" err="1" smtClean="0"/>
              <a:t>Orfords</a:t>
            </a:r>
            <a:r>
              <a:rPr lang="en-GB" dirty="0" smtClean="0"/>
              <a:t> theory that coping methods are not mutually exclusive but actually form part of spectrum. </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u="sng" dirty="0" smtClean="0"/>
              <a:t>Umbrella themes: </a:t>
            </a:r>
            <a:endParaRPr lang="en-GB" dirty="0" smtClean="0"/>
          </a:p>
          <a:p>
            <a:pPr eaLnBrk="1" fontAlgn="auto" hangingPunct="1">
              <a:spcBef>
                <a:spcPts val="0"/>
              </a:spcBef>
              <a:spcAft>
                <a:spcPts val="0"/>
              </a:spcAft>
              <a:defRPr/>
            </a:pPr>
            <a:r>
              <a:rPr lang="en-GB" dirty="0" smtClean="0"/>
              <a:t>All the themes described so far can ultimately be overarched by two final themes. The first of these is concern/worry.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u="sng" dirty="0" smtClean="0"/>
              <a:t>-Concern/worry</a:t>
            </a:r>
            <a:endParaRPr lang="en-GB" dirty="0" smtClean="0"/>
          </a:p>
          <a:p>
            <a:pPr eaLnBrk="1" fontAlgn="auto" hangingPunct="1">
              <a:spcBef>
                <a:spcPts val="0"/>
              </a:spcBef>
              <a:spcAft>
                <a:spcPts val="0"/>
              </a:spcAft>
              <a:defRPr/>
            </a:pPr>
            <a:r>
              <a:rPr lang="en-GB" dirty="0" smtClean="0"/>
              <a:t>The family members were predominantly worried for the patients, their physical health and their future. In many cases this is the fundamental reason that they have continued to offer support.</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“I’ve obviously got major concerns about dads health, the long-term prospect.” ALD 2</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“it got so bad that I did try getting her admitted to the DOP because she was completely off her head” ALD 9</a:t>
            </a:r>
          </a:p>
          <a:p>
            <a:pPr eaLnBrk="1" fontAlgn="auto" hangingPunct="1">
              <a:spcBef>
                <a:spcPts val="0"/>
              </a:spcBef>
              <a:spcAft>
                <a:spcPts val="0"/>
              </a:spcAft>
              <a:defRPr/>
            </a:pPr>
            <a:r>
              <a:rPr lang="en-GB" b="1" dirty="0" smtClean="0"/>
              <a:t> </a:t>
            </a:r>
            <a:endParaRPr lang="en-GB" dirty="0" smtClean="0"/>
          </a:p>
          <a:p>
            <a:pPr eaLnBrk="1" fontAlgn="auto" hangingPunct="1">
              <a:spcBef>
                <a:spcPts val="0"/>
              </a:spcBef>
              <a:spcAft>
                <a:spcPts val="0"/>
              </a:spcAft>
              <a:defRPr/>
            </a:pPr>
            <a:r>
              <a:rPr lang="en-GB" dirty="0" smtClean="0"/>
              <a:t>Those with children involved also expressed their concern about the impact it was having on them.</a:t>
            </a:r>
          </a:p>
          <a:p>
            <a:pPr eaLnBrk="1" fontAlgn="auto" hangingPunct="1">
              <a:spcBef>
                <a:spcPts val="0"/>
              </a:spcBef>
              <a:spcAft>
                <a:spcPts val="0"/>
              </a:spcAft>
              <a:defRPr/>
            </a:pPr>
            <a:r>
              <a:rPr lang="en-GB" dirty="0" smtClean="0"/>
              <a:t>“when he’s had enough to drink he doesn’t talk to them anymore he shouts at them. The littlest ones get so frightened they wet themselves.”</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u="sng" dirty="0" smtClean="0"/>
              <a:t>-Threat to home life</a:t>
            </a:r>
            <a:endParaRPr lang="en-GB" dirty="0" smtClean="0"/>
          </a:p>
          <a:p>
            <a:pPr eaLnBrk="1" fontAlgn="auto" hangingPunct="1">
              <a:spcBef>
                <a:spcPts val="0"/>
              </a:spcBef>
              <a:spcAft>
                <a:spcPts val="0"/>
              </a:spcAft>
              <a:defRPr/>
            </a:pPr>
            <a:r>
              <a:rPr lang="en-GB" dirty="0" smtClean="0"/>
              <a:t>Concern about the impact on children relates to the final overarching theme of the study, “threat to home life”. This theme is built on codes already discussed which are included in other domains. Most importantly: the 24hr caring required, the financial impact to families, arguments and conflict at home and relationship issues between the relative and the patient or other family members. </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“You’ve got to keep money aside for his addiction because he will go and borrow off other family members and then you’re put in to more debt paying it all back.”  ALD  3</a:t>
            </a:r>
          </a:p>
          <a:p>
            <a:pPr eaLnBrk="1" fontAlgn="auto" hangingPunct="1">
              <a:spcBef>
                <a:spcPts val="0"/>
              </a:spcBef>
              <a:spcAft>
                <a:spcPts val="0"/>
              </a:spcAft>
              <a:defRPr/>
            </a:pPr>
            <a:r>
              <a:rPr lang="en-GB" dirty="0" smtClean="0"/>
              <a:t> </a:t>
            </a:r>
          </a:p>
          <a:p>
            <a:pPr eaLnBrk="1" fontAlgn="auto" hangingPunct="1">
              <a:spcBef>
                <a:spcPts val="0"/>
              </a:spcBef>
              <a:spcAft>
                <a:spcPts val="0"/>
              </a:spcAft>
              <a:defRPr/>
            </a:pPr>
            <a:r>
              <a:rPr lang="en-GB" dirty="0" smtClean="0"/>
              <a:t>“There’s no light at the end of the tunnel when you have a relationship with an alcoholic.” ALD 7</a:t>
            </a:r>
          </a:p>
          <a:p>
            <a:pPr eaLnBrk="1" fontAlgn="auto" hangingPunct="1">
              <a:spcBef>
                <a:spcPts val="0"/>
              </a:spcBef>
              <a:spcAft>
                <a:spcPts val="0"/>
              </a:spcAft>
              <a:defRPr/>
            </a:pPr>
            <a:r>
              <a:rPr lang="en-GB" dirty="0" smtClean="0"/>
              <a:t> </a:t>
            </a:r>
          </a:p>
          <a:p>
            <a:pPr eaLnBrk="1" hangingPunct="1">
              <a:spcBef>
                <a:spcPts val="0"/>
              </a:spcBef>
              <a:spcAft>
                <a:spcPts val="0"/>
              </a:spcAft>
              <a:defRPr/>
            </a:pPr>
            <a:r>
              <a:rPr lang="en-GB" dirty="0" smtClean="0"/>
              <a:t>Ultimately, the themes of concern and threat to home life unite the 7 smaller themes. </a:t>
            </a:r>
          </a:p>
          <a:p>
            <a:pPr eaLnBrk="1" hangingPunct="1">
              <a:spcBef>
                <a:spcPts val="0"/>
              </a:spcBef>
              <a:spcAft>
                <a:spcPts val="0"/>
              </a:spcAft>
              <a:defRPr/>
            </a:pPr>
            <a:endParaRPr lang="en-GB" dirty="0" smtClean="0"/>
          </a:p>
          <a:p>
            <a:pPr eaLnBrk="1" fontAlgn="auto" hangingPunct="1">
              <a:spcBef>
                <a:spcPts val="0"/>
              </a:spcBef>
              <a:spcAft>
                <a:spcPts val="0"/>
              </a:spcAft>
              <a:defRPr/>
            </a:pPr>
            <a:r>
              <a:rPr lang="en-GB" dirty="0" smtClean="0"/>
              <a:t>So as we can see from the results the impact of alcohol related problems on families is vast and complex, for both ALD and AD relatives.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Despite the relatively small number of participants and the female predominance to the results, I feel that they still give a true representation of the experiences and feelings of affected family members, as similar codes continued to emerge throughout all 16 interviews. However, in the future more studies focusing on the impact on male relatives is required. </a:t>
            </a:r>
          </a:p>
          <a:p>
            <a:pPr eaLnBrk="1" hangingPunct="1">
              <a:spcBef>
                <a:spcPts val="0"/>
              </a:spcBef>
              <a:spcAft>
                <a:spcPts val="0"/>
              </a:spcAft>
              <a:defRPr/>
            </a:pPr>
            <a:endParaRPr lang="en-GB" dirty="0" smtClean="0"/>
          </a:p>
          <a:p>
            <a:pPr eaLnBrk="1" fontAlgn="auto" hangingPunct="1">
              <a:spcBef>
                <a:spcPts val="0"/>
              </a:spcBef>
              <a:spcAft>
                <a:spcPts val="0"/>
              </a:spcAft>
              <a:defRPr/>
            </a:pPr>
            <a:endParaRPr lang="en-GB" dirty="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F15627-2E16-4D77-AFE7-F596E8FAD4A4}" type="slidenum">
              <a:rPr lang="en-GB"/>
              <a:pPr fontAlgn="base">
                <a:spcBef>
                  <a:spcPct val="0"/>
                </a:spcBef>
                <a:spcAft>
                  <a:spcPct val="0"/>
                </a:spcAft>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9579248-BB22-4A52-AA51-C55C1CD4A2AF}"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5A6433-F8B4-4F51-9335-04102CDF061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90811FB-A75D-42F6-BA5B-9AF80566E465}"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0A47FB0-2064-4151-8E8E-BB625380EA9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0CFF39E-D392-4F34-82A3-FFE43603DB4F}"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3551E70-9CDD-4FF2-B91C-C9F7D7D65E0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6665F16-565F-41F9-A6BB-76EF48CD9CF2}"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F620C67-EDC0-427F-946B-1E20EEAB929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58B263D-51E8-40CF-83E4-419AABA64957}" type="datetimeFigureOut">
              <a:rPr lang="en-GB"/>
              <a:pPr>
                <a:defRPr/>
              </a:pPr>
              <a:t>09/11/2012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300B0D-FDFF-42F9-B733-0BDF37B1F1A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4DFCEF9-67F1-42E5-AE95-7351341C733B}"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CB8A016-C01B-4EA9-BD47-E5EAE098D7C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EDEB62B-88CF-471D-84EF-70EF40787812}" type="datetimeFigureOut">
              <a:rPr lang="en-GB"/>
              <a:pPr>
                <a:defRPr/>
              </a:pPr>
              <a:t>09/11/2012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0C5530F-7E8E-46C3-AECE-36EF6E84A2F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B465352-F1D2-45C6-A09C-C759B1AF07FB}" type="datetimeFigureOut">
              <a:rPr lang="en-GB"/>
              <a:pPr>
                <a:defRPr/>
              </a:pPr>
              <a:t>09/11/2012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3A1806C-2651-425B-B751-C551B784D49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FCC47EC-C9BA-4992-9198-992177DC95AA}" type="datetimeFigureOut">
              <a:rPr lang="en-GB"/>
              <a:pPr>
                <a:defRPr/>
              </a:pPr>
              <a:t>09/11/2012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4C8CB8D-517C-40E8-AC4C-05C5F908EED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20AAA3-4418-47C1-9327-3E4046D318A4}"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5319C3A-59BD-4530-AA6F-75045DFAC47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CC5FB8-CC89-4A6D-A750-0AE671F3792C}" type="datetimeFigureOut">
              <a:rPr lang="en-GB"/>
              <a:pPr>
                <a:defRPr/>
              </a:pPr>
              <a:t>09/11/2012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699FC82-4BFD-4690-AD82-330084B1EBD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33305F6-3929-44E0-B897-D517A1216F6A}" type="datetimeFigureOut">
              <a:rPr lang="en-GB"/>
              <a:pPr>
                <a:defRPr/>
              </a:pPr>
              <a:t>09/11/2012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737A70A-66FB-47E1-B65F-8CE71B2F2D9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4.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5.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12875"/>
            <a:ext cx="7772400" cy="4537075"/>
          </a:xfrm>
        </p:spPr>
        <p:txBody>
          <a:bodyPr rtlCol="0">
            <a:normAutofit fontScale="90000"/>
          </a:bodyPr>
          <a:lstStyle/>
          <a:p>
            <a:pPr eaLnBrk="1" fontAlgn="auto" hangingPunct="1">
              <a:spcAft>
                <a:spcPts val="0"/>
              </a:spcAft>
              <a:defRPr/>
            </a:pPr>
            <a:r>
              <a:rPr lang="en-GB" sz="6000" b="1" dirty="0" smtClean="0">
                <a:latin typeface="Arial" pitchFamily="34" charset="0"/>
                <a:cs typeface="Arial" pitchFamily="34" charset="0"/>
              </a:rPr>
              <a:t>Impact of Alcohol </a:t>
            </a:r>
            <a:r>
              <a:rPr lang="en-GB" sz="6000" b="1" dirty="0">
                <a:latin typeface="Arial" pitchFamily="34" charset="0"/>
                <a:cs typeface="Arial" pitchFamily="34" charset="0"/>
              </a:rPr>
              <a:t>R</a:t>
            </a:r>
            <a:r>
              <a:rPr lang="en-GB" sz="6000" b="1" dirty="0" smtClean="0">
                <a:latin typeface="Arial" pitchFamily="34" charset="0"/>
                <a:cs typeface="Arial" pitchFamily="34" charset="0"/>
              </a:rPr>
              <a:t>elated </a:t>
            </a:r>
            <a:r>
              <a:rPr lang="en-GB" sz="6000" b="1" dirty="0">
                <a:latin typeface="Arial" pitchFamily="34" charset="0"/>
                <a:cs typeface="Arial" pitchFamily="34" charset="0"/>
              </a:rPr>
              <a:t>P</a:t>
            </a:r>
            <a:r>
              <a:rPr lang="en-GB" sz="6000" b="1" dirty="0" smtClean="0">
                <a:latin typeface="Arial" pitchFamily="34" charset="0"/>
                <a:cs typeface="Arial" pitchFamily="34" charset="0"/>
              </a:rPr>
              <a:t>roblems on Families</a:t>
            </a:r>
            <a:r>
              <a:rPr lang="en-GB" dirty="0" smtClean="0">
                <a:latin typeface="Arial" pitchFamily="34" charset="0"/>
                <a:cs typeface="Arial" pitchFamily="34" charset="0"/>
              </a:rPr>
              <a:t/>
            </a:r>
            <a:br>
              <a:rPr lang="en-GB" dirty="0" smtClean="0">
                <a:latin typeface="Arial" pitchFamily="34" charset="0"/>
                <a:cs typeface="Arial" pitchFamily="34" charset="0"/>
              </a:rPr>
            </a:br>
            <a:r>
              <a:rPr lang="en-GB" dirty="0" smtClean="0">
                <a:latin typeface="Arial" pitchFamily="34" charset="0"/>
                <a:cs typeface="Arial" pitchFamily="34" charset="0"/>
              </a:rPr>
              <a:t/>
            </a:r>
            <a:br>
              <a:rPr lang="en-GB" dirty="0" smtClean="0">
                <a:latin typeface="Arial" pitchFamily="34" charset="0"/>
                <a:cs typeface="Arial" pitchFamily="34" charset="0"/>
              </a:rPr>
            </a:br>
            <a:r>
              <a:rPr lang="en-GB" sz="2200" i="1" dirty="0" smtClean="0">
                <a:latin typeface="Arial" pitchFamily="34" charset="0"/>
                <a:cs typeface="Arial" pitchFamily="34" charset="0"/>
              </a:rPr>
              <a:t/>
            </a:r>
            <a:br>
              <a:rPr lang="en-GB" sz="2200" i="1" dirty="0" smtClean="0">
                <a:latin typeface="Arial" pitchFamily="34" charset="0"/>
                <a:cs typeface="Arial" pitchFamily="34" charset="0"/>
              </a:rPr>
            </a:br>
            <a:r>
              <a:rPr lang="en-GB" sz="2200" i="1" dirty="0" smtClean="0">
                <a:latin typeface="Arial" pitchFamily="34" charset="0"/>
                <a:cs typeface="Arial" pitchFamily="34" charset="0"/>
              </a:rPr>
              <a:t>H </a:t>
            </a:r>
            <a:r>
              <a:rPr lang="en-GB" sz="2200" i="1" dirty="0" err="1" smtClean="0">
                <a:latin typeface="Arial" pitchFamily="34" charset="0"/>
                <a:cs typeface="Arial" pitchFamily="34" charset="0"/>
              </a:rPr>
              <a:t>Collinson</a:t>
            </a:r>
            <a:r>
              <a:rPr lang="en-GB" sz="2200" i="1" dirty="0" smtClean="0">
                <a:latin typeface="Arial" pitchFamily="34" charset="0"/>
                <a:cs typeface="Arial" pitchFamily="34" charset="0"/>
              </a:rPr>
              <a:t>,</a:t>
            </a:r>
            <a:r>
              <a:rPr lang="en-GB" sz="2200" i="1" dirty="0">
                <a:latin typeface="Arial" pitchFamily="34" charset="0"/>
                <a:cs typeface="Arial" pitchFamily="34" charset="0"/>
              </a:rPr>
              <a:t> K Warburton, C </a:t>
            </a:r>
            <a:r>
              <a:rPr lang="en-GB" sz="2200" i="1" dirty="0" err="1">
                <a:latin typeface="Arial" pitchFamily="34" charset="0"/>
                <a:cs typeface="Arial" pitchFamily="34" charset="0"/>
              </a:rPr>
              <a:t>Eyles</a:t>
            </a:r>
            <a:r>
              <a:rPr lang="en-GB" sz="2200" i="1" dirty="0">
                <a:latin typeface="Arial" pitchFamily="34" charset="0"/>
                <a:cs typeface="Arial" pitchFamily="34" charset="0"/>
              </a:rPr>
              <a:t>, N </a:t>
            </a:r>
            <a:r>
              <a:rPr lang="en-GB" sz="2200" i="1" dirty="0" err="1">
                <a:latin typeface="Arial" pitchFamily="34" charset="0"/>
                <a:cs typeface="Arial" pitchFamily="34" charset="0"/>
              </a:rPr>
              <a:t>Sheron</a:t>
            </a:r>
            <a:r>
              <a:rPr lang="en-GB" sz="2200" i="1" dirty="0">
                <a:latin typeface="Arial" pitchFamily="34" charset="0"/>
                <a:cs typeface="Arial" pitchFamily="34" charset="0"/>
              </a:rPr>
              <a:t> &amp; J Sinclair</a:t>
            </a:r>
            <a:r>
              <a:rPr lang="en-GB" sz="2700" dirty="0" smtClean="0">
                <a:latin typeface="Arial" pitchFamily="34" charset="0"/>
                <a:cs typeface="Arial" pitchFamily="34" charset="0"/>
              </a:rPr>
              <a:t/>
            </a:r>
            <a:br>
              <a:rPr lang="en-GB" sz="2700" dirty="0" smtClean="0">
                <a:latin typeface="Arial" pitchFamily="34" charset="0"/>
                <a:cs typeface="Arial" pitchFamily="34" charset="0"/>
              </a:rPr>
            </a:br>
            <a:endParaRPr lang="en-GB" sz="2700" dirty="0">
              <a:latin typeface="Arial" pitchFamily="34" charset="0"/>
              <a:cs typeface="Arial" pitchFamily="34" charset="0"/>
            </a:endParaRPr>
          </a:p>
        </p:txBody>
      </p:sp>
      <p:pic>
        <p:nvPicPr>
          <p:cNvPr id="15362" name="Picture 2" descr="medicine_black"/>
          <p:cNvPicPr>
            <a:picLocks noChangeAspect="1" noChangeArrowheads="1"/>
          </p:cNvPicPr>
          <p:nvPr/>
        </p:nvPicPr>
        <p:blipFill>
          <a:blip r:embed="rId4"/>
          <a:srcRect/>
          <a:stretch>
            <a:fillRect/>
          </a:stretch>
        </p:blipFill>
        <p:spPr bwMode="auto">
          <a:xfrm>
            <a:off x="6659563" y="260350"/>
            <a:ext cx="2305050" cy="72072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468313" y="2565400"/>
            <a:ext cx="8229600" cy="935038"/>
          </a:xfrm>
        </p:spPr>
        <p:txBody>
          <a:bodyPr/>
          <a:lstStyle/>
          <a:p>
            <a:pPr algn="ctr" eaLnBrk="1" hangingPunct="1">
              <a:buFont typeface="Arial" charset="0"/>
              <a:buNone/>
            </a:pPr>
            <a:r>
              <a:rPr lang="en-GB" sz="2800" smtClean="0">
                <a:latin typeface="Arial" charset="0"/>
                <a:cs typeface="Arial" charset="0"/>
              </a:rPr>
              <a:t>What messages does this study have for us? </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GB" sz="4000" smtClean="0">
                <a:latin typeface="Arial" charset="0"/>
                <a:cs typeface="Arial" charset="0"/>
              </a:rPr>
              <a:t>Recommendations</a:t>
            </a:r>
          </a:p>
        </p:txBody>
      </p:sp>
      <p:sp>
        <p:nvSpPr>
          <p:cNvPr id="3" name="Content Placeholder 2"/>
          <p:cNvSpPr>
            <a:spLocks noGrp="1"/>
          </p:cNvSpPr>
          <p:nvPr>
            <p:ph idx="1"/>
          </p:nvPr>
        </p:nvSpPr>
        <p:spPr>
          <a:xfrm>
            <a:off x="684213" y="1557338"/>
            <a:ext cx="8229600" cy="3124200"/>
          </a:xfrm>
        </p:spPr>
        <p:txBody>
          <a:bodyPr rtlCol="0">
            <a:normAutofit fontScale="85000" lnSpcReduction="20000"/>
          </a:bodyPr>
          <a:lstStyle/>
          <a:p>
            <a:pPr eaLnBrk="1" fontAlgn="auto" hangingPunct="1">
              <a:spcAft>
                <a:spcPts val="0"/>
              </a:spcAft>
              <a:buFont typeface="Arial" pitchFamily="34" charset="0"/>
              <a:buChar char="•"/>
              <a:defRPr/>
            </a:pPr>
            <a:r>
              <a:rPr lang="en-GB" sz="3300" dirty="0">
                <a:latin typeface="Arial" pitchFamily="34" charset="0"/>
                <a:cs typeface="Arial" pitchFamily="34" charset="0"/>
              </a:rPr>
              <a:t>Carer burden could be significantly reduced by improving patient care and offering families appropriate support.</a:t>
            </a:r>
          </a:p>
          <a:p>
            <a:pPr eaLnBrk="1" fontAlgn="auto" hangingPunct="1">
              <a:spcAft>
                <a:spcPts val="0"/>
              </a:spcAft>
              <a:buFont typeface="Arial" pitchFamily="34" charset="0"/>
              <a:buChar char="•"/>
              <a:defRPr/>
            </a:pPr>
            <a:endParaRPr lang="en-GB" sz="3300" dirty="0">
              <a:latin typeface="Arial" pitchFamily="34" charset="0"/>
              <a:cs typeface="Arial" pitchFamily="34" charset="0"/>
            </a:endParaRPr>
          </a:p>
          <a:p>
            <a:pPr eaLnBrk="1" fontAlgn="auto" hangingPunct="1">
              <a:spcAft>
                <a:spcPts val="0"/>
              </a:spcAft>
              <a:buFont typeface="Arial" pitchFamily="34" charset="0"/>
              <a:buChar char="•"/>
              <a:defRPr/>
            </a:pPr>
            <a:r>
              <a:rPr lang="en-GB" sz="3300" dirty="0">
                <a:latin typeface="Arial" pitchFamily="34" charset="0"/>
                <a:cs typeface="Arial" pitchFamily="34" charset="0"/>
              </a:rPr>
              <a:t>Families of ALD in-patients should have access to the same level of support that is offered to families of patients under specialist community alcohol services. </a:t>
            </a:r>
          </a:p>
          <a:p>
            <a:pPr eaLnBrk="1" fontAlgn="auto" hangingPunct="1">
              <a:spcAft>
                <a:spcPts val="0"/>
              </a:spcAft>
              <a:buFont typeface="Arial" pitchFamily="34" charset="0"/>
              <a:buChar char="•"/>
              <a:defRPr/>
            </a:pPr>
            <a:endParaRPr lang="en-GB" dirty="0" smtClean="0">
              <a:latin typeface="Arial" pitchFamily="34" charset="0"/>
              <a:cs typeface="Arial" pitchFamily="34" charset="0"/>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GB" sz="4000" smtClean="0">
                <a:latin typeface="Arial" charset="0"/>
                <a:cs typeface="Arial" charset="0"/>
              </a:rPr>
              <a:t>Acknowledgments</a:t>
            </a:r>
          </a:p>
        </p:txBody>
      </p:sp>
      <p:sp>
        <p:nvSpPr>
          <p:cNvPr id="37890" name="Content Placeholder 2"/>
          <p:cNvSpPr>
            <a:spLocks noGrp="1"/>
          </p:cNvSpPr>
          <p:nvPr>
            <p:ph idx="1"/>
          </p:nvPr>
        </p:nvSpPr>
        <p:spPr>
          <a:xfrm>
            <a:off x="468313" y="1700213"/>
            <a:ext cx="8229600" cy="4525962"/>
          </a:xfrm>
        </p:spPr>
        <p:txBody>
          <a:bodyPr/>
          <a:lstStyle/>
          <a:p>
            <a:pPr eaLnBrk="1" hangingPunct="1">
              <a:buFont typeface="Wingdings" pitchFamily="2" charset="2"/>
              <a:buChar char="ü"/>
            </a:pPr>
            <a:r>
              <a:rPr lang="en-GB" sz="2400" smtClean="0">
                <a:latin typeface="Arial" charset="0"/>
                <a:cs typeface="Arial" charset="0"/>
              </a:rPr>
              <a:t>Dr Julia Sinclair </a:t>
            </a:r>
            <a:r>
              <a:rPr lang="en-GB" sz="2000" smtClean="0">
                <a:latin typeface="Arial" charset="0"/>
                <a:cs typeface="Arial" charset="0"/>
              </a:rPr>
              <a:t>(Honorary Consultant Addiction Psychiatrist)</a:t>
            </a:r>
          </a:p>
          <a:p>
            <a:pPr eaLnBrk="1" hangingPunct="1">
              <a:buFont typeface="Wingdings" pitchFamily="2" charset="2"/>
              <a:buChar char="ü"/>
            </a:pPr>
            <a:r>
              <a:rPr lang="en-GB" sz="2400" smtClean="0">
                <a:latin typeface="Arial" charset="0"/>
                <a:cs typeface="Arial" charset="0"/>
              </a:rPr>
              <a:t>Dr Nick Sheron </a:t>
            </a:r>
            <a:r>
              <a:rPr lang="en-GB" sz="2000" smtClean="0">
                <a:latin typeface="Arial" charset="0"/>
                <a:cs typeface="Arial" charset="0"/>
              </a:rPr>
              <a:t>(Consultant Hepatologist, SGH)</a:t>
            </a:r>
          </a:p>
          <a:p>
            <a:pPr eaLnBrk="1" hangingPunct="1">
              <a:buFont typeface="Wingdings" pitchFamily="2" charset="2"/>
              <a:buChar char="ü"/>
            </a:pPr>
            <a:r>
              <a:rPr lang="en-GB" sz="2400" smtClean="0">
                <a:latin typeface="Arial" charset="0"/>
                <a:cs typeface="Arial" charset="0"/>
              </a:rPr>
              <a:t>Dr Caroline Eyles </a:t>
            </a:r>
            <a:r>
              <a:rPr lang="en-GB" sz="2000" smtClean="0">
                <a:latin typeface="Arial" charset="0"/>
                <a:cs typeface="Arial" charset="0"/>
              </a:rPr>
              <a:t>(Research Fellow, UoS)</a:t>
            </a:r>
          </a:p>
          <a:p>
            <a:pPr eaLnBrk="1" hangingPunct="1">
              <a:buFont typeface="Wingdings" pitchFamily="2" charset="2"/>
              <a:buChar char="ü"/>
            </a:pPr>
            <a:r>
              <a:rPr lang="en-GB" sz="2400" smtClean="0">
                <a:latin typeface="Arial" charset="0"/>
                <a:cs typeface="Arial" charset="0"/>
              </a:rPr>
              <a:t>Debbie Duffy </a:t>
            </a:r>
            <a:r>
              <a:rPr lang="en-GB" sz="2000" smtClean="0">
                <a:latin typeface="Arial" charset="0"/>
                <a:cs typeface="Arial" charset="0"/>
              </a:rPr>
              <a:t>(Alcohol Specialist Nurse, SGH)</a:t>
            </a:r>
          </a:p>
          <a:p>
            <a:pPr eaLnBrk="1" hangingPunct="1">
              <a:buFont typeface="Wingdings" pitchFamily="2" charset="2"/>
              <a:buChar char="ü"/>
            </a:pPr>
            <a:r>
              <a:rPr lang="en-GB" sz="2400" smtClean="0">
                <a:latin typeface="Arial" charset="0"/>
                <a:cs typeface="Arial" charset="0"/>
              </a:rPr>
              <a:t>Claire Appleby and the team at New Road Centre Southampton </a:t>
            </a:r>
            <a:r>
              <a:rPr lang="en-GB" sz="2000" smtClean="0">
                <a:latin typeface="Arial" charset="0"/>
                <a:cs typeface="Arial" charset="0"/>
              </a:rPr>
              <a:t>(a community substance misuse service)</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ctrTitle"/>
          </p:nvPr>
        </p:nvSpPr>
        <p:spPr/>
        <p:txBody>
          <a:bodyPr/>
          <a:lstStyle/>
          <a:p>
            <a:pPr eaLnBrk="1" hangingPunct="1"/>
            <a:r>
              <a:rPr lang="en-GB" sz="3600" smtClean="0">
                <a:latin typeface="Arial" charset="0"/>
                <a:cs typeface="Arial" charset="0"/>
              </a:rPr>
              <a:t>Thank you for listening</a:t>
            </a:r>
            <a:r>
              <a:rPr lang="en-GB" smtClean="0">
                <a:latin typeface="Arial" charset="0"/>
                <a:cs typeface="Arial" charset="0"/>
              </a:rPr>
              <a:t/>
            </a:r>
            <a:br>
              <a:rPr lang="en-GB" smtClean="0">
                <a:latin typeface="Arial" charset="0"/>
                <a:cs typeface="Arial" charset="0"/>
              </a:rPr>
            </a:br>
            <a:r>
              <a:rPr lang="en-GB" smtClean="0">
                <a:latin typeface="Arial" charset="0"/>
                <a:cs typeface="Arial" charset="0"/>
              </a:rPr>
              <a:t/>
            </a:r>
            <a:br>
              <a:rPr lang="en-GB" smtClean="0">
                <a:latin typeface="Arial" charset="0"/>
                <a:cs typeface="Arial" charset="0"/>
              </a:rPr>
            </a:br>
            <a:r>
              <a:rPr lang="en-GB" sz="3600" smtClean="0">
                <a:latin typeface="Arial" charset="0"/>
                <a:cs typeface="Arial" charset="0"/>
              </a:rPr>
              <a:t>Any questions?</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2"/>
          <p:cNvPicPr>
            <a:picLocks noChangeAspect="1"/>
          </p:cNvPicPr>
          <p:nvPr/>
        </p:nvPicPr>
        <p:blipFill>
          <a:blip r:embed="rId5"/>
          <a:srcRect/>
          <a:stretch>
            <a:fillRect/>
          </a:stretch>
        </p:blipFill>
        <p:spPr bwMode="auto">
          <a:xfrm>
            <a:off x="20638" y="1125538"/>
            <a:ext cx="5076825" cy="5516562"/>
          </a:xfrm>
          <a:prstGeom prst="rect">
            <a:avLst/>
          </a:prstGeom>
          <a:noFill/>
          <a:ln w="9525">
            <a:noFill/>
            <a:miter lim="800000"/>
            <a:headEnd/>
            <a:tailEnd/>
          </a:ln>
        </p:spPr>
      </p:pic>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sz="4000" b="1" dirty="0" smtClean="0">
                <a:latin typeface="Arial" pitchFamily="34" charset="0"/>
                <a:cs typeface="Arial" pitchFamily="34" charset="0"/>
              </a:rPr>
              <a:t>Liver disease and alcohol statistics</a:t>
            </a:r>
            <a:endParaRPr lang="en-GB" sz="4000" b="1" dirty="0">
              <a:latin typeface="Arial" pitchFamily="34" charset="0"/>
              <a:cs typeface="Arial" pitchFamily="34" charset="0"/>
            </a:endParaRPr>
          </a:p>
        </p:txBody>
      </p:sp>
      <p:graphicFrame>
        <p:nvGraphicFramePr>
          <p:cNvPr id="17411" name="Chart 4"/>
          <p:cNvGraphicFramePr>
            <a:graphicFrameLocks/>
          </p:cNvGraphicFramePr>
          <p:nvPr/>
        </p:nvGraphicFramePr>
        <p:xfrm>
          <a:off x="4449763" y="1177925"/>
          <a:ext cx="4637087" cy="5618163"/>
        </p:xfrm>
        <a:graphic>
          <a:graphicData uri="http://schemas.openxmlformats.org/presentationml/2006/ole">
            <p:oleObj spid="_x0000_s17411" r:id="rId6" imgW="4639458" imgH="5620999" progId="Excel.Chart.8">
              <p:embed/>
            </p:oleObj>
          </a:graphicData>
        </a:graphic>
      </p:graphicFrame>
      <p:sp>
        <p:nvSpPr>
          <p:cNvPr id="17414" name="TextBox 3"/>
          <p:cNvSpPr txBox="1">
            <a:spLocks noChangeArrowheads="1"/>
          </p:cNvSpPr>
          <p:nvPr/>
        </p:nvSpPr>
        <p:spPr bwMode="auto">
          <a:xfrm>
            <a:off x="5364163" y="6400800"/>
            <a:ext cx="3168650" cy="261938"/>
          </a:xfrm>
          <a:prstGeom prst="rect">
            <a:avLst/>
          </a:prstGeom>
          <a:noFill/>
          <a:ln w="9525">
            <a:noFill/>
            <a:miter lim="800000"/>
            <a:headEnd/>
            <a:tailEnd/>
          </a:ln>
        </p:spPr>
        <p:txBody>
          <a:bodyPr>
            <a:spAutoFit/>
          </a:bodyPr>
          <a:lstStyle/>
          <a:p>
            <a:r>
              <a:rPr lang="en-GB" sz="1100">
                <a:cs typeface="Arial" charset="0"/>
              </a:rPr>
              <a:t>Health and social care information centre. 2012. </a:t>
            </a:r>
          </a:p>
        </p:txBody>
      </p:sp>
    </p:spTree>
    <p:custDataLst>
      <p:tags r:id="rId2"/>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7" name="Chart 3"/>
          <p:cNvGraphicFramePr>
            <a:graphicFrameLocks/>
          </p:cNvGraphicFramePr>
          <p:nvPr/>
        </p:nvGraphicFramePr>
        <p:xfrm>
          <a:off x="488950" y="1217613"/>
          <a:ext cx="8166100" cy="5502275"/>
        </p:xfrm>
        <a:graphic>
          <a:graphicData uri="http://schemas.openxmlformats.org/presentationml/2006/ole">
            <p:oleObj spid="_x0000_s19457" r:id="rId5" imgW="8169348" imgH="5499069" progId="Excel.Chart.8">
              <p:embed/>
            </p:oleObj>
          </a:graphicData>
        </a:graphic>
      </p:graphicFrame>
      <p:sp>
        <p:nvSpPr>
          <p:cNvPr id="19458" name="Title 1"/>
          <p:cNvSpPr>
            <a:spLocks noGrp="1"/>
          </p:cNvSpPr>
          <p:nvPr>
            <p:ph type="title"/>
          </p:nvPr>
        </p:nvSpPr>
        <p:spPr>
          <a:xfrm>
            <a:off x="457200" y="274638"/>
            <a:ext cx="8229600" cy="1066800"/>
          </a:xfrm>
        </p:spPr>
        <p:txBody>
          <a:bodyPr/>
          <a:lstStyle/>
          <a:p>
            <a:pPr eaLnBrk="1" hangingPunct="1"/>
            <a:r>
              <a:rPr lang="en-GB" sz="3200" b="1" smtClean="0"/>
              <a:t>Severity of alcohol dependency in patients with ALD v patients undergoing alcohol detox</a:t>
            </a:r>
          </a:p>
        </p:txBody>
      </p:sp>
      <p:sp>
        <p:nvSpPr>
          <p:cNvPr id="19459" name="TextBox 2"/>
          <p:cNvSpPr txBox="1">
            <a:spLocks noChangeArrowheads="1"/>
          </p:cNvSpPr>
          <p:nvPr/>
        </p:nvSpPr>
        <p:spPr bwMode="auto">
          <a:xfrm>
            <a:off x="684213" y="6308725"/>
            <a:ext cx="2663825" cy="277813"/>
          </a:xfrm>
          <a:prstGeom prst="rect">
            <a:avLst/>
          </a:prstGeom>
          <a:noFill/>
          <a:ln w="9525">
            <a:noFill/>
            <a:miter lim="800000"/>
            <a:headEnd/>
            <a:tailEnd/>
          </a:ln>
        </p:spPr>
        <p:txBody>
          <a:bodyPr>
            <a:spAutoFit/>
          </a:bodyPr>
          <a:lstStyle/>
          <a:p>
            <a:r>
              <a:rPr lang="en-GB" sz="1200" i="1">
                <a:latin typeface="Calibri" pitchFamily="34" charset="0"/>
              </a:rPr>
              <a:t>Smith et al. (2006).</a:t>
            </a:r>
          </a:p>
        </p:txBody>
      </p:sp>
    </p:spTree>
    <p:custDataLst>
      <p:tags r:id="rId2"/>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68313" y="404813"/>
            <a:ext cx="8229600" cy="1143000"/>
          </a:xfrm>
        </p:spPr>
        <p:txBody>
          <a:bodyPr/>
          <a:lstStyle/>
          <a:p>
            <a:pPr eaLnBrk="1" hangingPunct="1"/>
            <a:r>
              <a:rPr lang="en-GB" sz="3600" smtClean="0">
                <a:latin typeface="Arial" charset="0"/>
                <a:cs typeface="Arial" charset="0"/>
              </a:rPr>
              <a:t>What do we already know about the impact of Alcoholic Liver Disease (ALD) on families?</a:t>
            </a:r>
          </a:p>
        </p:txBody>
      </p:sp>
      <p:graphicFrame>
        <p:nvGraphicFramePr>
          <p:cNvPr id="4" name="Content Placeholder 3"/>
          <p:cNvGraphicFramePr>
            <a:graphicFrameLocks noGrp="1"/>
          </p:cNvGraphicFramePr>
          <p:nvPr>
            <p:ph idx="1"/>
          </p:nvPr>
        </p:nvGraphicFramePr>
        <p:xfrm>
          <a:off x="755576" y="1601416"/>
          <a:ext cx="7416824"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507" name="TextBox 4"/>
          <p:cNvSpPr txBox="1">
            <a:spLocks noChangeArrowheads="1"/>
          </p:cNvSpPr>
          <p:nvPr/>
        </p:nvSpPr>
        <p:spPr bwMode="auto">
          <a:xfrm>
            <a:off x="900113" y="4941888"/>
            <a:ext cx="2232025" cy="954087"/>
          </a:xfrm>
          <a:prstGeom prst="rect">
            <a:avLst/>
          </a:prstGeom>
          <a:noFill/>
          <a:ln w="9525">
            <a:noFill/>
            <a:miter lim="800000"/>
            <a:headEnd/>
            <a:tailEnd/>
          </a:ln>
        </p:spPr>
        <p:txBody>
          <a:bodyPr>
            <a:spAutoFit/>
          </a:bodyPr>
          <a:lstStyle/>
          <a:p>
            <a:r>
              <a:rPr lang="en-GB" sz="2800">
                <a:cs typeface="Arial" charset="0"/>
              </a:rPr>
              <a:t>Alcohol dependency</a:t>
            </a:r>
          </a:p>
        </p:txBody>
      </p:sp>
      <p:sp>
        <p:nvSpPr>
          <p:cNvPr id="21508" name="TextBox 6"/>
          <p:cNvSpPr txBox="1">
            <a:spLocks noChangeArrowheads="1"/>
          </p:cNvSpPr>
          <p:nvPr/>
        </p:nvSpPr>
        <p:spPr bwMode="auto">
          <a:xfrm>
            <a:off x="5364163" y="5589588"/>
            <a:ext cx="1655762" cy="954087"/>
          </a:xfrm>
          <a:prstGeom prst="rect">
            <a:avLst/>
          </a:prstGeom>
          <a:noFill/>
          <a:ln w="9525">
            <a:noFill/>
            <a:miter lim="800000"/>
            <a:headEnd/>
            <a:tailEnd/>
          </a:ln>
        </p:spPr>
        <p:txBody>
          <a:bodyPr>
            <a:spAutoFit/>
          </a:bodyPr>
          <a:lstStyle/>
          <a:p>
            <a:r>
              <a:rPr lang="en-GB" sz="2800">
                <a:cs typeface="Arial" charset="0"/>
              </a:rPr>
              <a:t>Chronic disease</a:t>
            </a:r>
          </a:p>
        </p:txBody>
      </p:sp>
      <p:sp>
        <p:nvSpPr>
          <p:cNvPr id="21509" name="TextBox 7"/>
          <p:cNvSpPr txBox="1">
            <a:spLocks noChangeArrowheads="1"/>
          </p:cNvSpPr>
          <p:nvPr/>
        </p:nvSpPr>
        <p:spPr bwMode="auto">
          <a:xfrm>
            <a:off x="7596188" y="3500438"/>
            <a:ext cx="1439862" cy="954087"/>
          </a:xfrm>
          <a:prstGeom prst="rect">
            <a:avLst/>
          </a:prstGeom>
          <a:noFill/>
          <a:ln w="9525">
            <a:noFill/>
            <a:miter lim="800000"/>
            <a:headEnd/>
            <a:tailEnd/>
          </a:ln>
        </p:spPr>
        <p:txBody>
          <a:bodyPr>
            <a:spAutoFit/>
          </a:bodyPr>
          <a:lstStyle/>
          <a:p>
            <a:r>
              <a:rPr lang="en-GB" sz="2800">
                <a:cs typeface="Arial" charset="0"/>
              </a:rPr>
              <a:t>Liver disease</a:t>
            </a:r>
          </a:p>
        </p:txBody>
      </p:sp>
      <p:cxnSp>
        <p:nvCxnSpPr>
          <p:cNvPr id="10" name="Straight Arrow Connector 9"/>
          <p:cNvCxnSpPr/>
          <p:nvPr/>
        </p:nvCxnSpPr>
        <p:spPr>
          <a:xfrm flipV="1">
            <a:off x="2268538" y="4581525"/>
            <a:ext cx="647700" cy="5032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5580063" y="4868863"/>
            <a:ext cx="215900" cy="7921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6732588" y="3141663"/>
            <a:ext cx="863600" cy="647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514350" y="115888"/>
            <a:ext cx="8229600" cy="1143000"/>
          </a:xfrm>
        </p:spPr>
        <p:txBody>
          <a:bodyPr/>
          <a:lstStyle/>
          <a:p>
            <a:pPr eaLnBrk="1" hangingPunct="1"/>
            <a:r>
              <a:rPr lang="en-GB" sz="4000" b="1" smtClean="0">
                <a:latin typeface="Arial" charset="0"/>
                <a:cs typeface="Arial" charset="0"/>
              </a:rPr>
              <a:t>Summary of current literature</a:t>
            </a:r>
          </a:p>
        </p:txBody>
      </p:sp>
      <p:sp>
        <p:nvSpPr>
          <p:cNvPr id="3" name="Content Placeholder 2"/>
          <p:cNvSpPr>
            <a:spLocks noGrp="1"/>
          </p:cNvSpPr>
          <p:nvPr>
            <p:ph idx="1"/>
          </p:nvPr>
        </p:nvSpPr>
        <p:spPr>
          <a:xfrm>
            <a:off x="2738438" y="1473200"/>
            <a:ext cx="6264275" cy="3527425"/>
          </a:xfrm>
        </p:spPr>
        <p:txBody>
          <a:bodyPr rtlCol="0">
            <a:normAutofit fontScale="85000" lnSpcReduction="10000"/>
          </a:bodyPr>
          <a:lstStyle/>
          <a:p>
            <a:pPr marL="514350" indent="-514350" eaLnBrk="1" fontAlgn="auto" hangingPunct="1">
              <a:spcAft>
                <a:spcPts val="0"/>
              </a:spcAft>
              <a:buFont typeface="Arial" pitchFamily="34" charset="0"/>
              <a:buNone/>
              <a:defRPr/>
            </a:pPr>
            <a:r>
              <a:rPr lang="en-GB" sz="2600" b="1" dirty="0" smtClean="0">
                <a:solidFill>
                  <a:srgbClr val="669900"/>
                </a:solidFill>
                <a:latin typeface="Arial" pitchFamily="34" charset="0"/>
                <a:cs typeface="Arial" pitchFamily="34" charset="0"/>
              </a:rPr>
              <a:t>Impact of alcohol dependency on families</a:t>
            </a:r>
            <a:r>
              <a:rPr lang="en-GB" sz="2600" b="1" baseline="30000" dirty="0" smtClean="0">
                <a:latin typeface="Arial" pitchFamily="34" charset="0"/>
                <a:cs typeface="Arial" pitchFamily="34" charset="0"/>
              </a:rPr>
              <a:t>1</a:t>
            </a:r>
          </a:p>
          <a:p>
            <a:pPr marL="514350" indent="-514350" eaLnBrk="1" fontAlgn="auto" hangingPunct="1">
              <a:spcAft>
                <a:spcPts val="0"/>
              </a:spcAft>
              <a:buFont typeface="Arial" pitchFamily="34" charset="0"/>
              <a:buNone/>
              <a:defRPr/>
            </a:pPr>
            <a:r>
              <a:rPr lang="en-GB" sz="2600" dirty="0" smtClean="0">
                <a:latin typeface="Arial" pitchFamily="34" charset="0"/>
                <a:cs typeface="Arial" pitchFamily="34" charset="0"/>
              </a:rPr>
              <a:t>      Children, females; domestic violence and decreased marital satisfaction, health, coping methods, support.</a:t>
            </a:r>
          </a:p>
          <a:p>
            <a:pPr marL="514350" indent="-514350" eaLnBrk="1" fontAlgn="auto" hangingPunct="1">
              <a:spcAft>
                <a:spcPts val="0"/>
              </a:spcAft>
              <a:buFont typeface="Arial" pitchFamily="34" charset="0"/>
              <a:buNone/>
              <a:defRPr/>
            </a:pPr>
            <a:r>
              <a:rPr lang="en-GB" sz="2600" b="1" dirty="0" smtClean="0">
                <a:solidFill>
                  <a:srgbClr val="9966FF"/>
                </a:solidFill>
                <a:latin typeface="Arial" pitchFamily="34" charset="0"/>
                <a:cs typeface="Arial" pitchFamily="34" charset="0"/>
              </a:rPr>
              <a:t>Impact of chronic disease on families</a:t>
            </a:r>
            <a:r>
              <a:rPr lang="en-GB" sz="2600" b="1" baseline="30000" dirty="0" smtClean="0">
                <a:latin typeface="Arial" pitchFamily="34" charset="0"/>
                <a:cs typeface="Arial" pitchFamily="34" charset="0"/>
              </a:rPr>
              <a:t>2,3</a:t>
            </a:r>
            <a:endParaRPr lang="en-GB" sz="2600" b="1" baseline="30000" dirty="0">
              <a:latin typeface="Arial" pitchFamily="34" charset="0"/>
              <a:cs typeface="Arial" pitchFamily="34" charset="0"/>
            </a:endParaRPr>
          </a:p>
          <a:p>
            <a:pPr marL="514350" indent="-514350" eaLnBrk="1" fontAlgn="auto" hangingPunct="1">
              <a:spcAft>
                <a:spcPts val="0"/>
              </a:spcAft>
              <a:buFont typeface="Arial" pitchFamily="34" charset="0"/>
              <a:buNone/>
              <a:defRPr/>
            </a:pPr>
            <a:r>
              <a:rPr lang="en-GB" sz="2600" dirty="0" smtClean="0">
                <a:latin typeface="Arial" pitchFamily="34" charset="0"/>
                <a:cs typeface="Arial" pitchFamily="34" charset="0"/>
              </a:rPr>
              <a:t>      Psychological impact; depression, anxiety, PTSD. </a:t>
            </a:r>
          </a:p>
          <a:p>
            <a:pPr marL="514350" indent="-514350" eaLnBrk="1" fontAlgn="auto" hangingPunct="1">
              <a:spcAft>
                <a:spcPts val="0"/>
              </a:spcAft>
              <a:buFont typeface="Arial" pitchFamily="34" charset="0"/>
              <a:buNone/>
              <a:defRPr/>
            </a:pPr>
            <a:r>
              <a:rPr lang="en-GB" sz="2600" b="1" dirty="0" smtClean="0">
                <a:solidFill>
                  <a:srgbClr val="6699FF"/>
                </a:solidFill>
                <a:latin typeface="Arial" pitchFamily="34" charset="0"/>
                <a:cs typeface="Arial" pitchFamily="34" charset="0"/>
              </a:rPr>
              <a:t>Impact of liver disease (CLD, cirrhosis and transplantation) on families</a:t>
            </a:r>
            <a:r>
              <a:rPr lang="en-GB" sz="2600" b="1" baseline="30000" dirty="0" smtClean="0">
                <a:latin typeface="Arial" pitchFamily="34" charset="0"/>
                <a:cs typeface="Arial" pitchFamily="34" charset="0"/>
              </a:rPr>
              <a:t>4,5</a:t>
            </a:r>
            <a:r>
              <a:rPr lang="en-GB" sz="2600" dirty="0" smtClean="0">
                <a:latin typeface="Arial" pitchFamily="34" charset="0"/>
                <a:cs typeface="Arial" pitchFamily="34" charset="0"/>
              </a:rPr>
              <a:t>       Psychological impact and caregiver burden.</a:t>
            </a:r>
          </a:p>
          <a:p>
            <a:pPr marL="514350" indent="-514350" eaLnBrk="1" fontAlgn="auto" hangingPunct="1">
              <a:spcAft>
                <a:spcPts val="0"/>
              </a:spcAft>
              <a:buFont typeface="Arial" pitchFamily="34" charset="0"/>
              <a:buAutoNum type="arabicPeriod"/>
              <a:defRPr/>
            </a:pPr>
            <a:endParaRPr lang="en-GB" sz="2600" dirty="0" smtClean="0"/>
          </a:p>
          <a:p>
            <a:pPr marL="0" indent="0" eaLnBrk="1" fontAlgn="auto" hangingPunct="1">
              <a:spcAft>
                <a:spcPts val="0"/>
              </a:spcAft>
              <a:buFont typeface="Arial" pitchFamily="34" charset="0"/>
              <a:buNone/>
              <a:defRPr/>
            </a:pPr>
            <a:endParaRPr lang="en-GB" dirty="0" smtClean="0"/>
          </a:p>
          <a:p>
            <a:pPr eaLnBrk="1" fontAlgn="auto" hangingPunct="1">
              <a:spcAft>
                <a:spcPts val="0"/>
              </a:spcAft>
              <a:buFont typeface="Arial" pitchFamily="34" charset="0"/>
              <a:buNone/>
              <a:defRPr/>
            </a:pPr>
            <a:endParaRPr lang="en-GB" dirty="0"/>
          </a:p>
        </p:txBody>
      </p:sp>
      <p:graphicFrame>
        <p:nvGraphicFramePr>
          <p:cNvPr id="4" name="Content Placeholder 3"/>
          <p:cNvGraphicFramePr>
            <a:graphicFrameLocks/>
          </p:cNvGraphicFramePr>
          <p:nvPr/>
        </p:nvGraphicFramePr>
        <p:xfrm>
          <a:off x="-406238" y="1987838"/>
          <a:ext cx="3744416" cy="30243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8" name="Straight Arrow Connector 7"/>
          <p:cNvCxnSpPr/>
          <p:nvPr/>
        </p:nvCxnSpPr>
        <p:spPr>
          <a:xfrm flipH="1">
            <a:off x="2344738" y="1844675"/>
            <a:ext cx="787400" cy="5762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484438" y="3284538"/>
            <a:ext cx="647700" cy="73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63688" y="4292600"/>
            <a:ext cx="152241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27075" y="5181600"/>
            <a:ext cx="7805738" cy="1200150"/>
          </a:xfrm>
          <a:prstGeom prst="rect">
            <a:avLst/>
          </a:prstGeom>
          <a:noFill/>
        </p:spPr>
        <p:txBody>
          <a:bodyPr>
            <a:spAutoFit/>
          </a:bodyPr>
          <a:lstStyle/>
          <a:p>
            <a:pPr fontAlgn="auto">
              <a:spcBef>
                <a:spcPts val="0"/>
              </a:spcBef>
              <a:spcAft>
                <a:spcPts val="0"/>
              </a:spcAft>
              <a:defRPr/>
            </a:pPr>
            <a:r>
              <a:rPr lang="en-GB" sz="1200" b="1" u="sng" dirty="0">
                <a:latin typeface="Arial" pitchFamily="34" charset="0"/>
                <a:cs typeface="Arial" pitchFamily="34" charset="0"/>
              </a:rPr>
              <a:t>References: </a:t>
            </a:r>
          </a:p>
          <a:p>
            <a:pPr marL="342900" indent="-342900" fontAlgn="auto">
              <a:spcBef>
                <a:spcPts val="0"/>
              </a:spcBef>
              <a:spcAft>
                <a:spcPts val="0"/>
              </a:spcAft>
              <a:buFont typeface="+mj-lt"/>
              <a:buAutoNum type="arabicPeriod"/>
              <a:defRPr/>
            </a:pPr>
            <a:r>
              <a:rPr lang="en-GB" sz="1200" dirty="0" err="1">
                <a:latin typeface="Arial" pitchFamily="34" charset="0"/>
                <a:cs typeface="Arial" pitchFamily="34" charset="0"/>
              </a:rPr>
              <a:t>Orford</a:t>
            </a:r>
            <a:r>
              <a:rPr lang="en-GB" sz="1200" dirty="0">
                <a:latin typeface="Arial" pitchFamily="34" charset="0"/>
                <a:cs typeface="Arial" pitchFamily="34" charset="0"/>
              </a:rPr>
              <a:t> et al. (2010).</a:t>
            </a:r>
          </a:p>
          <a:p>
            <a:pPr marL="342900" indent="-342900" fontAlgn="auto">
              <a:spcBef>
                <a:spcPts val="0"/>
              </a:spcBef>
              <a:spcAft>
                <a:spcPts val="0"/>
              </a:spcAft>
              <a:buFont typeface="+mj-lt"/>
              <a:buAutoNum type="arabicPeriod"/>
              <a:defRPr/>
            </a:pPr>
            <a:r>
              <a:rPr lang="en-GB" sz="1200" dirty="0">
                <a:latin typeface="Arial" pitchFamily="34" charset="0"/>
                <a:cs typeface="Arial" pitchFamily="34" charset="0"/>
              </a:rPr>
              <a:t>Holmes et al. (2003).</a:t>
            </a:r>
          </a:p>
          <a:p>
            <a:pPr marL="342900" indent="-342900" fontAlgn="auto">
              <a:spcBef>
                <a:spcPts val="0"/>
              </a:spcBef>
              <a:spcAft>
                <a:spcPts val="0"/>
              </a:spcAft>
              <a:buFont typeface="+mj-lt"/>
              <a:buAutoNum type="arabicPeriod"/>
              <a:defRPr/>
            </a:pPr>
            <a:r>
              <a:rPr lang="en-GB" sz="1200" dirty="0">
                <a:latin typeface="Arial" pitchFamily="34" charset="0"/>
                <a:cs typeface="Arial" pitchFamily="34" charset="0"/>
              </a:rPr>
              <a:t>Hickman et al. (2010). </a:t>
            </a:r>
          </a:p>
          <a:p>
            <a:pPr marL="342900" indent="-342900" fontAlgn="auto">
              <a:spcBef>
                <a:spcPts val="0"/>
              </a:spcBef>
              <a:spcAft>
                <a:spcPts val="0"/>
              </a:spcAft>
              <a:buFont typeface="+mj-lt"/>
              <a:buAutoNum type="arabicPeriod"/>
              <a:defRPr/>
            </a:pPr>
            <a:r>
              <a:rPr lang="en-GB" sz="1200" dirty="0">
                <a:latin typeface="Arial" pitchFamily="34" charset="0"/>
                <a:cs typeface="Arial" pitchFamily="34" charset="0"/>
              </a:rPr>
              <a:t>Bolden et al.  (2010).</a:t>
            </a:r>
          </a:p>
          <a:p>
            <a:pPr marL="342900" indent="-342900" fontAlgn="auto">
              <a:spcBef>
                <a:spcPts val="0"/>
              </a:spcBef>
              <a:spcAft>
                <a:spcPts val="0"/>
              </a:spcAft>
              <a:buFont typeface="+mj-lt"/>
              <a:buAutoNum type="arabicPeriod"/>
              <a:defRPr/>
            </a:pPr>
            <a:r>
              <a:rPr lang="en-GB" sz="1200" dirty="0">
                <a:latin typeface="Arial" pitchFamily="34" charset="0"/>
                <a:cs typeface="Arial" pitchFamily="34" charset="0"/>
              </a:rPr>
              <a:t>Bajaj et al. (2011).</a:t>
            </a:r>
            <a:endParaRPr lang="en-GB" dirty="0">
              <a:latin typeface="Arial" pitchFamily="34" charset="0"/>
              <a:cs typeface="Arial" pitchFamily="34" charset="0"/>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GB" sz="4000" b="1" smtClean="0">
                <a:latin typeface="Arial" charset="0"/>
                <a:cs typeface="Arial" charset="0"/>
              </a:rPr>
              <a:t>Aims</a:t>
            </a:r>
          </a:p>
        </p:txBody>
      </p:sp>
      <p:sp>
        <p:nvSpPr>
          <p:cNvPr id="3" name="Content Placeholder 2"/>
          <p:cNvSpPr>
            <a:spLocks noGrp="1"/>
          </p:cNvSpPr>
          <p:nvPr>
            <p:ph idx="1"/>
          </p:nvPr>
        </p:nvSpPr>
        <p:spPr>
          <a:xfrm>
            <a:off x="539750" y="1628775"/>
            <a:ext cx="8229600" cy="4176713"/>
          </a:xfrm>
        </p:spPr>
        <p:txBody>
          <a:bodyPr rtlCol="0">
            <a:normAutofit/>
          </a:bodyPr>
          <a:lstStyle/>
          <a:p>
            <a:pPr eaLnBrk="1" fontAlgn="auto" hangingPunct="1">
              <a:spcAft>
                <a:spcPts val="0"/>
              </a:spcAft>
              <a:buFont typeface="Arial" pitchFamily="34" charset="0"/>
              <a:buChar char="•"/>
              <a:defRPr/>
            </a:pPr>
            <a:r>
              <a:rPr lang="en-GB" dirty="0" smtClean="0">
                <a:latin typeface="Arial" pitchFamily="34" charset="0"/>
                <a:cs typeface="Arial" pitchFamily="34" charset="0"/>
              </a:rPr>
              <a:t>To explore how having a relative suffering from ALD impacts on families.  </a:t>
            </a:r>
          </a:p>
          <a:p>
            <a:pPr marL="0" indent="0" eaLnBrk="1" fontAlgn="auto" hangingPunct="1">
              <a:spcAft>
                <a:spcPts val="0"/>
              </a:spcAft>
              <a:buFont typeface="Arial" pitchFamily="34" charset="0"/>
              <a:buNone/>
              <a:defRPr/>
            </a:pPr>
            <a:endParaRPr lang="en-GB" dirty="0" smtClean="0">
              <a:latin typeface="Arial" pitchFamily="34" charset="0"/>
              <a:cs typeface="Arial" pitchFamily="34" charset="0"/>
            </a:endParaRPr>
          </a:p>
          <a:p>
            <a:pPr eaLnBrk="1" fontAlgn="auto" hangingPunct="1">
              <a:spcAft>
                <a:spcPts val="0"/>
              </a:spcAft>
              <a:buFont typeface="Arial" pitchFamily="34" charset="0"/>
              <a:buChar char="•"/>
              <a:defRPr/>
            </a:pPr>
            <a:r>
              <a:rPr lang="en-GB" dirty="0" smtClean="0">
                <a:latin typeface="Arial" pitchFamily="34" charset="0"/>
                <a:cs typeface="Arial" pitchFamily="34" charset="0"/>
              </a:rPr>
              <a:t>To explore any differences between patient groups (ALD v. AD).</a:t>
            </a:r>
          </a:p>
          <a:p>
            <a:pPr eaLnBrk="1" fontAlgn="auto" hangingPunct="1">
              <a:spcAft>
                <a:spcPts val="0"/>
              </a:spcAft>
              <a:buFont typeface="Arial" pitchFamily="34" charset="0"/>
              <a:buChar char="•"/>
              <a:defRPr/>
            </a:pPr>
            <a:endParaRPr lang="en-GB"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1"/>
          <p:cNvSpPr txBox="1">
            <a:spLocks noChangeArrowheads="1"/>
          </p:cNvSpPr>
          <p:nvPr/>
        </p:nvSpPr>
        <p:spPr bwMode="auto">
          <a:xfrm>
            <a:off x="1547813" y="2205038"/>
            <a:ext cx="6119812" cy="1384300"/>
          </a:xfrm>
          <a:prstGeom prst="rect">
            <a:avLst/>
          </a:prstGeom>
          <a:noFill/>
          <a:ln w="9525">
            <a:noFill/>
            <a:miter lim="800000"/>
            <a:headEnd/>
            <a:tailEnd/>
          </a:ln>
        </p:spPr>
        <p:txBody>
          <a:bodyPr>
            <a:spAutoFit/>
          </a:bodyPr>
          <a:lstStyle/>
          <a:p>
            <a:pPr algn="ctr"/>
            <a:r>
              <a:rPr lang="en-GB" sz="4400" b="1">
                <a:cs typeface="Arial" charset="0"/>
              </a:rPr>
              <a:t>Methods</a:t>
            </a:r>
          </a:p>
          <a:p>
            <a:pPr algn="ctr"/>
            <a:endParaRPr lang="en-GB" sz="4000" b="1">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GB" sz="4000" b="1" smtClean="0">
                <a:latin typeface="Arial" charset="0"/>
                <a:cs typeface="Arial" charset="0"/>
              </a:rPr>
              <a:t>Results</a:t>
            </a:r>
          </a:p>
        </p:txBody>
      </p:sp>
      <p:sp>
        <p:nvSpPr>
          <p:cNvPr id="3" name="Content Placeholder 2"/>
          <p:cNvSpPr>
            <a:spLocks noGrp="1"/>
          </p:cNvSpPr>
          <p:nvPr>
            <p:ph idx="1"/>
          </p:nvPr>
        </p:nvSpPr>
        <p:spPr>
          <a:xfrm>
            <a:off x="1042988" y="1628775"/>
            <a:ext cx="8569325" cy="4608513"/>
          </a:xfrm>
        </p:spPr>
        <p:txBody>
          <a:bodyPr rtlCol="0">
            <a:noAutofit/>
          </a:bodyPr>
          <a:lstStyle/>
          <a:p>
            <a:pPr eaLnBrk="1" fontAlgn="auto" hangingPunct="1">
              <a:spcAft>
                <a:spcPts val="0"/>
              </a:spcAft>
              <a:buFont typeface="Arial" pitchFamily="34" charset="0"/>
              <a:buChar char="•"/>
              <a:defRPr/>
            </a:pPr>
            <a:r>
              <a:rPr lang="en-GB" sz="2800" dirty="0" smtClean="0">
                <a:latin typeface="Arial" pitchFamily="34" charset="0"/>
                <a:cs typeface="Arial" pitchFamily="34" charset="0"/>
              </a:rPr>
              <a:t>16 interviews</a:t>
            </a:r>
          </a:p>
          <a:p>
            <a:pPr eaLnBrk="1" fontAlgn="auto" hangingPunct="1">
              <a:spcAft>
                <a:spcPts val="0"/>
              </a:spcAft>
              <a:buFont typeface="Arial" pitchFamily="34" charset="0"/>
              <a:buChar char="•"/>
              <a:defRPr/>
            </a:pPr>
            <a:endParaRPr lang="en-GB" sz="2800" dirty="0" smtClean="0">
              <a:latin typeface="Arial" pitchFamily="34" charset="0"/>
              <a:cs typeface="Arial" pitchFamily="34" charset="0"/>
            </a:endParaRPr>
          </a:p>
          <a:p>
            <a:pPr eaLnBrk="1" fontAlgn="auto" hangingPunct="1">
              <a:spcAft>
                <a:spcPts val="0"/>
              </a:spcAft>
              <a:buFont typeface="Wingdings" pitchFamily="2" charset="2"/>
              <a:buChar char="Ø"/>
              <a:defRPr/>
            </a:pPr>
            <a:r>
              <a:rPr lang="en-GB" sz="2800" dirty="0" smtClean="0">
                <a:latin typeface="Arial" pitchFamily="34" charset="0"/>
                <a:cs typeface="Arial" pitchFamily="34" charset="0"/>
              </a:rPr>
              <a:t>15 female participants</a:t>
            </a:r>
          </a:p>
          <a:p>
            <a:pPr eaLnBrk="1" fontAlgn="auto" hangingPunct="1">
              <a:spcAft>
                <a:spcPts val="0"/>
              </a:spcAft>
              <a:buFont typeface="Wingdings" pitchFamily="2" charset="2"/>
              <a:buChar char="Ø"/>
              <a:defRPr/>
            </a:pPr>
            <a:r>
              <a:rPr lang="en-GB" sz="2800" dirty="0" smtClean="0">
                <a:latin typeface="Arial" pitchFamily="34" charset="0"/>
                <a:cs typeface="Arial" pitchFamily="34" charset="0"/>
              </a:rPr>
              <a:t>1 male participant</a:t>
            </a:r>
          </a:p>
          <a:p>
            <a:pPr eaLnBrk="1" fontAlgn="auto" hangingPunct="1">
              <a:spcAft>
                <a:spcPts val="0"/>
              </a:spcAft>
              <a:buFont typeface="Courier New" pitchFamily="49" charset="0"/>
              <a:buChar char="o"/>
              <a:defRPr/>
            </a:pPr>
            <a:endParaRPr lang="en-GB" sz="2800" dirty="0" smtClean="0">
              <a:latin typeface="Arial" pitchFamily="34" charset="0"/>
              <a:cs typeface="Arial" pitchFamily="34" charset="0"/>
            </a:endParaRPr>
          </a:p>
          <a:p>
            <a:pPr eaLnBrk="1" fontAlgn="auto" hangingPunct="1">
              <a:spcAft>
                <a:spcPts val="0"/>
              </a:spcAft>
              <a:buFont typeface="Wingdings" pitchFamily="2" charset="2"/>
              <a:buChar char="ü"/>
              <a:defRPr/>
            </a:pPr>
            <a:r>
              <a:rPr lang="en-GB" sz="2800" dirty="0">
                <a:latin typeface="Arial" pitchFamily="34" charset="0"/>
                <a:cs typeface="Arial" pitchFamily="34" charset="0"/>
              </a:rPr>
              <a:t>9</a:t>
            </a:r>
            <a:r>
              <a:rPr lang="en-GB" sz="2800" dirty="0" smtClean="0">
                <a:latin typeface="Arial" pitchFamily="34" charset="0"/>
                <a:cs typeface="Arial" pitchFamily="34" charset="0"/>
              </a:rPr>
              <a:t> carers of Alcoholic Liver Disease patients</a:t>
            </a:r>
          </a:p>
          <a:p>
            <a:pPr eaLnBrk="1" fontAlgn="auto" hangingPunct="1">
              <a:spcAft>
                <a:spcPts val="0"/>
              </a:spcAft>
              <a:buFont typeface="Wingdings" pitchFamily="2" charset="2"/>
              <a:buChar char="ü"/>
              <a:defRPr/>
            </a:pPr>
            <a:r>
              <a:rPr lang="en-GB" sz="2800" dirty="0">
                <a:latin typeface="Arial" pitchFamily="34" charset="0"/>
                <a:cs typeface="Arial" pitchFamily="34" charset="0"/>
              </a:rPr>
              <a:t>7</a:t>
            </a:r>
            <a:r>
              <a:rPr lang="en-GB" sz="2800" dirty="0" smtClean="0">
                <a:latin typeface="Arial" pitchFamily="34" charset="0"/>
                <a:cs typeface="Arial" pitchFamily="34" charset="0"/>
              </a:rPr>
              <a:t> carers of Alcohol Dependency patients</a:t>
            </a:r>
            <a:endParaRPr lang="en-GB" sz="2800" dirty="0">
              <a:latin typeface="Arial" pitchFamily="34" charset="0"/>
              <a:cs typeface="Arial" pitchFamily="34" charset="0"/>
            </a:endParaRPr>
          </a:p>
          <a:p>
            <a:pPr marL="0" indent="0" eaLnBrk="1" fontAlgn="auto" hangingPunct="1">
              <a:spcAft>
                <a:spcPts val="0"/>
              </a:spcAft>
              <a:buFont typeface="Arial" pitchFamily="34" charset="0"/>
              <a:buNone/>
              <a:defRPr/>
            </a:pPr>
            <a:endParaRPr lang="en-GB"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895850" y="1908175"/>
            <a:ext cx="2124075" cy="1782763"/>
          </a:xfrm>
          <a:prstGeom prst="ellipse">
            <a:avLst/>
          </a:prstGeom>
          <a:noFill/>
          <a:ln>
            <a:solidFill>
              <a:srgbClr val="E60C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 name="TextBox 4"/>
          <p:cNvSpPr txBox="1">
            <a:spLocks noChangeArrowheads="1"/>
          </p:cNvSpPr>
          <p:nvPr/>
        </p:nvSpPr>
        <p:spPr bwMode="auto">
          <a:xfrm>
            <a:off x="3019425" y="2263775"/>
            <a:ext cx="1457325" cy="1016000"/>
          </a:xfrm>
          <a:prstGeom prst="rect">
            <a:avLst/>
          </a:prstGeom>
          <a:noFill/>
          <a:ln w="9525">
            <a:noFill/>
            <a:miter lim="800000"/>
            <a:headEnd/>
            <a:tailEnd/>
          </a:ln>
        </p:spPr>
        <p:txBody>
          <a:bodyPr>
            <a:spAutoFit/>
          </a:bodyPr>
          <a:lstStyle/>
          <a:p>
            <a:pPr algn="ctr"/>
            <a:r>
              <a:rPr lang="en-GB" sz="2000" b="1">
                <a:cs typeface="Arial" charset="0"/>
              </a:rPr>
              <a:t>“like Jekyll and Hyde</a:t>
            </a:r>
            <a:r>
              <a:rPr lang="en-GB" sz="2000">
                <a:latin typeface="Calibri" pitchFamily="34" charset="0"/>
              </a:rPr>
              <a:t>”</a:t>
            </a:r>
          </a:p>
        </p:txBody>
      </p:sp>
      <p:sp>
        <p:nvSpPr>
          <p:cNvPr id="6" name="Oval 5"/>
          <p:cNvSpPr/>
          <p:nvPr/>
        </p:nvSpPr>
        <p:spPr>
          <a:xfrm>
            <a:off x="2646363" y="1908175"/>
            <a:ext cx="2124075" cy="1727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TextBox 6"/>
          <p:cNvSpPr txBox="1">
            <a:spLocks noChangeArrowheads="1"/>
          </p:cNvSpPr>
          <p:nvPr/>
        </p:nvSpPr>
        <p:spPr bwMode="auto">
          <a:xfrm>
            <a:off x="5016500" y="2274888"/>
            <a:ext cx="1954213" cy="1016000"/>
          </a:xfrm>
          <a:prstGeom prst="rect">
            <a:avLst/>
          </a:prstGeom>
          <a:noFill/>
          <a:ln w="9525">
            <a:noFill/>
            <a:miter lim="800000"/>
            <a:headEnd/>
            <a:tailEnd/>
          </a:ln>
        </p:spPr>
        <p:txBody>
          <a:bodyPr>
            <a:spAutoFit/>
          </a:bodyPr>
          <a:lstStyle/>
          <a:p>
            <a:pPr algn="ctr"/>
            <a:r>
              <a:rPr lang="en-GB" sz="2000" b="1">
                <a:cs typeface="Arial" charset="0"/>
              </a:rPr>
              <a:t>Emotional distress/rollercoaster</a:t>
            </a:r>
          </a:p>
        </p:txBody>
      </p:sp>
      <p:sp>
        <p:nvSpPr>
          <p:cNvPr id="8" name="Oval 7"/>
          <p:cNvSpPr/>
          <p:nvPr/>
        </p:nvSpPr>
        <p:spPr>
          <a:xfrm>
            <a:off x="652463" y="4308475"/>
            <a:ext cx="2120900" cy="1714500"/>
          </a:xfrm>
          <a:prstGeom prst="ellipse">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 name="Oval 8"/>
          <p:cNvSpPr/>
          <p:nvPr/>
        </p:nvSpPr>
        <p:spPr>
          <a:xfrm>
            <a:off x="6946900" y="4338638"/>
            <a:ext cx="2017713" cy="1728787"/>
          </a:xfrm>
          <a:prstGeom prst="ellipse">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Oval 9"/>
          <p:cNvSpPr/>
          <p:nvPr/>
        </p:nvSpPr>
        <p:spPr>
          <a:xfrm>
            <a:off x="4770438" y="3786188"/>
            <a:ext cx="2124075" cy="1736725"/>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Oval 10"/>
          <p:cNvSpPr/>
          <p:nvPr/>
        </p:nvSpPr>
        <p:spPr>
          <a:xfrm>
            <a:off x="2773363" y="3727450"/>
            <a:ext cx="2122487" cy="1738313"/>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Rounded Rectangle 11"/>
          <p:cNvSpPr/>
          <p:nvPr/>
        </p:nvSpPr>
        <p:spPr>
          <a:xfrm>
            <a:off x="2536825" y="5846763"/>
            <a:ext cx="4627563" cy="792162"/>
          </a:xfrm>
          <a:prstGeom prst="roundRect">
            <a:avLst/>
          </a:prstGeom>
          <a:noFill/>
          <a:ln>
            <a:solidFill>
              <a:srgbClr val="08A9B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TextBox 12"/>
          <p:cNvSpPr txBox="1">
            <a:spLocks noChangeArrowheads="1"/>
          </p:cNvSpPr>
          <p:nvPr/>
        </p:nvSpPr>
        <p:spPr bwMode="auto">
          <a:xfrm>
            <a:off x="3571875" y="6057900"/>
            <a:ext cx="2773363" cy="400050"/>
          </a:xfrm>
          <a:prstGeom prst="rect">
            <a:avLst/>
          </a:prstGeom>
          <a:noFill/>
          <a:ln w="9525">
            <a:noFill/>
            <a:miter lim="800000"/>
            <a:headEnd/>
            <a:tailEnd/>
          </a:ln>
        </p:spPr>
        <p:txBody>
          <a:bodyPr>
            <a:spAutoFit/>
          </a:bodyPr>
          <a:lstStyle/>
          <a:p>
            <a:r>
              <a:rPr lang="en-GB" sz="2000" b="1">
                <a:cs typeface="Arial" charset="0"/>
              </a:rPr>
              <a:t>Coping mechanisms</a:t>
            </a:r>
          </a:p>
        </p:txBody>
      </p:sp>
      <p:sp>
        <p:nvSpPr>
          <p:cNvPr id="14" name="TextBox 13"/>
          <p:cNvSpPr txBox="1">
            <a:spLocks noChangeArrowheads="1"/>
          </p:cNvSpPr>
          <p:nvPr/>
        </p:nvSpPr>
        <p:spPr bwMode="auto">
          <a:xfrm>
            <a:off x="3276600" y="4381500"/>
            <a:ext cx="1160463" cy="400050"/>
          </a:xfrm>
          <a:prstGeom prst="rect">
            <a:avLst/>
          </a:prstGeom>
          <a:noFill/>
          <a:ln w="9525">
            <a:noFill/>
            <a:miter lim="800000"/>
            <a:headEnd/>
            <a:tailEnd/>
          </a:ln>
        </p:spPr>
        <p:txBody>
          <a:bodyPr>
            <a:spAutoFit/>
          </a:bodyPr>
          <a:lstStyle/>
          <a:p>
            <a:r>
              <a:rPr lang="en-GB" sz="2000" b="1">
                <a:cs typeface="Arial" charset="0"/>
              </a:rPr>
              <a:t>Support</a:t>
            </a:r>
          </a:p>
        </p:txBody>
      </p:sp>
      <p:sp>
        <p:nvSpPr>
          <p:cNvPr id="15" name="TextBox 14"/>
          <p:cNvSpPr txBox="1">
            <a:spLocks noChangeArrowheads="1"/>
          </p:cNvSpPr>
          <p:nvPr/>
        </p:nvSpPr>
        <p:spPr bwMode="auto">
          <a:xfrm>
            <a:off x="5130800" y="4227513"/>
            <a:ext cx="1368425" cy="708025"/>
          </a:xfrm>
          <a:prstGeom prst="rect">
            <a:avLst/>
          </a:prstGeom>
          <a:noFill/>
          <a:ln w="9525">
            <a:noFill/>
            <a:miter lim="800000"/>
            <a:headEnd/>
            <a:tailEnd/>
          </a:ln>
        </p:spPr>
        <p:txBody>
          <a:bodyPr>
            <a:spAutoFit/>
          </a:bodyPr>
          <a:lstStyle/>
          <a:p>
            <a:pPr algn="ctr"/>
            <a:r>
              <a:rPr lang="en-GB" sz="2000" b="1">
                <a:cs typeface="Arial" charset="0"/>
              </a:rPr>
              <a:t>Carer Isolation</a:t>
            </a:r>
          </a:p>
        </p:txBody>
      </p:sp>
      <p:sp>
        <p:nvSpPr>
          <p:cNvPr id="16" name="TextBox 15"/>
          <p:cNvSpPr txBox="1">
            <a:spLocks noChangeArrowheads="1"/>
          </p:cNvSpPr>
          <p:nvPr/>
        </p:nvSpPr>
        <p:spPr bwMode="auto">
          <a:xfrm>
            <a:off x="7343775" y="4541838"/>
            <a:ext cx="1223963" cy="1323975"/>
          </a:xfrm>
          <a:prstGeom prst="rect">
            <a:avLst/>
          </a:prstGeom>
          <a:noFill/>
          <a:ln w="9525">
            <a:noFill/>
            <a:miter lim="800000"/>
            <a:headEnd/>
            <a:tailEnd/>
          </a:ln>
        </p:spPr>
        <p:txBody>
          <a:bodyPr>
            <a:spAutoFit/>
          </a:bodyPr>
          <a:lstStyle/>
          <a:p>
            <a:pPr algn="ctr"/>
            <a:r>
              <a:rPr lang="en-GB" sz="2000" b="1">
                <a:cs typeface="Arial" charset="0"/>
              </a:rPr>
              <a:t>Who cares for the carer?</a:t>
            </a:r>
          </a:p>
        </p:txBody>
      </p:sp>
      <p:sp>
        <p:nvSpPr>
          <p:cNvPr id="17" name="TextBox 16"/>
          <p:cNvSpPr txBox="1">
            <a:spLocks noChangeArrowheads="1"/>
          </p:cNvSpPr>
          <p:nvPr/>
        </p:nvSpPr>
        <p:spPr bwMode="auto">
          <a:xfrm>
            <a:off x="652463" y="4505325"/>
            <a:ext cx="2033587" cy="1322388"/>
          </a:xfrm>
          <a:prstGeom prst="rect">
            <a:avLst/>
          </a:prstGeom>
          <a:noFill/>
          <a:ln w="9525">
            <a:noFill/>
            <a:miter lim="800000"/>
            <a:headEnd/>
            <a:tailEnd/>
          </a:ln>
        </p:spPr>
        <p:txBody>
          <a:bodyPr>
            <a:spAutoFit/>
          </a:bodyPr>
          <a:lstStyle/>
          <a:p>
            <a:pPr algn="ctr"/>
            <a:r>
              <a:rPr lang="en-GB" sz="2000" b="1">
                <a:cs typeface="Arial" charset="0"/>
              </a:rPr>
              <a:t>Lack of understanding of alcohol addiction</a:t>
            </a:r>
          </a:p>
        </p:txBody>
      </p:sp>
      <p:sp>
        <p:nvSpPr>
          <p:cNvPr id="18" name="Block Arc 17"/>
          <p:cNvSpPr/>
          <p:nvPr/>
        </p:nvSpPr>
        <p:spPr>
          <a:xfrm>
            <a:off x="608013" y="284163"/>
            <a:ext cx="4284662" cy="3006725"/>
          </a:xfrm>
          <a:prstGeom prst="blockArc">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rgbClr val="FF0000"/>
              </a:solidFill>
            </a:endParaRPr>
          </a:p>
        </p:txBody>
      </p:sp>
      <p:sp>
        <p:nvSpPr>
          <p:cNvPr id="19" name="Block Arc 18"/>
          <p:cNvSpPr/>
          <p:nvPr/>
        </p:nvSpPr>
        <p:spPr>
          <a:xfrm>
            <a:off x="4570413" y="293688"/>
            <a:ext cx="3997325" cy="2997200"/>
          </a:xfrm>
          <a:prstGeom prst="blockArc">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solidFill>
                <a:schemeClr val="tx1"/>
              </a:solidFill>
            </a:endParaRPr>
          </a:p>
        </p:txBody>
      </p:sp>
      <p:sp>
        <p:nvSpPr>
          <p:cNvPr id="20" name="TextBox 19"/>
          <p:cNvSpPr txBox="1">
            <a:spLocks noChangeArrowheads="1"/>
          </p:cNvSpPr>
          <p:nvPr/>
        </p:nvSpPr>
        <p:spPr bwMode="auto">
          <a:xfrm>
            <a:off x="1614488" y="530225"/>
            <a:ext cx="2087562" cy="400050"/>
          </a:xfrm>
          <a:prstGeom prst="rect">
            <a:avLst/>
          </a:prstGeom>
          <a:noFill/>
          <a:ln w="9525">
            <a:noFill/>
            <a:miter lim="800000"/>
            <a:headEnd/>
            <a:tailEnd/>
          </a:ln>
        </p:spPr>
        <p:txBody>
          <a:bodyPr>
            <a:spAutoFit/>
          </a:bodyPr>
          <a:lstStyle/>
          <a:p>
            <a:pPr algn="ctr"/>
            <a:r>
              <a:rPr lang="en-GB" sz="2000" b="1">
                <a:cs typeface="Arial" charset="0"/>
              </a:rPr>
              <a:t>Concern/worry</a:t>
            </a:r>
          </a:p>
        </p:txBody>
      </p:sp>
      <p:sp>
        <p:nvSpPr>
          <p:cNvPr id="21" name="TextBox 20"/>
          <p:cNvSpPr txBox="1">
            <a:spLocks noChangeArrowheads="1"/>
          </p:cNvSpPr>
          <p:nvPr/>
        </p:nvSpPr>
        <p:spPr bwMode="auto">
          <a:xfrm>
            <a:off x="5578475" y="376238"/>
            <a:ext cx="1981200" cy="708025"/>
          </a:xfrm>
          <a:prstGeom prst="rect">
            <a:avLst/>
          </a:prstGeom>
          <a:noFill/>
          <a:ln w="9525">
            <a:noFill/>
            <a:miter lim="800000"/>
            <a:headEnd/>
            <a:tailEnd/>
          </a:ln>
        </p:spPr>
        <p:txBody>
          <a:bodyPr>
            <a:spAutoFit/>
          </a:bodyPr>
          <a:lstStyle/>
          <a:p>
            <a:pPr algn="ctr"/>
            <a:r>
              <a:rPr lang="en-GB" sz="2000" b="1">
                <a:cs typeface="Arial" charset="0"/>
              </a:rPr>
              <a:t>Threat to home life</a:t>
            </a:r>
          </a:p>
        </p:txBody>
      </p:sp>
      <p:cxnSp>
        <p:nvCxnSpPr>
          <p:cNvPr id="89" name="Straight Arrow Connector 88"/>
          <p:cNvCxnSpPr/>
          <p:nvPr/>
        </p:nvCxnSpPr>
        <p:spPr>
          <a:xfrm flipV="1">
            <a:off x="2268538" y="4581525"/>
            <a:ext cx="963612" cy="1841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476750" y="2808288"/>
            <a:ext cx="61118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300788" y="4595813"/>
            <a:ext cx="1042987" cy="3397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17" idx="0"/>
          </p:cNvCxnSpPr>
          <p:nvPr/>
        </p:nvCxnSpPr>
        <p:spPr>
          <a:xfrm flipV="1">
            <a:off x="1668463" y="2997200"/>
            <a:ext cx="1309687" cy="15081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mph" presetSubtype="0" grpId="1" nodeType="clickEffect">
                                  <p:stCondLst>
                                    <p:cond delay="0"/>
                                  </p:stCondLst>
                                  <p:childTnLst>
                                    <p:set>
                                      <p:cBhvr rctx="PPT">
                                        <p:cTn id="25" dur="indefinite"/>
                                        <p:tgtEl>
                                          <p:spTgt spid="6"/>
                                        </p:tgtEl>
                                        <p:attrNameLst>
                                          <p:attrName>style.opacity</p:attrName>
                                        </p:attrNameLst>
                                      </p:cBhvr>
                                      <p:to>
                                        <p:strVal val="0.5"/>
                                      </p:to>
                                    </p:set>
                                    <p:animEffect filter="image" prLst="opacity: 0.5">
                                      <p:cBhvr rctx="IE">
                                        <p:cTn id="26" dur="indefinite"/>
                                        <p:tgtEl>
                                          <p:spTgt spid="6"/>
                                        </p:tgtEl>
                                      </p:cBhvr>
                                    </p:animEffect>
                                  </p:childTnLst>
                                </p:cTn>
                              </p:par>
                              <p:par>
                                <p:cTn id="27" presetID="9" presetClass="emph" presetSubtype="0" grpId="1" nodeType="with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par>
                                <p:cTn id="30" presetID="9" presetClass="emph" presetSubtype="0" nodeType="withEffect">
                                  <p:stCondLst>
                                    <p:cond delay="0"/>
                                  </p:stCondLst>
                                  <p:childTnLst>
                                    <p:set>
                                      <p:cBhvr rctx="PPT">
                                        <p:cTn id="31" dur="indefinite"/>
                                        <p:tgtEl>
                                          <p:spTgt spid="24"/>
                                        </p:tgtEl>
                                        <p:attrNameLst>
                                          <p:attrName>style.opacity</p:attrName>
                                        </p:attrNameLst>
                                      </p:cBhvr>
                                      <p:to>
                                        <p:strVal val="0.5"/>
                                      </p:to>
                                    </p:set>
                                    <p:animEffect filter="image" prLst="opacity: 0.5">
                                      <p:cBhvr rctx="IE">
                                        <p:cTn id="32" dur="indefinite"/>
                                        <p:tgtEl>
                                          <p:spTgt spid="24"/>
                                        </p:tgtEl>
                                      </p:cBhvr>
                                    </p:animEffect>
                                  </p:childTnLst>
                                </p:cTn>
                              </p:par>
                              <p:par>
                                <p:cTn id="33" presetID="9" presetClass="emph" presetSubtype="0" grpId="1" nodeType="withEffect">
                                  <p:stCondLst>
                                    <p:cond delay="0"/>
                                  </p:stCondLst>
                                  <p:childTnLst>
                                    <p:set>
                                      <p:cBhvr rctx="PPT">
                                        <p:cTn id="34" dur="indefinite"/>
                                        <p:tgtEl>
                                          <p:spTgt spid="4"/>
                                        </p:tgtEl>
                                        <p:attrNameLst>
                                          <p:attrName>style.opacity</p:attrName>
                                        </p:attrNameLst>
                                      </p:cBhvr>
                                      <p:to>
                                        <p:strVal val="0.5"/>
                                      </p:to>
                                    </p:set>
                                    <p:animEffect filter="image" prLst="opacity: 0.5">
                                      <p:cBhvr rctx="IE">
                                        <p:cTn id="35" dur="indefinite"/>
                                        <p:tgtEl>
                                          <p:spTgt spid="4"/>
                                        </p:tgtEl>
                                      </p:cBhvr>
                                    </p:animEffect>
                                  </p:childTnLst>
                                </p:cTn>
                              </p:par>
                              <p:par>
                                <p:cTn id="36" presetID="9" presetClass="emph" presetSubtype="0" grpId="1" nodeType="withEffect">
                                  <p:stCondLst>
                                    <p:cond delay="0"/>
                                  </p:stCondLst>
                                  <p:childTnLst>
                                    <p:set>
                                      <p:cBhvr rctx="PPT">
                                        <p:cTn id="37" dur="indefinite"/>
                                        <p:tgtEl>
                                          <p:spTgt spid="7"/>
                                        </p:tgtEl>
                                        <p:attrNameLst>
                                          <p:attrName>style.opacity</p:attrName>
                                        </p:attrNameLst>
                                      </p:cBhvr>
                                      <p:to>
                                        <p:strVal val="0.5"/>
                                      </p:to>
                                    </p:set>
                                    <p:animEffect filter="image" prLst="opacity: 0.5">
                                      <p:cBhvr rctx="IE">
                                        <p:cTn id="38" dur="indefinite"/>
                                        <p:tgtEl>
                                          <p:spTgt spid="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par>
                                <p:cTn id="50" presetID="10" presetClass="entr" presetSubtype="0" fill="hold" nodeType="with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fade">
                                      <p:cBhvr>
                                        <p:cTn id="52" dur="500"/>
                                        <p:tgtEl>
                                          <p:spTgt spid="1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500"/>
                                        <p:tgtEl>
                                          <p:spTgt spid="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500"/>
                                        <p:tgtEl>
                                          <p:spTgt spid="17"/>
                                        </p:tgtEl>
                                      </p:cBhvr>
                                    </p:animEffect>
                                  </p:childTnLst>
                                </p:cTn>
                              </p:par>
                              <p:par>
                                <p:cTn id="61" presetID="10" presetClass="entr" presetSubtype="0" fill="hold" nodeType="with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500"/>
                                        <p:tgtEl>
                                          <p:spTgt spid="89"/>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fade">
                                      <p:cBhvr>
                                        <p:cTn id="68" dur="500"/>
                                        <p:tgtEl>
                                          <p:spTgt spid="5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9"/>
                                        </p:tgtEl>
                                        <p:attrNameLst>
                                          <p:attrName>style.visibility</p:attrName>
                                        </p:attrNameLst>
                                      </p:cBhvr>
                                      <p:to>
                                        <p:strVal val="visible"/>
                                      </p:to>
                                    </p:set>
                                    <p:animEffect transition="in" filter="fade">
                                      <p:cBhvr>
                                        <p:cTn id="73" dur="500"/>
                                        <p:tgtEl>
                                          <p:spTgt spid="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fade">
                                      <p:cBhvr>
                                        <p:cTn id="76" dur="500"/>
                                        <p:tgtEl>
                                          <p:spTgt spid="16"/>
                                        </p:tgtEl>
                                      </p:cBhvr>
                                    </p:animEffect>
                                  </p:childTnLst>
                                </p:cTn>
                              </p:par>
                              <p:par>
                                <p:cTn id="77" presetID="10" presetClass="entr" presetSubtype="0" fill="hold" nodeType="withEffect">
                                  <p:stCondLst>
                                    <p:cond delay="0"/>
                                  </p:stCondLst>
                                  <p:childTnLst>
                                    <p:set>
                                      <p:cBhvr>
                                        <p:cTn id="78" dur="1" fill="hold">
                                          <p:stCondLst>
                                            <p:cond delay="0"/>
                                          </p:stCondLst>
                                        </p:cTn>
                                        <p:tgtEl>
                                          <p:spTgt spid="47"/>
                                        </p:tgtEl>
                                        <p:attrNameLst>
                                          <p:attrName>style.visibility</p:attrName>
                                        </p:attrNameLst>
                                      </p:cBhvr>
                                      <p:to>
                                        <p:strVal val="visible"/>
                                      </p:to>
                                    </p:set>
                                    <p:animEffect transition="in" filter="fade">
                                      <p:cBhvr>
                                        <p:cTn id="79" dur="500"/>
                                        <p:tgtEl>
                                          <p:spTgt spid="47"/>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1" nodeType="clickEffect">
                                  <p:stCondLst>
                                    <p:cond delay="0"/>
                                  </p:stCondLst>
                                  <p:childTnLst>
                                    <p:set>
                                      <p:cBhvr rctx="PPT">
                                        <p:cTn id="83" dur="indefinite"/>
                                        <p:tgtEl>
                                          <p:spTgt spid="8"/>
                                        </p:tgtEl>
                                        <p:attrNameLst>
                                          <p:attrName>style.opacity</p:attrName>
                                        </p:attrNameLst>
                                      </p:cBhvr>
                                      <p:to>
                                        <p:strVal val="0.5"/>
                                      </p:to>
                                    </p:set>
                                    <p:animEffect filter="image" prLst="opacity: 0.5">
                                      <p:cBhvr rctx="IE">
                                        <p:cTn id="84" dur="indefinite"/>
                                        <p:tgtEl>
                                          <p:spTgt spid="8"/>
                                        </p:tgtEl>
                                      </p:cBhvr>
                                    </p:animEffect>
                                  </p:childTnLst>
                                </p:cTn>
                              </p:par>
                              <p:par>
                                <p:cTn id="85" presetID="9" presetClass="emph" presetSubtype="0" grpId="1" nodeType="withEffect">
                                  <p:stCondLst>
                                    <p:cond delay="0"/>
                                  </p:stCondLst>
                                  <p:childTnLst>
                                    <p:set>
                                      <p:cBhvr rctx="PPT">
                                        <p:cTn id="86" dur="indefinite"/>
                                        <p:tgtEl>
                                          <p:spTgt spid="17"/>
                                        </p:tgtEl>
                                        <p:attrNameLst>
                                          <p:attrName>style.opacity</p:attrName>
                                        </p:attrNameLst>
                                      </p:cBhvr>
                                      <p:to>
                                        <p:strVal val="0.5"/>
                                      </p:to>
                                    </p:set>
                                    <p:animEffect filter="image" prLst="opacity: 0.5">
                                      <p:cBhvr rctx="IE">
                                        <p:cTn id="87" dur="indefinite"/>
                                        <p:tgtEl>
                                          <p:spTgt spid="17"/>
                                        </p:tgtEl>
                                      </p:cBhvr>
                                    </p:animEffect>
                                  </p:childTnLst>
                                </p:cTn>
                              </p:par>
                              <p:par>
                                <p:cTn id="88" presetID="9" presetClass="emph" presetSubtype="0" nodeType="withEffect">
                                  <p:stCondLst>
                                    <p:cond delay="0"/>
                                  </p:stCondLst>
                                  <p:childTnLst>
                                    <p:set>
                                      <p:cBhvr rctx="PPT">
                                        <p:cTn id="89" dur="indefinite"/>
                                        <p:tgtEl>
                                          <p:spTgt spid="50"/>
                                        </p:tgtEl>
                                        <p:attrNameLst>
                                          <p:attrName>style.opacity</p:attrName>
                                        </p:attrNameLst>
                                      </p:cBhvr>
                                      <p:to>
                                        <p:strVal val="0.5"/>
                                      </p:to>
                                    </p:set>
                                    <p:animEffect filter="image" prLst="opacity: 0.5">
                                      <p:cBhvr rctx="IE">
                                        <p:cTn id="90" dur="indefinite"/>
                                        <p:tgtEl>
                                          <p:spTgt spid="50"/>
                                        </p:tgtEl>
                                      </p:cBhvr>
                                    </p:animEffect>
                                  </p:childTnLst>
                                </p:cTn>
                              </p:par>
                              <p:par>
                                <p:cTn id="91" presetID="9" presetClass="emph" presetSubtype="0" nodeType="withEffect">
                                  <p:stCondLst>
                                    <p:cond delay="0"/>
                                  </p:stCondLst>
                                  <p:childTnLst>
                                    <p:set>
                                      <p:cBhvr rctx="PPT">
                                        <p:cTn id="92" dur="indefinite"/>
                                        <p:tgtEl>
                                          <p:spTgt spid="89"/>
                                        </p:tgtEl>
                                        <p:attrNameLst>
                                          <p:attrName>style.opacity</p:attrName>
                                        </p:attrNameLst>
                                      </p:cBhvr>
                                      <p:to>
                                        <p:strVal val="0.5"/>
                                      </p:to>
                                    </p:set>
                                    <p:animEffect filter="image" prLst="opacity: 0.5">
                                      <p:cBhvr rctx="IE">
                                        <p:cTn id="93" dur="indefinite"/>
                                        <p:tgtEl>
                                          <p:spTgt spid="89"/>
                                        </p:tgtEl>
                                      </p:cBhvr>
                                    </p:animEffect>
                                  </p:childTnLst>
                                </p:cTn>
                              </p:par>
                              <p:par>
                                <p:cTn id="94" presetID="9" presetClass="emph" presetSubtype="0" grpId="1" nodeType="withEffect">
                                  <p:stCondLst>
                                    <p:cond delay="0"/>
                                  </p:stCondLst>
                                  <p:childTnLst>
                                    <p:set>
                                      <p:cBhvr rctx="PPT">
                                        <p:cTn id="95" dur="indefinite"/>
                                        <p:tgtEl>
                                          <p:spTgt spid="11"/>
                                        </p:tgtEl>
                                        <p:attrNameLst>
                                          <p:attrName>style.opacity</p:attrName>
                                        </p:attrNameLst>
                                      </p:cBhvr>
                                      <p:to>
                                        <p:strVal val="0.5"/>
                                      </p:to>
                                    </p:set>
                                    <p:animEffect filter="image" prLst="opacity: 0.5">
                                      <p:cBhvr rctx="IE">
                                        <p:cTn id="96" dur="indefinite"/>
                                        <p:tgtEl>
                                          <p:spTgt spid="11"/>
                                        </p:tgtEl>
                                      </p:cBhvr>
                                    </p:animEffect>
                                  </p:childTnLst>
                                </p:cTn>
                              </p:par>
                              <p:par>
                                <p:cTn id="97" presetID="9" presetClass="emph" presetSubtype="0" grpId="1" nodeType="withEffect">
                                  <p:stCondLst>
                                    <p:cond delay="0"/>
                                  </p:stCondLst>
                                  <p:childTnLst>
                                    <p:set>
                                      <p:cBhvr rctx="PPT">
                                        <p:cTn id="98" dur="indefinite"/>
                                        <p:tgtEl>
                                          <p:spTgt spid="10"/>
                                        </p:tgtEl>
                                        <p:attrNameLst>
                                          <p:attrName>style.opacity</p:attrName>
                                        </p:attrNameLst>
                                      </p:cBhvr>
                                      <p:to>
                                        <p:strVal val="0.5"/>
                                      </p:to>
                                    </p:set>
                                    <p:animEffect filter="image" prLst="opacity: 0.5">
                                      <p:cBhvr rctx="IE">
                                        <p:cTn id="99" dur="indefinite"/>
                                        <p:tgtEl>
                                          <p:spTgt spid="10"/>
                                        </p:tgtEl>
                                      </p:cBhvr>
                                    </p:animEffect>
                                  </p:childTnLst>
                                </p:cTn>
                              </p:par>
                              <p:par>
                                <p:cTn id="100" presetID="9" presetClass="emph" presetSubtype="0" grpId="0" nodeType="withEffect">
                                  <p:stCondLst>
                                    <p:cond delay="0"/>
                                  </p:stCondLst>
                                  <p:childTnLst>
                                    <p:set>
                                      <p:cBhvr rctx="PPT">
                                        <p:cTn id="101" dur="indefinite"/>
                                        <p:tgtEl>
                                          <p:spTgt spid="15">
                                            <p:txEl>
                                              <p:pRg st="0" end="0"/>
                                            </p:txEl>
                                          </p:spTgt>
                                        </p:tgtEl>
                                        <p:attrNameLst>
                                          <p:attrName>style.opacity</p:attrName>
                                        </p:attrNameLst>
                                      </p:cBhvr>
                                      <p:to>
                                        <p:strVal val="0.5"/>
                                      </p:to>
                                    </p:set>
                                    <p:animEffect filter="image" prLst="opacity: 0.5">
                                      <p:cBhvr rctx="IE">
                                        <p:cTn id="102" dur="indefinite"/>
                                        <p:tgtEl>
                                          <p:spTgt spid="15">
                                            <p:txEl>
                                              <p:pRg st="0" end="0"/>
                                            </p:txEl>
                                          </p:spTgt>
                                        </p:tgtEl>
                                      </p:cBhvr>
                                    </p:animEffect>
                                  </p:childTnLst>
                                </p:cTn>
                              </p:par>
                              <p:par>
                                <p:cTn id="103" presetID="9" presetClass="emph" presetSubtype="0" grpId="1" nodeType="withEffect">
                                  <p:stCondLst>
                                    <p:cond delay="0"/>
                                  </p:stCondLst>
                                  <p:childTnLst>
                                    <p:set>
                                      <p:cBhvr rctx="PPT">
                                        <p:cTn id="104" dur="indefinite"/>
                                        <p:tgtEl>
                                          <p:spTgt spid="14"/>
                                        </p:tgtEl>
                                        <p:attrNameLst>
                                          <p:attrName>style.opacity</p:attrName>
                                        </p:attrNameLst>
                                      </p:cBhvr>
                                      <p:to>
                                        <p:strVal val="0.5"/>
                                      </p:to>
                                    </p:set>
                                    <p:animEffect filter="image" prLst="opacity: 0.5">
                                      <p:cBhvr rctx="IE">
                                        <p:cTn id="105" dur="indefinite"/>
                                        <p:tgtEl>
                                          <p:spTgt spid="14"/>
                                        </p:tgtEl>
                                      </p:cBhvr>
                                    </p:animEffect>
                                  </p:childTnLst>
                                </p:cTn>
                              </p:par>
                              <p:par>
                                <p:cTn id="106" presetID="9" presetClass="emph" presetSubtype="0" nodeType="withEffect">
                                  <p:stCondLst>
                                    <p:cond delay="0"/>
                                  </p:stCondLst>
                                  <p:childTnLst>
                                    <p:set>
                                      <p:cBhvr rctx="PPT">
                                        <p:cTn id="107" dur="indefinite"/>
                                        <p:tgtEl>
                                          <p:spTgt spid="47"/>
                                        </p:tgtEl>
                                        <p:attrNameLst>
                                          <p:attrName>style.opacity</p:attrName>
                                        </p:attrNameLst>
                                      </p:cBhvr>
                                      <p:to>
                                        <p:strVal val="0.5"/>
                                      </p:to>
                                    </p:set>
                                    <p:animEffect filter="image" prLst="opacity: 0.5">
                                      <p:cBhvr rctx="IE">
                                        <p:cTn id="108" dur="indefinite"/>
                                        <p:tgtEl>
                                          <p:spTgt spid="47"/>
                                        </p:tgtEl>
                                      </p:cBhvr>
                                    </p:animEffect>
                                  </p:childTnLst>
                                </p:cTn>
                              </p:par>
                              <p:par>
                                <p:cTn id="109" presetID="9" presetClass="emph" presetSubtype="0" grpId="1" nodeType="withEffect">
                                  <p:stCondLst>
                                    <p:cond delay="0"/>
                                  </p:stCondLst>
                                  <p:childTnLst>
                                    <p:set>
                                      <p:cBhvr rctx="PPT">
                                        <p:cTn id="110" dur="indefinite"/>
                                        <p:tgtEl>
                                          <p:spTgt spid="9"/>
                                        </p:tgtEl>
                                        <p:attrNameLst>
                                          <p:attrName>style.opacity</p:attrName>
                                        </p:attrNameLst>
                                      </p:cBhvr>
                                      <p:to>
                                        <p:strVal val="0.5"/>
                                      </p:to>
                                    </p:set>
                                    <p:animEffect filter="image" prLst="opacity: 0.5">
                                      <p:cBhvr rctx="IE">
                                        <p:cTn id="111" dur="indefinite"/>
                                        <p:tgtEl>
                                          <p:spTgt spid="9"/>
                                        </p:tgtEl>
                                      </p:cBhvr>
                                    </p:animEffect>
                                  </p:childTnLst>
                                </p:cTn>
                              </p:par>
                              <p:par>
                                <p:cTn id="112" presetID="9" presetClass="emph" presetSubtype="0" grpId="1" nodeType="withEffect">
                                  <p:stCondLst>
                                    <p:cond delay="0"/>
                                  </p:stCondLst>
                                  <p:childTnLst>
                                    <p:set>
                                      <p:cBhvr rctx="PPT">
                                        <p:cTn id="113" dur="indefinite"/>
                                        <p:tgtEl>
                                          <p:spTgt spid="16"/>
                                        </p:tgtEl>
                                        <p:attrNameLst>
                                          <p:attrName>style.opacity</p:attrName>
                                        </p:attrNameLst>
                                      </p:cBhvr>
                                      <p:to>
                                        <p:strVal val="0.5"/>
                                      </p:to>
                                    </p:set>
                                    <p:animEffect filter="image" prLst="opacity: 0.5">
                                      <p:cBhvr rctx="IE">
                                        <p:cTn id="114" dur="indefinite"/>
                                        <p:tgtEl>
                                          <p:spTgt spid="16"/>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12"/>
                                        </p:tgtEl>
                                        <p:attrNameLst>
                                          <p:attrName>style.visibility</p:attrName>
                                        </p:attrNameLst>
                                      </p:cBhvr>
                                      <p:to>
                                        <p:strVal val="visible"/>
                                      </p:to>
                                    </p:set>
                                    <p:animEffect transition="in" filter="fade">
                                      <p:cBhvr>
                                        <p:cTn id="117" dur="500"/>
                                        <p:tgtEl>
                                          <p:spTgt spid="12"/>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3"/>
                                        </p:tgtEl>
                                        <p:attrNameLst>
                                          <p:attrName>style.visibility</p:attrName>
                                        </p:attrNameLst>
                                      </p:cBhvr>
                                      <p:to>
                                        <p:strVal val="visible"/>
                                      </p:to>
                                    </p:set>
                                    <p:animEffect transition="in" filter="fade">
                                      <p:cBhvr>
                                        <p:cTn id="120" dur="500"/>
                                        <p:tgtEl>
                                          <p:spTgt spid="13"/>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mph" presetSubtype="0" grpId="1" nodeType="clickEffect">
                                  <p:stCondLst>
                                    <p:cond delay="0"/>
                                  </p:stCondLst>
                                  <p:childTnLst>
                                    <p:set>
                                      <p:cBhvr rctx="PPT">
                                        <p:cTn id="124" dur="indefinite"/>
                                        <p:tgtEl>
                                          <p:spTgt spid="12"/>
                                        </p:tgtEl>
                                        <p:attrNameLst>
                                          <p:attrName>style.opacity</p:attrName>
                                        </p:attrNameLst>
                                      </p:cBhvr>
                                      <p:to>
                                        <p:strVal val="0.5"/>
                                      </p:to>
                                    </p:set>
                                    <p:animEffect filter="image" prLst="opacity: 0.5">
                                      <p:cBhvr rctx="IE">
                                        <p:cTn id="125" dur="indefinite"/>
                                        <p:tgtEl>
                                          <p:spTgt spid="12"/>
                                        </p:tgtEl>
                                      </p:cBhvr>
                                    </p:animEffect>
                                  </p:childTnLst>
                                </p:cTn>
                              </p:par>
                              <p:par>
                                <p:cTn id="126" presetID="9" presetClass="emph" presetSubtype="0" grpId="1" nodeType="withEffect">
                                  <p:stCondLst>
                                    <p:cond delay="0"/>
                                  </p:stCondLst>
                                  <p:childTnLst>
                                    <p:set>
                                      <p:cBhvr rctx="PPT">
                                        <p:cTn id="127" dur="indefinite"/>
                                        <p:tgtEl>
                                          <p:spTgt spid="13"/>
                                        </p:tgtEl>
                                        <p:attrNameLst>
                                          <p:attrName>style.opacity</p:attrName>
                                        </p:attrNameLst>
                                      </p:cBhvr>
                                      <p:to>
                                        <p:strVal val="0.5"/>
                                      </p:to>
                                    </p:set>
                                    <p:animEffect filter="image" prLst="opacity: 0.5">
                                      <p:cBhvr rctx="IE">
                                        <p:cTn id="128" dur="indefinite"/>
                                        <p:tgtEl>
                                          <p:spTgt spid="13"/>
                                        </p:tgtEl>
                                      </p:cBhvr>
                                    </p:animEffect>
                                  </p:childTnLst>
                                </p:cTn>
                              </p:par>
                              <p:par>
                                <p:cTn id="129" presetID="10" presetClass="entr" presetSubtype="0" fill="hold" nodeType="with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500"/>
                                        <p:tgtEl>
                                          <p:spTgt spid="18"/>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20"/>
                                        </p:tgtEl>
                                        <p:attrNameLst>
                                          <p:attrName>style.visibility</p:attrName>
                                        </p:attrNameLst>
                                      </p:cBhvr>
                                      <p:to>
                                        <p:strVal val="visible"/>
                                      </p:to>
                                    </p:set>
                                    <p:animEffect transition="in" filter="fade">
                                      <p:cBhvr>
                                        <p:cTn id="134" dur="500"/>
                                        <p:tgtEl>
                                          <p:spTgt spid="20"/>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mph" presetSubtype="0" nodeType="clickEffect">
                                  <p:stCondLst>
                                    <p:cond delay="0"/>
                                  </p:stCondLst>
                                  <p:childTnLst>
                                    <p:set>
                                      <p:cBhvr rctx="PPT">
                                        <p:cTn id="138" dur="indefinite"/>
                                        <p:tgtEl>
                                          <p:spTgt spid="18"/>
                                        </p:tgtEl>
                                        <p:attrNameLst>
                                          <p:attrName>style.opacity</p:attrName>
                                        </p:attrNameLst>
                                      </p:cBhvr>
                                      <p:to>
                                        <p:strVal val="0.5"/>
                                      </p:to>
                                    </p:set>
                                    <p:animEffect filter="image" prLst="opacity: 0.5">
                                      <p:cBhvr rctx="IE">
                                        <p:cTn id="139" dur="indefinite"/>
                                        <p:tgtEl>
                                          <p:spTgt spid="18"/>
                                        </p:tgtEl>
                                      </p:cBhvr>
                                    </p:animEffect>
                                  </p:childTnLst>
                                </p:cTn>
                              </p:par>
                              <p:par>
                                <p:cTn id="140" presetID="9" presetClass="emph" presetSubtype="0" grpId="1" nodeType="withEffect">
                                  <p:stCondLst>
                                    <p:cond delay="0"/>
                                  </p:stCondLst>
                                  <p:childTnLst>
                                    <p:set>
                                      <p:cBhvr rctx="PPT">
                                        <p:cTn id="141" dur="indefinite"/>
                                        <p:tgtEl>
                                          <p:spTgt spid="20"/>
                                        </p:tgtEl>
                                        <p:attrNameLst>
                                          <p:attrName>style.opacity</p:attrName>
                                        </p:attrNameLst>
                                      </p:cBhvr>
                                      <p:to>
                                        <p:strVal val="0.5"/>
                                      </p:to>
                                    </p:set>
                                    <p:animEffect filter="image" prLst="opacity: 0.5">
                                      <p:cBhvr rctx="IE">
                                        <p:cTn id="142" dur="indefinite"/>
                                        <p:tgtEl>
                                          <p:spTgt spid="20"/>
                                        </p:tgtEl>
                                      </p:cBhvr>
                                    </p:animEffect>
                                  </p:childTnLst>
                                </p:cTn>
                              </p:par>
                              <p:par>
                                <p:cTn id="143" presetID="10" presetClass="entr" presetSubtype="0" fill="hold" nodeType="withEffect">
                                  <p:stCondLst>
                                    <p:cond delay="0"/>
                                  </p:stCondLst>
                                  <p:childTnLst>
                                    <p:set>
                                      <p:cBhvr>
                                        <p:cTn id="144" dur="1" fill="hold">
                                          <p:stCondLst>
                                            <p:cond delay="0"/>
                                          </p:stCondLst>
                                        </p:cTn>
                                        <p:tgtEl>
                                          <p:spTgt spid="19"/>
                                        </p:tgtEl>
                                        <p:attrNameLst>
                                          <p:attrName>style.visibility</p:attrName>
                                        </p:attrNameLst>
                                      </p:cBhvr>
                                      <p:to>
                                        <p:strVal val="visible"/>
                                      </p:to>
                                    </p:set>
                                    <p:animEffect transition="in" filter="fade">
                                      <p:cBhvr>
                                        <p:cTn id="145" dur="500"/>
                                        <p:tgtEl>
                                          <p:spTgt spid="19"/>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21"/>
                                        </p:tgtEl>
                                        <p:attrNameLst>
                                          <p:attrName>style.visibility</p:attrName>
                                        </p:attrNameLst>
                                      </p:cBhvr>
                                      <p:to>
                                        <p:strVal val="visible"/>
                                      </p:to>
                                    </p:set>
                                    <p:animEffect transition="in" filter="fade">
                                      <p:cBhvr>
                                        <p:cTn id="14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p:bldP spid="5" grpId="1"/>
      <p:bldP spid="6" grpId="0" animBg="1"/>
      <p:bldP spid="6" grpId="1" animBg="1"/>
      <p:bldP spid="7" grpId="0"/>
      <p:bldP spid="7" grpId="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p:bldP spid="13" grpId="1"/>
      <p:bldP spid="14" grpId="0"/>
      <p:bldP spid="14" grpId="1"/>
      <p:bldP spid="15" grpId="0" build="allAtOnce"/>
      <p:bldP spid="16" grpId="0"/>
      <p:bldP spid="16" grpId="1"/>
      <p:bldP spid="17" grpId="0"/>
      <p:bldP spid="17" grpId="1"/>
      <p:bldP spid="20" grpId="0"/>
      <p:bldP spid="20" grpId="1"/>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CHARTSCALE" val="True"/>
  <p:tag name="FIBINCLUDEOTHER" val="True"/>
  <p:tag name="PRRESPONSE3" val="8"/>
  <p:tag name="PRRESPONSE7" val="4"/>
  <p:tag name="SHOWFLASHWARNING" val="True"/>
  <p:tag name="SHOWBARVISIBLE" val="True"/>
  <p:tag name="ANSWERNOWSTYLE" val="-1"/>
  <p:tag name="RESPTABLESTYLE" val="-1"/>
  <p:tag name="BACKUPSESSIONS" val="True"/>
  <p:tag name="AUTOUPDATEALIASES" val="True"/>
  <p:tag name="SKIPREMAININGRACESLIDES" val="True"/>
  <p:tag name="BUBBLESIZEVISIBLE" val="True"/>
  <p:tag name="CUSTOMCELLBACKCOLOR1" val="-657956"/>
  <p:tag name="DISPLAYNAME" val="True"/>
  <p:tag name="AUTOSIZEGRID" val="True"/>
  <p:tag name="CHARTLABELS" val="1"/>
  <p:tag name="ALLOWUSERFEEDBACK" val="True"/>
  <p:tag name="AUTOADJUSTPARTRANGE" val="True"/>
  <p:tag name="FIBDISPLAYKEYWORDS" val="True"/>
  <p:tag name="PRRESPONSE5" val="6"/>
  <p:tag name="PRRESPONSE10" val="1"/>
  <p:tag name="USESECONDARYMONITOR" val="True"/>
  <p:tag name="COUNTDOWNSTYLE" val="-1"/>
  <p:tag name="ALLOWDUPLICATES" val="False"/>
  <p:tag name="STDCHART" val="1"/>
  <p:tag name="MAXRESPONDERS" val="5"/>
  <p:tag name="CUSTOMGRIDBACKCOLOR" val="-2830136"/>
  <p:tag name="DISPLAYDEVICENUMBER" val="True"/>
  <p:tag name="GRIDFONTSIZE" val="12"/>
  <p:tag name="INCLUDEPPT" val="True"/>
  <p:tag name="ADVANCEDSETTINGSVIEW" val="False"/>
  <p:tag name="PRRESPONSE2" val="9"/>
  <p:tag name="PRRESPONSE9" val="2"/>
  <p:tag name="SAVECSVWITHSESSION" val="True"/>
  <p:tag name="COUNTDOWNSECONDS" val="10"/>
  <p:tag name="REVIEWONLY" val="False"/>
  <p:tag name="BUBBLENAMEVISIBLE" val="True"/>
  <p:tag name="CUSTOMCELLBACKCOLOR3" val="-268652"/>
  <p:tag name="GRIDPOSITION" val="1"/>
  <p:tag name="CORRECTPOINTVALUE" val="1"/>
  <p:tag name="FIBNUMRESULTS" val="5"/>
  <p:tag name="PRRESPONSE8" val="3"/>
  <p:tag name="CSVFORMAT" val="0"/>
  <p:tag name="CHARTVALUEFORMAT" val="0%"/>
  <p:tag name="PARTICIPANTSINLEADERBOARD" val="5"/>
  <p:tag name="USESCHEMECOLORS" val="True"/>
  <p:tag name="RESETCHARTS" val="True"/>
  <p:tag name="FIBDISPLAYRESULTS" val="True"/>
  <p:tag name="ALWAYSOPENPOLL" val="False"/>
  <p:tag name="RESPCOUNTERFORMAT" val="0"/>
  <p:tag name="RACEANIMATIONSPEED" val="3"/>
  <p:tag name="GRIDOPACITY" val="90"/>
  <p:tag name="REALTIMEBACKUP" val="False"/>
  <p:tag name="PRRESPONSE6" val="5"/>
  <p:tag name="NUMRESPONSES" val="1"/>
  <p:tag name="DEFAULTNUMTEAMS" val="5"/>
  <p:tag name="INCLUDENONRESPONDERS" val="False"/>
  <p:tag name="TPVERSION" val="2008"/>
  <p:tag name="RACEENDPOINTS" val="100"/>
  <p:tag name="POLLINGCYCLE" val="2"/>
  <p:tag name="POWERPOINTVERSION" val="11.0"/>
  <p:tag name="CUSTOMCELLBACKCOLOR2" val="-13395457"/>
  <p:tag name="PRRESPONSE4" val="7"/>
  <p:tag name="GRIDROTATIONINTERVAL" val="2"/>
  <p:tag name="AUTOADVANCE" val="False"/>
  <p:tag name="ANSWERNOWTEXT" val="Answer Now"/>
  <p:tag name="BUBBLEGROUPING" val="3"/>
  <p:tag name="PRRESPONSE1" val="10"/>
  <p:tag name="ZEROBASED" val="False"/>
  <p:tag name="DELIMITERS" val="3.1"/>
  <p:tag name="TPFULLVERSION" val="4.3.2.1200"/>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4572</TotalTime>
  <Words>2250</Words>
  <Application>Microsoft Office PowerPoint</Application>
  <PresentationFormat>On-screen Show (4:3)</PresentationFormat>
  <Paragraphs>191</Paragraphs>
  <Slides>13</Slides>
  <Notes>11</Notes>
  <HiddenSlides>0</HiddenSlides>
  <MMClips>0</MMClips>
  <ScaleCrop>false</ScaleCrop>
  <HeadingPairs>
    <vt:vector size="8" baseType="variant">
      <vt:variant>
        <vt:lpstr>Fonts Used</vt:lpstr>
      </vt:variant>
      <vt:variant>
        <vt:i4>4</vt:i4>
      </vt:variant>
      <vt:variant>
        <vt:lpstr>Design Template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Wingdings</vt:lpstr>
      <vt:lpstr>Courier New</vt:lpstr>
      <vt:lpstr>Office Theme</vt:lpstr>
      <vt:lpstr>Microsoft Excel Chart</vt:lpstr>
      <vt:lpstr>Impact of Alcohol Related Problems on Families   H Collinson, K Warburton, C Eyles, N Sheron &amp; J Sinclair </vt:lpstr>
      <vt:lpstr>Liver disease and alcohol statistics</vt:lpstr>
      <vt:lpstr>Severity of alcohol dependency in patients with ALD v patients undergoing alcohol detox</vt:lpstr>
      <vt:lpstr>What do we already know about the impact of Alcoholic Liver Disease (ALD) on families?</vt:lpstr>
      <vt:lpstr>Summary of current literature</vt:lpstr>
      <vt:lpstr>Aims</vt:lpstr>
      <vt:lpstr>Slide 7</vt:lpstr>
      <vt:lpstr>Results</vt:lpstr>
      <vt:lpstr>Slide 9</vt:lpstr>
      <vt:lpstr>Slide 10</vt:lpstr>
      <vt:lpstr>Recommendations</vt:lpstr>
      <vt:lpstr>Acknowledgments</vt:lpstr>
      <vt:lpstr>Thank you for listening  Any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alcohol related problems on families</dc:title>
  <dc:creator>Helen</dc:creator>
  <cp:lastModifiedBy>PSAV</cp:lastModifiedBy>
  <cp:revision>226</cp:revision>
  <dcterms:created xsi:type="dcterms:W3CDTF">2012-05-07T21:15:45Z</dcterms:created>
  <dcterms:modified xsi:type="dcterms:W3CDTF">2012-11-09T08:42:52Z</dcterms:modified>
</cp:coreProperties>
</file>