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325" r:id="rId2"/>
    <p:sldId id="344" r:id="rId3"/>
    <p:sldId id="345" r:id="rId4"/>
    <p:sldId id="314" r:id="rId5"/>
    <p:sldId id="343" r:id="rId6"/>
    <p:sldId id="355" r:id="rId7"/>
    <p:sldId id="329" r:id="rId8"/>
    <p:sldId id="356" r:id="rId9"/>
    <p:sldId id="327" r:id="rId10"/>
    <p:sldId id="316" r:id="rId11"/>
    <p:sldId id="319" r:id="rId12"/>
    <p:sldId id="341" r:id="rId13"/>
    <p:sldId id="342" r:id="rId14"/>
    <p:sldId id="321" r:id="rId15"/>
    <p:sldId id="322" r:id="rId16"/>
    <p:sldId id="326" r:id="rId17"/>
  </p:sldIdLst>
  <p:sldSz cx="9144000" cy="6858000" type="screen4x3"/>
  <p:notesSz cx="6723063" cy="985361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094" autoAdjust="0"/>
    <p:restoredTop sz="82787" autoAdjust="0"/>
  </p:normalViewPr>
  <p:slideViewPr>
    <p:cSldViewPr>
      <p:cViewPr>
        <p:scale>
          <a:sx n="97" d="100"/>
          <a:sy n="97" d="100"/>
        </p:scale>
        <p:origin x="-1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Naloxone coverage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Naloxone coverage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059456"/>
        <c:axId val="23827200"/>
      </c:barChart>
      <c:catAx>
        <c:axId val="23059456"/>
        <c:scaling>
          <c:orientation val="minMax"/>
        </c:scaling>
        <c:delete val="1"/>
        <c:axPos val="b"/>
        <c:majorTickMark val="out"/>
        <c:minorTickMark val="none"/>
        <c:tickLblPos val="none"/>
        <c:crossAx val="23827200"/>
        <c:crosses val="autoZero"/>
        <c:auto val="1"/>
        <c:lblAlgn val="ctr"/>
        <c:lblOffset val="100"/>
        <c:noMultiLvlLbl val="0"/>
      </c:catAx>
      <c:valAx>
        <c:axId val="23827200"/>
        <c:scaling>
          <c:orientation val="minMax"/>
          <c:max val="2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59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coverage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1-100 ppl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0.73000000000000065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100+ ppl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73600"/>
        <c:axId val="22875136"/>
      </c:barChart>
      <c:catAx>
        <c:axId val="22873600"/>
        <c:scaling>
          <c:orientation val="minMax"/>
        </c:scaling>
        <c:delete val="1"/>
        <c:axPos val="b"/>
        <c:majorTickMark val="out"/>
        <c:minorTickMark val="none"/>
        <c:tickLblPos val="none"/>
        <c:crossAx val="22875136"/>
        <c:crosses val="autoZero"/>
        <c:auto val="1"/>
        <c:lblAlgn val="ctr"/>
        <c:lblOffset val="100"/>
        <c:noMultiLvlLbl val="0"/>
      </c:catAx>
      <c:valAx>
        <c:axId val="22875136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2873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981864403634562"/>
          <c:y val="0.48307564520733531"/>
          <c:w val="0.29818606923938301"/>
          <c:h val="0.477400280617359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0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413" y="0"/>
            <a:ext cx="29130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D260F-DF26-4B17-B784-9BF1DB497C3A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59900"/>
            <a:ext cx="29130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413" y="9359900"/>
            <a:ext cx="29130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9D9DD-31EE-4001-9512-3DB6A94D28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40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327" cy="49268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180" y="0"/>
            <a:ext cx="2913327" cy="49268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A35732D-C5D4-4E54-84BD-286D7B6ACD22}" type="datetimeFigureOut">
              <a:rPr lang="nb-NO"/>
              <a:pPr>
                <a:defRPr/>
              </a:pPr>
              <a:t>13.11.2015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22837" cy="3694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307" y="4680466"/>
            <a:ext cx="5378450" cy="443412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b-NO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9222"/>
            <a:ext cx="2913327" cy="49268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180" y="9359222"/>
            <a:ext cx="2913327" cy="49268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09E3F2D-160E-4E20-8377-98B971B4D5A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840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E38600-5436-4727-9759-AE4E33EAF151}" type="slidenum">
              <a:rPr lang="nb-NO" smtClean="0">
                <a:solidFill>
                  <a:prstClr val="black"/>
                </a:solidFill>
              </a:rPr>
              <a:pPr/>
              <a:t>1</a:t>
            </a:fld>
            <a:endParaRPr lang="nb-NO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E3F2D-160E-4E20-8377-98B971B4D5A6}" type="slidenum">
              <a:rPr lang="nb-NO" smtClean="0"/>
              <a:pPr>
                <a:defRPr/>
              </a:pPr>
              <a:t>14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are some pictures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E3F2D-160E-4E20-8377-98B971B4D5A6}" type="slidenum">
              <a:rPr lang="nb-NO" smtClean="0"/>
              <a:pPr>
                <a:defRPr/>
              </a:pPr>
              <a:t>15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E38600-5436-4727-9759-AE4E33EAF151}" type="slidenum">
              <a:rPr lang="nb-NO" smtClean="0">
                <a:solidFill>
                  <a:prstClr val="black"/>
                </a:solidFill>
              </a:rPr>
              <a:pPr/>
              <a:t>16</a:t>
            </a:fld>
            <a:endParaRPr lang="nb-NO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4F48DF-EE8B-4754-89CD-3AEE4F0432E3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F312F-5A60-459B-8501-94883376986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1434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F57CF6-DFEB-4489-8C41-583F698A3552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A9684-CA11-4210-B146-64C6F6D696C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78484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366754-9F8C-4C9F-BE3D-65A9E08222C0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6779E-209B-41D3-A3E2-DF860665BDA0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5770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317220-73D4-43A9-8CA0-ACB27D3CA108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246A1-A8B3-44EB-8BFF-7FCDFFE04E6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80569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A48CB4-9567-4500-ADCC-6AA1F8D21CE6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49206-5581-4F5E-A806-BB60F793360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1002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F82976-8CE0-4CFB-A99E-1E5C4C45D076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F5DE8-11BF-428D-8F8C-5FB14120EA9D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810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5BFD65-E1BD-48B7-A690-B699E86DC3B3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FE992-07D8-4343-97A2-81FAB8F7C66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3723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56993-2D64-4947-A041-82AD0EBA2834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C22F3-30BF-4BED-9E92-6C462088D68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2285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B63F95-4156-4384-A6A4-E8488A975344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FE360-37BC-42D3-9996-B07F5518F9F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4787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F74BB3-D895-4D3F-B66C-5C5C97721970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28779-84EF-40A6-AA88-CA53198943D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1119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F1F716-8CB4-4EFE-9B56-8AAB8C7F3918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5FE32-D84F-4739-93AA-8FE464264CF0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38716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 smtClean="0"/>
              <a:t>Click to edit Master title style</a:t>
            </a:r>
            <a:endParaRPr lang="nb-NO" altLang="nb-NO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 smtClean="0"/>
              <a:t>Click to edit Master text styles</a:t>
            </a:r>
          </a:p>
          <a:p>
            <a:pPr lvl="1"/>
            <a:r>
              <a:rPr lang="en-US" altLang="nb-NO" smtClean="0"/>
              <a:t>Second level</a:t>
            </a:r>
          </a:p>
          <a:p>
            <a:pPr lvl="2"/>
            <a:r>
              <a:rPr lang="en-US" altLang="nb-NO" smtClean="0"/>
              <a:t>Third level</a:t>
            </a:r>
          </a:p>
          <a:p>
            <a:pPr lvl="3"/>
            <a:r>
              <a:rPr lang="en-US" altLang="nb-NO" smtClean="0"/>
              <a:t>Fourth level</a:t>
            </a:r>
          </a:p>
          <a:p>
            <a:pPr lvl="4"/>
            <a:r>
              <a:rPr lang="en-US" altLang="nb-NO" smtClean="0"/>
              <a:t>Fifth level</a:t>
            </a:r>
            <a:endParaRPr lang="nb-NO" altLang="nb-NO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DAE6EC5-625D-43A3-BC6C-686C48F32CC1}" type="datetimeFigureOut">
              <a:rPr lang="nb-NO" altLang="nb-NO"/>
              <a:pPr/>
              <a:t>13.11.2015</a:t>
            </a:fld>
            <a:endParaRPr lang="nb-NO" alt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nb-NO" alt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3A0D133-D54F-4D75-B3BE-DC13B48C0F0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43003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thomas.clausen@medisin.uio.no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stoppoverdose.no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lsedirektoratet.no/publikasjoner/nasjonal-overdosestrategi-20142017/Sider/default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42875" y="1628775"/>
            <a:ext cx="8821738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>
                <a:solidFill>
                  <a:schemeClr val="tx2"/>
                </a:solidFill>
              </a:rPr>
              <a:t>Naloxone n</a:t>
            </a:r>
            <a:r>
              <a:rPr lang="en-US" sz="3200" dirty="0" smtClean="0">
                <a:solidFill>
                  <a:schemeClr val="tx2"/>
                </a:solidFill>
              </a:rPr>
              <a:t>asal </a:t>
            </a:r>
            <a:r>
              <a:rPr lang="en-US" sz="3200" dirty="0">
                <a:solidFill>
                  <a:schemeClr val="tx2"/>
                </a:solidFill>
              </a:rPr>
              <a:t>s</a:t>
            </a:r>
            <a:r>
              <a:rPr lang="en-US" sz="3200" dirty="0" smtClean="0">
                <a:solidFill>
                  <a:schemeClr val="tx2"/>
                </a:solidFill>
              </a:rPr>
              <a:t>pray </a:t>
            </a:r>
            <a:r>
              <a:rPr lang="en-US" sz="3200" dirty="0">
                <a:solidFill>
                  <a:schemeClr val="tx2"/>
                </a:solidFill>
              </a:rPr>
              <a:t>in Norway </a:t>
            </a:r>
            <a:br>
              <a:rPr lang="en-US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/>
            </a:r>
            <a:br>
              <a:rPr lang="en-US" sz="3200" dirty="0">
                <a:solidFill>
                  <a:schemeClr val="tx2"/>
                </a:solidFill>
              </a:rPr>
            </a:br>
            <a:endParaRPr lang="nb-NO" sz="3200" dirty="0" smtClean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293096"/>
            <a:ext cx="6400800" cy="2257425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4600" dirty="0" smtClean="0">
                <a:solidFill>
                  <a:schemeClr val="tx1"/>
                </a:solidFill>
              </a:rPr>
              <a:t>Thomas Clausen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600" dirty="0" smtClean="0"/>
              <a:t>Professor (Dr. med)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600" dirty="0" smtClean="0"/>
              <a:t>thomas.clausen@medisin.uio.no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400" dirty="0"/>
              <a:t>5</a:t>
            </a:r>
            <a:r>
              <a:rPr lang="nb-NO" sz="2400" dirty="0" smtClean="0"/>
              <a:t>. November 2015</a:t>
            </a:r>
            <a:endParaRPr lang="nb-NO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sz="2400" dirty="0" smtClean="0"/>
          </a:p>
        </p:txBody>
      </p:sp>
      <p:pic>
        <p:nvPicPr>
          <p:cNvPr id="5124" name="Picture 14" descr="ferdig2 engelsk(RGB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22240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X:\LOGO\UiO-logoer\Nye\uio-engels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260350"/>
            <a:ext cx="26638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M:\pc\Pictures\CPR doll with naloks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348879"/>
            <a:ext cx="3726160" cy="2360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509" y="4709130"/>
            <a:ext cx="2492491" cy="205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239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Overdose Prevention Training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A public health approach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Training </a:t>
            </a:r>
            <a:r>
              <a:rPr lang="en-GB" u="sng" dirty="0" smtClean="0"/>
              <a:t>existing staff </a:t>
            </a:r>
            <a:r>
              <a:rPr lang="en-GB" dirty="0" smtClean="0"/>
              <a:t>with 2-hour sessions</a:t>
            </a:r>
          </a:p>
          <a:p>
            <a:pPr lvl="1"/>
            <a:r>
              <a:rPr lang="en-GB" b="1" dirty="0" smtClean="0">
                <a:solidFill>
                  <a:schemeClr val="tx2"/>
                </a:solidFill>
              </a:rPr>
              <a:t>500+</a:t>
            </a:r>
            <a:r>
              <a:rPr lang="en-GB" dirty="0" smtClean="0"/>
              <a:t> staff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Multiple sites-</a:t>
            </a:r>
          </a:p>
          <a:p>
            <a:pPr lvl="2"/>
            <a:r>
              <a:rPr lang="en-GB" dirty="0" smtClean="0"/>
              <a:t>Housing facilities </a:t>
            </a:r>
          </a:p>
          <a:p>
            <a:pPr lvl="2"/>
            <a:r>
              <a:rPr lang="en-GB" dirty="0" smtClean="0"/>
              <a:t>Drop-in day centres</a:t>
            </a:r>
          </a:p>
          <a:p>
            <a:pPr lvl="2"/>
            <a:r>
              <a:rPr lang="en-GB" dirty="0" smtClean="0"/>
              <a:t>Services “on-wheels”  </a:t>
            </a:r>
          </a:p>
          <a:p>
            <a:pPr marL="914400" lvl="2" indent="0">
              <a:buNone/>
            </a:pPr>
            <a:r>
              <a:rPr lang="en-GB" dirty="0" smtClean="0"/>
              <a:t> </a:t>
            </a:r>
          </a:p>
          <a:p>
            <a:pPr lvl="2"/>
            <a:r>
              <a:rPr lang="en-GB" sz="2000" dirty="0" smtClean="0"/>
              <a:t>Police</a:t>
            </a:r>
          </a:p>
          <a:p>
            <a:pPr lvl="2"/>
            <a:r>
              <a:rPr lang="en-GB" sz="2000" dirty="0" smtClean="0"/>
              <a:t>Family members/Relatives</a:t>
            </a:r>
          </a:p>
          <a:p>
            <a:pPr lvl="2"/>
            <a:r>
              <a:rPr lang="en-GB" sz="2000" dirty="0" smtClean="0"/>
              <a:t>Prisons</a:t>
            </a:r>
          </a:p>
          <a:p>
            <a:pPr lvl="2"/>
            <a:r>
              <a:rPr lang="en-GB" sz="2000" dirty="0" smtClean="0"/>
              <a:t>Detox</a:t>
            </a:r>
          </a:p>
          <a:p>
            <a:pPr lvl="2"/>
            <a:r>
              <a:rPr lang="en-GB" sz="2000" dirty="0" smtClean="0"/>
              <a:t>OMT</a:t>
            </a:r>
          </a:p>
          <a:p>
            <a:pPr lvl="2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804248" y="4293096"/>
            <a:ext cx="2016224" cy="9233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Rescue breathing</a:t>
            </a:r>
          </a:p>
          <a:p>
            <a:r>
              <a:rPr lang="en-GB" dirty="0" smtClean="0"/>
              <a:t>Call ambulance</a:t>
            </a:r>
          </a:p>
          <a:p>
            <a:r>
              <a:rPr lang="en-GB" dirty="0" smtClean="0"/>
              <a:t>Use Naloxone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6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Status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October 2015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1500</a:t>
            </a:r>
            <a:r>
              <a:rPr lang="en-US" dirty="0" smtClean="0"/>
              <a:t> naloxone kits distributed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400+</a:t>
            </a:r>
            <a:r>
              <a:rPr lang="en-US" dirty="0" smtClean="0"/>
              <a:t> returns for refills</a:t>
            </a:r>
          </a:p>
          <a:p>
            <a:pPr lvl="1"/>
            <a:r>
              <a:rPr lang="en-US" dirty="0"/>
              <a:t>6</a:t>
            </a:r>
            <a:r>
              <a:rPr lang="en-US" dirty="0" smtClean="0"/>
              <a:t>0% used in OD situation</a:t>
            </a:r>
          </a:p>
          <a:p>
            <a:pPr lvl="1"/>
            <a:r>
              <a:rPr lang="en-US" dirty="0" smtClean="0"/>
              <a:t>Of 215 feedback forms (July 15):</a:t>
            </a:r>
          </a:p>
          <a:p>
            <a:pPr lvl="1"/>
            <a:r>
              <a:rPr lang="en-US" dirty="0" smtClean="0"/>
              <a:t>1 died, and 11 unknown outcome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Aim to distribute at least 100 kits/100.000 in the two cities (annual ODs +/- 80)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Aim; minimum 900 sprays (within one year)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60649"/>
            <a:ext cx="323162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Success </a:t>
            </a:r>
            <a:r>
              <a:rPr lang="en-GB" dirty="0" smtClean="0">
                <a:solidFill>
                  <a:schemeClr val="tx2"/>
                </a:solidFill>
              </a:rPr>
              <a:t>factors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Governmental support &amp; funding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Part of national strategy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NOMA approved nasal </a:t>
            </a:r>
            <a:r>
              <a:rPr lang="en-GB" dirty="0" smtClean="0"/>
              <a:t>medication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L</a:t>
            </a:r>
            <a:r>
              <a:rPr lang="en-GB" dirty="0" smtClean="0"/>
              <a:t>ocal pharma company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No individual prescriptions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Relying on existing healthcare facilities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Involvement of user-groups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6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…and obstacles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Getting general approval for a new route (nasal) of administration of Naloxone</a:t>
            </a:r>
          </a:p>
          <a:p>
            <a:endParaRPr lang="en-GB" dirty="0" smtClean="0"/>
          </a:p>
          <a:p>
            <a:r>
              <a:rPr lang="en-GB" dirty="0" smtClean="0"/>
              <a:t>New kits to come, seem to be one-dose only with relatively high concentration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Cost; price per kit; </a:t>
            </a:r>
            <a:r>
              <a:rPr lang="en-GB" dirty="0"/>
              <a:t>5</a:t>
            </a:r>
            <a:r>
              <a:rPr lang="en-GB" dirty="0" smtClean="0"/>
              <a:t>0</a:t>
            </a:r>
            <a:r>
              <a:rPr lang="nb-NO" dirty="0"/>
              <a:t>$</a:t>
            </a:r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08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Feedback from client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[Upon her 3</a:t>
            </a:r>
            <a:r>
              <a:rPr lang="en-US" baseline="30000" dirty="0" smtClean="0"/>
              <a:t>rd</a:t>
            </a:r>
            <a:r>
              <a:rPr lang="en-US" dirty="0" smtClean="0"/>
              <a:t> refill]</a:t>
            </a:r>
          </a:p>
          <a:p>
            <a:pPr>
              <a:buNone/>
            </a:pPr>
            <a:r>
              <a:rPr lang="en-US" i="1" dirty="0" smtClean="0"/>
              <a:t>  “It’s worked every time. I see he’s blue, and then within a few minutes he’s up standing! Should have had it sooner. I’ve seen too many of these [overdoses].”</a:t>
            </a:r>
          </a:p>
          <a:p>
            <a:pPr algn="r">
              <a:buNone/>
            </a:pPr>
            <a:r>
              <a:rPr lang="en-US" dirty="0" smtClean="0"/>
              <a:t>- Client, drop-in center Bergen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322478"/>
            <a:ext cx="7820658" cy="52028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Norwegian nasal naloxone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840" y="6054085"/>
            <a:ext cx="4150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smtClean="0"/>
              <a:t>5 doses </a:t>
            </a:r>
            <a:r>
              <a:rPr lang="nb-NO" sz="2400" b="1" dirty="0" err="1" smtClean="0"/>
              <a:t>of</a:t>
            </a:r>
            <a:r>
              <a:rPr lang="nb-NO" sz="2400" b="1" dirty="0" smtClean="0"/>
              <a:t> 0,4mg </a:t>
            </a:r>
            <a:r>
              <a:rPr lang="nb-NO" sz="2400" b="1" dirty="0" err="1" smtClean="0"/>
              <a:t>Naloxone</a:t>
            </a:r>
            <a:endParaRPr lang="nb-NO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95536" y="112930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>
                <a:solidFill>
                  <a:schemeClr val="tx2"/>
                </a:solidFill>
              </a:rPr>
              <a:t>Naloxone Nasal Spray in Norway </a:t>
            </a:r>
            <a:br>
              <a:rPr lang="en-US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/>
            </a:r>
            <a:br>
              <a:rPr lang="en-US" sz="3200" dirty="0">
                <a:solidFill>
                  <a:schemeClr val="tx2"/>
                </a:solidFill>
              </a:rPr>
            </a:br>
            <a:endParaRPr lang="nb-NO" sz="3200" dirty="0" smtClean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sz="26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sz="2600" dirty="0" smtClean="0">
                <a:hlinkClick r:id="rId3"/>
              </a:rPr>
              <a:t>thomas.clausen@medisin.uio.no</a:t>
            </a:r>
            <a:endParaRPr lang="nb-NO" sz="2600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nb-NO" sz="2600" dirty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nb-NO" sz="2600" dirty="0" smtClean="0"/>
              <a:t>			 </a:t>
            </a:r>
            <a:r>
              <a:rPr lang="en-US" sz="2800" b="1" dirty="0">
                <a:hlinkClick r:id="rId4"/>
              </a:rPr>
              <a:t>www.stoppoverdose.no</a:t>
            </a:r>
            <a:endParaRPr lang="en-US" sz="28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sz="2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sz="2400" dirty="0" smtClean="0"/>
          </a:p>
        </p:txBody>
      </p:sp>
      <p:pic>
        <p:nvPicPr>
          <p:cNvPr id="5124" name="Picture 14" descr="ferdig2 engelsk(RGB)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5" y="142875"/>
            <a:ext cx="22240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X:\LOGO\UiO-logoer\Nye\uio-engels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788" y="260350"/>
            <a:ext cx="2663825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203848" y="1700808"/>
            <a:ext cx="21307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Contact</a:t>
            </a:r>
            <a:endParaRPr lang="nb-NO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76256" y="5273047"/>
            <a:ext cx="2236474" cy="1487864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2" y="5239084"/>
            <a:ext cx="1875402" cy="1546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12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Conflicts of interest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None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Thomas Clausen is a full-time employee at the Norwegian Centre for Addiction Research, University of Oslo, Norway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04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Norway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0178" name="Picture 2" descr="http://thumbs.dreamstime.com/z/norway-europe-map-429117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6073731" cy="464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25251" y="1628894"/>
            <a:ext cx="290335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Population: 5 mill</a:t>
            </a:r>
          </a:p>
          <a:p>
            <a:r>
              <a:rPr lang="nb-NO" b="1" dirty="0" smtClean="0"/>
              <a:t> </a:t>
            </a:r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+/- 10.000 opioid </a:t>
            </a:r>
          </a:p>
          <a:p>
            <a:r>
              <a:rPr lang="en-GB" b="1" dirty="0"/>
              <a:t>d</a:t>
            </a:r>
            <a:r>
              <a:rPr lang="en-GB" b="1" dirty="0" smtClean="0"/>
              <a:t>rug users</a:t>
            </a:r>
          </a:p>
          <a:p>
            <a:r>
              <a:rPr lang="en-GB" b="1" dirty="0" smtClean="0"/>
              <a:t>90% inject</a:t>
            </a:r>
          </a:p>
          <a:p>
            <a:r>
              <a:rPr lang="en-GB" b="1" dirty="0" smtClean="0"/>
              <a:t>Heroin &amp; </a:t>
            </a:r>
            <a:r>
              <a:rPr lang="en-GB" b="1" dirty="0" err="1" smtClean="0"/>
              <a:t>polydrug</a:t>
            </a:r>
            <a:r>
              <a:rPr lang="en-GB" b="1" dirty="0" smtClean="0"/>
              <a:t> </a:t>
            </a:r>
          </a:p>
          <a:p>
            <a:endParaRPr lang="en-GB" b="1" dirty="0"/>
          </a:p>
          <a:p>
            <a:endParaRPr lang="en-GB" b="1" dirty="0" smtClean="0"/>
          </a:p>
          <a:p>
            <a:r>
              <a:rPr lang="en-GB" b="1" dirty="0" smtClean="0"/>
              <a:t>7400+ in OMT</a:t>
            </a:r>
          </a:p>
          <a:p>
            <a:endParaRPr lang="en-GB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b="1" dirty="0" smtClean="0"/>
              <a:t>Universal health </a:t>
            </a:r>
          </a:p>
          <a:p>
            <a:r>
              <a:rPr lang="en-GB" b="1" dirty="0" smtClean="0"/>
              <a:t>     care system</a:t>
            </a:r>
          </a:p>
          <a:p>
            <a:r>
              <a:rPr lang="en-GB" b="1" dirty="0" smtClean="0"/>
              <a:t>Free access to treatment</a:t>
            </a:r>
          </a:p>
          <a:p>
            <a:endParaRPr lang="en-GB" b="1" dirty="0" smtClean="0"/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623" y="476672"/>
            <a:ext cx="1082546" cy="98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72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Background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Norway has high rates and numbers of fatal overdoses (ODs)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OMT coverage +/- 60%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Increasing evidence: Take-home-Naloxone may reduce fatal ODs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86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National Strategy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Minister of Health; launched national overdose prevention strategy (2014)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5-year overdose prevention strategy </a:t>
            </a:r>
          </a:p>
          <a:p>
            <a:pPr lvl="1"/>
            <a:r>
              <a:rPr lang="en-GB" dirty="0" smtClean="0"/>
              <a:t>0-vision for ODs in the long-term</a:t>
            </a:r>
          </a:p>
          <a:p>
            <a:pPr lvl="1"/>
            <a:r>
              <a:rPr lang="en-GB" dirty="0" smtClean="0"/>
              <a:t>Includes multiple sub-strategies as well as funding</a:t>
            </a:r>
          </a:p>
          <a:p>
            <a:pPr lvl="2"/>
            <a:r>
              <a:rPr lang="en-GB" dirty="0" smtClean="0"/>
              <a:t>Nasal naloxone distribution</a:t>
            </a:r>
          </a:p>
          <a:p>
            <a:pPr lvl="2"/>
            <a:r>
              <a:rPr lang="en-GB" dirty="0" smtClean="0"/>
              <a:t>Accompanied by research/evaluation funds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81328"/>
            <a:ext cx="9337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>
                <a:hlinkClick r:id="rId2"/>
              </a:rPr>
              <a:t>http://</a:t>
            </a:r>
            <a:r>
              <a:rPr lang="nb-NO" sz="1600" dirty="0" smtClean="0">
                <a:hlinkClick r:id="rId2"/>
              </a:rPr>
              <a:t>www.helsedirektoratet.no/publikasjoner/nasjonal-overdosestrategi-20142017/Sider/default.aspx</a:t>
            </a:r>
            <a:endParaRPr lang="nb-NO" sz="1600" dirty="0" smtClean="0"/>
          </a:p>
          <a:p>
            <a:r>
              <a:rPr lang="nb-NO" sz="1600" dirty="0" smtClean="0"/>
              <a:t> 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183149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dirty="0" smtClean="0"/>
              <a:t>Naloxone coverage per 100K</a:t>
            </a:r>
            <a:endParaRPr lang="en-US" b="0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3885195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b="0" dirty="0" smtClean="0"/>
              <a:t>Opioid overdose death rate</a:t>
            </a:r>
            <a:endParaRPr lang="en-US" b="0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99454446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Oval 15"/>
          <p:cNvSpPr/>
          <p:nvPr/>
        </p:nvSpPr>
        <p:spPr>
          <a:xfrm>
            <a:off x="381000" y="5632342"/>
            <a:ext cx="914400" cy="622515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276600" y="4191000"/>
            <a:ext cx="2895600" cy="99060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/>
          <p:cNvSpPr/>
          <p:nvPr/>
        </p:nvSpPr>
        <p:spPr>
          <a:xfrm>
            <a:off x="6324600" y="2362200"/>
            <a:ext cx="304800" cy="990600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629400" y="25716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27% reduction</a:t>
            </a:r>
            <a:endParaRPr lang="en-US" sz="2000" dirty="0"/>
          </a:p>
        </p:txBody>
      </p:sp>
      <p:sp>
        <p:nvSpPr>
          <p:cNvPr id="23" name="Right Brace 22"/>
          <p:cNvSpPr/>
          <p:nvPr/>
        </p:nvSpPr>
        <p:spPr>
          <a:xfrm>
            <a:off x="6629400" y="2362200"/>
            <a:ext cx="391332" cy="1485900"/>
          </a:xfrm>
          <a:prstGeom prst="rightBrace">
            <a:avLst>
              <a:gd name="adj1" fmla="val 4844"/>
              <a:gd name="adj2" fmla="val 50000"/>
            </a:avLst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020732" y="2839253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46% reduction</a:t>
            </a:r>
            <a:endParaRPr lang="en-US" sz="2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276600" y="3581400"/>
            <a:ext cx="3200400" cy="990600"/>
          </a:xfrm>
          <a:prstGeom prst="straightConnector1">
            <a:avLst/>
          </a:prstGeom>
          <a:ln w="508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solidFill>
                  <a:schemeClr val="tx2"/>
                </a:solidFill>
                <a:cs typeface="+mj-cs"/>
              </a:rPr>
              <a:t>Fatal opioid OD rates by </a:t>
            </a:r>
            <a:br>
              <a:rPr lang="en-US" sz="3200" dirty="0">
                <a:solidFill>
                  <a:schemeClr val="tx2"/>
                </a:solidFill>
                <a:cs typeface="+mj-cs"/>
              </a:rPr>
            </a:br>
            <a:r>
              <a:rPr lang="en-US" sz="3200" dirty="0" smtClean="0">
                <a:solidFill>
                  <a:schemeClr val="tx2"/>
                </a:solidFill>
              </a:rPr>
              <a:t>nasal naloxone introduction rates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17" name="Text Box 46"/>
          <p:cNvSpPr txBox="1">
            <a:spLocks noChangeArrowheads="1"/>
          </p:cNvSpPr>
          <p:nvPr/>
        </p:nvSpPr>
        <p:spPr bwMode="auto">
          <a:xfrm>
            <a:off x="5334000" y="6400800"/>
            <a:ext cx="3733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400" dirty="0" smtClean="0">
                <a:solidFill>
                  <a:srgbClr val="000000"/>
                </a:solidFill>
                <a:cs typeface="+mn-cs"/>
              </a:rPr>
              <a:t>Walley et al. </a:t>
            </a:r>
            <a:r>
              <a:rPr lang="en-US" sz="1400" i="1" dirty="0" smtClean="0">
                <a:solidFill>
                  <a:srgbClr val="000000"/>
                </a:solidFill>
                <a:cs typeface="+mn-cs"/>
              </a:rPr>
              <a:t>BMJ</a:t>
            </a:r>
            <a:r>
              <a:rPr lang="en-US" sz="1400" dirty="0" smtClean="0">
                <a:solidFill>
                  <a:srgbClr val="000000"/>
                </a:solidFill>
                <a:cs typeface="+mn-cs"/>
              </a:rPr>
              <a:t> 2013; 346: f174.</a:t>
            </a:r>
          </a:p>
        </p:txBody>
      </p:sp>
    </p:spTree>
    <p:extLst>
      <p:ext uri="{BB962C8B-B14F-4D97-AF65-F5344CB8AC3E}">
        <p14:creationId xmlns:p14="http://schemas.microsoft.com/office/powerpoint/2010/main" val="10840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nb-NO" dirty="0" smtClean="0">
                <a:solidFill>
                  <a:schemeClr val="tx2"/>
                </a:solidFill>
              </a:rPr>
              <a:t>Prior to distribution</a:t>
            </a: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No available nasal naloxone in Norway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NOMA approved Nasal naloxone </a:t>
            </a:r>
            <a:r>
              <a:rPr lang="en-GB" sz="2000" dirty="0" smtClean="0"/>
              <a:t>(June 2014)</a:t>
            </a:r>
          </a:p>
          <a:p>
            <a:pPr lvl="1"/>
            <a:r>
              <a:rPr lang="en-GB" dirty="0"/>
              <a:t>Based on EU-MA medication </a:t>
            </a:r>
            <a:r>
              <a:rPr lang="en-GB" sz="1800" dirty="0"/>
              <a:t>(injectable, for peer-admin.)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New route of administration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/>
              <a:t>2mg/2ml – 5 dose - Prefilled syringe + Nasal adapter (MAD300) &gt; </a:t>
            </a:r>
            <a:r>
              <a:rPr lang="en-GB" sz="2800" u="sng" dirty="0" smtClean="0"/>
              <a:t>No</a:t>
            </a:r>
            <a:r>
              <a:rPr lang="en-GB" sz="2800" dirty="0" smtClean="0"/>
              <a:t> needles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800" dirty="0" smtClean="0"/>
          </a:p>
          <a:p>
            <a:pPr lvl="1"/>
            <a:r>
              <a:rPr lang="en-GB" b="1" dirty="0" smtClean="0"/>
              <a:t>No individual prescription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1031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Nasal application</a:t>
            </a:r>
            <a:br>
              <a:rPr lang="en-GB" dirty="0" smtClean="0">
                <a:solidFill>
                  <a:schemeClr val="tx2"/>
                </a:solidFill>
              </a:rPr>
            </a:br>
            <a:r>
              <a:rPr lang="en-GB" dirty="0" smtClean="0">
                <a:solidFill>
                  <a:schemeClr val="tx2"/>
                </a:solidFill>
              </a:rPr>
              <a:t>Considerations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800" dirty="0" smtClean="0"/>
              <a:t>Increasing clinical/epidemiological  evidence from 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 smtClean="0"/>
              <a:t>Lower risk for 3.party injury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 smtClean="0"/>
              <a:t>Expected lower barrier to use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 smtClean="0"/>
              <a:t>No history of failure from clinical practice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 smtClean="0"/>
              <a:t>Perceived overall positive Benefit/Harm ratio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/>
              <a:t>Above supported rapid implementation</a:t>
            </a:r>
          </a:p>
          <a:p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Lack of formal PK-data</a:t>
            </a:r>
          </a:p>
          <a:p>
            <a:pPr lvl="1"/>
            <a:r>
              <a:rPr lang="en-GB" dirty="0" smtClean="0"/>
              <a:t>Project (partial) implementation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05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Nasal naloxone: Project-structure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Implementation in 2 largest cities </a:t>
            </a:r>
            <a:r>
              <a:rPr lang="en-GB" sz="2800" dirty="0" smtClean="0"/>
              <a:t>(1/3 of ODs)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2-year pilot period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Formal evaluation of project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Is distribution feasible and does it work?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Recommendations for future, based on local and international evidence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35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Powerpoint-mal-SERAF-norsk-ny</Template>
  <TotalTime>11975</TotalTime>
  <Words>537</Words>
  <Application>Microsoft Office PowerPoint</Application>
  <PresentationFormat>On-screen Show (4:3)</PresentationFormat>
  <Paragraphs>147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Naloxone nasal spray in Norway   </vt:lpstr>
      <vt:lpstr>Conflicts of interest</vt:lpstr>
      <vt:lpstr>Norway</vt:lpstr>
      <vt:lpstr>Background</vt:lpstr>
      <vt:lpstr>National Strategy </vt:lpstr>
      <vt:lpstr>Fatal opioid OD rates by  nasal naloxone introduction rates</vt:lpstr>
      <vt:lpstr>Prior to distribution</vt:lpstr>
      <vt:lpstr>Nasal application Considerations</vt:lpstr>
      <vt:lpstr>Nasal naloxone: Project-structure</vt:lpstr>
      <vt:lpstr>Overdose Prevention Training A public health approach</vt:lpstr>
      <vt:lpstr>Status October 2015</vt:lpstr>
      <vt:lpstr>Success factors</vt:lpstr>
      <vt:lpstr>…and obstacles</vt:lpstr>
      <vt:lpstr>Feedback from client</vt:lpstr>
      <vt:lpstr>Norwegian nasal naloxone</vt:lpstr>
      <vt:lpstr>Naloxone Nasal Spray in Norway   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 Paul Lobmaier</dc:creator>
  <cp:lastModifiedBy>Hunt Graham</cp:lastModifiedBy>
  <cp:revision>221</cp:revision>
  <cp:lastPrinted>2014-04-24T08:34:16Z</cp:lastPrinted>
  <dcterms:created xsi:type="dcterms:W3CDTF">2014-09-23T14:27:48Z</dcterms:created>
  <dcterms:modified xsi:type="dcterms:W3CDTF">2015-11-13T21:57:32Z</dcterms:modified>
</cp:coreProperties>
</file>