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720" r:id="rId2"/>
    <p:sldMasterId id="2147483744" r:id="rId3"/>
    <p:sldMasterId id="2147483792" r:id="rId4"/>
  </p:sldMasterIdLst>
  <p:notesMasterIdLst>
    <p:notesMasterId r:id="rId33"/>
  </p:notesMasterIdLst>
  <p:sldIdLst>
    <p:sldId id="293" r:id="rId5"/>
    <p:sldId id="259" r:id="rId6"/>
    <p:sldId id="272" r:id="rId7"/>
    <p:sldId id="273" r:id="rId8"/>
    <p:sldId id="311" r:id="rId9"/>
    <p:sldId id="310" r:id="rId10"/>
    <p:sldId id="287" r:id="rId11"/>
    <p:sldId id="288" r:id="rId12"/>
    <p:sldId id="281" r:id="rId13"/>
    <p:sldId id="282" r:id="rId14"/>
    <p:sldId id="290" r:id="rId15"/>
    <p:sldId id="283" r:id="rId16"/>
    <p:sldId id="291" r:id="rId17"/>
    <p:sldId id="284" r:id="rId18"/>
    <p:sldId id="289" r:id="rId19"/>
    <p:sldId id="313" r:id="rId20"/>
    <p:sldId id="285" r:id="rId21"/>
    <p:sldId id="292" r:id="rId22"/>
    <p:sldId id="306" r:id="rId23"/>
    <p:sldId id="295" r:id="rId24"/>
    <p:sldId id="296" r:id="rId25"/>
    <p:sldId id="298" r:id="rId26"/>
    <p:sldId id="300" r:id="rId27"/>
    <p:sldId id="301" r:id="rId28"/>
    <p:sldId id="312" r:id="rId29"/>
    <p:sldId id="278" r:id="rId30"/>
    <p:sldId id="270" r:id="rId31"/>
    <p:sldId id="294" r:id="rId32"/>
  </p:sldIdLst>
  <p:sldSz cx="9144000" cy="6858000" type="screen4x3"/>
  <p:notesSz cx="6808788" cy="9940925"/>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360"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napier-mail.napier.ac.uk\staff\School%20of%20Nursing%20Midwifery%20and%20Social%20Care\Departmental%20Data\schnurmid\QMU%20Research\MUP01\Finance\EXCEL%20DRINKS%20DATA%20JANUARY%202014\MUP%20drink%20data.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Staff-Data\Research\MUP01\Finance\EXCEL%20DRINKS%20DATA%20JANUARY%202014\MUP%20drink%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SUMMARY!$B$54</c:f>
              <c:strCache>
                <c:ptCount val="1"/>
                <c:pt idx="0">
                  <c:v>Males</c:v>
                </c:pt>
              </c:strCache>
            </c:strRef>
          </c:tx>
          <c:spPr>
            <a:pattFill prst="lgCheck">
              <a:fgClr>
                <a:schemeClr val="tx1"/>
              </a:fgClr>
              <a:bgClr>
                <a:schemeClr val="bg1"/>
              </a:bgClr>
            </a:pattFill>
            <a:ln>
              <a:solidFill>
                <a:schemeClr val="tx1"/>
              </a:solidFill>
            </a:ln>
          </c:spPr>
          <c:invertIfNegative val="0"/>
          <c:cat>
            <c:strRef>
              <c:f>SUMMARY!$A$55:$A$61</c:f>
              <c:strCache>
                <c:ptCount val="7"/>
                <c:pt idx="0">
                  <c:v>Vodka</c:v>
                </c:pt>
                <c:pt idx="1">
                  <c:v>White cider</c:v>
                </c:pt>
                <c:pt idx="2">
                  <c:v>Beer</c:v>
                </c:pt>
                <c:pt idx="3">
                  <c:v>Other ciders</c:v>
                </c:pt>
                <c:pt idx="4">
                  <c:v>wine</c:v>
                </c:pt>
                <c:pt idx="5">
                  <c:v>other spirit</c:v>
                </c:pt>
                <c:pt idx="6">
                  <c:v>others</c:v>
                </c:pt>
              </c:strCache>
            </c:strRef>
          </c:cat>
          <c:val>
            <c:numRef>
              <c:f>SUMMARY!$B$55:$B$61</c:f>
              <c:numCache>
                <c:formatCode>General</c:formatCode>
                <c:ptCount val="7"/>
                <c:pt idx="0">
                  <c:v>22.7</c:v>
                </c:pt>
                <c:pt idx="1">
                  <c:v>25.7</c:v>
                </c:pt>
                <c:pt idx="2">
                  <c:v>23.6</c:v>
                </c:pt>
                <c:pt idx="3">
                  <c:v>10.32</c:v>
                </c:pt>
                <c:pt idx="4">
                  <c:v>3.54</c:v>
                </c:pt>
                <c:pt idx="5">
                  <c:v>7.48</c:v>
                </c:pt>
                <c:pt idx="6">
                  <c:v>6.72</c:v>
                </c:pt>
              </c:numCache>
            </c:numRef>
          </c:val>
        </c:ser>
        <c:ser>
          <c:idx val="1"/>
          <c:order val="1"/>
          <c:tx>
            <c:strRef>
              <c:f>SUMMARY!$C$54</c:f>
              <c:strCache>
                <c:ptCount val="1"/>
                <c:pt idx="0">
                  <c:v>Females</c:v>
                </c:pt>
              </c:strCache>
            </c:strRef>
          </c:tx>
          <c:spPr>
            <a:solidFill>
              <a:schemeClr val="tx1"/>
            </a:solidFill>
          </c:spPr>
          <c:invertIfNegative val="0"/>
          <c:cat>
            <c:strRef>
              <c:f>SUMMARY!$A$55:$A$61</c:f>
              <c:strCache>
                <c:ptCount val="7"/>
                <c:pt idx="0">
                  <c:v>Vodka</c:v>
                </c:pt>
                <c:pt idx="1">
                  <c:v>White cider</c:v>
                </c:pt>
                <c:pt idx="2">
                  <c:v>Beer</c:v>
                </c:pt>
                <c:pt idx="3">
                  <c:v>Other ciders</c:v>
                </c:pt>
                <c:pt idx="4">
                  <c:v>wine</c:v>
                </c:pt>
                <c:pt idx="5">
                  <c:v>other spirit</c:v>
                </c:pt>
                <c:pt idx="6">
                  <c:v>others</c:v>
                </c:pt>
              </c:strCache>
            </c:strRef>
          </c:cat>
          <c:val>
            <c:numRef>
              <c:f>SUMMARY!$C$55:$C$61</c:f>
              <c:numCache>
                <c:formatCode>General</c:formatCode>
                <c:ptCount val="7"/>
                <c:pt idx="0">
                  <c:v>39.855876247874825</c:v>
                </c:pt>
                <c:pt idx="1">
                  <c:v>18.626574006144541</c:v>
                </c:pt>
                <c:pt idx="2">
                  <c:v>7.11</c:v>
                </c:pt>
                <c:pt idx="3">
                  <c:v>10.44</c:v>
                </c:pt>
                <c:pt idx="4">
                  <c:v>17.27</c:v>
                </c:pt>
                <c:pt idx="5">
                  <c:v>3.97</c:v>
                </c:pt>
                <c:pt idx="6">
                  <c:v>2.73</c:v>
                </c:pt>
              </c:numCache>
            </c:numRef>
          </c:val>
        </c:ser>
        <c:dLbls>
          <c:showLegendKey val="0"/>
          <c:showVal val="0"/>
          <c:showCatName val="0"/>
          <c:showSerName val="0"/>
          <c:showPercent val="0"/>
          <c:showBubbleSize val="0"/>
        </c:dLbls>
        <c:gapWidth val="150"/>
        <c:axId val="115862936"/>
        <c:axId val="155990288"/>
      </c:barChart>
      <c:catAx>
        <c:axId val="115862936"/>
        <c:scaling>
          <c:orientation val="minMax"/>
        </c:scaling>
        <c:delete val="0"/>
        <c:axPos val="b"/>
        <c:title>
          <c:tx>
            <c:rich>
              <a:bodyPr/>
              <a:lstStyle/>
              <a:p>
                <a:pPr>
                  <a:defRPr/>
                </a:pPr>
                <a:r>
                  <a:rPr lang="en-US"/>
                  <a:t>drink</a:t>
                </a:r>
              </a:p>
            </c:rich>
          </c:tx>
          <c:overlay val="0"/>
        </c:title>
        <c:numFmt formatCode="General" sourceLinked="0"/>
        <c:majorTickMark val="none"/>
        <c:minorTickMark val="none"/>
        <c:tickLblPos val="nextTo"/>
        <c:crossAx val="155990288"/>
        <c:crosses val="autoZero"/>
        <c:auto val="1"/>
        <c:lblAlgn val="ctr"/>
        <c:lblOffset val="100"/>
        <c:noMultiLvlLbl val="0"/>
      </c:catAx>
      <c:valAx>
        <c:axId val="155990288"/>
        <c:scaling>
          <c:orientation val="minMax"/>
        </c:scaling>
        <c:delete val="0"/>
        <c:axPos val="l"/>
        <c:majorGridlines/>
        <c:title>
          <c:tx>
            <c:rich>
              <a:bodyPr/>
              <a:lstStyle/>
              <a:p>
                <a:pPr>
                  <a:defRPr/>
                </a:pPr>
                <a:r>
                  <a:rPr lang="en-US"/>
                  <a:t>percentage of all units consumed</a:t>
                </a:r>
              </a:p>
            </c:rich>
          </c:tx>
          <c:overlay val="0"/>
        </c:title>
        <c:numFmt formatCode="General" sourceLinked="1"/>
        <c:majorTickMark val="out"/>
        <c:minorTickMark val="none"/>
        <c:tickLblPos val="nextTo"/>
        <c:crossAx val="115862936"/>
        <c:crosses val="autoZero"/>
        <c:crossBetween val="between"/>
      </c:valAx>
    </c:plotArea>
    <c:legend>
      <c:legendPos val="r"/>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a:t>Contribution (%) of different drink types to units purchased by participants at price bands below 50 ppu</a:t>
            </a:r>
          </a:p>
        </c:rich>
      </c:tx>
      <c:overlay val="0"/>
    </c:title>
    <c:autoTitleDeleted val="0"/>
    <c:plotArea>
      <c:layout/>
      <c:barChart>
        <c:barDir val="col"/>
        <c:grouping val="stacked"/>
        <c:varyColors val="0"/>
        <c:ser>
          <c:idx val="0"/>
          <c:order val="0"/>
          <c:tx>
            <c:strRef>
              <c:f>Sheet4!$B$155</c:f>
              <c:strCache>
                <c:ptCount val="1"/>
                <c:pt idx="0">
                  <c:v>VODKA</c:v>
                </c:pt>
              </c:strCache>
            </c:strRef>
          </c:tx>
          <c:spPr>
            <a:solidFill>
              <a:schemeClr val="tx1">
                <a:lumMod val="50000"/>
                <a:lumOff val="50000"/>
              </a:schemeClr>
            </a:solidFill>
            <a:ln>
              <a:solidFill>
                <a:schemeClr val="tx1"/>
              </a:solidFill>
            </a:ln>
          </c:spPr>
          <c:invertIfNegative val="0"/>
          <c:cat>
            <c:strRef>
              <c:f>Sheet4!$A$157:$A$164</c:f>
              <c:strCache>
                <c:ptCount val="8"/>
                <c:pt idx="0">
                  <c:v>10-14.9 </c:v>
                </c:pt>
                <c:pt idx="1">
                  <c:v>15-19.9</c:v>
                </c:pt>
                <c:pt idx="2">
                  <c:v>20-24.9 </c:v>
                </c:pt>
                <c:pt idx="3">
                  <c:v>25-29.9 </c:v>
                </c:pt>
                <c:pt idx="4">
                  <c:v>30-34.9 </c:v>
                </c:pt>
                <c:pt idx="5">
                  <c:v>35-39.9 </c:v>
                </c:pt>
                <c:pt idx="6">
                  <c:v>40-44.9 </c:v>
                </c:pt>
                <c:pt idx="7">
                  <c:v>45-49.9 </c:v>
                </c:pt>
              </c:strCache>
            </c:strRef>
          </c:cat>
          <c:val>
            <c:numRef>
              <c:f>Sheet4!$B$157:$B$164</c:f>
              <c:numCache>
                <c:formatCode>General</c:formatCode>
                <c:ptCount val="8"/>
                <c:pt idx="0">
                  <c:v>0</c:v>
                </c:pt>
                <c:pt idx="1">
                  <c:v>0</c:v>
                </c:pt>
                <c:pt idx="2">
                  <c:v>0</c:v>
                </c:pt>
                <c:pt idx="3">
                  <c:v>30.82</c:v>
                </c:pt>
                <c:pt idx="4">
                  <c:v>42.19</c:v>
                </c:pt>
                <c:pt idx="5">
                  <c:v>53.2</c:v>
                </c:pt>
                <c:pt idx="6">
                  <c:v>48.06</c:v>
                </c:pt>
                <c:pt idx="7">
                  <c:v>31.83</c:v>
                </c:pt>
              </c:numCache>
            </c:numRef>
          </c:val>
        </c:ser>
        <c:ser>
          <c:idx val="1"/>
          <c:order val="1"/>
          <c:tx>
            <c:strRef>
              <c:f>Sheet4!$C$155</c:f>
              <c:strCache>
                <c:ptCount val="1"/>
                <c:pt idx="0">
                  <c:v>WHITE CIDER</c:v>
                </c:pt>
              </c:strCache>
            </c:strRef>
          </c:tx>
          <c:spPr>
            <a:solidFill>
              <a:schemeClr val="tx1"/>
            </a:solidFill>
            <a:ln>
              <a:solidFill>
                <a:schemeClr val="tx1"/>
              </a:solidFill>
            </a:ln>
          </c:spPr>
          <c:invertIfNegative val="0"/>
          <c:cat>
            <c:strRef>
              <c:f>Sheet4!$A$157:$A$164</c:f>
              <c:strCache>
                <c:ptCount val="8"/>
                <c:pt idx="0">
                  <c:v>10-14.9 </c:v>
                </c:pt>
                <c:pt idx="1">
                  <c:v>15-19.9</c:v>
                </c:pt>
                <c:pt idx="2">
                  <c:v>20-24.9 </c:v>
                </c:pt>
                <c:pt idx="3">
                  <c:v>25-29.9 </c:v>
                </c:pt>
                <c:pt idx="4">
                  <c:v>30-34.9 </c:v>
                </c:pt>
                <c:pt idx="5">
                  <c:v>35-39.9 </c:v>
                </c:pt>
                <c:pt idx="6">
                  <c:v>40-44.9 </c:v>
                </c:pt>
                <c:pt idx="7">
                  <c:v>45-49.9 </c:v>
                </c:pt>
              </c:strCache>
            </c:strRef>
          </c:cat>
          <c:val>
            <c:numRef>
              <c:f>Sheet4!$C$157:$C$164</c:f>
              <c:numCache>
                <c:formatCode>General</c:formatCode>
                <c:ptCount val="8"/>
                <c:pt idx="0">
                  <c:v>100</c:v>
                </c:pt>
                <c:pt idx="1">
                  <c:v>95.9</c:v>
                </c:pt>
                <c:pt idx="2">
                  <c:v>50.9</c:v>
                </c:pt>
                <c:pt idx="3">
                  <c:v>13.7</c:v>
                </c:pt>
                <c:pt idx="4">
                  <c:v>0</c:v>
                </c:pt>
                <c:pt idx="5">
                  <c:v>0</c:v>
                </c:pt>
                <c:pt idx="6">
                  <c:v>0</c:v>
                </c:pt>
                <c:pt idx="7">
                  <c:v>0</c:v>
                </c:pt>
              </c:numCache>
            </c:numRef>
          </c:val>
        </c:ser>
        <c:ser>
          <c:idx val="2"/>
          <c:order val="2"/>
          <c:tx>
            <c:strRef>
              <c:f>Sheet4!$D$155</c:f>
              <c:strCache>
                <c:ptCount val="1"/>
                <c:pt idx="0">
                  <c:v>other ciders</c:v>
                </c:pt>
              </c:strCache>
            </c:strRef>
          </c:tx>
          <c:spPr>
            <a:solidFill>
              <a:schemeClr val="bg1"/>
            </a:solidFill>
            <a:ln w="6350" cmpd="sng">
              <a:solidFill>
                <a:schemeClr val="tx1"/>
              </a:solidFill>
            </a:ln>
          </c:spPr>
          <c:invertIfNegative val="0"/>
          <c:cat>
            <c:strRef>
              <c:f>Sheet4!$A$157:$A$164</c:f>
              <c:strCache>
                <c:ptCount val="8"/>
                <c:pt idx="0">
                  <c:v>10-14.9 </c:v>
                </c:pt>
                <c:pt idx="1">
                  <c:v>15-19.9</c:v>
                </c:pt>
                <c:pt idx="2">
                  <c:v>20-24.9 </c:v>
                </c:pt>
                <c:pt idx="3">
                  <c:v>25-29.9 </c:v>
                </c:pt>
                <c:pt idx="4">
                  <c:v>30-34.9 </c:v>
                </c:pt>
                <c:pt idx="5">
                  <c:v>35-39.9 </c:v>
                </c:pt>
                <c:pt idx="6">
                  <c:v>40-44.9 </c:v>
                </c:pt>
                <c:pt idx="7">
                  <c:v>45-49.9 </c:v>
                </c:pt>
              </c:strCache>
            </c:strRef>
          </c:cat>
          <c:val>
            <c:numRef>
              <c:f>Sheet4!$D$157:$D$164</c:f>
              <c:numCache>
                <c:formatCode>General</c:formatCode>
                <c:ptCount val="8"/>
                <c:pt idx="0">
                  <c:v>0</c:v>
                </c:pt>
                <c:pt idx="1">
                  <c:v>4</c:v>
                </c:pt>
                <c:pt idx="2">
                  <c:v>45.6</c:v>
                </c:pt>
                <c:pt idx="3">
                  <c:v>27.1</c:v>
                </c:pt>
                <c:pt idx="4">
                  <c:v>20.9</c:v>
                </c:pt>
                <c:pt idx="5">
                  <c:v>14.2</c:v>
                </c:pt>
                <c:pt idx="6">
                  <c:v>6.65</c:v>
                </c:pt>
                <c:pt idx="7">
                  <c:v>4.7</c:v>
                </c:pt>
              </c:numCache>
            </c:numRef>
          </c:val>
        </c:ser>
        <c:ser>
          <c:idx val="3"/>
          <c:order val="3"/>
          <c:tx>
            <c:strRef>
              <c:f>Sheet4!$E$155</c:f>
              <c:strCache>
                <c:ptCount val="1"/>
                <c:pt idx="0">
                  <c:v>allbeer/lager</c:v>
                </c:pt>
              </c:strCache>
            </c:strRef>
          </c:tx>
          <c:spPr>
            <a:pattFill prst="pct70">
              <a:fgClr>
                <a:schemeClr val="tx1">
                  <a:lumMod val="95000"/>
                  <a:lumOff val="5000"/>
                </a:schemeClr>
              </a:fgClr>
              <a:bgClr>
                <a:schemeClr val="bg1"/>
              </a:bgClr>
            </a:pattFill>
            <a:ln>
              <a:solidFill>
                <a:schemeClr val="tx1"/>
              </a:solidFill>
            </a:ln>
          </c:spPr>
          <c:invertIfNegative val="0"/>
          <c:cat>
            <c:strRef>
              <c:f>Sheet4!$A$157:$A$164</c:f>
              <c:strCache>
                <c:ptCount val="8"/>
                <c:pt idx="0">
                  <c:v>10-14.9 </c:v>
                </c:pt>
                <c:pt idx="1">
                  <c:v>15-19.9</c:v>
                </c:pt>
                <c:pt idx="2">
                  <c:v>20-24.9 </c:v>
                </c:pt>
                <c:pt idx="3">
                  <c:v>25-29.9 </c:v>
                </c:pt>
                <c:pt idx="4">
                  <c:v>30-34.9 </c:v>
                </c:pt>
                <c:pt idx="5">
                  <c:v>35-39.9 </c:v>
                </c:pt>
                <c:pt idx="6">
                  <c:v>40-44.9 </c:v>
                </c:pt>
                <c:pt idx="7">
                  <c:v>45-49.9 </c:v>
                </c:pt>
              </c:strCache>
            </c:strRef>
          </c:cat>
          <c:val>
            <c:numRef>
              <c:f>Sheet4!$E$157:$E$164</c:f>
              <c:numCache>
                <c:formatCode>General</c:formatCode>
                <c:ptCount val="8"/>
                <c:pt idx="0">
                  <c:v>0</c:v>
                </c:pt>
                <c:pt idx="1">
                  <c:v>0</c:v>
                </c:pt>
                <c:pt idx="2">
                  <c:v>0.76</c:v>
                </c:pt>
                <c:pt idx="3">
                  <c:v>12.1</c:v>
                </c:pt>
                <c:pt idx="4">
                  <c:v>17.8</c:v>
                </c:pt>
                <c:pt idx="5">
                  <c:v>8.8000000000000007</c:v>
                </c:pt>
                <c:pt idx="6">
                  <c:v>20.399999999999999</c:v>
                </c:pt>
                <c:pt idx="7">
                  <c:v>37</c:v>
                </c:pt>
              </c:numCache>
            </c:numRef>
          </c:val>
        </c:ser>
        <c:ser>
          <c:idx val="4"/>
          <c:order val="4"/>
          <c:tx>
            <c:strRef>
              <c:f>Sheet4!$F$155</c:f>
              <c:strCache>
                <c:ptCount val="1"/>
                <c:pt idx="0">
                  <c:v>wine</c:v>
                </c:pt>
              </c:strCache>
            </c:strRef>
          </c:tx>
          <c:spPr>
            <a:pattFill prst="wdDnDiag">
              <a:fgClr>
                <a:schemeClr val="tx1">
                  <a:lumMod val="95000"/>
                  <a:lumOff val="5000"/>
                </a:schemeClr>
              </a:fgClr>
              <a:bgClr>
                <a:schemeClr val="bg1"/>
              </a:bgClr>
            </a:pattFill>
            <a:ln>
              <a:solidFill>
                <a:schemeClr val="tx1"/>
              </a:solidFill>
            </a:ln>
          </c:spPr>
          <c:invertIfNegative val="0"/>
          <c:cat>
            <c:strRef>
              <c:f>Sheet4!$A$157:$A$164</c:f>
              <c:strCache>
                <c:ptCount val="8"/>
                <c:pt idx="0">
                  <c:v>10-14.9 </c:v>
                </c:pt>
                <c:pt idx="1">
                  <c:v>15-19.9</c:v>
                </c:pt>
                <c:pt idx="2">
                  <c:v>20-24.9 </c:v>
                </c:pt>
                <c:pt idx="3">
                  <c:v>25-29.9 </c:v>
                </c:pt>
                <c:pt idx="4">
                  <c:v>30-34.9 </c:v>
                </c:pt>
                <c:pt idx="5">
                  <c:v>35-39.9 </c:v>
                </c:pt>
                <c:pt idx="6">
                  <c:v>40-44.9 </c:v>
                </c:pt>
                <c:pt idx="7">
                  <c:v>45-49.9 </c:v>
                </c:pt>
              </c:strCache>
            </c:strRef>
          </c:cat>
          <c:val>
            <c:numRef>
              <c:f>Sheet4!$F$157:$F$164</c:f>
              <c:numCache>
                <c:formatCode>General</c:formatCode>
                <c:ptCount val="8"/>
                <c:pt idx="0">
                  <c:v>0</c:v>
                </c:pt>
                <c:pt idx="1">
                  <c:v>0</c:v>
                </c:pt>
                <c:pt idx="2">
                  <c:v>0</c:v>
                </c:pt>
                <c:pt idx="3">
                  <c:v>0</c:v>
                </c:pt>
                <c:pt idx="4">
                  <c:v>5.9</c:v>
                </c:pt>
                <c:pt idx="5">
                  <c:v>6</c:v>
                </c:pt>
                <c:pt idx="6">
                  <c:v>8.9</c:v>
                </c:pt>
                <c:pt idx="7">
                  <c:v>11</c:v>
                </c:pt>
              </c:numCache>
            </c:numRef>
          </c:val>
        </c:ser>
        <c:ser>
          <c:idx val="5"/>
          <c:order val="5"/>
          <c:tx>
            <c:strRef>
              <c:f>Sheet4!$G$156</c:f>
              <c:strCache>
                <c:ptCount val="1"/>
                <c:pt idx="0">
                  <c:v>others</c:v>
                </c:pt>
              </c:strCache>
            </c:strRef>
          </c:tx>
          <c:spPr>
            <a:pattFill prst="pct10">
              <a:fgClr>
                <a:schemeClr val="tx1">
                  <a:lumMod val="95000"/>
                  <a:lumOff val="5000"/>
                </a:schemeClr>
              </a:fgClr>
              <a:bgClr>
                <a:schemeClr val="bg1"/>
              </a:bgClr>
            </a:pattFill>
            <a:ln>
              <a:solidFill>
                <a:schemeClr val="tx1"/>
              </a:solidFill>
            </a:ln>
          </c:spPr>
          <c:invertIfNegative val="0"/>
          <c:cat>
            <c:strRef>
              <c:f>Sheet4!$A$157:$A$164</c:f>
              <c:strCache>
                <c:ptCount val="8"/>
                <c:pt idx="0">
                  <c:v>10-14.9 </c:v>
                </c:pt>
                <c:pt idx="1">
                  <c:v>15-19.9</c:v>
                </c:pt>
                <c:pt idx="2">
                  <c:v>20-24.9 </c:v>
                </c:pt>
                <c:pt idx="3">
                  <c:v>25-29.9 </c:v>
                </c:pt>
                <c:pt idx="4">
                  <c:v>30-34.9 </c:v>
                </c:pt>
                <c:pt idx="5">
                  <c:v>35-39.9 </c:v>
                </c:pt>
                <c:pt idx="6">
                  <c:v>40-44.9 </c:v>
                </c:pt>
                <c:pt idx="7">
                  <c:v>45-49.9 </c:v>
                </c:pt>
              </c:strCache>
            </c:strRef>
          </c:cat>
          <c:val>
            <c:numRef>
              <c:f>Sheet4!$G$157:$G$164</c:f>
              <c:numCache>
                <c:formatCode>General</c:formatCode>
                <c:ptCount val="8"/>
                <c:pt idx="0">
                  <c:v>0</c:v>
                </c:pt>
                <c:pt idx="1">
                  <c:v>0</c:v>
                </c:pt>
                <c:pt idx="2">
                  <c:v>2.72</c:v>
                </c:pt>
                <c:pt idx="3">
                  <c:v>16.29</c:v>
                </c:pt>
                <c:pt idx="4">
                  <c:v>13.2</c:v>
                </c:pt>
                <c:pt idx="5">
                  <c:v>17.8</c:v>
                </c:pt>
                <c:pt idx="6">
                  <c:v>16</c:v>
                </c:pt>
                <c:pt idx="7">
                  <c:v>15.44</c:v>
                </c:pt>
              </c:numCache>
            </c:numRef>
          </c:val>
        </c:ser>
        <c:dLbls>
          <c:showLegendKey val="0"/>
          <c:showVal val="0"/>
          <c:showCatName val="0"/>
          <c:showSerName val="0"/>
          <c:showPercent val="0"/>
          <c:showBubbleSize val="0"/>
        </c:dLbls>
        <c:gapWidth val="300"/>
        <c:overlap val="100"/>
        <c:axId val="114331376"/>
        <c:axId val="155994872"/>
      </c:barChart>
      <c:catAx>
        <c:axId val="114331376"/>
        <c:scaling>
          <c:orientation val="minMax"/>
        </c:scaling>
        <c:delete val="0"/>
        <c:axPos val="b"/>
        <c:title>
          <c:tx>
            <c:rich>
              <a:bodyPr/>
              <a:lstStyle/>
              <a:p>
                <a:pPr>
                  <a:defRPr/>
                </a:pPr>
                <a:r>
                  <a:rPr lang="en-GB"/>
                  <a:t>price band (ppu)</a:t>
                </a:r>
              </a:p>
            </c:rich>
          </c:tx>
          <c:overlay val="0"/>
        </c:title>
        <c:numFmt formatCode="General" sourceLinked="0"/>
        <c:majorTickMark val="none"/>
        <c:minorTickMark val="none"/>
        <c:tickLblPos val="nextTo"/>
        <c:crossAx val="155994872"/>
        <c:crosses val="autoZero"/>
        <c:auto val="1"/>
        <c:lblAlgn val="ctr"/>
        <c:lblOffset val="100"/>
        <c:noMultiLvlLbl val="0"/>
      </c:catAx>
      <c:valAx>
        <c:axId val="155994872"/>
        <c:scaling>
          <c:orientation val="minMax"/>
        </c:scaling>
        <c:delete val="0"/>
        <c:axPos val="l"/>
        <c:majorGridlines/>
        <c:title>
          <c:tx>
            <c:rich>
              <a:bodyPr/>
              <a:lstStyle/>
              <a:p>
                <a:pPr>
                  <a:defRPr/>
                </a:pPr>
                <a:r>
                  <a:rPr lang="en-GB"/>
                  <a:t>%</a:t>
                </a:r>
              </a:p>
            </c:rich>
          </c:tx>
          <c:overlay val="0"/>
        </c:title>
        <c:numFmt formatCode="General" sourceLinked="1"/>
        <c:majorTickMark val="out"/>
        <c:minorTickMark val="none"/>
        <c:tickLblPos val="nextTo"/>
        <c:crossAx val="114331376"/>
        <c:crosses val="autoZero"/>
        <c:crossBetween val="between"/>
      </c:valAx>
    </c:plotArea>
    <c:legend>
      <c:legendPos val="r"/>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475"/>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p:cNvSpPr>
            <a:spLocks noGrp="1"/>
          </p:cNvSpPr>
          <p:nvPr>
            <p:ph type="dt" idx="1"/>
          </p:nvPr>
        </p:nvSpPr>
        <p:spPr>
          <a:xfrm>
            <a:off x="3856038" y="0"/>
            <a:ext cx="2951162" cy="498475"/>
          </a:xfrm>
          <a:prstGeom prst="rect">
            <a:avLst/>
          </a:prstGeom>
        </p:spPr>
        <p:txBody>
          <a:bodyPr vert="horz" lIns="91440" tIns="45720" rIns="91440" bIns="45720" rtlCol="0"/>
          <a:lstStyle>
            <a:lvl1pPr algn="r" eaLnBrk="1" hangingPunct="1">
              <a:defRPr sz="1200"/>
            </a:lvl1pPr>
          </a:lstStyle>
          <a:p>
            <a:pPr>
              <a:defRPr/>
            </a:pPr>
            <a:fld id="{6D02928B-C073-4EF3-A8DE-25F6570569B3}" type="datetimeFigureOut">
              <a:rPr lang="en-GB"/>
              <a:pPr>
                <a:defRPr/>
              </a:pPr>
              <a:t>15/11/2015</a:t>
            </a:fld>
            <a:endParaRPr lang="en-GB"/>
          </a:p>
        </p:txBody>
      </p:sp>
      <p:sp>
        <p:nvSpPr>
          <p:cNvPr id="4" name="Slide Image Placeholder 3"/>
          <p:cNvSpPr>
            <a:spLocks noGrp="1" noRot="1" noChangeAspect="1"/>
          </p:cNvSpPr>
          <p:nvPr>
            <p:ph type="sldImg" idx="2"/>
          </p:nvPr>
        </p:nvSpPr>
        <p:spPr>
          <a:xfrm>
            <a:off x="1168400" y="1243013"/>
            <a:ext cx="4471988" cy="33543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1038" y="4784725"/>
            <a:ext cx="5446712" cy="3913188"/>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42450"/>
            <a:ext cx="2951163" cy="498475"/>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7" name="Slide Number Placeholder 6"/>
          <p:cNvSpPr>
            <a:spLocks noGrp="1"/>
          </p:cNvSpPr>
          <p:nvPr>
            <p:ph type="sldNum" sz="quarter" idx="5"/>
          </p:nvPr>
        </p:nvSpPr>
        <p:spPr>
          <a:xfrm>
            <a:off x="3856038" y="9442450"/>
            <a:ext cx="2951162" cy="498475"/>
          </a:xfrm>
          <a:prstGeom prst="rect">
            <a:avLst/>
          </a:prstGeom>
        </p:spPr>
        <p:txBody>
          <a:bodyPr vert="horz" lIns="91440" tIns="45720" rIns="91440" bIns="45720" rtlCol="0" anchor="b"/>
          <a:lstStyle>
            <a:lvl1pPr algn="r" eaLnBrk="1" hangingPunct="1">
              <a:defRPr sz="1200"/>
            </a:lvl1pPr>
          </a:lstStyle>
          <a:p>
            <a:pPr>
              <a:defRPr/>
            </a:pPr>
            <a:fld id="{02406A1E-E0F0-4152-A564-B0766DC696E0}" type="slidenum">
              <a:rPr lang="en-GB"/>
              <a:pPr>
                <a:defRPr/>
              </a:pPr>
              <a:t>‹#›</a:t>
            </a:fld>
            <a:endParaRPr lang="en-GB"/>
          </a:p>
        </p:txBody>
      </p:sp>
    </p:spTree>
    <p:extLst>
      <p:ext uri="{BB962C8B-B14F-4D97-AF65-F5344CB8AC3E}">
        <p14:creationId xmlns:p14="http://schemas.microsoft.com/office/powerpoint/2010/main" val="28604585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0B6BF8B-42E1-490F-B668-D268F0363AAE}" type="slidenum">
              <a:rPr lang="en-GB" altLang="en-US" smtClean="0"/>
              <a:pPr/>
              <a:t>3</a:t>
            </a:fld>
            <a:endParaRPr lang="en-GB" altLang="en-US" smtClean="0"/>
          </a:p>
        </p:txBody>
      </p:sp>
    </p:spTree>
    <p:extLst>
      <p:ext uri="{BB962C8B-B14F-4D97-AF65-F5344CB8AC3E}">
        <p14:creationId xmlns:p14="http://schemas.microsoft.com/office/powerpoint/2010/main" val="212101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E9FEE5E-0A50-49C8-B364-5D4915B2DF75}" type="slidenum">
              <a:rPr lang="en-GB" altLang="en-US" smtClean="0"/>
              <a:pPr/>
              <a:t>4</a:t>
            </a:fld>
            <a:endParaRPr lang="en-GB" altLang="en-US" smtClean="0"/>
          </a:p>
        </p:txBody>
      </p:sp>
    </p:spTree>
    <p:extLst>
      <p:ext uri="{BB962C8B-B14F-4D97-AF65-F5344CB8AC3E}">
        <p14:creationId xmlns:p14="http://schemas.microsoft.com/office/powerpoint/2010/main" val="1575394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A1D4320-28B9-4EC0-806E-8EB4D4A2EE51}" type="slidenum">
              <a:rPr lang="en-GB" altLang="en-US" smtClean="0"/>
              <a:pPr/>
              <a:t>8</a:t>
            </a:fld>
            <a:endParaRPr lang="en-GB" altLang="en-US" smtClean="0"/>
          </a:p>
        </p:txBody>
      </p:sp>
    </p:spTree>
    <p:extLst>
      <p:ext uri="{BB962C8B-B14F-4D97-AF65-F5344CB8AC3E}">
        <p14:creationId xmlns:p14="http://schemas.microsoft.com/office/powerpoint/2010/main" val="3687456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E9EBC19-2F78-431B-ABF8-899F1F81C3DA}" type="slidenum">
              <a:rPr lang="en-GB" altLang="en-US" smtClean="0"/>
              <a:pPr/>
              <a:t>21</a:t>
            </a:fld>
            <a:endParaRPr lang="en-GB" altLang="en-US" smtClean="0"/>
          </a:p>
        </p:txBody>
      </p:sp>
    </p:spTree>
    <p:extLst>
      <p:ext uri="{BB962C8B-B14F-4D97-AF65-F5344CB8AC3E}">
        <p14:creationId xmlns:p14="http://schemas.microsoft.com/office/powerpoint/2010/main" val="3519230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3 drinks; vodka, white wine, white cider accounted for 74.3% of all units consumed.</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1C94D5E-F484-42BC-AC3F-696FF84AACAD}" type="slidenum">
              <a:rPr lang="en-GB" altLang="en-US" smtClean="0"/>
              <a:pPr/>
              <a:t>22</a:t>
            </a:fld>
            <a:endParaRPr lang="en-GB" altLang="en-US" smtClean="0"/>
          </a:p>
        </p:txBody>
      </p:sp>
    </p:spTree>
    <p:extLst>
      <p:ext uri="{BB962C8B-B14F-4D97-AF65-F5344CB8AC3E}">
        <p14:creationId xmlns:p14="http://schemas.microsoft.com/office/powerpoint/2010/main" val="62297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Several factors were found to be univariably associated with ARPQ score, namely; age, cigarettes smoked per day, unit price, total units consumed in the index week, white cider percentage consumed, expenditure, time,  any drug use, city  and SIMD two categories (most deprived versus other SIMD quintiles) (see table 2). A multivariable regression model was developed with those univariably significant factors. This indicated a significant independent negative association with ARPQ for age (-0.067, 95%CI:-0.095, -0.038) and a positive association for consumption in the index week (0.006, 95%CI: 0.003, 0.008) and residing in Glasgow compared to Edinburgh (1.328, 95%CI 0.719, 1.937) (see table 3). The model accounts for around 32% of the variation in ARPQ score.</a:t>
            </a:r>
            <a:endParaRPr lang="en-GB" altLang="en-US" smtClean="0"/>
          </a:p>
          <a:p>
            <a:pPr eaLnBrk="1" hangingPunct="1">
              <a:spcBef>
                <a:spcPct val="0"/>
              </a:spcBef>
            </a:pPr>
            <a:endParaRPr lang="en-GB"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675CD90-B9E7-4DE0-9987-5EFCD93675AA}" type="slidenum">
              <a:rPr lang="en-GB" altLang="en-US" smtClean="0"/>
              <a:pPr/>
              <a:t>25</a:t>
            </a:fld>
            <a:endParaRPr lang="en-GB" altLang="en-US" smtClean="0"/>
          </a:p>
        </p:txBody>
      </p:sp>
    </p:spTree>
    <p:extLst>
      <p:ext uri="{BB962C8B-B14F-4D97-AF65-F5344CB8AC3E}">
        <p14:creationId xmlns:p14="http://schemas.microsoft.com/office/powerpoint/2010/main" val="923799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88DB182-EDE0-4309-8503-003A4BC82D0F}" type="slidenum">
              <a:rPr lang="en-GB" altLang="en-US" smtClean="0"/>
              <a:pPr/>
              <a:t>26</a:t>
            </a:fld>
            <a:endParaRPr lang="en-GB" altLang="en-US" smtClean="0"/>
          </a:p>
        </p:txBody>
      </p:sp>
    </p:spTree>
    <p:extLst>
      <p:ext uri="{BB962C8B-B14F-4D97-AF65-F5344CB8AC3E}">
        <p14:creationId xmlns:p14="http://schemas.microsoft.com/office/powerpoint/2010/main" val="3828056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nip Single Corner Rectangle 6"/>
          <p:cNvSpPr>
            <a:spLocks/>
          </p:cNvSpPr>
          <p:nvPr userDrawn="1"/>
        </p:nvSpPr>
        <p:spPr bwMode="auto">
          <a:xfrm>
            <a:off x="-85725" y="1892300"/>
            <a:ext cx="8277225" cy="1155700"/>
          </a:xfrm>
          <a:custGeom>
            <a:avLst/>
            <a:gdLst>
              <a:gd name="T0" fmla="*/ 0 w 7244010"/>
              <a:gd name="T1" fmla="*/ 0 h 1470025"/>
              <a:gd name="T2" fmla="*/ 7676747 w 7244010"/>
              <a:gd name="T3" fmla="*/ 0 h 1470025"/>
              <a:gd name="T4" fmla="*/ 8277225 w 7244010"/>
              <a:gd name="T5" fmla="*/ 1155700 h 1470025"/>
              <a:gd name="T6" fmla="*/ 0 w 7244010"/>
              <a:gd name="T7" fmla="*/ 1155700 h 1470025"/>
              <a:gd name="T8" fmla="*/ 0 w 7244010"/>
              <a:gd name="T9" fmla="*/ 0 h 14700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44010" h="1470025">
                <a:moveTo>
                  <a:pt x="0" y="0"/>
                </a:moveTo>
                <a:lnTo>
                  <a:pt x="6718487" y="0"/>
                </a:lnTo>
                <a:lnTo>
                  <a:pt x="7244010" y="1470025"/>
                </a:lnTo>
                <a:lnTo>
                  <a:pt x="0" y="1470025"/>
                </a:lnTo>
                <a:lnTo>
                  <a:pt x="0" y="0"/>
                </a:lnTo>
                <a:close/>
              </a:path>
            </a:pathLst>
          </a:custGeom>
          <a:solidFill>
            <a:srgbClr val="3B88A5"/>
          </a:solidFill>
          <a:ln>
            <a:noFill/>
          </a:ln>
          <a:effectLst>
            <a:outerShdw blurRad="40005" dist="22987" dir="5400000" algn="tl" rotWithShape="0">
              <a:srgbClr val="000000">
                <a:alpha val="34999"/>
              </a:srgbClr>
            </a:outerShdw>
          </a:effectLst>
          <a:extLst>
            <a:ext uri="{91240B29-F687-4F45-9708-019B960494DF}">
              <a14:hiddenLine xmlns:a14="http://schemas.microsoft.com/office/drawing/2010/main" w="9525" cap="flat" cmpd="sng">
                <a:solidFill>
                  <a:srgbClr val="000000"/>
                </a:solidFill>
                <a:prstDash val="solid"/>
                <a:round/>
                <a:headEnd/>
                <a:tailEnd/>
              </a14:hiddenLine>
            </a:ext>
          </a:extLst>
        </p:spPr>
        <p:txBody>
          <a:bodyPr anchor="ctr"/>
          <a:lstStyle/>
          <a:p>
            <a:pPr eaLnBrk="1" hangingPunct="1">
              <a:defRPr/>
            </a:pPr>
            <a:endParaRPr lang="en-GB"/>
          </a:p>
        </p:txBody>
      </p:sp>
      <p:sp>
        <p:nvSpPr>
          <p:cNvPr id="5" name="Isosceles Triangle 4"/>
          <p:cNvSpPr>
            <a:spLocks noChangeArrowheads="1"/>
          </p:cNvSpPr>
          <p:nvPr userDrawn="1"/>
        </p:nvSpPr>
        <p:spPr bwMode="auto">
          <a:xfrm rot="10800000" flipH="1" flipV="1">
            <a:off x="8343900" y="247015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6" name="Isosceles Triangle 5"/>
          <p:cNvSpPr>
            <a:spLocks noChangeArrowheads="1"/>
          </p:cNvSpPr>
          <p:nvPr userDrawn="1"/>
        </p:nvSpPr>
        <p:spPr bwMode="auto">
          <a:xfrm rot="10800000" flipH="1" flipV="1">
            <a:off x="8189913" y="218122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7" name="Isosceles Triangle 6"/>
          <p:cNvSpPr>
            <a:spLocks noChangeArrowheads="1"/>
          </p:cNvSpPr>
          <p:nvPr userDrawn="1"/>
        </p:nvSpPr>
        <p:spPr bwMode="auto">
          <a:xfrm rot="10800000" flipH="1" flipV="1">
            <a:off x="7886700" y="218122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8" name="Isosceles Triangle 7"/>
          <p:cNvSpPr>
            <a:spLocks noChangeArrowheads="1"/>
          </p:cNvSpPr>
          <p:nvPr userDrawn="1"/>
        </p:nvSpPr>
        <p:spPr bwMode="auto">
          <a:xfrm rot="10800000" flipH="1" flipV="1">
            <a:off x="8189913" y="275907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9" name="Isosceles Triangle 8"/>
          <p:cNvSpPr>
            <a:spLocks noChangeArrowheads="1"/>
          </p:cNvSpPr>
          <p:nvPr userDrawn="1"/>
        </p:nvSpPr>
        <p:spPr bwMode="auto">
          <a:xfrm rot="10800000" flipH="1" flipV="1">
            <a:off x="8494713" y="275907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10" name="Isosceles Triangle 9"/>
          <p:cNvSpPr>
            <a:spLocks noChangeArrowheads="1"/>
          </p:cNvSpPr>
          <p:nvPr userDrawn="1"/>
        </p:nvSpPr>
        <p:spPr bwMode="auto">
          <a:xfrm rot="10800000" flipH="1" flipV="1">
            <a:off x="8037513" y="247015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11" name="Isosceles Triangle 10"/>
          <p:cNvSpPr>
            <a:spLocks noChangeArrowheads="1"/>
          </p:cNvSpPr>
          <p:nvPr userDrawn="1"/>
        </p:nvSpPr>
        <p:spPr bwMode="auto">
          <a:xfrm rot="10800000" flipH="1" flipV="1">
            <a:off x="7734300" y="189230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12" name="Isosceles Triangle 11"/>
          <p:cNvSpPr>
            <a:spLocks noChangeArrowheads="1"/>
          </p:cNvSpPr>
          <p:nvPr userDrawn="1"/>
        </p:nvSpPr>
        <p:spPr bwMode="auto">
          <a:xfrm rot="10800000" flipH="1" flipV="1">
            <a:off x="8043863" y="189230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2" name="Title 1"/>
          <p:cNvSpPr>
            <a:spLocks noGrp="1"/>
          </p:cNvSpPr>
          <p:nvPr>
            <p:ph type="ctrTitle"/>
          </p:nvPr>
        </p:nvSpPr>
        <p:spPr>
          <a:xfrm>
            <a:off x="568848" y="1944851"/>
            <a:ext cx="7020360" cy="1050601"/>
          </a:xfrm>
        </p:spPr>
        <p:txBody>
          <a:bodyPr/>
          <a:lstStyle>
            <a:lvl1pPr algn="ctr">
              <a:defRPr>
                <a:solidFill>
                  <a:schemeClr val="tx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98073" y="3184315"/>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3032132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5246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77838"/>
            <a:ext cx="2057400" cy="52228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77838"/>
            <a:ext cx="6019800" cy="5222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30322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nip Single Corner Rectangle 6"/>
          <p:cNvSpPr>
            <a:spLocks/>
          </p:cNvSpPr>
          <p:nvPr userDrawn="1"/>
        </p:nvSpPr>
        <p:spPr bwMode="auto">
          <a:xfrm>
            <a:off x="-85725" y="1892300"/>
            <a:ext cx="8277225" cy="1155700"/>
          </a:xfrm>
          <a:custGeom>
            <a:avLst/>
            <a:gdLst>
              <a:gd name="T0" fmla="*/ 0 w 7244010"/>
              <a:gd name="T1" fmla="*/ 0 h 1470025"/>
              <a:gd name="T2" fmla="*/ 7676747 w 7244010"/>
              <a:gd name="T3" fmla="*/ 0 h 1470025"/>
              <a:gd name="T4" fmla="*/ 8277225 w 7244010"/>
              <a:gd name="T5" fmla="*/ 1155700 h 1470025"/>
              <a:gd name="T6" fmla="*/ 0 w 7244010"/>
              <a:gd name="T7" fmla="*/ 1155700 h 1470025"/>
              <a:gd name="T8" fmla="*/ 0 w 7244010"/>
              <a:gd name="T9" fmla="*/ 0 h 14700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44010" h="1470025">
                <a:moveTo>
                  <a:pt x="0" y="0"/>
                </a:moveTo>
                <a:lnTo>
                  <a:pt x="6718487" y="0"/>
                </a:lnTo>
                <a:lnTo>
                  <a:pt x="7244010" y="1470025"/>
                </a:lnTo>
                <a:lnTo>
                  <a:pt x="0" y="1470025"/>
                </a:lnTo>
                <a:lnTo>
                  <a:pt x="0" y="0"/>
                </a:lnTo>
                <a:close/>
              </a:path>
            </a:pathLst>
          </a:custGeom>
          <a:solidFill>
            <a:srgbClr val="3B88A5"/>
          </a:solidFill>
          <a:ln>
            <a:noFill/>
          </a:ln>
          <a:effectLst>
            <a:outerShdw blurRad="40005" dist="22987" dir="5400000" algn="tl" rotWithShape="0">
              <a:srgbClr val="000000">
                <a:alpha val="34999"/>
              </a:srgbClr>
            </a:outerShdw>
          </a:effectLst>
          <a:extLst>
            <a:ext uri="{91240B29-F687-4F45-9708-019B960494DF}">
              <a14:hiddenLine xmlns:a14="http://schemas.microsoft.com/office/drawing/2010/main" w="9525" cap="flat" cmpd="sng">
                <a:solidFill>
                  <a:srgbClr val="000000"/>
                </a:solidFill>
                <a:prstDash val="solid"/>
                <a:round/>
                <a:headEnd/>
                <a:tailEnd/>
              </a14:hiddenLine>
            </a:ext>
          </a:extLst>
        </p:spPr>
        <p:txBody>
          <a:bodyPr anchor="ctr"/>
          <a:lstStyle/>
          <a:p>
            <a:pPr eaLnBrk="1" hangingPunct="1">
              <a:defRPr/>
            </a:pPr>
            <a:endParaRPr lang="en-GB"/>
          </a:p>
        </p:txBody>
      </p:sp>
      <p:sp>
        <p:nvSpPr>
          <p:cNvPr id="5" name="Isosceles Triangle 4"/>
          <p:cNvSpPr>
            <a:spLocks noChangeArrowheads="1"/>
          </p:cNvSpPr>
          <p:nvPr userDrawn="1"/>
        </p:nvSpPr>
        <p:spPr bwMode="auto">
          <a:xfrm rot="10800000" flipH="1" flipV="1">
            <a:off x="8343900" y="247015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6" name="Isosceles Triangle 5"/>
          <p:cNvSpPr>
            <a:spLocks noChangeArrowheads="1"/>
          </p:cNvSpPr>
          <p:nvPr userDrawn="1"/>
        </p:nvSpPr>
        <p:spPr bwMode="auto">
          <a:xfrm rot="10800000" flipH="1" flipV="1">
            <a:off x="8189913" y="218122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7" name="Isosceles Triangle 6"/>
          <p:cNvSpPr>
            <a:spLocks noChangeArrowheads="1"/>
          </p:cNvSpPr>
          <p:nvPr userDrawn="1"/>
        </p:nvSpPr>
        <p:spPr bwMode="auto">
          <a:xfrm rot="10800000" flipH="1" flipV="1">
            <a:off x="7886700" y="218122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8" name="Isosceles Triangle 7"/>
          <p:cNvSpPr>
            <a:spLocks noChangeArrowheads="1"/>
          </p:cNvSpPr>
          <p:nvPr userDrawn="1"/>
        </p:nvSpPr>
        <p:spPr bwMode="auto">
          <a:xfrm rot="10800000" flipH="1" flipV="1">
            <a:off x="8189913" y="275907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9" name="Isosceles Triangle 8"/>
          <p:cNvSpPr>
            <a:spLocks noChangeArrowheads="1"/>
          </p:cNvSpPr>
          <p:nvPr userDrawn="1"/>
        </p:nvSpPr>
        <p:spPr bwMode="auto">
          <a:xfrm rot="10800000" flipH="1" flipV="1">
            <a:off x="8494713" y="275907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10" name="Isosceles Triangle 9"/>
          <p:cNvSpPr>
            <a:spLocks noChangeArrowheads="1"/>
          </p:cNvSpPr>
          <p:nvPr userDrawn="1"/>
        </p:nvSpPr>
        <p:spPr bwMode="auto">
          <a:xfrm rot="10800000" flipH="1" flipV="1">
            <a:off x="8037513" y="247015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11" name="Isosceles Triangle 10"/>
          <p:cNvSpPr>
            <a:spLocks noChangeArrowheads="1"/>
          </p:cNvSpPr>
          <p:nvPr userDrawn="1"/>
        </p:nvSpPr>
        <p:spPr bwMode="auto">
          <a:xfrm rot="10800000" flipH="1" flipV="1">
            <a:off x="7734300" y="189230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12" name="Isosceles Triangle 11"/>
          <p:cNvSpPr>
            <a:spLocks noChangeArrowheads="1"/>
          </p:cNvSpPr>
          <p:nvPr userDrawn="1"/>
        </p:nvSpPr>
        <p:spPr bwMode="auto">
          <a:xfrm rot="10800000" flipH="1" flipV="1">
            <a:off x="8043863" y="189230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2" name="Title 1"/>
          <p:cNvSpPr>
            <a:spLocks noGrp="1"/>
          </p:cNvSpPr>
          <p:nvPr>
            <p:ph type="ctrTitle"/>
          </p:nvPr>
        </p:nvSpPr>
        <p:spPr>
          <a:xfrm>
            <a:off x="568848" y="1944851"/>
            <a:ext cx="7020360" cy="1050601"/>
          </a:xfrm>
        </p:spPr>
        <p:txBody>
          <a:bodyPr/>
          <a:lstStyle>
            <a:lvl1pPr algn="ctr">
              <a:defRPr>
                <a:solidFill>
                  <a:schemeClr val="tx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98073" y="3184315"/>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28674144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7663" y="1168585"/>
            <a:ext cx="8448675" cy="695325"/>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347663" y="1915021"/>
            <a:ext cx="8448674" cy="4400910"/>
          </a:xfrm>
        </p:spPr>
        <p:txBody>
          <a:bodyPr/>
          <a:lstStyle>
            <a:lvl1pPr>
              <a:defRPr sz="2400"/>
            </a:lvl1pPr>
            <a:lvl2pPr>
              <a:defRPr sz="18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9108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5620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3931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29667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6033969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14377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8171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7663" y="1168585"/>
            <a:ext cx="8448675" cy="695325"/>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347663" y="1915021"/>
            <a:ext cx="8448674" cy="4400910"/>
          </a:xfrm>
        </p:spPr>
        <p:txBody>
          <a:bodyPr/>
          <a:lstStyle>
            <a:lvl1pPr>
              <a:defRPr sz="2400"/>
            </a:lvl1pPr>
            <a:lvl2pPr>
              <a:defRPr sz="18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151188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32239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102934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77838"/>
            <a:ext cx="2057400" cy="52228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77838"/>
            <a:ext cx="6019800" cy="5222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093725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nip Single Corner Rectangle 6"/>
          <p:cNvSpPr>
            <a:spLocks/>
          </p:cNvSpPr>
          <p:nvPr userDrawn="1"/>
        </p:nvSpPr>
        <p:spPr bwMode="auto">
          <a:xfrm>
            <a:off x="-85725" y="1892300"/>
            <a:ext cx="8277225" cy="1155700"/>
          </a:xfrm>
          <a:custGeom>
            <a:avLst/>
            <a:gdLst>
              <a:gd name="T0" fmla="*/ 0 w 7244010"/>
              <a:gd name="T1" fmla="*/ 0 h 1470025"/>
              <a:gd name="T2" fmla="*/ 7676747 w 7244010"/>
              <a:gd name="T3" fmla="*/ 0 h 1470025"/>
              <a:gd name="T4" fmla="*/ 8277225 w 7244010"/>
              <a:gd name="T5" fmla="*/ 1155700 h 1470025"/>
              <a:gd name="T6" fmla="*/ 0 w 7244010"/>
              <a:gd name="T7" fmla="*/ 1155700 h 1470025"/>
              <a:gd name="T8" fmla="*/ 0 w 7244010"/>
              <a:gd name="T9" fmla="*/ 0 h 14700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44010" h="1470025">
                <a:moveTo>
                  <a:pt x="0" y="0"/>
                </a:moveTo>
                <a:lnTo>
                  <a:pt x="6718487" y="0"/>
                </a:lnTo>
                <a:lnTo>
                  <a:pt x="7244010" y="1470025"/>
                </a:lnTo>
                <a:lnTo>
                  <a:pt x="0" y="1470025"/>
                </a:lnTo>
                <a:lnTo>
                  <a:pt x="0" y="0"/>
                </a:lnTo>
                <a:close/>
              </a:path>
            </a:pathLst>
          </a:custGeom>
          <a:solidFill>
            <a:srgbClr val="3B88A5"/>
          </a:solidFill>
          <a:ln>
            <a:noFill/>
          </a:ln>
          <a:effectLst>
            <a:outerShdw blurRad="40005" dist="22987" dir="5400000" algn="tl" rotWithShape="0">
              <a:srgbClr val="000000">
                <a:alpha val="34999"/>
              </a:srgbClr>
            </a:outerShdw>
          </a:effectLst>
          <a:extLst>
            <a:ext uri="{91240B29-F687-4F45-9708-019B960494DF}">
              <a14:hiddenLine xmlns:a14="http://schemas.microsoft.com/office/drawing/2010/main" w="9525" cap="flat" cmpd="sng">
                <a:solidFill>
                  <a:srgbClr val="000000"/>
                </a:solidFill>
                <a:prstDash val="solid"/>
                <a:round/>
                <a:headEnd/>
                <a:tailEnd/>
              </a14:hiddenLine>
            </a:ext>
          </a:extLst>
        </p:spPr>
        <p:txBody>
          <a:bodyPr anchor="ctr"/>
          <a:lstStyle/>
          <a:p>
            <a:pPr eaLnBrk="1" hangingPunct="1">
              <a:defRPr/>
            </a:pPr>
            <a:endParaRPr lang="en-GB"/>
          </a:p>
        </p:txBody>
      </p:sp>
      <p:sp>
        <p:nvSpPr>
          <p:cNvPr id="5" name="Isosceles Triangle 4"/>
          <p:cNvSpPr>
            <a:spLocks noChangeArrowheads="1"/>
          </p:cNvSpPr>
          <p:nvPr userDrawn="1"/>
        </p:nvSpPr>
        <p:spPr bwMode="auto">
          <a:xfrm rot="10800000" flipH="1" flipV="1">
            <a:off x="8343900" y="247015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6" name="Isosceles Triangle 5"/>
          <p:cNvSpPr>
            <a:spLocks noChangeArrowheads="1"/>
          </p:cNvSpPr>
          <p:nvPr userDrawn="1"/>
        </p:nvSpPr>
        <p:spPr bwMode="auto">
          <a:xfrm rot="10800000" flipH="1" flipV="1">
            <a:off x="8189913" y="218122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7" name="Isosceles Triangle 6"/>
          <p:cNvSpPr>
            <a:spLocks noChangeArrowheads="1"/>
          </p:cNvSpPr>
          <p:nvPr userDrawn="1"/>
        </p:nvSpPr>
        <p:spPr bwMode="auto">
          <a:xfrm rot="10800000" flipH="1" flipV="1">
            <a:off x="7886700" y="218122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8" name="Isosceles Triangle 7"/>
          <p:cNvSpPr>
            <a:spLocks noChangeArrowheads="1"/>
          </p:cNvSpPr>
          <p:nvPr userDrawn="1"/>
        </p:nvSpPr>
        <p:spPr bwMode="auto">
          <a:xfrm rot="10800000" flipH="1" flipV="1">
            <a:off x="8189913" y="275907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9" name="Isosceles Triangle 8"/>
          <p:cNvSpPr>
            <a:spLocks noChangeArrowheads="1"/>
          </p:cNvSpPr>
          <p:nvPr userDrawn="1"/>
        </p:nvSpPr>
        <p:spPr bwMode="auto">
          <a:xfrm rot="10800000" flipH="1" flipV="1">
            <a:off x="8494713" y="2759075"/>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10" name="Isosceles Triangle 9"/>
          <p:cNvSpPr>
            <a:spLocks noChangeArrowheads="1"/>
          </p:cNvSpPr>
          <p:nvPr userDrawn="1"/>
        </p:nvSpPr>
        <p:spPr bwMode="auto">
          <a:xfrm rot="10800000" flipH="1" flipV="1">
            <a:off x="8037513" y="247015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11" name="Isosceles Triangle 10"/>
          <p:cNvSpPr>
            <a:spLocks noChangeArrowheads="1"/>
          </p:cNvSpPr>
          <p:nvPr userDrawn="1"/>
        </p:nvSpPr>
        <p:spPr bwMode="auto">
          <a:xfrm rot="10800000" flipH="1" flipV="1">
            <a:off x="7734300" y="189230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12" name="Isosceles Triangle 11"/>
          <p:cNvSpPr>
            <a:spLocks noChangeArrowheads="1"/>
          </p:cNvSpPr>
          <p:nvPr userDrawn="1"/>
        </p:nvSpPr>
        <p:spPr bwMode="auto">
          <a:xfrm rot="10800000" flipH="1" flipV="1">
            <a:off x="8043863" y="1892300"/>
            <a:ext cx="304800" cy="288925"/>
          </a:xfrm>
          <a:prstGeom prst="triangle">
            <a:avLst>
              <a:gd name="adj" fmla="val 50000"/>
            </a:avLst>
          </a:prstGeom>
          <a:solidFill>
            <a:srgbClr val="3B88A5"/>
          </a:solidFill>
          <a:ln>
            <a:noFill/>
          </a:ln>
          <a:effectLst>
            <a:outerShdw blurRad="50800" dist="38100" dir="2700000" algn="tl" rotWithShape="0">
              <a:srgbClr val="808080">
                <a:alpha val="42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914400" eaLnBrk="1" hangingPunct="1">
              <a:defRPr/>
            </a:pPr>
            <a:endParaRPr lang="en-US">
              <a:solidFill>
                <a:srgbClr val="FF0000"/>
              </a:solidFill>
              <a:latin typeface="Arial"/>
              <a:ea typeface="+mn-ea"/>
            </a:endParaRPr>
          </a:p>
        </p:txBody>
      </p:sp>
      <p:sp>
        <p:nvSpPr>
          <p:cNvPr id="2" name="Title 1"/>
          <p:cNvSpPr>
            <a:spLocks noGrp="1"/>
          </p:cNvSpPr>
          <p:nvPr>
            <p:ph type="ctrTitle"/>
          </p:nvPr>
        </p:nvSpPr>
        <p:spPr>
          <a:xfrm>
            <a:off x="568848" y="1944851"/>
            <a:ext cx="7020360" cy="1050601"/>
          </a:xfrm>
        </p:spPr>
        <p:txBody>
          <a:bodyPr/>
          <a:lstStyle>
            <a:lvl1pPr algn="ctr">
              <a:defRPr>
                <a:solidFill>
                  <a:schemeClr val="tx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98073" y="3184315"/>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32006982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7663" y="1168585"/>
            <a:ext cx="8448675" cy="695325"/>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347663" y="1915021"/>
            <a:ext cx="8448674" cy="4400910"/>
          </a:xfrm>
        </p:spPr>
        <p:txBody>
          <a:bodyPr/>
          <a:lstStyle>
            <a:lvl1pPr>
              <a:defRPr sz="2400"/>
            </a:lvl1pPr>
            <a:lvl2pPr>
              <a:defRPr sz="18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9351476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756833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847090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045232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4700900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075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821914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63567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717814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114793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77838"/>
            <a:ext cx="2057400" cy="52228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77838"/>
            <a:ext cx="6019800" cy="5222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918790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nip Single Corner Rectangle 6"/>
          <p:cNvSpPr>
            <a:spLocks/>
          </p:cNvSpPr>
          <p:nvPr userDrawn="1"/>
        </p:nvSpPr>
        <p:spPr bwMode="auto">
          <a:xfrm flipH="1">
            <a:off x="925513" y="2181225"/>
            <a:ext cx="8277225" cy="1155700"/>
          </a:xfrm>
          <a:custGeom>
            <a:avLst/>
            <a:gdLst>
              <a:gd name="T0" fmla="*/ 0 w 7244010"/>
              <a:gd name="T1" fmla="*/ 0 h 1470025"/>
              <a:gd name="T2" fmla="*/ 7676747 w 7244010"/>
              <a:gd name="T3" fmla="*/ 0 h 1470025"/>
              <a:gd name="T4" fmla="*/ 8277225 w 7244010"/>
              <a:gd name="T5" fmla="*/ 1155700 h 1470025"/>
              <a:gd name="T6" fmla="*/ 0 w 7244010"/>
              <a:gd name="T7" fmla="*/ 1155700 h 1470025"/>
              <a:gd name="T8" fmla="*/ 0 w 7244010"/>
              <a:gd name="T9" fmla="*/ 0 h 14700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44010" h="1470025">
                <a:moveTo>
                  <a:pt x="0" y="0"/>
                </a:moveTo>
                <a:lnTo>
                  <a:pt x="6718487" y="0"/>
                </a:lnTo>
                <a:lnTo>
                  <a:pt x="7244010" y="1470025"/>
                </a:lnTo>
                <a:lnTo>
                  <a:pt x="0" y="1470025"/>
                </a:lnTo>
                <a:lnTo>
                  <a:pt x="0" y="0"/>
                </a:lnTo>
                <a:close/>
              </a:path>
            </a:pathLst>
          </a:custGeom>
          <a:solidFill>
            <a:srgbClr val="3B88A5"/>
          </a:solidFill>
          <a:ln>
            <a:noFill/>
          </a:ln>
          <a:effectLst>
            <a:outerShdw blurRad="40000" dist="23000" dir="5400000" rotWithShape="0">
              <a:srgbClr val="000000">
                <a:alpha val="34999"/>
              </a:srgbClr>
            </a:outerShdw>
          </a:effectLst>
          <a:extLst>
            <a:ext uri="{91240B29-F687-4F45-9708-019B960494DF}">
              <a14:hiddenLine xmlns:a14="http://schemas.microsoft.com/office/drawing/2010/main" w="9525" cap="flat" cmpd="sng">
                <a:solidFill>
                  <a:srgbClr val="000000"/>
                </a:solidFill>
                <a:prstDash val="solid"/>
                <a:round/>
                <a:headEnd/>
                <a:tailEnd/>
              </a14:hiddenLine>
            </a:ext>
          </a:extLst>
        </p:spPr>
        <p:txBody>
          <a:bodyPr anchor="ctr"/>
          <a:lstStyle/>
          <a:p>
            <a:pPr eaLnBrk="1" hangingPunct="1">
              <a:defRPr/>
            </a:pPr>
            <a:endParaRPr lang="en-GB"/>
          </a:p>
        </p:txBody>
      </p:sp>
      <p:sp>
        <p:nvSpPr>
          <p:cNvPr id="5" name="Isosceles Triangle 4"/>
          <p:cNvSpPr/>
          <p:nvPr userDrawn="1"/>
        </p:nvSpPr>
        <p:spPr>
          <a:xfrm flipV="1">
            <a:off x="1166813" y="2181225"/>
            <a:ext cx="304800" cy="288925"/>
          </a:xfrm>
          <a:prstGeom prst="triangle">
            <a:avLst/>
          </a:prstGeom>
          <a:solidFill>
            <a:srgbClr val="3B88A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6" name="Isosceles Triangle 5"/>
          <p:cNvSpPr/>
          <p:nvPr userDrawn="1"/>
        </p:nvSpPr>
        <p:spPr bwMode="auto">
          <a:xfrm flipV="1">
            <a:off x="1009650" y="2470150"/>
            <a:ext cx="304800" cy="288925"/>
          </a:xfrm>
          <a:prstGeom prst="triangle">
            <a:avLst/>
          </a:prstGeom>
          <a:solidFill>
            <a:srgbClr val="49A7E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7" name="Isosceles Triangle 6"/>
          <p:cNvSpPr/>
          <p:nvPr userDrawn="1"/>
        </p:nvSpPr>
        <p:spPr bwMode="auto">
          <a:xfrm flipV="1">
            <a:off x="857250" y="2759075"/>
            <a:ext cx="303213" cy="288925"/>
          </a:xfrm>
          <a:prstGeom prst="triangle">
            <a:avLst/>
          </a:prstGeom>
          <a:solidFill>
            <a:srgbClr val="063A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8" name="Isosceles Triangle 7"/>
          <p:cNvSpPr/>
          <p:nvPr userDrawn="1"/>
        </p:nvSpPr>
        <p:spPr bwMode="auto">
          <a:xfrm flipV="1">
            <a:off x="704850" y="3048000"/>
            <a:ext cx="304800" cy="288925"/>
          </a:xfrm>
          <a:prstGeom prst="triangle">
            <a:avLst/>
          </a:prstGeom>
          <a:solidFill>
            <a:srgbClr val="51C0E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2" name="Title 1"/>
          <p:cNvSpPr>
            <a:spLocks noGrp="1"/>
          </p:cNvSpPr>
          <p:nvPr>
            <p:ph type="ctrTitle"/>
          </p:nvPr>
        </p:nvSpPr>
        <p:spPr>
          <a:xfrm>
            <a:off x="1061820" y="2216519"/>
            <a:ext cx="7020360" cy="1050601"/>
          </a:xfrm>
        </p:spPr>
        <p:txBody>
          <a:bodyPr/>
          <a:lstStyle>
            <a:lvl1pPr algn="ctr">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25162057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7663" y="1168585"/>
            <a:ext cx="8448675" cy="695325"/>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347663" y="1915021"/>
            <a:ext cx="8448674" cy="4400910"/>
          </a:xfrm>
        </p:spPr>
        <p:txBody>
          <a:bodyPr/>
          <a:lstStyle>
            <a:lvl1pPr>
              <a:defRPr sz="2400"/>
            </a:lvl1pPr>
            <a:lvl2pPr>
              <a:defRPr sz="18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41362039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660117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134826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469898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745312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736521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9987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876674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462231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028864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77838"/>
            <a:ext cx="2057400" cy="52228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77838"/>
            <a:ext cx="6019800" cy="5222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62264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42608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401011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6551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81905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3126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9" name="Isosceles Triangle 338"/>
          <p:cNvSpPr/>
          <p:nvPr userDrawn="1"/>
        </p:nvSpPr>
        <p:spPr>
          <a:xfrm>
            <a:off x="-2901950" y="-1463675"/>
            <a:ext cx="8693150" cy="8347075"/>
          </a:xfrm>
          <a:prstGeom prst="triangle">
            <a:avLst/>
          </a:prstGeom>
          <a:solidFill>
            <a:srgbClr val="264715">
              <a:alpha val="7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2051" name="Rectangle 2"/>
          <p:cNvSpPr>
            <a:spLocks noGrp="1" noChangeArrowheads="1"/>
          </p:cNvSpPr>
          <p:nvPr userDrawn="1">
            <p:ph type="title"/>
          </p:nvPr>
        </p:nvSpPr>
        <p:spPr bwMode="auto">
          <a:xfrm>
            <a:off x="492125" y="1279525"/>
            <a:ext cx="844867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2" name="Rectangle 3"/>
          <p:cNvSpPr>
            <a:spLocks noGrp="1" noChangeArrowheads="1"/>
          </p:cNvSpPr>
          <p:nvPr userDrawn="1">
            <p:ph type="body" idx="1"/>
          </p:nvPr>
        </p:nvSpPr>
        <p:spPr bwMode="auto">
          <a:xfrm>
            <a:off x="492125" y="2066925"/>
            <a:ext cx="8448675" cy="422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214" name="Isosceles Triangle 213"/>
          <p:cNvSpPr/>
          <p:nvPr userDrawn="1"/>
        </p:nvSpPr>
        <p:spPr>
          <a:xfrm>
            <a:off x="-998538" y="385763"/>
            <a:ext cx="2921001" cy="2782887"/>
          </a:xfrm>
          <a:prstGeom prst="triangle">
            <a:avLst/>
          </a:prstGeom>
          <a:solidFill>
            <a:srgbClr val="A7CD28">
              <a:alpha val="1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222" name="Isosceles Triangle 221"/>
          <p:cNvSpPr/>
          <p:nvPr userDrawn="1"/>
        </p:nvSpPr>
        <p:spPr>
          <a:xfrm>
            <a:off x="-2947988" y="4102100"/>
            <a:ext cx="2921000" cy="2781300"/>
          </a:xfrm>
          <a:prstGeom prst="triangle">
            <a:avLst/>
          </a:prstGeom>
          <a:solidFill>
            <a:srgbClr val="3B88A5">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223" name="Isosceles Triangle 222"/>
          <p:cNvSpPr/>
          <p:nvPr userDrawn="1"/>
        </p:nvSpPr>
        <p:spPr>
          <a:xfrm>
            <a:off x="-1973263" y="2243138"/>
            <a:ext cx="2921001" cy="2782887"/>
          </a:xfrm>
          <a:prstGeom prst="triangle">
            <a:avLst/>
          </a:prstGeom>
          <a:solidFill>
            <a:srgbClr val="A7CD28">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340" name="Isosceles Triangle 339"/>
          <p:cNvSpPr/>
          <p:nvPr userDrawn="1"/>
        </p:nvSpPr>
        <p:spPr>
          <a:xfrm>
            <a:off x="-998538" y="4102100"/>
            <a:ext cx="2921001" cy="2781300"/>
          </a:xfrm>
          <a:prstGeom prst="triangle">
            <a:avLst/>
          </a:prstGeom>
          <a:solidFill>
            <a:srgbClr val="81C12C">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341" name="Isosceles Triangle 340"/>
          <p:cNvSpPr/>
          <p:nvPr userDrawn="1"/>
        </p:nvSpPr>
        <p:spPr>
          <a:xfrm>
            <a:off x="950913" y="4102100"/>
            <a:ext cx="2921000" cy="2781300"/>
          </a:xfrm>
          <a:prstGeom prst="triangle">
            <a:avLst/>
          </a:prstGeom>
          <a:solidFill>
            <a:srgbClr val="264715">
              <a:alpha val="7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42" name="Isosceles Triangle 341"/>
          <p:cNvSpPr/>
          <p:nvPr userDrawn="1"/>
        </p:nvSpPr>
        <p:spPr>
          <a:xfrm>
            <a:off x="1925638" y="2243138"/>
            <a:ext cx="2921000" cy="2782887"/>
          </a:xfrm>
          <a:prstGeom prst="triangle">
            <a:avLst/>
          </a:prstGeom>
          <a:solidFill>
            <a:srgbClr val="81C12C">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43" name="Isosceles Triangle 342"/>
          <p:cNvSpPr/>
          <p:nvPr userDrawn="1"/>
        </p:nvSpPr>
        <p:spPr>
          <a:xfrm>
            <a:off x="-23813" y="2243138"/>
            <a:ext cx="2921001" cy="2782887"/>
          </a:xfrm>
          <a:prstGeom prst="triangle">
            <a:avLst/>
          </a:prstGeom>
          <a:solidFill>
            <a:srgbClr val="4A812C">
              <a:alpha val="7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pic>
        <p:nvPicPr>
          <p:cNvPr id="2060" name="Picture 17" descr="ENU_Logo_be0f34.pn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94475" y="352425"/>
            <a:ext cx="22002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37" r:id="rId1"/>
    <p:sldLayoutId id="2147484095" r:id="rId2"/>
    <p:sldLayoutId id="2147484096" r:id="rId3"/>
    <p:sldLayoutId id="2147484097" r:id="rId4"/>
    <p:sldLayoutId id="2147484098" r:id="rId5"/>
    <p:sldLayoutId id="2147484099" r:id="rId6"/>
    <p:sldLayoutId id="2147484100" r:id="rId7"/>
    <p:sldLayoutId id="2147484101" r:id="rId8"/>
    <p:sldLayoutId id="2147484102" r:id="rId9"/>
    <p:sldLayoutId id="2147484103" r:id="rId10"/>
    <p:sldLayoutId id="2147484104" r:id="rId11"/>
  </p:sldLayoutIdLst>
  <p:txStyles>
    <p:titleStyle>
      <a:lvl1pPr algn="l" rtl="0" eaLnBrk="0" fontAlgn="base" hangingPunct="0">
        <a:spcBef>
          <a:spcPct val="0"/>
        </a:spcBef>
        <a:spcAft>
          <a:spcPct val="0"/>
        </a:spcAft>
        <a:defRPr sz="3200" b="1">
          <a:solidFill>
            <a:schemeClr val="tx1"/>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1"/>
          </a:solidFill>
          <a:latin typeface="Arial" charset="0"/>
        </a:defRPr>
      </a:lvl6pPr>
      <a:lvl7pPr marL="914400" algn="ctr" rtl="0" fontAlgn="base">
        <a:spcBef>
          <a:spcPct val="0"/>
        </a:spcBef>
        <a:spcAft>
          <a:spcPct val="0"/>
        </a:spcAft>
        <a:defRPr sz="3600" b="1">
          <a:solidFill>
            <a:schemeClr val="tx1"/>
          </a:solidFill>
          <a:latin typeface="Arial" charset="0"/>
        </a:defRPr>
      </a:lvl7pPr>
      <a:lvl8pPr marL="1371600" algn="ctr" rtl="0" fontAlgn="base">
        <a:spcBef>
          <a:spcPct val="0"/>
        </a:spcBef>
        <a:spcAft>
          <a:spcPct val="0"/>
        </a:spcAft>
        <a:defRPr sz="3600" b="1">
          <a:solidFill>
            <a:schemeClr val="tx1"/>
          </a:solidFill>
          <a:latin typeface="Arial" charset="0"/>
        </a:defRPr>
      </a:lvl8pPr>
      <a:lvl9pPr marL="1828800" algn="ctr"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1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1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userDrawn="1">
            <p:ph type="title"/>
          </p:nvPr>
        </p:nvSpPr>
        <p:spPr bwMode="auto">
          <a:xfrm>
            <a:off x="492125" y="1279525"/>
            <a:ext cx="844867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userDrawn="1">
            <p:ph type="body" idx="1"/>
          </p:nvPr>
        </p:nvSpPr>
        <p:spPr bwMode="auto">
          <a:xfrm>
            <a:off x="500063" y="2032000"/>
            <a:ext cx="8448675" cy="422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342" name="Isosceles Triangle 341"/>
          <p:cNvSpPr/>
          <p:nvPr userDrawn="1"/>
        </p:nvSpPr>
        <p:spPr>
          <a:xfrm>
            <a:off x="949325" y="4160838"/>
            <a:ext cx="944563" cy="898525"/>
          </a:xfrm>
          <a:custGeom>
            <a:avLst/>
            <a:gdLst/>
            <a:ahLst/>
            <a:cxnLst/>
            <a:rect l="l" t="t" r="r" b="b"/>
            <a:pathLst>
              <a:path w="943508" h="899050">
                <a:moveTo>
                  <a:pt x="471754" y="0"/>
                </a:moveTo>
                <a:lnTo>
                  <a:pt x="943508" y="899050"/>
                </a:lnTo>
                <a:lnTo>
                  <a:pt x="0" y="899050"/>
                </a:lnTo>
                <a:close/>
              </a:path>
            </a:pathLst>
          </a:custGeom>
          <a:solidFill>
            <a:srgbClr val="EF613F">
              <a:alpha val="16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pic>
        <p:nvPicPr>
          <p:cNvPr id="3077" name="Picture 17" descr="ENU_Logo_be0f34.pn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94475" y="352425"/>
            <a:ext cx="22002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 name="Isosceles Triangle 341"/>
          <p:cNvSpPr/>
          <p:nvPr userDrawn="1"/>
        </p:nvSpPr>
        <p:spPr>
          <a:xfrm>
            <a:off x="2836863" y="4160838"/>
            <a:ext cx="942975" cy="898525"/>
          </a:xfrm>
          <a:custGeom>
            <a:avLst/>
            <a:gdLst/>
            <a:ahLst/>
            <a:cxnLst/>
            <a:rect l="l" t="t" r="r" b="b"/>
            <a:pathLst>
              <a:path w="943508" h="899050">
                <a:moveTo>
                  <a:pt x="471754" y="0"/>
                </a:moveTo>
                <a:lnTo>
                  <a:pt x="943508" y="899050"/>
                </a:lnTo>
                <a:lnTo>
                  <a:pt x="0" y="899050"/>
                </a:lnTo>
                <a:close/>
              </a:path>
            </a:pathLst>
          </a:custGeom>
          <a:solidFill>
            <a:srgbClr val="6A2100">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59" name="Isosceles Triangle 341"/>
          <p:cNvSpPr/>
          <p:nvPr userDrawn="1"/>
        </p:nvSpPr>
        <p:spPr>
          <a:xfrm>
            <a:off x="3779838" y="4160838"/>
            <a:ext cx="944562" cy="898525"/>
          </a:xfrm>
          <a:custGeom>
            <a:avLst/>
            <a:gdLst/>
            <a:ahLst/>
            <a:cxnLst/>
            <a:rect l="l" t="t" r="r" b="b"/>
            <a:pathLst>
              <a:path w="943508" h="899050">
                <a:moveTo>
                  <a:pt x="471754" y="0"/>
                </a:moveTo>
                <a:lnTo>
                  <a:pt x="943508" y="899050"/>
                </a:lnTo>
                <a:lnTo>
                  <a:pt x="0" y="899050"/>
                </a:lnTo>
                <a:close/>
              </a:path>
            </a:pathLst>
          </a:custGeom>
          <a:solidFill>
            <a:srgbClr val="F37F21">
              <a:alpha val="1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60" name="Isosceles Triangle 341"/>
          <p:cNvSpPr/>
          <p:nvPr userDrawn="1"/>
        </p:nvSpPr>
        <p:spPr>
          <a:xfrm>
            <a:off x="4724400" y="4160838"/>
            <a:ext cx="942975" cy="898525"/>
          </a:xfrm>
          <a:custGeom>
            <a:avLst/>
            <a:gdLst/>
            <a:ahLst/>
            <a:cxnLst/>
            <a:rect l="l" t="t" r="r" b="b"/>
            <a:pathLst>
              <a:path w="943508" h="899050">
                <a:moveTo>
                  <a:pt x="471754" y="0"/>
                </a:moveTo>
                <a:lnTo>
                  <a:pt x="943508" y="899050"/>
                </a:lnTo>
                <a:lnTo>
                  <a:pt x="0" y="899050"/>
                </a:lnTo>
                <a:close/>
              </a:path>
            </a:pathLst>
          </a:custGeom>
          <a:solidFill>
            <a:srgbClr val="6A2100">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dirty="0">
              <a:solidFill>
                <a:srgbClr val="51C0E3"/>
              </a:solidFill>
            </a:endParaRPr>
          </a:p>
        </p:txBody>
      </p:sp>
      <p:sp>
        <p:nvSpPr>
          <p:cNvPr id="361" name="Isosceles Triangle 341"/>
          <p:cNvSpPr/>
          <p:nvPr userDrawn="1"/>
        </p:nvSpPr>
        <p:spPr>
          <a:xfrm>
            <a:off x="5667375" y="4160838"/>
            <a:ext cx="942975" cy="898525"/>
          </a:xfrm>
          <a:custGeom>
            <a:avLst/>
            <a:gdLst/>
            <a:ahLst/>
            <a:cxnLst/>
            <a:rect l="l" t="t" r="r" b="b"/>
            <a:pathLst>
              <a:path w="943508" h="899050">
                <a:moveTo>
                  <a:pt x="471754" y="0"/>
                </a:moveTo>
                <a:lnTo>
                  <a:pt x="943508" y="899050"/>
                </a:lnTo>
                <a:lnTo>
                  <a:pt x="0" y="899050"/>
                </a:lnTo>
                <a:close/>
              </a:path>
            </a:pathLst>
          </a:custGeom>
          <a:solidFill>
            <a:srgbClr val="D54A19">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63" name="Isosceles Triangle 341"/>
          <p:cNvSpPr/>
          <p:nvPr userDrawn="1"/>
        </p:nvSpPr>
        <p:spPr>
          <a:xfrm>
            <a:off x="3308350" y="3262313"/>
            <a:ext cx="944563" cy="898525"/>
          </a:xfrm>
          <a:custGeom>
            <a:avLst/>
            <a:gdLst/>
            <a:ahLst/>
            <a:cxnLst/>
            <a:rect l="l" t="t" r="r" b="b"/>
            <a:pathLst>
              <a:path w="943508" h="899050">
                <a:moveTo>
                  <a:pt x="471754" y="0"/>
                </a:moveTo>
                <a:lnTo>
                  <a:pt x="943508" y="899050"/>
                </a:lnTo>
                <a:lnTo>
                  <a:pt x="0" y="899050"/>
                </a:lnTo>
                <a:close/>
              </a:path>
            </a:pathLst>
          </a:custGeom>
          <a:solidFill>
            <a:srgbClr val="D54A19">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64" name="Isosceles Triangle 341"/>
          <p:cNvSpPr/>
          <p:nvPr userDrawn="1"/>
        </p:nvSpPr>
        <p:spPr>
          <a:xfrm>
            <a:off x="3779838" y="2362200"/>
            <a:ext cx="944562" cy="900113"/>
          </a:xfrm>
          <a:custGeom>
            <a:avLst/>
            <a:gdLst/>
            <a:ahLst/>
            <a:cxnLst/>
            <a:rect l="l" t="t" r="r" b="b"/>
            <a:pathLst>
              <a:path w="943508" h="899050">
                <a:moveTo>
                  <a:pt x="471754" y="0"/>
                </a:moveTo>
                <a:lnTo>
                  <a:pt x="943508" y="899050"/>
                </a:lnTo>
                <a:lnTo>
                  <a:pt x="0" y="899050"/>
                </a:lnTo>
                <a:close/>
              </a:path>
            </a:pathLst>
          </a:custGeom>
          <a:solidFill>
            <a:srgbClr val="EF613F">
              <a:alpha val="16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65" name="Isosceles Triangle 341"/>
          <p:cNvSpPr/>
          <p:nvPr userDrawn="1"/>
        </p:nvSpPr>
        <p:spPr>
          <a:xfrm>
            <a:off x="4724400" y="2362200"/>
            <a:ext cx="942975" cy="900113"/>
          </a:xfrm>
          <a:custGeom>
            <a:avLst/>
            <a:gdLst/>
            <a:ahLst/>
            <a:cxnLst/>
            <a:rect l="l" t="t" r="r" b="b"/>
            <a:pathLst>
              <a:path w="943508" h="899050">
                <a:moveTo>
                  <a:pt x="471754" y="0"/>
                </a:moveTo>
                <a:lnTo>
                  <a:pt x="943508" y="899050"/>
                </a:lnTo>
                <a:lnTo>
                  <a:pt x="0" y="899050"/>
                </a:lnTo>
                <a:close/>
              </a:path>
            </a:pathLst>
          </a:custGeom>
          <a:solidFill>
            <a:srgbClr val="6A2100">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66" name="Isosceles Triangle 341"/>
          <p:cNvSpPr/>
          <p:nvPr userDrawn="1"/>
        </p:nvSpPr>
        <p:spPr>
          <a:xfrm>
            <a:off x="2365375" y="5059363"/>
            <a:ext cx="942975" cy="900112"/>
          </a:xfrm>
          <a:custGeom>
            <a:avLst/>
            <a:gdLst/>
            <a:ahLst/>
            <a:cxnLst/>
            <a:rect l="l" t="t" r="r" b="b"/>
            <a:pathLst>
              <a:path w="943508" h="899050">
                <a:moveTo>
                  <a:pt x="471754" y="0"/>
                </a:moveTo>
                <a:lnTo>
                  <a:pt x="943508" y="899050"/>
                </a:lnTo>
                <a:lnTo>
                  <a:pt x="0" y="899050"/>
                </a:lnTo>
                <a:close/>
              </a:path>
            </a:pathLst>
          </a:custGeom>
          <a:solidFill>
            <a:srgbClr val="D54A19">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67" name="Isosceles Triangle 341"/>
          <p:cNvSpPr/>
          <p:nvPr userDrawn="1"/>
        </p:nvSpPr>
        <p:spPr>
          <a:xfrm>
            <a:off x="2836863" y="5959475"/>
            <a:ext cx="942975" cy="898525"/>
          </a:xfrm>
          <a:custGeom>
            <a:avLst/>
            <a:gdLst/>
            <a:ahLst/>
            <a:cxnLst/>
            <a:rect l="l" t="t" r="r" b="b"/>
            <a:pathLst>
              <a:path w="943508" h="899050">
                <a:moveTo>
                  <a:pt x="471754" y="0"/>
                </a:moveTo>
                <a:lnTo>
                  <a:pt x="943508" y="899050"/>
                </a:lnTo>
                <a:lnTo>
                  <a:pt x="0" y="899050"/>
                </a:lnTo>
                <a:close/>
              </a:path>
            </a:pathLst>
          </a:custGeom>
          <a:solidFill>
            <a:srgbClr val="D54A19">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68" name="Isosceles Triangle 341"/>
          <p:cNvSpPr/>
          <p:nvPr userDrawn="1"/>
        </p:nvSpPr>
        <p:spPr>
          <a:xfrm>
            <a:off x="1893888" y="5959475"/>
            <a:ext cx="942975" cy="898525"/>
          </a:xfrm>
          <a:custGeom>
            <a:avLst/>
            <a:gdLst/>
            <a:ahLst/>
            <a:cxnLst/>
            <a:rect l="l" t="t" r="r" b="b"/>
            <a:pathLst>
              <a:path w="943508" h="899050">
                <a:moveTo>
                  <a:pt x="471754" y="0"/>
                </a:moveTo>
                <a:lnTo>
                  <a:pt x="943508" y="899050"/>
                </a:lnTo>
                <a:lnTo>
                  <a:pt x="0" y="899050"/>
                </a:lnTo>
                <a:close/>
              </a:path>
            </a:pathLst>
          </a:custGeom>
          <a:solidFill>
            <a:srgbClr val="6A2100">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69" name="Isosceles Triangle 341"/>
          <p:cNvSpPr/>
          <p:nvPr userDrawn="1"/>
        </p:nvSpPr>
        <p:spPr>
          <a:xfrm>
            <a:off x="1435100" y="5059363"/>
            <a:ext cx="944563" cy="900112"/>
          </a:xfrm>
          <a:custGeom>
            <a:avLst/>
            <a:gdLst/>
            <a:ahLst/>
            <a:cxnLst/>
            <a:rect l="l" t="t" r="r" b="b"/>
            <a:pathLst>
              <a:path w="943508" h="899050">
                <a:moveTo>
                  <a:pt x="471754" y="0"/>
                </a:moveTo>
                <a:lnTo>
                  <a:pt x="943508" y="899050"/>
                </a:lnTo>
                <a:lnTo>
                  <a:pt x="0" y="899050"/>
                </a:lnTo>
                <a:close/>
              </a:path>
            </a:pathLst>
          </a:custGeom>
          <a:solidFill>
            <a:srgbClr val="F37F21">
              <a:alpha val="1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71" name="Isosceles Triangle 341"/>
          <p:cNvSpPr/>
          <p:nvPr userDrawn="1"/>
        </p:nvSpPr>
        <p:spPr>
          <a:xfrm>
            <a:off x="6350" y="5959475"/>
            <a:ext cx="942975" cy="898525"/>
          </a:xfrm>
          <a:custGeom>
            <a:avLst/>
            <a:gdLst/>
            <a:ahLst/>
            <a:cxnLst/>
            <a:rect l="l" t="t" r="r" b="b"/>
            <a:pathLst>
              <a:path w="943508" h="899050">
                <a:moveTo>
                  <a:pt x="471754" y="0"/>
                </a:moveTo>
                <a:lnTo>
                  <a:pt x="943508" y="899050"/>
                </a:lnTo>
                <a:lnTo>
                  <a:pt x="0" y="899050"/>
                </a:lnTo>
                <a:close/>
              </a:path>
            </a:pathLst>
          </a:custGeom>
          <a:solidFill>
            <a:srgbClr val="6A2100">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72" name="Isosceles Triangle 341"/>
          <p:cNvSpPr/>
          <p:nvPr userDrawn="1"/>
        </p:nvSpPr>
        <p:spPr>
          <a:xfrm>
            <a:off x="-444500" y="5059363"/>
            <a:ext cx="944563" cy="900112"/>
          </a:xfrm>
          <a:custGeom>
            <a:avLst/>
            <a:gdLst/>
            <a:ahLst/>
            <a:cxnLst/>
            <a:rect l="l" t="t" r="r" b="b"/>
            <a:pathLst>
              <a:path w="943508" h="899050">
                <a:moveTo>
                  <a:pt x="471754" y="0"/>
                </a:moveTo>
                <a:lnTo>
                  <a:pt x="943508" y="899050"/>
                </a:lnTo>
                <a:lnTo>
                  <a:pt x="0" y="899050"/>
                </a:lnTo>
                <a:close/>
              </a:path>
            </a:pathLst>
          </a:custGeom>
          <a:solidFill>
            <a:srgbClr val="D54A19">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73" name="Isosceles Triangle 341"/>
          <p:cNvSpPr/>
          <p:nvPr userDrawn="1"/>
        </p:nvSpPr>
        <p:spPr>
          <a:xfrm>
            <a:off x="6350" y="4160838"/>
            <a:ext cx="942975" cy="898525"/>
          </a:xfrm>
          <a:custGeom>
            <a:avLst/>
            <a:gdLst/>
            <a:ahLst/>
            <a:cxnLst/>
            <a:rect l="l" t="t" r="r" b="b"/>
            <a:pathLst>
              <a:path w="943508" h="899050">
                <a:moveTo>
                  <a:pt x="471754" y="0"/>
                </a:moveTo>
                <a:lnTo>
                  <a:pt x="943508" y="899050"/>
                </a:lnTo>
                <a:lnTo>
                  <a:pt x="0" y="899050"/>
                </a:lnTo>
                <a:close/>
              </a:path>
            </a:pathLst>
          </a:custGeom>
          <a:solidFill>
            <a:srgbClr val="6A2100">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74" name="Isosceles Triangle 341"/>
          <p:cNvSpPr/>
          <p:nvPr userDrawn="1"/>
        </p:nvSpPr>
        <p:spPr>
          <a:xfrm>
            <a:off x="4252913" y="5059363"/>
            <a:ext cx="942975" cy="900112"/>
          </a:xfrm>
          <a:custGeom>
            <a:avLst/>
            <a:gdLst/>
            <a:ahLst/>
            <a:cxnLst/>
            <a:rect l="l" t="t" r="r" b="b"/>
            <a:pathLst>
              <a:path w="943508" h="899050">
                <a:moveTo>
                  <a:pt x="471754" y="0"/>
                </a:moveTo>
                <a:lnTo>
                  <a:pt x="943508" y="899050"/>
                </a:lnTo>
                <a:lnTo>
                  <a:pt x="0" y="899050"/>
                </a:lnTo>
                <a:close/>
              </a:path>
            </a:pathLst>
          </a:custGeom>
          <a:solidFill>
            <a:srgbClr val="EF613F">
              <a:alpha val="16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75" name="Isosceles Triangle 341"/>
          <p:cNvSpPr/>
          <p:nvPr userDrawn="1"/>
        </p:nvSpPr>
        <p:spPr>
          <a:xfrm>
            <a:off x="2365375" y="3262313"/>
            <a:ext cx="942975" cy="898525"/>
          </a:xfrm>
          <a:custGeom>
            <a:avLst/>
            <a:gdLst/>
            <a:ahLst/>
            <a:cxnLst/>
            <a:rect l="l" t="t" r="r" b="b"/>
            <a:pathLst>
              <a:path w="943508" h="899050">
                <a:moveTo>
                  <a:pt x="471754" y="0"/>
                </a:moveTo>
                <a:lnTo>
                  <a:pt x="943508" y="899050"/>
                </a:lnTo>
                <a:lnTo>
                  <a:pt x="0" y="899050"/>
                </a:lnTo>
                <a:close/>
              </a:path>
            </a:pathLst>
          </a:custGeom>
          <a:solidFill>
            <a:srgbClr val="EF613F">
              <a:alpha val="16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78" name="Isosceles Triangle 341"/>
          <p:cNvSpPr/>
          <p:nvPr userDrawn="1"/>
        </p:nvSpPr>
        <p:spPr>
          <a:xfrm>
            <a:off x="3308350" y="1463675"/>
            <a:ext cx="944563" cy="898525"/>
          </a:xfrm>
          <a:custGeom>
            <a:avLst/>
            <a:gdLst/>
            <a:ahLst/>
            <a:cxnLst/>
            <a:rect l="l" t="t" r="r" b="b"/>
            <a:pathLst>
              <a:path w="943508" h="899050">
                <a:moveTo>
                  <a:pt x="471754" y="0"/>
                </a:moveTo>
                <a:lnTo>
                  <a:pt x="943508" y="899050"/>
                </a:lnTo>
                <a:lnTo>
                  <a:pt x="0" y="899050"/>
                </a:lnTo>
                <a:close/>
              </a:path>
            </a:pathLst>
          </a:custGeom>
          <a:solidFill>
            <a:srgbClr val="3B88A5">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79" name="Isosceles Triangle 341"/>
          <p:cNvSpPr/>
          <p:nvPr userDrawn="1"/>
        </p:nvSpPr>
        <p:spPr>
          <a:xfrm>
            <a:off x="6138863" y="3262313"/>
            <a:ext cx="944562" cy="898525"/>
          </a:xfrm>
          <a:custGeom>
            <a:avLst/>
            <a:gdLst/>
            <a:ahLst/>
            <a:cxnLst/>
            <a:rect l="l" t="t" r="r" b="b"/>
            <a:pathLst>
              <a:path w="943508" h="899050">
                <a:moveTo>
                  <a:pt x="471754" y="0"/>
                </a:moveTo>
                <a:lnTo>
                  <a:pt x="943508" y="899050"/>
                </a:lnTo>
                <a:lnTo>
                  <a:pt x="0" y="899050"/>
                </a:lnTo>
                <a:close/>
              </a:path>
            </a:pathLst>
          </a:custGeom>
          <a:solidFill>
            <a:srgbClr val="EF613F">
              <a:alpha val="16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80" name="Isosceles Triangle 341"/>
          <p:cNvSpPr/>
          <p:nvPr userDrawn="1"/>
        </p:nvSpPr>
        <p:spPr>
          <a:xfrm>
            <a:off x="7083425" y="2362200"/>
            <a:ext cx="942975" cy="900113"/>
          </a:xfrm>
          <a:custGeom>
            <a:avLst/>
            <a:gdLst/>
            <a:ahLst/>
            <a:cxnLst/>
            <a:rect l="l" t="t" r="r" b="b"/>
            <a:pathLst>
              <a:path w="943508" h="899050">
                <a:moveTo>
                  <a:pt x="471754" y="0"/>
                </a:moveTo>
                <a:lnTo>
                  <a:pt x="943508" y="899050"/>
                </a:lnTo>
                <a:lnTo>
                  <a:pt x="0" y="899050"/>
                </a:lnTo>
                <a:close/>
              </a:path>
            </a:pathLst>
          </a:custGeom>
          <a:solidFill>
            <a:srgbClr val="D54A19">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81" name="Isosceles Triangle 341"/>
          <p:cNvSpPr/>
          <p:nvPr userDrawn="1"/>
        </p:nvSpPr>
        <p:spPr>
          <a:xfrm>
            <a:off x="6610350" y="1463675"/>
            <a:ext cx="944563" cy="898525"/>
          </a:xfrm>
          <a:custGeom>
            <a:avLst/>
            <a:gdLst/>
            <a:ahLst/>
            <a:cxnLst/>
            <a:rect l="l" t="t" r="r" b="b"/>
            <a:pathLst>
              <a:path w="943508" h="899050">
                <a:moveTo>
                  <a:pt x="471754" y="0"/>
                </a:moveTo>
                <a:lnTo>
                  <a:pt x="943508" y="899050"/>
                </a:lnTo>
                <a:lnTo>
                  <a:pt x="0" y="899050"/>
                </a:lnTo>
                <a:close/>
              </a:path>
            </a:pathLst>
          </a:custGeom>
          <a:solidFill>
            <a:srgbClr val="6A2100">
              <a:alpha val="1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Tree>
  </p:cSld>
  <p:clrMap bg1="lt1" tx1="dk1" bg2="lt2" tx2="dk2" accent1="accent1" accent2="accent2" accent3="accent3" accent4="accent4" accent5="accent5" accent6="accent6" hlink="hlink" folHlink="folHlink"/>
  <p:sldLayoutIdLst>
    <p:sldLayoutId id="2147484138"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Lst>
  <p:txStyles>
    <p:titleStyle>
      <a:lvl1pPr algn="l" rtl="0" eaLnBrk="0" fontAlgn="base" hangingPunct="0">
        <a:spcBef>
          <a:spcPct val="0"/>
        </a:spcBef>
        <a:spcAft>
          <a:spcPct val="0"/>
        </a:spcAft>
        <a:defRPr sz="3200" b="1">
          <a:solidFill>
            <a:schemeClr val="tx1"/>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1"/>
          </a:solidFill>
          <a:latin typeface="Arial" charset="0"/>
        </a:defRPr>
      </a:lvl6pPr>
      <a:lvl7pPr marL="914400" algn="ctr" rtl="0" fontAlgn="base">
        <a:spcBef>
          <a:spcPct val="0"/>
        </a:spcBef>
        <a:spcAft>
          <a:spcPct val="0"/>
        </a:spcAft>
        <a:defRPr sz="3600" b="1">
          <a:solidFill>
            <a:schemeClr val="tx1"/>
          </a:solidFill>
          <a:latin typeface="Arial" charset="0"/>
        </a:defRPr>
      </a:lvl7pPr>
      <a:lvl8pPr marL="1371600" algn="ctr" rtl="0" fontAlgn="base">
        <a:spcBef>
          <a:spcPct val="0"/>
        </a:spcBef>
        <a:spcAft>
          <a:spcPct val="0"/>
        </a:spcAft>
        <a:defRPr sz="3600" b="1">
          <a:solidFill>
            <a:schemeClr val="tx1"/>
          </a:solidFill>
          <a:latin typeface="Arial" charset="0"/>
        </a:defRPr>
      </a:lvl8pPr>
      <a:lvl9pPr marL="1828800" algn="ctr"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1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1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3"/>
          <p:cNvSpPr>
            <a:spLocks noGrp="1" noChangeArrowheads="1"/>
          </p:cNvSpPr>
          <p:nvPr userDrawn="1">
            <p:ph type="body" idx="1"/>
          </p:nvPr>
        </p:nvSpPr>
        <p:spPr bwMode="auto">
          <a:xfrm>
            <a:off x="338138" y="1116013"/>
            <a:ext cx="8448675" cy="473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4099" name="Rectangle 2"/>
          <p:cNvSpPr>
            <a:spLocks noGrp="1" noChangeArrowheads="1"/>
          </p:cNvSpPr>
          <p:nvPr userDrawn="1">
            <p:ph type="title"/>
          </p:nvPr>
        </p:nvSpPr>
        <p:spPr bwMode="auto">
          <a:xfrm>
            <a:off x="347663" y="354013"/>
            <a:ext cx="844867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93" name="Isosceles Triangle 392"/>
          <p:cNvSpPr/>
          <p:nvPr userDrawn="1"/>
        </p:nvSpPr>
        <p:spPr>
          <a:xfrm>
            <a:off x="5816600" y="6254750"/>
            <a:ext cx="311150" cy="295275"/>
          </a:xfrm>
          <a:prstGeom prst="triangle">
            <a:avLst/>
          </a:prstGeom>
          <a:solidFill>
            <a:srgbClr val="A7CD28">
              <a:alpha val="18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394" name="Isosceles Triangle 393"/>
          <p:cNvSpPr/>
          <p:nvPr userDrawn="1"/>
        </p:nvSpPr>
        <p:spPr>
          <a:xfrm>
            <a:off x="5661025" y="6550025"/>
            <a:ext cx="311150" cy="298450"/>
          </a:xfrm>
          <a:prstGeom prst="triangle">
            <a:avLst/>
          </a:prstGeom>
          <a:solidFill>
            <a:srgbClr val="D3122E">
              <a:alpha val="4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395" name="Isosceles Triangle 394"/>
          <p:cNvSpPr/>
          <p:nvPr userDrawn="1"/>
        </p:nvSpPr>
        <p:spPr>
          <a:xfrm>
            <a:off x="5972175" y="6553200"/>
            <a:ext cx="314325" cy="295275"/>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09" name="Isosceles Triangle 408"/>
          <p:cNvSpPr/>
          <p:nvPr userDrawn="1"/>
        </p:nvSpPr>
        <p:spPr>
          <a:xfrm>
            <a:off x="946150" y="6550025"/>
            <a:ext cx="311150" cy="296863"/>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10" name="Isosceles Triangle 409"/>
          <p:cNvSpPr/>
          <p:nvPr userDrawn="1"/>
        </p:nvSpPr>
        <p:spPr>
          <a:xfrm>
            <a:off x="1104900" y="6249988"/>
            <a:ext cx="309563" cy="298450"/>
          </a:xfrm>
          <a:prstGeom prst="triangle">
            <a:avLst/>
          </a:prstGeom>
          <a:solidFill>
            <a:srgbClr val="A7CD28">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11" name="Isosceles Triangle 410"/>
          <p:cNvSpPr/>
          <p:nvPr userDrawn="1"/>
        </p:nvSpPr>
        <p:spPr>
          <a:xfrm>
            <a:off x="1260475" y="5959475"/>
            <a:ext cx="311150" cy="295275"/>
          </a:xfrm>
          <a:prstGeom prst="triangle">
            <a:avLst/>
          </a:prstGeom>
          <a:solidFill>
            <a:srgbClr val="81C12C">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12" name="Isosceles Triangle 411"/>
          <p:cNvSpPr/>
          <p:nvPr userDrawn="1"/>
        </p:nvSpPr>
        <p:spPr>
          <a:xfrm>
            <a:off x="946150" y="5953125"/>
            <a:ext cx="311150" cy="296863"/>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13" name="Isosceles Triangle 412"/>
          <p:cNvSpPr/>
          <p:nvPr userDrawn="1"/>
        </p:nvSpPr>
        <p:spPr>
          <a:xfrm>
            <a:off x="1574800" y="5953125"/>
            <a:ext cx="311150" cy="296863"/>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14" name="Isosceles Triangle 413"/>
          <p:cNvSpPr/>
          <p:nvPr userDrawn="1"/>
        </p:nvSpPr>
        <p:spPr>
          <a:xfrm>
            <a:off x="1260475" y="6550025"/>
            <a:ext cx="311150" cy="296863"/>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15" name="Isosceles Triangle 414"/>
          <p:cNvSpPr/>
          <p:nvPr userDrawn="1"/>
        </p:nvSpPr>
        <p:spPr>
          <a:xfrm>
            <a:off x="1419225" y="6249988"/>
            <a:ext cx="309563" cy="298450"/>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16" name="Isosceles Triangle 415"/>
          <p:cNvSpPr/>
          <p:nvPr userDrawn="1"/>
        </p:nvSpPr>
        <p:spPr>
          <a:xfrm>
            <a:off x="1574800" y="6550025"/>
            <a:ext cx="312738" cy="296863"/>
          </a:xfrm>
          <a:prstGeom prst="triangle">
            <a:avLst/>
          </a:prstGeom>
          <a:solidFill>
            <a:srgbClr val="81C12C">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17" name="Isosceles Triangle 416"/>
          <p:cNvSpPr/>
          <p:nvPr userDrawn="1"/>
        </p:nvSpPr>
        <p:spPr>
          <a:xfrm>
            <a:off x="3175" y="6550025"/>
            <a:ext cx="311150" cy="296863"/>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18" name="Isosceles Triangle 417"/>
          <p:cNvSpPr/>
          <p:nvPr userDrawn="1"/>
        </p:nvSpPr>
        <p:spPr>
          <a:xfrm>
            <a:off x="160338" y="6249988"/>
            <a:ext cx="311150" cy="298450"/>
          </a:xfrm>
          <a:prstGeom prst="triangle">
            <a:avLst/>
          </a:prstGeom>
          <a:solidFill>
            <a:srgbClr val="81C12C">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19" name="Isosceles Triangle 418"/>
          <p:cNvSpPr/>
          <p:nvPr userDrawn="1"/>
        </p:nvSpPr>
        <p:spPr>
          <a:xfrm>
            <a:off x="317500" y="5959475"/>
            <a:ext cx="311150" cy="295275"/>
          </a:xfrm>
          <a:prstGeom prst="triangle">
            <a:avLst/>
          </a:prstGeom>
          <a:solidFill>
            <a:srgbClr val="A7CD28">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20" name="Isosceles Triangle 419"/>
          <p:cNvSpPr/>
          <p:nvPr userDrawn="1"/>
        </p:nvSpPr>
        <p:spPr>
          <a:xfrm>
            <a:off x="3175" y="5953125"/>
            <a:ext cx="311150" cy="296863"/>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21" name="Isosceles Triangle 420"/>
          <p:cNvSpPr/>
          <p:nvPr userDrawn="1"/>
        </p:nvSpPr>
        <p:spPr>
          <a:xfrm>
            <a:off x="635000" y="5953125"/>
            <a:ext cx="311150" cy="296863"/>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22" name="Isosceles Triangle 421"/>
          <p:cNvSpPr/>
          <p:nvPr userDrawn="1"/>
        </p:nvSpPr>
        <p:spPr>
          <a:xfrm>
            <a:off x="317500" y="6556375"/>
            <a:ext cx="311150" cy="295275"/>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23" name="Isosceles Triangle 422"/>
          <p:cNvSpPr/>
          <p:nvPr userDrawn="1"/>
        </p:nvSpPr>
        <p:spPr>
          <a:xfrm>
            <a:off x="474663" y="6249988"/>
            <a:ext cx="311150" cy="298450"/>
          </a:xfrm>
          <a:prstGeom prst="triangle">
            <a:avLst/>
          </a:prstGeom>
          <a:solidFill>
            <a:srgbClr val="D3122E">
              <a:alpha val="4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24" name="Isosceles Triangle 423"/>
          <p:cNvSpPr/>
          <p:nvPr userDrawn="1"/>
        </p:nvSpPr>
        <p:spPr>
          <a:xfrm>
            <a:off x="630238" y="6550025"/>
            <a:ext cx="314325" cy="296863"/>
          </a:xfrm>
          <a:prstGeom prst="triangle">
            <a:avLst/>
          </a:prstGeom>
          <a:solidFill>
            <a:srgbClr val="A7CD28">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25" name="Isosceles Triangle 424"/>
          <p:cNvSpPr/>
          <p:nvPr userDrawn="1"/>
        </p:nvSpPr>
        <p:spPr>
          <a:xfrm>
            <a:off x="788988" y="6254750"/>
            <a:ext cx="311150" cy="295275"/>
          </a:xfrm>
          <a:prstGeom prst="triangle">
            <a:avLst/>
          </a:prstGeom>
          <a:solidFill>
            <a:srgbClr val="81C12C">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26" name="Isosceles Triangle 425"/>
          <p:cNvSpPr/>
          <p:nvPr userDrawn="1"/>
        </p:nvSpPr>
        <p:spPr>
          <a:xfrm>
            <a:off x="-150813" y="6249988"/>
            <a:ext cx="311151" cy="295275"/>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27" name="Isosceles Triangle 426"/>
          <p:cNvSpPr/>
          <p:nvPr userDrawn="1"/>
        </p:nvSpPr>
        <p:spPr>
          <a:xfrm>
            <a:off x="1733550" y="6254750"/>
            <a:ext cx="311150" cy="295275"/>
          </a:xfrm>
          <a:prstGeom prst="triangle">
            <a:avLst/>
          </a:prstGeom>
          <a:solidFill>
            <a:srgbClr val="A7CD28">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28" name="Isosceles Triangle 427"/>
          <p:cNvSpPr/>
          <p:nvPr userDrawn="1"/>
        </p:nvSpPr>
        <p:spPr>
          <a:xfrm>
            <a:off x="1889125" y="5953125"/>
            <a:ext cx="311150" cy="296863"/>
          </a:xfrm>
          <a:prstGeom prst="triangle">
            <a:avLst/>
          </a:prstGeom>
          <a:solidFill>
            <a:srgbClr val="D3122E">
              <a:alpha val="4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32" name="Isosceles Triangle 431"/>
          <p:cNvSpPr/>
          <p:nvPr userDrawn="1"/>
        </p:nvSpPr>
        <p:spPr>
          <a:xfrm>
            <a:off x="2833688" y="6550025"/>
            <a:ext cx="311150" cy="296863"/>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33" name="Isosceles Triangle 432"/>
          <p:cNvSpPr/>
          <p:nvPr userDrawn="1"/>
        </p:nvSpPr>
        <p:spPr>
          <a:xfrm>
            <a:off x="2990850" y="6254750"/>
            <a:ext cx="311150" cy="298450"/>
          </a:xfrm>
          <a:prstGeom prst="triangle">
            <a:avLst/>
          </a:prstGeom>
          <a:solidFill>
            <a:srgbClr val="81C12C">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34" name="Isosceles Triangle 433"/>
          <p:cNvSpPr/>
          <p:nvPr userDrawn="1"/>
        </p:nvSpPr>
        <p:spPr>
          <a:xfrm>
            <a:off x="3146425" y="5959475"/>
            <a:ext cx="311150" cy="295275"/>
          </a:xfrm>
          <a:prstGeom prst="triangle">
            <a:avLst/>
          </a:prstGeom>
          <a:solidFill>
            <a:srgbClr val="A7CD28">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35" name="Isosceles Triangle 434"/>
          <p:cNvSpPr/>
          <p:nvPr userDrawn="1"/>
        </p:nvSpPr>
        <p:spPr>
          <a:xfrm>
            <a:off x="2832100" y="5953125"/>
            <a:ext cx="311150" cy="296863"/>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36" name="Isosceles Triangle 435"/>
          <p:cNvSpPr/>
          <p:nvPr userDrawn="1"/>
        </p:nvSpPr>
        <p:spPr>
          <a:xfrm>
            <a:off x="3460750" y="5953125"/>
            <a:ext cx="311150" cy="296863"/>
          </a:xfrm>
          <a:prstGeom prst="triangle">
            <a:avLst/>
          </a:prstGeom>
          <a:solidFill>
            <a:srgbClr val="81C12C">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37" name="Isosceles Triangle 436"/>
          <p:cNvSpPr/>
          <p:nvPr userDrawn="1"/>
        </p:nvSpPr>
        <p:spPr>
          <a:xfrm>
            <a:off x="3148013" y="6550025"/>
            <a:ext cx="311150" cy="296863"/>
          </a:xfrm>
          <a:prstGeom prst="triangle">
            <a:avLst/>
          </a:prstGeom>
          <a:solidFill>
            <a:srgbClr val="A7CD28">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38" name="Isosceles Triangle 437"/>
          <p:cNvSpPr/>
          <p:nvPr userDrawn="1"/>
        </p:nvSpPr>
        <p:spPr>
          <a:xfrm>
            <a:off x="3305175" y="6249988"/>
            <a:ext cx="311150" cy="298450"/>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39" name="Isosceles Triangle 438"/>
          <p:cNvSpPr/>
          <p:nvPr userDrawn="1"/>
        </p:nvSpPr>
        <p:spPr>
          <a:xfrm>
            <a:off x="3460750" y="6556375"/>
            <a:ext cx="314325" cy="295275"/>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40" name="Isosceles Triangle 439"/>
          <p:cNvSpPr/>
          <p:nvPr userDrawn="1"/>
        </p:nvSpPr>
        <p:spPr>
          <a:xfrm>
            <a:off x="1890713" y="6550025"/>
            <a:ext cx="311150" cy="296863"/>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41" name="Isosceles Triangle 440"/>
          <p:cNvSpPr/>
          <p:nvPr userDrawn="1"/>
        </p:nvSpPr>
        <p:spPr>
          <a:xfrm>
            <a:off x="2047875" y="6249988"/>
            <a:ext cx="311150" cy="298450"/>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42" name="Isosceles Triangle 441"/>
          <p:cNvSpPr/>
          <p:nvPr userDrawn="1"/>
        </p:nvSpPr>
        <p:spPr>
          <a:xfrm>
            <a:off x="2203450" y="5959475"/>
            <a:ext cx="311150" cy="295275"/>
          </a:xfrm>
          <a:prstGeom prst="triangle">
            <a:avLst/>
          </a:prstGeom>
          <a:solidFill>
            <a:srgbClr val="A7CD28">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43" name="Isosceles Triangle 442"/>
          <p:cNvSpPr/>
          <p:nvPr userDrawn="1"/>
        </p:nvSpPr>
        <p:spPr>
          <a:xfrm>
            <a:off x="2517775" y="5953125"/>
            <a:ext cx="311150" cy="296863"/>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44" name="Isosceles Triangle 443"/>
          <p:cNvSpPr/>
          <p:nvPr userDrawn="1"/>
        </p:nvSpPr>
        <p:spPr>
          <a:xfrm>
            <a:off x="2203450" y="6550025"/>
            <a:ext cx="311150" cy="296863"/>
          </a:xfrm>
          <a:prstGeom prst="triangle">
            <a:avLst/>
          </a:prstGeom>
          <a:solidFill>
            <a:srgbClr val="81C12C">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45" name="Isosceles Triangle 444"/>
          <p:cNvSpPr/>
          <p:nvPr userDrawn="1"/>
        </p:nvSpPr>
        <p:spPr>
          <a:xfrm>
            <a:off x="2362200" y="6249988"/>
            <a:ext cx="311150" cy="298450"/>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46" name="Isosceles Triangle 445"/>
          <p:cNvSpPr/>
          <p:nvPr userDrawn="1"/>
        </p:nvSpPr>
        <p:spPr>
          <a:xfrm>
            <a:off x="2517775" y="6550025"/>
            <a:ext cx="312738" cy="296863"/>
          </a:xfrm>
          <a:prstGeom prst="triangle">
            <a:avLst/>
          </a:prstGeom>
          <a:solidFill>
            <a:srgbClr val="A7CD28">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47" name="Isosceles Triangle 446"/>
          <p:cNvSpPr/>
          <p:nvPr userDrawn="1"/>
        </p:nvSpPr>
        <p:spPr>
          <a:xfrm>
            <a:off x="2676525" y="6254750"/>
            <a:ext cx="311150" cy="295275"/>
          </a:xfrm>
          <a:prstGeom prst="triangle">
            <a:avLst/>
          </a:prstGeom>
          <a:solidFill>
            <a:srgbClr val="81C12C">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48" name="Isosceles Triangle 447"/>
          <p:cNvSpPr/>
          <p:nvPr userDrawn="1"/>
        </p:nvSpPr>
        <p:spPr>
          <a:xfrm>
            <a:off x="4721225" y="6556375"/>
            <a:ext cx="311150" cy="295275"/>
          </a:xfrm>
          <a:prstGeom prst="triangle">
            <a:avLst/>
          </a:prstGeom>
          <a:solidFill>
            <a:srgbClr val="81C12C">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49" name="Isosceles Triangle 448"/>
          <p:cNvSpPr/>
          <p:nvPr userDrawn="1"/>
        </p:nvSpPr>
        <p:spPr>
          <a:xfrm>
            <a:off x="4876800" y="6249988"/>
            <a:ext cx="311150" cy="298450"/>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50" name="Isosceles Triangle 449"/>
          <p:cNvSpPr/>
          <p:nvPr userDrawn="1"/>
        </p:nvSpPr>
        <p:spPr>
          <a:xfrm>
            <a:off x="5032375" y="5959475"/>
            <a:ext cx="311150" cy="295275"/>
          </a:xfrm>
          <a:prstGeom prst="triangle">
            <a:avLst/>
          </a:prstGeom>
          <a:solidFill>
            <a:srgbClr val="A7CD28">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51" name="Isosceles Triangle 450"/>
          <p:cNvSpPr/>
          <p:nvPr userDrawn="1"/>
        </p:nvSpPr>
        <p:spPr>
          <a:xfrm>
            <a:off x="4718050" y="5953125"/>
            <a:ext cx="311150" cy="296863"/>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52" name="Isosceles Triangle 451"/>
          <p:cNvSpPr/>
          <p:nvPr userDrawn="1"/>
        </p:nvSpPr>
        <p:spPr>
          <a:xfrm>
            <a:off x="5346700" y="5953125"/>
            <a:ext cx="311150" cy="296863"/>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53" name="Isosceles Triangle 452"/>
          <p:cNvSpPr/>
          <p:nvPr userDrawn="1"/>
        </p:nvSpPr>
        <p:spPr>
          <a:xfrm>
            <a:off x="5033963" y="6550025"/>
            <a:ext cx="311150" cy="296863"/>
          </a:xfrm>
          <a:prstGeom prst="triangle">
            <a:avLst/>
          </a:prstGeom>
          <a:solidFill>
            <a:srgbClr val="81C12C">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54" name="Isosceles Triangle 453"/>
          <p:cNvSpPr/>
          <p:nvPr userDrawn="1"/>
        </p:nvSpPr>
        <p:spPr>
          <a:xfrm>
            <a:off x="5191125" y="6249988"/>
            <a:ext cx="311150" cy="298450"/>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55" name="Isosceles Triangle 454"/>
          <p:cNvSpPr/>
          <p:nvPr userDrawn="1"/>
        </p:nvSpPr>
        <p:spPr>
          <a:xfrm>
            <a:off x="5348288" y="6556375"/>
            <a:ext cx="312737" cy="295275"/>
          </a:xfrm>
          <a:prstGeom prst="triangle">
            <a:avLst/>
          </a:prstGeom>
          <a:solidFill>
            <a:srgbClr val="81C12C">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56" name="Isosceles Triangle 455"/>
          <p:cNvSpPr/>
          <p:nvPr userDrawn="1"/>
        </p:nvSpPr>
        <p:spPr>
          <a:xfrm>
            <a:off x="3776663" y="6550025"/>
            <a:ext cx="311150" cy="296863"/>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57" name="Isosceles Triangle 456"/>
          <p:cNvSpPr/>
          <p:nvPr userDrawn="1"/>
        </p:nvSpPr>
        <p:spPr>
          <a:xfrm>
            <a:off x="3933825" y="6249988"/>
            <a:ext cx="311150" cy="298450"/>
          </a:xfrm>
          <a:prstGeom prst="triangle">
            <a:avLst/>
          </a:prstGeom>
          <a:solidFill>
            <a:srgbClr val="81C12C">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58" name="Isosceles Triangle 457"/>
          <p:cNvSpPr/>
          <p:nvPr userDrawn="1"/>
        </p:nvSpPr>
        <p:spPr>
          <a:xfrm>
            <a:off x="4089400" y="5959475"/>
            <a:ext cx="311150" cy="295275"/>
          </a:xfrm>
          <a:prstGeom prst="triangle">
            <a:avLst/>
          </a:prstGeom>
          <a:solidFill>
            <a:srgbClr val="81C12C">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59" name="Isosceles Triangle 458"/>
          <p:cNvSpPr/>
          <p:nvPr userDrawn="1"/>
        </p:nvSpPr>
        <p:spPr>
          <a:xfrm>
            <a:off x="3775075" y="5953125"/>
            <a:ext cx="311150" cy="296863"/>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60" name="Isosceles Triangle 459"/>
          <p:cNvSpPr/>
          <p:nvPr userDrawn="1"/>
        </p:nvSpPr>
        <p:spPr>
          <a:xfrm>
            <a:off x="4403725" y="5953125"/>
            <a:ext cx="311150" cy="296863"/>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61" name="Isosceles Triangle 460"/>
          <p:cNvSpPr/>
          <p:nvPr userDrawn="1"/>
        </p:nvSpPr>
        <p:spPr>
          <a:xfrm>
            <a:off x="4090988" y="6556375"/>
            <a:ext cx="311150" cy="295275"/>
          </a:xfrm>
          <a:prstGeom prst="triangle">
            <a:avLst/>
          </a:prstGeom>
          <a:solidFill>
            <a:srgbClr val="81C12C">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62" name="Isosceles Triangle 461"/>
          <p:cNvSpPr/>
          <p:nvPr userDrawn="1"/>
        </p:nvSpPr>
        <p:spPr>
          <a:xfrm>
            <a:off x="4248150" y="6249988"/>
            <a:ext cx="311150" cy="298450"/>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63" name="Isosceles Triangle 462"/>
          <p:cNvSpPr/>
          <p:nvPr userDrawn="1"/>
        </p:nvSpPr>
        <p:spPr>
          <a:xfrm>
            <a:off x="4405313" y="6550025"/>
            <a:ext cx="312737" cy="296863"/>
          </a:xfrm>
          <a:prstGeom prst="triangle">
            <a:avLst/>
          </a:prstGeom>
          <a:solidFill>
            <a:srgbClr val="A7CD28">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64" name="Isosceles Triangle 463"/>
          <p:cNvSpPr/>
          <p:nvPr userDrawn="1"/>
        </p:nvSpPr>
        <p:spPr>
          <a:xfrm>
            <a:off x="4562475" y="6254750"/>
            <a:ext cx="311150" cy="295275"/>
          </a:xfrm>
          <a:prstGeom prst="triangle">
            <a:avLst/>
          </a:prstGeom>
          <a:solidFill>
            <a:srgbClr val="81C12C">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65" name="Isosceles Triangle 464"/>
          <p:cNvSpPr/>
          <p:nvPr userDrawn="1"/>
        </p:nvSpPr>
        <p:spPr>
          <a:xfrm>
            <a:off x="3619500" y="6249988"/>
            <a:ext cx="311150" cy="295275"/>
          </a:xfrm>
          <a:prstGeom prst="triangle">
            <a:avLst/>
          </a:prstGeom>
          <a:solidFill>
            <a:srgbClr val="264715">
              <a:alpha val="3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66" name="Isosceles Triangle 465"/>
          <p:cNvSpPr/>
          <p:nvPr userDrawn="1"/>
        </p:nvSpPr>
        <p:spPr>
          <a:xfrm>
            <a:off x="5505450" y="6254750"/>
            <a:ext cx="311150" cy="295275"/>
          </a:xfrm>
          <a:prstGeom prst="triangle">
            <a:avLst/>
          </a:prstGeom>
          <a:solidFill>
            <a:srgbClr val="4A812C">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467" name="Isosceles Triangle 466"/>
          <p:cNvSpPr/>
          <p:nvPr userDrawn="1"/>
        </p:nvSpPr>
        <p:spPr>
          <a:xfrm>
            <a:off x="5661025" y="5959475"/>
            <a:ext cx="311150" cy="295275"/>
          </a:xfrm>
          <a:prstGeom prst="triangle">
            <a:avLst/>
          </a:prstGeom>
          <a:solidFill>
            <a:srgbClr val="A7CD28">
              <a:alpha val="4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pic>
        <p:nvPicPr>
          <p:cNvPr id="4159" name="Picture 17" descr="ENU_Logo_be0f34.pn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477000" y="6135688"/>
            <a:ext cx="22002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39" r:id="rId1"/>
    <p:sldLayoutId id="2147484115" r:id="rId2"/>
    <p:sldLayoutId id="2147484116" r:id="rId3"/>
    <p:sldLayoutId id="2147484117" r:id="rId4"/>
    <p:sldLayoutId id="2147484118" r:id="rId5"/>
    <p:sldLayoutId id="2147484119" r:id="rId6"/>
    <p:sldLayoutId id="2147484120" r:id="rId7"/>
    <p:sldLayoutId id="2147484121" r:id="rId8"/>
    <p:sldLayoutId id="2147484122" r:id="rId9"/>
    <p:sldLayoutId id="2147484123" r:id="rId10"/>
    <p:sldLayoutId id="2147484124" r:id="rId11"/>
  </p:sldLayoutIdLst>
  <p:timing>
    <p:tnLst>
      <p:par>
        <p:cTn id="1" dur="indefinite" restart="never" nodeType="tmRoot"/>
      </p:par>
    </p:tnLst>
  </p:timing>
  <p:txStyles>
    <p:titleStyle>
      <a:lvl1pPr algn="l" rtl="0" eaLnBrk="0" fontAlgn="base" hangingPunct="0">
        <a:spcBef>
          <a:spcPct val="0"/>
        </a:spcBef>
        <a:spcAft>
          <a:spcPct val="0"/>
        </a:spcAft>
        <a:defRPr sz="3200" b="1">
          <a:solidFill>
            <a:schemeClr val="tx1"/>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1"/>
          </a:solidFill>
          <a:latin typeface="Arial" charset="0"/>
        </a:defRPr>
      </a:lvl6pPr>
      <a:lvl7pPr marL="914400" algn="ctr" rtl="0" fontAlgn="base">
        <a:spcBef>
          <a:spcPct val="0"/>
        </a:spcBef>
        <a:spcAft>
          <a:spcPct val="0"/>
        </a:spcAft>
        <a:defRPr sz="3600" b="1">
          <a:solidFill>
            <a:schemeClr val="tx1"/>
          </a:solidFill>
          <a:latin typeface="Arial" charset="0"/>
        </a:defRPr>
      </a:lvl7pPr>
      <a:lvl8pPr marL="1371600" algn="ctr" rtl="0" fontAlgn="base">
        <a:spcBef>
          <a:spcPct val="0"/>
        </a:spcBef>
        <a:spcAft>
          <a:spcPct val="0"/>
        </a:spcAft>
        <a:defRPr sz="3600" b="1">
          <a:solidFill>
            <a:schemeClr val="tx1"/>
          </a:solidFill>
          <a:latin typeface="Arial" charset="0"/>
        </a:defRPr>
      </a:lvl8pPr>
      <a:lvl9pPr marL="1828800" algn="ctr"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1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1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395288" y="1235075"/>
            <a:ext cx="844867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3" name="Rectangle 3"/>
          <p:cNvSpPr>
            <a:spLocks noGrp="1" noChangeArrowheads="1"/>
          </p:cNvSpPr>
          <p:nvPr>
            <p:ph type="body" idx="1"/>
          </p:nvPr>
        </p:nvSpPr>
        <p:spPr bwMode="auto">
          <a:xfrm>
            <a:off x="395288" y="1963738"/>
            <a:ext cx="8448675" cy="422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pic>
        <p:nvPicPr>
          <p:cNvPr id="5124" name="Picture 17" descr="ENU_Logo_be0f34.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594475" y="352425"/>
            <a:ext cx="22002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Isosceles Triangle 10"/>
          <p:cNvSpPr/>
          <p:nvPr userDrawn="1"/>
        </p:nvSpPr>
        <p:spPr>
          <a:xfrm rot="5400000">
            <a:off x="-7143" y="6273006"/>
            <a:ext cx="303212" cy="288925"/>
          </a:xfrm>
          <a:prstGeom prst="triangle">
            <a:avLst/>
          </a:prstGeom>
          <a:solidFill>
            <a:srgbClr val="F37F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19" name="Isosceles Triangle 18"/>
          <p:cNvSpPr/>
          <p:nvPr userDrawn="1"/>
        </p:nvSpPr>
        <p:spPr>
          <a:xfrm rot="5400000">
            <a:off x="-7143" y="6580981"/>
            <a:ext cx="303212" cy="288925"/>
          </a:xfrm>
          <a:prstGeom prst="triangle">
            <a:avLst/>
          </a:prstGeom>
          <a:solidFill>
            <a:srgbClr val="EF61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0" name="Isosceles Triangle 29"/>
          <p:cNvSpPr/>
          <p:nvPr userDrawn="1"/>
        </p:nvSpPr>
        <p:spPr>
          <a:xfrm flipV="1">
            <a:off x="609600" y="0"/>
            <a:ext cx="304800" cy="288925"/>
          </a:xfrm>
          <a:prstGeom prst="triangle">
            <a:avLst/>
          </a:prstGeom>
          <a:solidFill>
            <a:srgbClr val="F37F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32" name="Isosceles Triangle 31"/>
          <p:cNvSpPr/>
          <p:nvPr userDrawn="1"/>
        </p:nvSpPr>
        <p:spPr bwMode="auto">
          <a:xfrm flipV="1">
            <a:off x="0" y="0"/>
            <a:ext cx="304800" cy="288925"/>
          </a:xfrm>
          <a:prstGeom prst="triangle">
            <a:avLst/>
          </a:prstGeom>
          <a:solidFill>
            <a:srgbClr val="EF61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4" name="Isosceles Triangle 33"/>
          <p:cNvSpPr/>
          <p:nvPr userDrawn="1"/>
        </p:nvSpPr>
        <p:spPr bwMode="auto">
          <a:xfrm flipV="1">
            <a:off x="304800" y="0"/>
            <a:ext cx="304800" cy="288925"/>
          </a:xfrm>
          <a:prstGeom prst="triangle">
            <a:avLst/>
          </a:prstGeom>
          <a:solidFill>
            <a:srgbClr val="6A21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36" name="Isosceles Triangle 35"/>
          <p:cNvSpPr/>
          <p:nvPr userDrawn="1"/>
        </p:nvSpPr>
        <p:spPr bwMode="auto">
          <a:xfrm>
            <a:off x="8228013" y="6569075"/>
            <a:ext cx="304800" cy="288925"/>
          </a:xfrm>
          <a:prstGeom prst="triangle">
            <a:avLst/>
          </a:prstGeom>
          <a:solidFill>
            <a:srgbClr val="EF61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
        <p:nvSpPr>
          <p:cNvPr id="37" name="Isosceles Triangle 36"/>
          <p:cNvSpPr/>
          <p:nvPr userDrawn="1"/>
        </p:nvSpPr>
        <p:spPr bwMode="auto">
          <a:xfrm>
            <a:off x="8535988" y="6569075"/>
            <a:ext cx="301625" cy="288925"/>
          </a:xfrm>
          <a:prstGeom prst="triangle">
            <a:avLst/>
          </a:prstGeom>
          <a:solidFill>
            <a:srgbClr val="6A21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FF0000"/>
              </a:solidFill>
            </a:endParaRPr>
          </a:p>
        </p:txBody>
      </p:sp>
      <p:sp>
        <p:nvSpPr>
          <p:cNvPr id="38" name="Isosceles Triangle 37"/>
          <p:cNvSpPr/>
          <p:nvPr userDrawn="1"/>
        </p:nvSpPr>
        <p:spPr bwMode="auto">
          <a:xfrm>
            <a:off x="8840788" y="6569075"/>
            <a:ext cx="303212" cy="288925"/>
          </a:xfrm>
          <a:prstGeom prst="triangle">
            <a:avLst/>
          </a:prstGeom>
          <a:solidFill>
            <a:srgbClr val="EF61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914400" eaLnBrk="1" hangingPunct="1">
              <a:defRPr/>
            </a:pPr>
            <a:endParaRPr lang="en-US">
              <a:solidFill>
                <a:srgbClr val="51C0E3"/>
              </a:solidFill>
            </a:endParaRPr>
          </a:p>
        </p:txBody>
      </p:sp>
    </p:spTree>
  </p:cSld>
  <p:clrMap bg1="lt1" tx1="dk1" bg2="lt2" tx2="dk2" accent1="accent1" accent2="accent2" accent3="accent3" accent4="accent4" accent5="accent5" accent6="accent6" hlink="hlink" folHlink="folHlink"/>
  <p:sldLayoutIdLst>
    <p:sldLayoutId id="2147484141" r:id="rId1"/>
    <p:sldLayoutId id="2147484125" r:id="rId2"/>
    <p:sldLayoutId id="2147484126" r:id="rId3"/>
    <p:sldLayoutId id="2147484127" r:id="rId4"/>
    <p:sldLayoutId id="2147484128" r:id="rId5"/>
    <p:sldLayoutId id="2147484129" r:id="rId6"/>
    <p:sldLayoutId id="2147484130" r:id="rId7"/>
    <p:sldLayoutId id="2147484131" r:id="rId8"/>
    <p:sldLayoutId id="2147484132" r:id="rId9"/>
    <p:sldLayoutId id="2147484133" r:id="rId10"/>
    <p:sldLayoutId id="2147484134" r:id="rId11"/>
  </p:sldLayoutIdLst>
  <p:txStyles>
    <p:titleStyle>
      <a:lvl1pPr algn="l" rtl="0" eaLnBrk="0" fontAlgn="base" hangingPunct="0">
        <a:spcBef>
          <a:spcPct val="0"/>
        </a:spcBef>
        <a:spcAft>
          <a:spcPct val="0"/>
        </a:spcAft>
        <a:defRPr sz="3200" b="1">
          <a:solidFill>
            <a:schemeClr val="tx1"/>
          </a:solidFill>
          <a:latin typeface="+mj-lt"/>
          <a:ea typeface="MS PGothic" panose="020B0600070205080204" pitchFamily="34" charset="-128"/>
          <a:cs typeface="ＭＳ Ｐゴシック" charset="0"/>
        </a:defRPr>
      </a:lvl1pPr>
      <a:lvl2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2pPr>
      <a:lvl3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3pPr>
      <a:lvl4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4pPr>
      <a:lvl5pPr algn="l" rtl="0" eaLnBrk="0" fontAlgn="base" hangingPunct="0">
        <a:spcBef>
          <a:spcPct val="0"/>
        </a:spcBef>
        <a:spcAft>
          <a:spcPct val="0"/>
        </a:spcAft>
        <a:defRPr sz="3200" b="1">
          <a:solidFill>
            <a:schemeClr val="tx1"/>
          </a:solidFill>
          <a:latin typeface="Arial" charset="0"/>
          <a:ea typeface="MS PGothic" panose="020B0600070205080204" pitchFamily="34" charset="-128"/>
          <a:cs typeface="ＭＳ Ｐゴシック" charset="0"/>
        </a:defRPr>
      </a:lvl5pPr>
      <a:lvl6pPr marL="457200" algn="ctr" rtl="0" fontAlgn="base">
        <a:spcBef>
          <a:spcPct val="0"/>
        </a:spcBef>
        <a:spcAft>
          <a:spcPct val="0"/>
        </a:spcAft>
        <a:defRPr sz="3600" b="1">
          <a:solidFill>
            <a:schemeClr val="tx1"/>
          </a:solidFill>
          <a:latin typeface="Arial" charset="0"/>
        </a:defRPr>
      </a:lvl6pPr>
      <a:lvl7pPr marL="914400" algn="ctr" rtl="0" fontAlgn="base">
        <a:spcBef>
          <a:spcPct val="0"/>
        </a:spcBef>
        <a:spcAft>
          <a:spcPct val="0"/>
        </a:spcAft>
        <a:defRPr sz="3600" b="1">
          <a:solidFill>
            <a:schemeClr val="tx1"/>
          </a:solidFill>
          <a:latin typeface="Arial" charset="0"/>
        </a:defRPr>
      </a:lvl7pPr>
      <a:lvl8pPr marL="1371600" algn="ctr" rtl="0" fontAlgn="base">
        <a:spcBef>
          <a:spcPct val="0"/>
        </a:spcBef>
        <a:spcAft>
          <a:spcPct val="0"/>
        </a:spcAft>
        <a:defRPr sz="3600" b="1">
          <a:solidFill>
            <a:schemeClr val="tx1"/>
          </a:solidFill>
          <a:latin typeface="Arial" charset="0"/>
        </a:defRPr>
      </a:lvl8pPr>
      <a:lvl9pPr marL="1828800" algn="ctr"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Char char="–"/>
        <a:defRPr sz="16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1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3.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888" y="1473201"/>
            <a:ext cx="7863610" cy="1498600"/>
          </a:xfrm>
          <a:prstGeom prst="rect">
            <a:avLst/>
          </a:prstGeom>
        </p:spPr>
      </p:pic>
      <p:sp>
        <p:nvSpPr>
          <p:cNvPr id="3" name="TextBox 2"/>
          <p:cNvSpPr txBox="1"/>
          <p:nvPr/>
        </p:nvSpPr>
        <p:spPr>
          <a:xfrm>
            <a:off x="660400" y="3606801"/>
            <a:ext cx="7484533" cy="1384995"/>
          </a:xfrm>
          <a:prstGeom prst="rect">
            <a:avLst/>
          </a:prstGeom>
          <a:noFill/>
        </p:spPr>
        <p:txBody>
          <a:bodyPr wrap="square" rtlCol="0">
            <a:spAutoFit/>
          </a:bodyPr>
          <a:lstStyle/>
          <a:p>
            <a:r>
              <a:rPr lang="en-GB" sz="3600" dirty="0" smtClean="0"/>
              <a:t>Prof J. Chick and Dr J. Gill</a:t>
            </a:r>
          </a:p>
          <a:p>
            <a:r>
              <a:rPr lang="en-GB" altLang="en-US" sz="2400" i="1" dirty="0" smtClean="0"/>
              <a:t>J C is Medical </a:t>
            </a:r>
            <a:r>
              <a:rPr lang="en-GB" altLang="en-US" sz="2400" i="1" dirty="0"/>
              <a:t>Director at Castle Craig </a:t>
            </a:r>
            <a:r>
              <a:rPr lang="en-GB" altLang="en-US" sz="2400" i="1" dirty="0" smtClean="0"/>
              <a:t>Hospital, Scotland</a:t>
            </a:r>
            <a:endParaRPr lang="en-GB" sz="2400" i="1" dirty="0"/>
          </a:p>
        </p:txBody>
      </p:sp>
    </p:spTree>
    <p:extLst>
      <p:ext uri="{BB962C8B-B14F-4D97-AF65-F5344CB8AC3E}">
        <p14:creationId xmlns:p14="http://schemas.microsoft.com/office/powerpoint/2010/main" val="2114695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406732561"/>
              </p:ext>
            </p:extLst>
          </p:nvPr>
        </p:nvGraphicFramePr>
        <p:xfrm>
          <a:off x="322729" y="1004047"/>
          <a:ext cx="8498542" cy="58539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2600" y="792163"/>
            <a:ext cx="59563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TextBox 4"/>
          <p:cNvSpPr txBox="1">
            <a:spLocks noChangeArrowheads="1"/>
          </p:cNvSpPr>
          <p:nvPr/>
        </p:nvSpPr>
        <p:spPr bwMode="auto">
          <a:xfrm>
            <a:off x="419100" y="5851525"/>
            <a:ext cx="6832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200"/>
              <a:t>Price distribution of units purchased off trade as vodka by study group (data collected 2012). For comparison, data from Robinson and Beeston (2013) produced from the Nielsen off-trade dataset (excluding discount retailers) are shown (% of all off-trade vodka (L pure alcohol)) and sold in Scotland during 2012.  </a:t>
            </a:r>
          </a:p>
          <a:p>
            <a:pPr eaLnBrk="1" hangingPunct="1">
              <a:spcBef>
                <a:spcPct val="0"/>
              </a:spcBef>
              <a:buFontTx/>
              <a:buNone/>
            </a:pPr>
            <a:endParaRPr lang="en-GB" altLang="en-US" sz="1200"/>
          </a:p>
        </p:txBody>
      </p:sp>
      <p:sp>
        <p:nvSpPr>
          <p:cNvPr id="25604" name="TextBox 1"/>
          <p:cNvSpPr txBox="1">
            <a:spLocks noChangeArrowheads="1"/>
          </p:cNvSpPr>
          <p:nvPr/>
        </p:nvSpPr>
        <p:spPr bwMode="auto">
          <a:xfrm>
            <a:off x="482600" y="134938"/>
            <a:ext cx="15795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2400" b="1">
                <a:solidFill>
                  <a:srgbClr val="00B050"/>
                </a:solidFill>
              </a:rPr>
              <a:t>VODKA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2600" y="792163"/>
            <a:ext cx="595630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extBox 4"/>
          <p:cNvSpPr txBox="1">
            <a:spLocks noChangeArrowheads="1"/>
          </p:cNvSpPr>
          <p:nvPr/>
        </p:nvSpPr>
        <p:spPr bwMode="auto">
          <a:xfrm>
            <a:off x="419100" y="5851525"/>
            <a:ext cx="6832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200"/>
              <a:t>Price distribution of units purchased off trade as vodka by study group (data collected 2012). For comparison, data from Robinson and Beeston (2013) produced from the Nielsen off-trade dataset (excluding discount retailers) are shown (% of all off-trade vodka (L pure alcohol)) and sold in Scotland during 2012.  </a:t>
            </a:r>
          </a:p>
          <a:p>
            <a:pPr eaLnBrk="1" hangingPunct="1">
              <a:spcBef>
                <a:spcPct val="0"/>
              </a:spcBef>
              <a:buFontTx/>
              <a:buNone/>
            </a:pPr>
            <a:endParaRPr lang="en-GB" altLang="en-US" sz="1200"/>
          </a:p>
        </p:txBody>
      </p:sp>
      <p:sp>
        <p:nvSpPr>
          <p:cNvPr id="26628" name="TextBox 1"/>
          <p:cNvSpPr txBox="1">
            <a:spLocks noChangeArrowheads="1"/>
          </p:cNvSpPr>
          <p:nvPr/>
        </p:nvSpPr>
        <p:spPr bwMode="auto">
          <a:xfrm>
            <a:off x="482600" y="134938"/>
            <a:ext cx="15795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2400" b="1">
                <a:solidFill>
                  <a:srgbClr val="00B050"/>
                </a:solidFill>
              </a:rPr>
              <a:t>VODKA</a:t>
            </a:r>
          </a:p>
        </p:txBody>
      </p:sp>
      <p:sp>
        <p:nvSpPr>
          <p:cNvPr id="26629" name="TextBox 2"/>
          <p:cNvSpPr txBox="1">
            <a:spLocks noChangeArrowheads="1"/>
          </p:cNvSpPr>
          <p:nvPr/>
        </p:nvSpPr>
        <p:spPr bwMode="auto">
          <a:xfrm>
            <a:off x="6624638" y="1862138"/>
            <a:ext cx="2246312" cy="3675062"/>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800"/>
              <a:t>54% purchased below 40 ppu.</a:t>
            </a:r>
          </a:p>
          <a:p>
            <a:pPr eaLnBrk="1" hangingPunct="1">
              <a:spcBef>
                <a:spcPct val="0"/>
              </a:spcBef>
              <a:buFontTx/>
              <a:buNone/>
            </a:pPr>
            <a:r>
              <a:rPr lang="en-GB" altLang="en-US" sz="1800"/>
              <a:t>(wider population 29%)</a:t>
            </a:r>
          </a:p>
          <a:p>
            <a:pPr eaLnBrk="1" hangingPunct="1">
              <a:spcBef>
                <a:spcPct val="0"/>
              </a:spcBef>
              <a:buFontTx/>
              <a:buNone/>
            </a:pPr>
            <a:endParaRPr lang="en-GB" altLang="en-US" sz="1800"/>
          </a:p>
          <a:p>
            <a:pPr eaLnBrk="1" hangingPunct="1">
              <a:spcBef>
                <a:spcPct val="0"/>
              </a:spcBef>
              <a:buFontTx/>
              <a:buNone/>
            </a:pPr>
            <a:r>
              <a:rPr lang="en-GB" altLang="en-US" sz="1800"/>
              <a:t>97% from Off-sales.</a:t>
            </a:r>
          </a:p>
          <a:p>
            <a:pPr eaLnBrk="1" hangingPunct="1">
              <a:spcBef>
                <a:spcPct val="0"/>
              </a:spcBef>
              <a:buFontTx/>
              <a:buNone/>
            </a:pPr>
            <a:r>
              <a:rPr lang="en-GB" altLang="en-US" sz="1800"/>
              <a:t>(37% from supermarkets)</a:t>
            </a:r>
          </a:p>
          <a:p>
            <a:pPr eaLnBrk="1" hangingPunct="1">
              <a:spcBef>
                <a:spcPct val="0"/>
              </a:spcBef>
              <a:buFontTx/>
              <a:buNone/>
            </a:pPr>
            <a:r>
              <a:rPr lang="en-GB" altLang="en-US" sz="1800"/>
              <a:t>No difference in mean price paid between corner shops and supermarkets.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0213" y="1004888"/>
            <a:ext cx="6714658" cy="506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TextBox 2"/>
          <p:cNvSpPr txBox="1">
            <a:spLocks noChangeArrowheads="1"/>
          </p:cNvSpPr>
          <p:nvPr/>
        </p:nvSpPr>
        <p:spPr bwMode="auto">
          <a:xfrm>
            <a:off x="368300" y="6176963"/>
            <a:ext cx="84709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200"/>
              <a:t>Price distribution of units purchased off trade as cider (white, amber and pear ciders) by study group. For comparison data from Robinson and Beeston (2013) produced from the Nielsen off-trade dataset (excluding discount retailers) are shown (% of all off-trade cider (L pure alcohol)) and sold in Scotland during 2012. </a:t>
            </a:r>
          </a:p>
          <a:p>
            <a:pPr eaLnBrk="1" hangingPunct="1">
              <a:spcBef>
                <a:spcPct val="0"/>
              </a:spcBef>
              <a:buFontTx/>
              <a:buNone/>
            </a:pPr>
            <a:endParaRPr lang="en-GB" altLang="en-US" sz="1800"/>
          </a:p>
        </p:txBody>
      </p:sp>
      <p:sp>
        <p:nvSpPr>
          <p:cNvPr id="27653" name="TextBox 4"/>
          <p:cNvSpPr txBox="1">
            <a:spLocks noChangeArrowheads="1"/>
          </p:cNvSpPr>
          <p:nvPr/>
        </p:nvSpPr>
        <p:spPr bwMode="auto">
          <a:xfrm>
            <a:off x="493713" y="179388"/>
            <a:ext cx="22399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2400" b="1">
                <a:solidFill>
                  <a:srgbClr val="0070C0"/>
                </a:solidFill>
              </a:rPr>
              <a:t>Cider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0213" y="1004888"/>
            <a:ext cx="5434012" cy="506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extBox 2"/>
          <p:cNvSpPr txBox="1">
            <a:spLocks noChangeArrowheads="1"/>
          </p:cNvSpPr>
          <p:nvPr/>
        </p:nvSpPr>
        <p:spPr bwMode="auto">
          <a:xfrm>
            <a:off x="368300" y="6176963"/>
            <a:ext cx="84709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200"/>
              <a:t>Price distribution of units purchased off trade as cider (white, amber and pear ciders) by study group. For comparison data from Robinson and Beeston (2013) produced from the Nielsen off-trade dataset (excluding discount retailers) are shown (% of all off-trade cider (L pure alcohol)) and sold in Scotland during 2012. </a:t>
            </a:r>
          </a:p>
          <a:p>
            <a:pPr eaLnBrk="1" hangingPunct="1">
              <a:spcBef>
                <a:spcPct val="0"/>
              </a:spcBef>
              <a:buFontTx/>
              <a:buNone/>
            </a:pPr>
            <a:endParaRPr lang="en-GB" altLang="en-US" sz="1800"/>
          </a:p>
        </p:txBody>
      </p:sp>
      <p:sp>
        <p:nvSpPr>
          <p:cNvPr id="28677" name="TextBox 4"/>
          <p:cNvSpPr txBox="1">
            <a:spLocks noChangeArrowheads="1"/>
          </p:cNvSpPr>
          <p:nvPr/>
        </p:nvSpPr>
        <p:spPr bwMode="auto">
          <a:xfrm>
            <a:off x="493713" y="179388"/>
            <a:ext cx="22399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2400" b="1">
                <a:solidFill>
                  <a:srgbClr val="0070C0"/>
                </a:solidFill>
              </a:rPr>
              <a:t>Cider</a:t>
            </a:r>
          </a:p>
        </p:txBody>
      </p:sp>
      <p:sp>
        <p:nvSpPr>
          <p:cNvPr id="28678" name="TextBox 5"/>
          <p:cNvSpPr txBox="1">
            <a:spLocks noChangeArrowheads="1"/>
          </p:cNvSpPr>
          <p:nvPr/>
        </p:nvSpPr>
        <p:spPr bwMode="auto">
          <a:xfrm>
            <a:off x="6024563" y="4113213"/>
            <a:ext cx="2814637" cy="2027237"/>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800" b="1" u="sng"/>
              <a:t>White Cider:</a:t>
            </a:r>
          </a:p>
          <a:p>
            <a:pPr eaLnBrk="1" hangingPunct="1">
              <a:spcBef>
                <a:spcPct val="0"/>
              </a:spcBef>
              <a:buFontTx/>
              <a:buNone/>
            </a:pPr>
            <a:r>
              <a:rPr lang="en-GB" altLang="en-US" sz="1800"/>
              <a:t>70% of all cider sales.</a:t>
            </a:r>
          </a:p>
          <a:p>
            <a:pPr eaLnBrk="1" hangingPunct="1">
              <a:spcBef>
                <a:spcPct val="0"/>
              </a:spcBef>
              <a:buFontTx/>
              <a:buNone/>
            </a:pPr>
            <a:r>
              <a:rPr lang="en-GB" altLang="en-US" sz="1800"/>
              <a:t>= 97% of sales &lt;20 ppu .</a:t>
            </a:r>
          </a:p>
          <a:p>
            <a:pPr eaLnBrk="1" hangingPunct="1">
              <a:spcBef>
                <a:spcPct val="0"/>
              </a:spcBef>
              <a:buFontTx/>
              <a:buNone/>
            </a:pPr>
            <a:r>
              <a:rPr lang="en-GB" altLang="en-US" sz="1800"/>
              <a:t>100% as Off-sales.</a:t>
            </a:r>
          </a:p>
          <a:p>
            <a:pPr eaLnBrk="1" hangingPunct="1">
              <a:spcBef>
                <a:spcPct val="0"/>
              </a:spcBef>
              <a:buFontTx/>
              <a:buNone/>
            </a:pPr>
            <a:r>
              <a:rPr lang="en-GB" altLang="en-US" sz="1800"/>
              <a:t>73.1% sales from corner shops despite being cheaper in supermarkets.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347663" y="1168400"/>
            <a:ext cx="8448675" cy="695325"/>
          </a:xfrm>
        </p:spPr>
        <p:txBody>
          <a:bodyPr/>
          <a:lstStyle/>
          <a:p>
            <a:r>
              <a:rPr lang="en-GB" altLang="en-US" dirty="0" smtClean="0"/>
              <a:t>White cider and harm</a:t>
            </a:r>
          </a:p>
        </p:txBody>
      </p:sp>
      <p:sp>
        <p:nvSpPr>
          <p:cNvPr id="29699" name="Content Placeholder 2"/>
          <p:cNvSpPr>
            <a:spLocks noGrp="1"/>
          </p:cNvSpPr>
          <p:nvPr>
            <p:ph idx="1"/>
          </p:nvPr>
        </p:nvSpPr>
        <p:spPr>
          <a:xfrm>
            <a:off x="347663" y="1914525"/>
            <a:ext cx="8448675" cy="4402138"/>
          </a:xfrm>
        </p:spPr>
        <p:txBody>
          <a:bodyPr/>
          <a:lstStyle/>
          <a:p>
            <a:r>
              <a:rPr lang="en-GB" altLang="en-US" sz="2000" dirty="0"/>
              <a:t>WC drinkers drank significantly more in index week than other drinkers (p&lt;0.001)</a:t>
            </a:r>
          </a:p>
          <a:p>
            <a:r>
              <a:rPr lang="en-GB" altLang="en-US" sz="2000" dirty="0" smtClean="0"/>
              <a:t>Patients accounts concur with Literature anecdotes of GI harm.</a:t>
            </a:r>
          </a:p>
          <a:p>
            <a:r>
              <a:rPr lang="en-GB" altLang="en-US" sz="2000" dirty="0" smtClean="0"/>
              <a:t>Sample chemical analysis revealed  compounds with health relevance (e.g. methanol, higher chain alcohols) were below toxicological thresholds).</a:t>
            </a:r>
          </a:p>
          <a:p>
            <a:r>
              <a:rPr lang="en-GB" altLang="en-US" sz="2000" dirty="0" smtClean="0"/>
              <a:t>Acetaldehyde – possibly a factor in cirrhosis and cancer.</a:t>
            </a:r>
          </a:p>
          <a:p>
            <a:r>
              <a:rPr lang="en-GB" sz="2000" dirty="0"/>
              <a:t>Acetaldehyde intake from cider by our drinkers (0.866 mg/kg </a:t>
            </a:r>
            <a:r>
              <a:rPr lang="en-GB" sz="2000" dirty="0" err="1"/>
              <a:t>bw</a:t>
            </a:r>
            <a:r>
              <a:rPr lang="en-GB" sz="2000" dirty="0"/>
              <a:t>/day) far exceeds average acetaldehyde intake in the EU from all alcoholic beverages (0.112 mg/kg </a:t>
            </a:r>
            <a:r>
              <a:rPr lang="en-GB" sz="2000" dirty="0" err="1"/>
              <a:t>bw</a:t>
            </a:r>
            <a:r>
              <a:rPr lang="en-GB" sz="2000" dirty="0"/>
              <a:t>/day) </a:t>
            </a:r>
          </a:p>
          <a:p>
            <a:r>
              <a:rPr lang="en-GB" altLang="en-US" sz="2000" dirty="0" smtClean="0"/>
              <a:t>82% WC drinkers smoked -  predicts harms </a:t>
            </a:r>
          </a:p>
          <a:p>
            <a:endParaRPr lang="en-GB"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663" y="448733"/>
            <a:ext cx="8448675" cy="1415177"/>
          </a:xfrm>
        </p:spPr>
        <p:txBody>
          <a:bodyPr/>
          <a:lstStyle/>
          <a:p>
            <a:r>
              <a:rPr lang="en-GB" sz="2800" dirty="0" smtClean="0"/>
              <a:t>Trading down when affordability </a:t>
            </a:r>
            <a:br>
              <a:rPr lang="en-GB" sz="2800" dirty="0" smtClean="0"/>
            </a:br>
            <a:r>
              <a:rPr lang="en-GB" sz="2800" dirty="0" smtClean="0"/>
              <a:t>decreases: Comparison between 2008 and </a:t>
            </a:r>
            <a:br>
              <a:rPr lang="en-GB" sz="2800" dirty="0" smtClean="0"/>
            </a:br>
            <a:r>
              <a:rPr lang="en-GB" sz="2800" dirty="0" smtClean="0"/>
              <a:t>2012 consumption</a:t>
            </a:r>
            <a:endParaRPr lang="en-GB" sz="2800" dirty="0"/>
          </a:p>
        </p:txBody>
      </p:sp>
      <p:sp>
        <p:nvSpPr>
          <p:cNvPr id="3" name="Content Placeholder 2"/>
          <p:cNvSpPr>
            <a:spLocks noGrp="1"/>
          </p:cNvSpPr>
          <p:nvPr>
            <p:ph idx="1"/>
          </p:nvPr>
        </p:nvSpPr>
        <p:spPr/>
        <p:txBody>
          <a:bodyPr/>
          <a:lstStyle/>
          <a:p>
            <a:pPr marL="0" indent="0">
              <a:buNone/>
            </a:pPr>
            <a:r>
              <a:rPr lang="en-GB" dirty="0" smtClean="0"/>
              <a:t>Overall </a:t>
            </a:r>
            <a:r>
              <a:rPr lang="en-GB" dirty="0"/>
              <a:t>affordability of alcohol was observed to have fallen by 4.7% between 2008/9 and 2012 (Beeston et al, 2013</a:t>
            </a:r>
            <a:r>
              <a:rPr lang="en-GB" dirty="0" smtClean="0"/>
              <a:t>).</a:t>
            </a:r>
          </a:p>
          <a:p>
            <a:pPr marL="0" indent="0">
              <a:buNone/>
            </a:pPr>
            <a:r>
              <a:rPr lang="en-GB" dirty="0" smtClean="0"/>
              <a:t>2008 and 2012 patients average weekly consumption same</a:t>
            </a:r>
          </a:p>
          <a:p>
            <a:pPr marL="0" indent="0">
              <a:buNone/>
            </a:pPr>
            <a:r>
              <a:rPr lang="en-GB" dirty="0" smtClean="0"/>
              <a:t>BUT, the </a:t>
            </a:r>
            <a:r>
              <a:rPr lang="en-GB" dirty="0"/>
              <a:t>proportion of units purchased as white cider had increased to 22.67% in 2012 compared with 15.93% in </a:t>
            </a:r>
            <a:r>
              <a:rPr lang="en-GB" dirty="0" smtClean="0"/>
              <a:t>2008.</a:t>
            </a:r>
          </a:p>
          <a:p>
            <a:pPr marL="0" indent="0">
              <a:buNone/>
            </a:pPr>
            <a:r>
              <a:rPr lang="en-GB" dirty="0" smtClean="0"/>
              <a:t>Thus </a:t>
            </a:r>
            <a:r>
              <a:rPr lang="en-GB" dirty="0"/>
              <a:t>in times of falling affordability </a:t>
            </a:r>
            <a:r>
              <a:rPr lang="en-GB" dirty="0" smtClean="0"/>
              <a:t>drinkers </a:t>
            </a:r>
            <a:r>
              <a:rPr lang="en-GB" dirty="0"/>
              <a:t>‘trade down’ to maintain their intake. </a:t>
            </a:r>
            <a:r>
              <a:rPr lang="en-GB" dirty="0" smtClean="0"/>
              <a:t>(They </a:t>
            </a:r>
            <a:r>
              <a:rPr lang="en-GB" dirty="0"/>
              <a:t>can do that because very cheap alcohol (i.e. white cider) continues to be available (having increased only from median 14p/unit to median 17p/unit during that period</a:t>
            </a:r>
            <a:r>
              <a:rPr lang="en-GB" dirty="0" smtClean="0"/>
              <a:t>.)</a:t>
            </a:r>
            <a:endParaRPr lang="en-GB" dirty="0"/>
          </a:p>
          <a:p>
            <a:endParaRPr lang="en-GB" dirty="0"/>
          </a:p>
        </p:txBody>
      </p:sp>
    </p:spTree>
    <p:extLst>
      <p:ext uri="{BB962C8B-B14F-4D97-AF65-F5344CB8AC3E}">
        <p14:creationId xmlns:p14="http://schemas.microsoft.com/office/powerpoint/2010/main" val="252710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4325" y="846138"/>
            <a:ext cx="6429375" cy="499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extBox 2"/>
          <p:cNvSpPr txBox="1">
            <a:spLocks noChangeArrowheads="1"/>
          </p:cNvSpPr>
          <p:nvPr/>
        </p:nvSpPr>
        <p:spPr bwMode="auto">
          <a:xfrm>
            <a:off x="314325" y="5916613"/>
            <a:ext cx="63912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200"/>
              <a:t>Price distribution of units purchased off trade as beer.  For comparison, data from Robinson and Beeston (2013) produced from the Nielsen off-trade dataset (excluding discount retailers) are shown (% of all off-trade beer (L pure alcohol)) and sold in Scotland during 2012. </a:t>
            </a:r>
          </a:p>
        </p:txBody>
      </p:sp>
      <p:sp>
        <p:nvSpPr>
          <p:cNvPr id="30724" name="TextBox 3"/>
          <p:cNvSpPr txBox="1">
            <a:spLocks noChangeArrowheads="1"/>
          </p:cNvSpPr>
          <p:nvPr/>
        </p:nvSpPr>
        <p:spPr bwMode="auto">
          <a:xfrm>
            <a:off x="314325" y="179388"/>
            <a:ext cx="19621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2400" b="1">
                <a:solidFill>
                  <a:srgbClr val="996633"/>
                </a:solidFill>
              </a:rPr>
              <a:t>Beer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4325" y="846138"/>
            <a:ext cx="6429375" cy="499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TextBox 2"/>
          <p:cNvSpPr txBox="1">
            <a:spLocks noChangeArrowheads="1"/>
          </p:cNvSpPr>
          <p:nvPr/>
        </p:nvSpPr>
        <p:spPr bwMode="auto">
          <a:xfrm>
            <a:off x="314325" y="5916613"/>
            <a:ext cx="63912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200"/>
              <a:t>Price distribution of units purchased off trade as beer.  For comparison, data from Robinson and Beeston (2013) produced from the Nielsen off-trade dataset (excluding discount retailers) are shown (% of all off-trade beer (L pure alcohol)) and sold in Scotland during 2012. </a:t>
            </a:r>
          </a:p>
        </p:txBody>
      </p:sp>
      <p:sp>
        <p:nvSpPr>
          <p:cNvPr id="31748" name="TextBox 3"/>
          <p:cNvSpPr txBox="1">
            <a:spLocks noChangeArrowheads="1"/>
          </p:cNvSpPr>
          <p:nvPr/>
        </p:nvSpPr>
        <p:spPr bwMode="auto">
          <a:xfrm>
            <a:off x="314325" y="179388"/>
            <a:ext cx="19621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2400" b="1">
                <a:solidFill>
                  <a:srgbClr val="996633"/>
                </a:solidFill>
              </a:rPr>
              <a:t>Beer</a:t>
            </a:r>
          </a:p>
        </p:txBody>
      </p:sp>
      <p:sp>
        <p:nvSpPr>
          <p:cNvPr id="31749" name="TextBox 4"/>
          <p:cNvSpPr txBox="1">
            <a:spLocks noChangeArrowheads="1"/>
          </p:cNvSpPr>
          <p:nvPr/>
        </p:nvSpPr>
        <p:spPr bwMode="auto">
          <a:xfrm>
            <a:off x="6918325" y="1411288"/>
            <a:ext cx="2044700" cy="3970318"/>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800" dirty="0"/>
              <a:t>82.4% from Off-sales.</a:t>
            </a:r>
          </a:p>
          <a:p>
            <a:pPr eaLnBrk="1" hangingPunct="1">
              <a:spcBef>
                <a:spcPct val="0"/>
              </a:spcBef>
              <a:buFontTx/>
              <a:buNone/>
            </a:pPr>
            <a:r>
              <a:rPr lang="en-GB" altLang="en-US" sz="1800" dirty="0"/>
              <a:t>54.5% of Off-sales = corner shops.</a:t>
            </a:r>
          </a:p>
          <a:p>
            <a:pPr eaLnBrk="1" hangingPunct="1">
              <a:spcBef>
                <a:spcPct val="0"/>
              </a:spcBef>
              <a:buFontTx/>
              <a:buNone/>
            </a:pPr>
            <a:endParaRPr lang="en-GB" altLang="en-US" sz="1800" dirty="0"/>
          </a:p>
          <a:p>
            <a:pPr eaLnBrk="1" hangingPunct="1">
              <a:spcBef>
                <a:spcPct val="0"/>
              </a:spcBef>
              <a:buFontTx/>
              <a:buNone/>
            </a:pPr>
            <a:r>
              <a:rPr lang="en-GB" altLang="en-US" sz="1800" dirty="0"/>
              <a:t>Low strength beer (&lt;5%abv) median price in supermarkets less than corner shops.</a:t>
            </a:r>
          </a:p>
          <a:p>
            <a:pPr eaLnBrk="1" hangingPunct="1">
              <a:spcBef>
                <a:spcPct val="0"/>
              </a:spcBef>
              <a:buFontTx/>
              <a:buNone/>
            </a:pPr>
            <a:endParaRPr lang="en-GB" altLang="en-US" sz="1800" dirty="0"/>
          </a:p>
          <a:p>
            <a:pPr eaLnBrk="1" hangingPunct="1">
              <a:spcBef>
                <a:spcPct val="0"/>
              </a:spcBef>
              <a:buFontTx/>
              <a:buNone/>
            </a:pPr>
            <a:r>
              <a:rPr lang="en-GB" altLang="en-US" sz="1800" dirty="0"/>
              <a:t>? </a:t>
            </a:r>
            <a:r>
              <a:rPr lang="en-GB" altLang="en-US" sz="1800" dirty="0" err="1" smtClean="0"/>
              <a:t>multibuys</a:t>
            </a:r>
            <a:r>
              <a:rPr lang="en-GB" altLang="en-US" sz="1800" dirty="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Aspects of </a:t>
            </a:r>
            <a:r>
              <a:rPr lang="en-GB" smtClean="0"/>
              <a:t>female consumption</a:t>
            </a:r>
            <a:endParaRPr lang="en-GB"/>
          </a:p>
        </p:txBody>
      </p:sp>
      <p:sp>
        <p:nvSpPr>
          <p:cNvPr id="5" name="Text Placeholder 4"/>
          <p:cNvSpPr>
            <a:spLocks noGrp="1"/>
          </p:cNvSpPr>
          <p:nvPr>
            <p:ph type="body" idx="1"/>
          </p:nvPr>
        </p:nvSpPr>
        <p:spPr/>
        <p:txBody>
          <a:bodyPr/>
          <a:lstStyle/>
          <a:p>
            <a:endParaRPr lang="en-GB"/>
          </a:p>
        </p:txBody>
      </p:sp>
    </p:spTree>
    <p:extLst>
      <p:ext uri="{BB962C8B-B14F-4D97-AF65-F5344CB8AC3E}">
        <p14:creationId xmlns:p14="http://schemas.microsoft.com/office/powerpoint/2010/main" val="4137199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4"/>
          <p:cNvSpPr>
            <a:spLocks noGrp="1"/>
          </p:cNvSpPr>
          <p:nvPr>
            <p:ph idx="1"/>
          </p:nvPr>
        </p:nvSpPr>
        <p:spPr>
          <a:xfrm>
            <a:off x="347663" y="1928813"/>
            <a:ext cx="8448675" cy="4633912"/>
          </a:xfrm>
        </p:spPr>
        <p:txBody>
          <a:bodyPr/>
          <a:lstStyle/>
          <a:p>
            <a:pPr eaLnBrk="1" hangingPunct="1"/>
            <a:r>
              <a:rPr lang="en-GB" altLang="en-US" dirty="0" err="1" smtClean="0"/>
              <a:t>Prof.</a:t>
            </a:r>
            <a:r>
              <a:rPr lang="en-GB" altLang="en-US" dirty="0" smtClean="0"/>
              <a:t> Jonathan </a:t>
            </a:r>
            <a:r>
              <a:rPr lang="en-GB" altLang="en-US" dirty="0" smtClean="0"/>
              <a:t>Chick</a:t>
            </a:r>
          </a:p>
          <a:p>
            <a:pPr eaLnBrk="1" hangingPunct="1"/>
            <a:r>
              <a:rPr lang="en-GB" altLang="en-US" dirty="0" smtClean="0"/>
              <a:t>Dr Jan Gill</a:t>
            </a:r>
            <a:endParaRPr lang="en-GB" altLang="en-US" dirty="0" smtClean="0"/>
          </a:p>
          <a:p>
            <a:pPr eaLnBrk="1" hangingPunct="1"/>
            <a:r>
              <a:rPr lang="en-GB" altLang="en-US" dirty="0" smtClean="0"/>
              <a:t>Fiona O’May</a:t>
            </a:r>
          </a:p>
          <a:p>
            <a:pPr eaLnBrk="1" hangingPunct="1"/>
            <a:r>
              <a:rPr lang="en-GB" altLang="en-US" dirty="0" smtClean="0"/>
              <a:t>Robert Rush</a:t>
            </a:r>
          </a:p>
          <a:p>
            <a:pPr eaLnBrk="1" hangingPunct="1"/>
            <a:r>
              <a:rPr lang="en-GB" altLang="en-US" dirty="0" smtClean="0"/>
              <a:t>Prof Barbara </a:t>
            </a:r>
            <a:r>
              <a:rPr lang="en-GB" altLang="en-US" dirty="0" err="1" smtClean="0"/>
              <a:t>McPake</a:t>
            </a:r>
            <a:endParaRPr lang="en-GB" altLang="en-US" dirty="0" smtClean="0"/>
          </a:p>
          <a:p>
            <a:pPr eaLnBrk="1" hangingPunct="1"/>
            <a:r>
              <a:rPr lang="en-GB" altLang="en-US" dirty="0" smtClean="0"/>
              <a:t>Heather Black</a:t>
            </a:r>
          </a:p>
          <a:p>
            <a:pPr eaLnBrk="1" hangingPunct="1"/>
            <a:r>
              <a:rPr lang="en-GB" altLang="en-US" dirty="0" smtClean="0"/>
              <a:t>Cheryl Rees</a:t>
            </a:r>
          </a:p>
          <a:p>
            <a:pPr eaLnBrk="1" hangingPunct="1"/>
            <a:r>
              <a:rPr lang="en-GB" altLang="en-US" dirty="0" smtClean="0"/>
              <a:t>Jane </a:t>
            </a:r>
            <a:r>
              <a:rPr lang="en-GB" altLang="en-US" dirty="0" err="1" smtClean="0"/>
              <a:t>Doogan</a:t>
            </a:r>
            <a:endParaRPr lang="en-GB" altLang="en-US" dirty="0" smtClean="0"/>
          </a:p>
          <a:p>
            <a:pPr eaLnBrk="1" hangingPunct="1"/>
            <a:r>
              <a:rPr lang="en-GB" altLang="en-US" dirty="0" smtClean="0"/>
              <a:t>Christine Galloway</a:t>
            </a:r>
          </a:p>
          <a:p>
            <a:pPr eaLnBrk="1" hangingPunct="1"/>
            <a:r>
              <a:rPr lang="en-GB" altLang="en-US" dirty="0" err="1" smtClean="0"/>
              <a:t>Lucie</a:t>
            </a:r>
            <a:r>
              <a:rPr lang="en-GB" altLang="en-US" dirty="0" smtClean="0"/>
              <a:t> </a:t>
            </a:r>
            <a:r>
              <a:rPr lang="en-GB" altLang="en-US" dirty="0" err="1" smtClean="0"/>
              <a:t>Michalova</a:t>
            </a:r>
            <a:endParaRPr lang="en-GB" altLang="en-US" dirty="0" smtClean="0"/>
          </a:p>
        </p:txBody>
      </p:sp>
      <p:sp>
        <p:nvSpPr>
          <p:cNvPr id="15363" name="Title 5"/>
          <p:cNvSpPr>
            <a:spLocks noGrp="1"/>
          </p:cNvSpPr>
          <p:nvPr>
            <p:ph type="title"/>
          </p:nvPr>
        </p:nvSpPr>
        <p:spPr>
          <a:xfrm>
            <a:off x="428625" y="958850"/>
            <a:ext cx="8448675" cy="695325"/>
          </a:xfrm>
        </p:spPr>
        <p:txBody>
          <a:bodyPr/>
          <a:lstStyle/>
          <a:p>
            <a:pPr eaLnBrk="1" hangingPunct="1"/>
            <a:r>
              <a:rPr lang="en-GB" altLang="en-US" smtClean="0"/>
              <a:t>The Research Team     Acknowledgements</a:t>
            </a:r>
          </a:p>
        </p:txBody>
      </p:sp>
      <p:pic>
        <p:nvPicPr>
          <p:cNvPr id="1536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24475" y="1928813"/>
            <a:ext cx="2524125" cy="11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92713" y="3476625"/>
            <a:ext cx="3122612"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0063" y="2838450"/>
            <a:ext cx="378777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80063" y="4464050"/>
            <a:ext cx="2401887"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652963" y="5618163"/>
            <a:ext cx="4186237"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9" name="TextBox 1"/>
          <p:cNvSpPr txBox="1">
            <a:spLocks noChangeArrowheads="1"/>
          </p:cNvSpPr>
          <p:nvPr/>
        </p:nvSpPr>
        <p:spPr bwMode="auto">
          <a:xfrm>
            <a:off x="4691063" y="4972050"/>
            <a:ext cx="36242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r>
              <a:rPr lang="en-GB" altLang="en-US" sz="1800"/>
              <a:t>NHS Lothian Endowments Fund. SMHRN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5"/>
          <p:cNvSpPr>
            <a:spLocks noGrp="1"/>
          </p:cNvSpPr>
          <p:nvPr>
            <p:ph type="title"/>
          </p:nvPr>
        </p:nvSpPr>
        <p:spPr>
          <a:xfrm>
            <a:off x="347663" y="1168400"/>
            <a:ext cx="8448675" cy="695325"/>
          </a:xfrm>
        </p:spPr>
        <p:txBody>
          <a:bodyPr/>
          <a:lstStyle/>
          <a:p>
            <a:r>
              <a:rPr lang="en-GB" altLang="en-US" smtClean="0"/>
              <a:t>Findings; Consumption </a:t>
            </a:r>
          </a:p>
        </p:txBody>
      </p:sp>
      <p:sp>
        <p:nvSpPr>
          <p:cNvPr id="23555" name="Content Placeholder 6"/>
          <p:cNvSpPr>
            <a:spLocks noGrp="1"/>
          </p:cNvSpPr>
          <p:nvPr>
            <p:ph idx="1"/>
          </p:nvPr>
        </p:nvSpPr>
        <p:spPr>
          <a:xfrm>
            <a:off x="347663" y="1914525"/>
            <a:ext cx="8448675" cy="4402138"/>
          </a:xfrm>
        </p:spPr>
        <p:txBody>
          <a:bodyPr/>
          <a:lstStyle/>
          <a:p>
            <a:r>
              <a:rPr lang="en-GB" altLang="en-US" dirty="0" smtClean="0"/>
              <a:t>Women: n = </a:t>
            </a:r>
            <a:r>
              <a:rPr lang="en-GB" altLang="en-US" sz="2800" b="1" dirty="0" smtClean="0"/>
              <a:t>181</a:t>
            </a:r>
          </a:p>
          <a:p>
            <a:r>
              <a:rPr lang="en-GB" altLang="en-US" dirty="0" smtClean="0"/>
              <a:t>Median (IQR) consumption = </a:t>
            </a:r>
            <a:r>
              <a:rPr lang="en-GB" altLang="en-US" sz="2800" b="1" dirty="0" smtClean="0"/>
              <a:t>157.6 (159.8)</a:t>
            </a:r>
            <a:r>
              <a:rPr lang="en-GB" altLang="en-US" b="1" dirty="0" smtClean="0"/>
              <a:t> </a:t>
            </a:r>
            <a:r>
              <a:rPr lang="en-GB" altLang="en-US" dirty="0" smtClean="0"/>
              <a:t>UK units in the index week.</a:t>
            </a:r>
          </a:p>
          <a:p>
            <a:r>
              <a:rPr lang="en-GB" altLang="en-US" dirty="0" smtClean="0"/>
              <a:t>(</a:t>
            </a:r>
            <a:r>
              <a:rPr lang="en-GB" altLang="en-US" b="1" dirty="0" smtClean="0"/>
              <a:t>180</a:t>
            </a:r>
            <a:r>
              <a:rPr lang="en-GB" altLang="en-US" dirty="0" smtClean="0"/>
              <a:t> grams ethanol/day)</a:t>
            </a:r>
          </a:p>
          <a:p>
            <a:r>
              <a:rPr lang="en-GB" altLang="en-US" dirty="0" smtClean="0"/>
              <a:t>98.9% as Off sales.</a:t>
            </a:r>
          </a:p>
          <a:p>
            <a:r>
              <a:rPr lang="en-GB" altLang="en-US" i="1" dirty="0" smtClean="0"/>
              <a:t>Current UK definition of harmful consumption by women = 35+ UK units/week, </a:t>
            </a:r>
          </a:p>
          <a:p>
            <a:r>
              <a:rPr lang="en-GB" altLang="en-US" i="1" dirty="0" smtClean="0"/>
              <a:t>WHO (2000) defines high risk and very high risk drinking as 41-60g/day and 61+ g/day</a:t>
            </a:r>
          </a:p>
        </p:txBody>
      </p:sp>
    </p:spTree>
    <p:extLst>
      <p:ext uri="{BB962C8B-B14F-4D97-AF65-F5344CB8AC3E}">
        <p14:creationId xmlns:p14="http://schemas.microsoft.com/office/powerpoint/2010/main" val="3014956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Content Placeholder 1"/>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798513" y="2130425"/>
            <a:ext cx="7546975" cy="4541838"/>
          </a:xfrm>
        </p:spPr>
      </p:pic>
      <p:sp>
        <p:nvSpPr>
          <p:cNvPr id="24579" name="Title 5"/>
          <p:cNvSpPr>
            <a:spLocks noGrp="1"/>
          </p:cNvSpPr>
          <p:nvPr>
            <p:ph type="title"/>
          </p:nvPr>
        </p:nvSpPr>
        <p:spPr>
          <a:xfrm>
            <a:off x="347663" y="1168400"/>
            <a:ext cx="8448675" cy="695325"/>
          </a:xfrm>
        </p:spPr>
        <p:txBody>
          <a:bodyPr/>
          <a:lstStyle/>
          <a:p>
            <a:pPr eaLnBrk="1" hangingPunct="1"/>
            <a:r>
              <a:rPr lang="en-GB" altLang="en-US" sz="2400" smtClean="0"/>
              <a:t>Women’s (n=181) self-reported consumption in the index week expressed in multiples of the UK definition of harmful consumption (35 UK units per week).</a:t>
            </a:r>
          </a:p>
        </p:txBody>
      </p:sp>
    </p:spTree>
    <p:extLst>
      <p:ext uri="{BB962C8B-B14F-4D97-AF65-F5344CB8AC3E}">
        <p14:creationId xmlns:p14="http://schemas.microsoft.com/office/powerpoint/2010/main" val="35932680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Content Placeholder 1"/>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457200" y="1327150"/>
            <a:ext cx="8220075" cy="5530850"/>
          </a:xfrm>
        </p:spPr>
      </p:pic>
      <p:sp>
        <p:nvSpPr>
          <p:cNvPr id="27651" name="Title 5"/>
          <p:cNvSpPr>
            <a:spLocks noGrp="1"/>
          </p:cNvSpPr>
          <p:nvPr>
            <p:ph type="title"/>
          </p:nvPr>
        </p:nvSpPr>
        <p:spPr>
          <a:xfrm>
            <a:off x="347663" y="533400"/>
            <a:ext cx="8448675" cy="695325"/>
          </a:xfrm>
        </p:spPr>
        <p:txBody>
          <a:bodyPr/>
          <a:lstStyle/>
          <a:p>
            <a:pPr eaLnBrk="1" hangingPunct="1"/>
            <a:r>
              <a:rPr lang="en-GB" altLang="en-US" sz="2400" dirty="0" smtClean="0"/>
              <a:t>Percentage of units consumed by type </a:t>
            </a:r>
            <a:br>
              <a:rPr lang="en-GB" altLang="en-US" sz="2400" dirty="0" smtClean="0"/>
            </a:br>
            <a:r>
              <a:rPr lang="en-GB" altLang="en-US" sz="2400" dirty="0" smtClean="0"/>
              <a:t>with associated mean unit price.</a:t>
            </a:r>
            <a:br>
              <a:rPr lang="en-GB" altLang="en-US" sz="2400" dirty="0" smtClean="0"/>
            </a:br>
            <a:r>
              <a:rPr lang="en-GB" altLang="en-US" sz="1600" b="0" dirty="0" smtClean="0"/>
              <a:t>(RTD = ‘Ready to drink’ alcopops etc.)</a:t>
            </a:r>
            <a:br>
              <a:rPr lang="en-GB" altLang="en-US" sz="1600" b="0" dirty="0" smtClean="0"/>
            </a:br>
            <a:endParaRPr lang="en-GB" altLang="en-US" sz="1600" b="0" dirty="0" smtClean="0"/>
          </a:p>
        </p:txBody>
      </p:sp>
    </p:spTree>
    <p:extLst>
      <p:ext uri="{BB962C8B-B14F-4D97-AF65-F5344CB8AC3E}">
        <p14:creationId xmlns:p14="http://schemas.microsoft.com/office/powerpoint/2010/main" val="2814606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4294967295"/>
          </p:nvPr>
        </p:nvSpPr>
        <p:spPr>
          <a:xfrm>
            <a:off x="0" y="1076325"/>
            <a:ext cx="8448675" cy="5046663"/>
          </a:xfrm>
        </p:spPr>
        <p:txBody>
          <a:bodyPr/>
          <a:lstStyle/>
          <a:p>
            <a:pPr marL="0" indent="0">
              <a:buFontTx/>
              <a:buNone/>
            </a:pPr>
            <a:r>
              <a:rPr lang="en-GB" altLang="en-US" sz="2400" smtClean="0"/>
              <a:t>‘Aye, </a:t>
            </a:r>
            <a:r>
              <a:rPr lang="en-GB" altLang="en-US" sz="2400" smtClean="0">
                <a:solidFill>
                  <a:srgbClr val="FF0000"/>
                </a:solidFill>
              </a:rPr>
              <a:t>contraband</a:t>
            </a:r>
            <a:r>
              <a:rPr lang="en-GB" altLang="en-US" sz="2400" smtClean="0"/>
              <a:t> and that….. I would never dream of going near that, even though it’s dirt cheap, you know what I mean.  I’m too worried about my health [laughs]’.</a:t>
            </a:r>
          </a:p>
          <a:p>
            <a:pPr marL="0" indent="0">
              <a:buFontTx/>
              <a:buNone/>
            </a:pPr>
            <a:r>
              <a:rPr lang="en-GB" altLang="en-US" sz="2400" smtClean="0"/>
              <a:t> </a:t>
            </a:r>
          </a:p>
          <a:p>
            <a:pPr marL="0" indent="0">
              <a:buFontTx/>
              <a:buNone/>
            </a:pPr>
            <a:r>
              <a:rPr lang="en-GB" altLang="en-US" sz="2400" smtClean="0"/>
              <a:t>‘Fake alcohol : It’s far too dangerous. I’m a bit of a wuss.’</a:t>
            </a:r>
          </a:p>
          <a:p>
            <a:pPr marL="0" indent="0">
              <a:buFontTx/>
              <a:buNone/>
            </a:pPr>
            <a:r>
              <a:rPr lang="en-GB" altLang="en-US" sz="2400" smtClean="0"/>
              <a:t> </a:t>
            </a:r>
          </a:p>
          <a:p>
            <a:pPr marL="0" indent="0">
              <a:buFontTx/>
              <a:buNone/>
            </a:pPr>
            <a:r>
              <a:rPr lang="en-GB" altLang="en-US" sz="2400" smtClean="0"/>
              <a:t>‘Em, I just.. I know it sounds funny but, em, I’m scared of what I put in my body. I know if it’s on sale in a supermarket, then it’s relatively safe. I wouldn’t know what I’d be buying, and I wouldn’t know what was in it, and that would scare me.’ </a:t>
            </a:r>
            <a:endParaRPr lang="en-GB" altLang="en-US" smtClean="0"/>
          </a:p>
        </p:txBody>
      </p:sp>
    </p:spTree>
    <p:extLst>
      <p:ext uri="{BB962C8B-B14F-4D97-AF65-F5344CB8AC3E}">
        <p14:creationId xmlns:p14="http://schemas.microsoft.com/office/powerpoint/2010/main" val="34390837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795867"/>
            <a:ext cx="7772400" cy="4973109"/>
          </a:xfrm>
        </p:spPr>
        <p:txBody>
          <a:bodyPr/>
          <a:lstStyle/>
          <a:p>
            <a:pPr>
              <a:defRPr/>
            </a:pPr>
            <a:r>
              <a:rPr lang="en-GB" dirty="0" smtClean="0"/>
              <a:t>Harm associated with alcohol :</a:t>
            </a:r>
            <a:r>
              <a:rPr lang="en-GB" sz="3070" dirty="0" smtClean="0"/>
              <a:t> women</a:t>
            </a:r>
            <a:endParaRPr lang="en-GB" sz="3070" dirty="0"/>
          </a:p>
        </p:txBody>
      </p:sp>
      <p:sp>
        <p:nvSpPr>
          <p:cNvPr id="31747" name="Text Placeholder 4"/>
          <p:cNvSpPr>
            <a:spLocks noGrp="1"/>
          </p:cNvSpPr>
          <p:nvPr>
            <p:ph type="body" idx="1"/>
          </p:nvPr>
        </p:nvSpPr>
        <p:spPr/>
        <p:txBody>
          <a:bodyPr/>
          <a:lstStyle/>
          <a:p>
            <a:r>
              <a:rPr lang="en-GB" altLang="en-US" dirty="0" smtClean="0"/>
              <a:t>ARPQ</a:t>
            </a:r>
          </a:p>
          <a:p>
            <a:r>
              <a:rPr lang="en-GB" altLang="en-US" dirty="0" smtClean="0"/>
              <a:t>11 </a:t>
            </a:r>
            <a:r>
              <a:rPr lang="en-GB" altLang="en-US" dirty="0"/>
              <a:t>item, self-completed problems </a:t>
            </a:r>
            <a:r>
              <a:rPr lang="en-GB" altLang="en-US" dirty="0" smtClean="0"/>
              <a:t>score past 6 months</a:t>
            </a:r>
            <a:endParaRPr lang="en-GB" altLang="en-US" dirty="0"/>
          </a:p>
          <a:p>
            <a:r>
              <a:rPr lang="en-GB" altLang="en-US" dirty="0" smtClean="0"/>
              <a:t>physical </a:t>
            </a:r>
            <a:r>
              <a:rPr lang="en-GB" altLang="en-US" dirty="0"/>
              <a:t>health, mental health, social </a:t>
            </a:r>
            <a:r>
              <a:rPr lang="en-GB" altLang="en-US" dirty="0" smtClean="0"/>
              <a:t>problems including police/court.</a:t>
            </a:r>
          </a:p>
        </p:txBody>
      </p:sp>
    </p:spTree>
    <p:extLst>
      <p:ext uri="{BB962C8B-B14F-4D97-AF65-F5344CB8AC3E}">
        <p14:creationId xmlns:p14="http://schemas.microsoft.com/office/powerpoint/2010/main" val="1599053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918" name="Group 54"/>
          <p:cNvGraphicFramePr>
            <a:graphicFrameLocks noGrp="1"/>
          </p:cNvGraphicFramePr>
          <p:nvPr/>
        </p:nvGraphicFramePr>
        <p:xfrm>
          <a:off x="601663" y="1903413"/>
          <a:ext cx="7905750" cy="4458018"/>
        </p:xfrm>
        <a:graphic>
          <a:graphicData uri="http://schemas.openxmlformats.org/drawingml/2006/table">
            <a:tbl>
              <a:tblPr/>
              <a:tblGrid>
                <a:gridCol w="3305175"/>
                <a:gridCol w="2760662"/>
                <a:gridCol w="1839913"/>
              </a:tblGrid>
              <a:tr h="381000">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rPr>
                        <a:t> Factor</a:t>
                      </a:r>
                      <a:endParaRPr kumimoji="0" lang="en-GB" altLang="en-US" sz="2400" b="1" i="0" u="none" strike="noStrike" cap="none" normalizeH="0" baseline="0" smtClean="0">
                        <a:ln>
                          <a:noFill/>
                        </a:ln>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rPr>
                        <a:t>B (95% CI)</a:t>
                      </a:r>
                      <a:endParaRPr kumimoji="0" lang="en-GB" altLang="en-US" sz="2400" b="1" i="0" u="none" strike="noStrike" cap="none" normalizeH="0" baseline="0" smtClean="0">
                        <a:ln>
                          <a:noFill/>
                        </a:ln>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400" b="1" i="0" u="none" strike="noStrike" cap="none" normalizeH="0" baseline="0" smtClean="0">
                        <a:ln>
                          <a:noFill/>
                        </a:ln>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8A"/>
                    </a:solidFill>
                  </a:tcPr>
                </a:tc>
              </a:tr>
              <a:tr h="762000">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rPr>
                        <a:t>Age of patient in years</a:t>
                      </a:r>
                      <a:endParaRPr kumimoji="0" lang="en-GB" altLang="en-US" sz="2400" b="1" i="0" u="none" strike="noStrike" cap="none" normalizeH="0" baseline="0" smtClean="0">
                        <a:ln>
                          <a:noFill/>
                        </a:ln>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t>-0.067***</a:t>
                      </a:r>
                      <a:b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br>
                      <a: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t>(-0.095, -0.038)</a:t>
                      </a:r>
                      <a:endPar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younger</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r>
              <a:tr h="852488">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rPr>
                        <a:t>Total units consumed in the week - all drinks</a:t>
                      </a:r>
                      <a:endParaRPr kumimoji="0" lang="en-GB" altLang="en-US" sz="2400" b="1" i="0" u="none" strike="noStrike" cap="none" normalizeH="0" baseline="0" smtClean="0">
                        <a:ln>
                          <a:noFill/>
                        </a:ln>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t>0.006***</a:t>
                      </a:r>
                      <a:b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br>
                      <a: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t>(0.003, 0.008)</a:t>
                      </a:r>
                      <a:endPar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Drinking more</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D"/>
                    </a:solidFill>
                  </a:tcPr>
                </a:tc>
              </a:tr>
              <a:tr h="765175">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rPr>
                        <a:t>Living in Glasgow </a:t>
                      </a:r>
                      <a:endParaRPr kumimoji="0" lang="en-GB" altLang="en-US" sz="2400" b="1" i="0" u="none" strike="noStrike" cap="none" normalizeH="0" baseline="0" smtClean="0">
                        <a:ln>
                          <a:noFill/>
                        </a:ln>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t>1.328***</a:t>
                      </a:r>
                      <a:b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br>
                      <a: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t>(0.719, 1.937)</a:t>
                      </a:r>
                      <a:endPar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Living in Glasgow</a:t>
                      </a: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r>
              <a:tr h="482600">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rPr>
                        <a:t> </a:t>
                      </a:r>
                      <a:endParaRPr kumimoji="0" lang="en-GB" altLang="en-US" sz="1400" b="1" i="0" u="none" strike="noStrike" cap="none" normalizeH="0" baseline="0" smtClean="0">
                        <a:ln>
                          <a:noFill/>
                        </a:ln>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t> </a:t>
                      </a:r>
                      <a:endPar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D"/>
                    </a:solidFill>
                  </a:tcPr>
                </a:tc>
              </a:tr>
              <a:tr h="485775">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rPr>
                        <a:t>N</a:t>
                      </a:r>
                      <a:endParaRPr kumimoji="0" lang="en-GB" altLang="en-US" sz="2400" b="1" i="0" u="none" strike="noStrike" cap="none" normalizeH="0" baseline="0" smtClean="0">
                        <a:ln>
                          <a:noFill/>
                        </a:ln>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t>178</a:t>
                      </a:r>
                      <a:endPar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A"/>
                    </a:solidFill>
                  </a:tcPr>
                </a:tc>
              </a:tr>
              <a:tr h="484188">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rPr>
                        <a:t>Adjusted  R square</a:t>
                      </a:r>
                      <a:endParaRPr kumimoji="0" lang="en-GB" altLang="en-US" sz="2400" b="1" i="0" u="none" strike="noStrike" cap="none" normalizeH="0" baseline="0" smtClean="0">
                        <a:ln>
                          <a:noFill/>
                        </a:ln>
                        <a:solidFill>
                          <a:srgbClr val="FFFFFF"/>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2D2D8A"/>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rPr>
                        <a:t>0.32</a:t>
                      </a:r>
                      <a:endPar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D"/>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79" marR="68579"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D"/>
                    </a:solidFill>
                  </a:tcPr>
                </a:tc>
              </a:tr>
            </a:tbl>
          </a:graphicData>
        </a:graphic>
      </p:graphicFrame>
      <p:sp>
        <p:nvSpPr>
          <p:cNvPr id="36892" name="Title 4"/>
          <p:cNvSpPr>
            <a:spLocks noGrp="1"/>
          </p:cNvSpPr>
          <p:nvPr>
            <p:ph type="title" idx="4294967295"/>
          </p:nvPr>
        </p:nvSpPr>
        <p:spPr>
          <a:xfrm>
            <a:off x="0" y="320675"/>
            <a:ext cx="6529388" cy="1389063"/>
          </a:xfrm>
        </p:spPr>
        <p:txBody>
          <a:bodyPr/>
          <a:lstStyle/>
          <a:p>
            <a:r>
              <a:rPr lang="en-GB" altLang="en-US" smtClean="0"/>
              <a:t>Multivariable regression model: Predictors of harm (as operationalised by ARPQ score).</a:t>
            </a:r>
          </a:p>
        </p:txBody>
      </p:sp>
      <p:sp>
        <p:nvSpPr>
          <p:cNvPr id="36893" name="Rectangle 6"/>
          <p:cNvSpPr>
            <a:spLocks noChangeArrowheads="1"/>
          </p:cNvSpPr>
          <p:nvPr/>
        </p:nvSpPr>
        <p:spPr bwMode="auto">
          <a:xfrm>
            <a:off x="877888" y="6216650"/>
            <a:ext cx="77819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lnSpc>
                <a:spcPct val="200000"/>
              </a:lnSpc>
              <a:spcBef>
                <a:spcPct val="0"/>
              </a:spcBef>
              <a:buFontTx/>
              <a:buNone/>
            </a:pPr>
            <a:r>
              <a:rPr lang="en-GB" altLang="en-US" sz="1800">
                <a:ea typeface="Calibri" panose="020F0502020204030204" pitchFamily="34" charset="0"/>
                <a:cs typeface="Arial" panose="020B0604020202020204" pitchFamily="34" charset="0"/>
              </a:rPr>
              <a:t>* P&lt;0.05, **P&lt;0.01,***P&lt;0.001</a:t>
            </a:r>
            <a:endParaRPr lang="en-GB" altLang="en-US" sz="180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9883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4"/>
          <p:cNvSpPr>
            <a:spLocks noGrp="1"/>
          </p:cNvSpPr>
          <p:nvPr>
            <p:ph idx="1"/>
          </p:nvPr>
        </p:nvSpPr>
        <p:spPr>
          <a:xfrm>
            <a:off x="430213" y="808523"/>
            <a:ext cx="8212137" cy="3853966"/>
          </a:xfrm>
        </p:spPr>
        <p:txBody>
          <a:bodyPr/>
          <a:lstStyle/>
          <a:p>
            <a:pPr eaLnBrk="1" hangingPunct="1"/>
            <a:endParaRPr lang="en-GB" altLang="en-US" dirty="0" smtClean="0"/>
          </a:p>
          <a:p>
            <a:pPr eaLnBrk="1" hangingPunct="1"/>
            <a:r>
              <a:rPr lang="en-GB" altLang="en-US" dirty="0" smtClean="0"/>
              <a:t>Drink choice: price and availability are important –gender influence.</a:t>
            </a:r>
          </a:p>
          <a:p>
            <a:pPr eaLnBrk="1" hangingPunct="1"/>
            <a:r>
              <a:rPr lang="en-GB" altLang="en-US" dirty="0" smtClean="0"/>
              <a:t>White cider has a ‘buffering’ role when affordability declines.</a:t>
            </a:r>
          </a:p>
          <a:p>
            <a:pPr eaLnBrk="1" hangingPunct="1"/>
            <a:r>
              <a:rPr lang="en-GB" dirty="0" smtClean="0"/>
              <a:t>Acetaldehyde </a:t>
            </a:r>
            <a:r>
              <a:rPr lang="en-GB" dirty="0"/>
              <a:t>intake from cider </a:t>
            </a:r>
            <a:r>
              <a:rPr lang="en-GB" dirty="0" smtClean="0"/>
              <a:t>by our drinkers (0.866 </a:t>
            </a:r>
            <a:r>
              <a:rPr lang="en-GB" dirty="0"/>
              <a:t>mg/kg </a:t>
            </a:r>
            <a:r>
              <a:rPr lang="en-GB" dirty="0" err="1" smtClean="0"/>
              <a:t>bw</a:t>
            </a:r>
            <a:r>
              <a:rPr lang="en-GB" dirty="0" smtClean="0"/>
              <a:t>/day) far </a:t>
            </a:r>
            <a:r>
              <a:rPr lang="en-GB" dirty="0"/>
              <a:t>exceeds </a:t>
            </a:r>
            <a:r>
              <a:rPr lang="en-GB" dirty="0" smtClean="0"/>
              <a:t>average </a:t>
            </a:r>
            <a:r>
              <a:rPr lang="en-GB" dirty="0"/>
              <a:t>acetaldehyde intake in the EU from all alcoholic beverages (0.112 mg/kg </a:t>
            </a:r>
            <a:r>
              <a:rPr lang="en-GB" dirty="0" err="1"/>
              <a:t>bw</a:t>
            </a:r>
            <a:r>
              <a:rPr lang="en-GB" dirty="0"/>
              <a:t>/day) </a:t>
            </a:r>
            <a:endParaRPr lang="en-GB" dirty="0" smtClean="0"/>
          </a:p>
          <a:p>
            <a:pPr eaLnBrk="1" hangingPunct="1"/>
            <a:r>
              <a:rPr lang="en-GB" altLang="en-US" dirty="0" smtClean="0"/>
              <a:t>Corner shops important sources of drink purchases.</a:t>
            </a:r>
          </a:p>
          <a:p>
            <a:pPr eaLnBrk="1" hangingPunct="1"/>
            <a:r>
              <a:rPr lang="en-GB" altLang="en-US" dirty="0" smtClean="0"/>
              <a:t>Some beer (and wine) heavy drinkers may be little impacted by MUP set at 50 </a:t>
            </a:r>
            <a:r>
              <a:rPr lang="en-GB" altLang="en-US" dirty="0" err="1" smtClean="0"/>
              <a:t>ppu</a:t>
            </a:r>
            <a:r>
              <a:rPr lang="en-GB" altLang="en-US" dirty="0" smtClean="0"/>
              <a:t>.</a:t>
            </a:r>
          </a:p>
        </p:txBody>
      </p:sp>
      <p:sp>
        <p:nvSpPr>
          <p:cNvPr id="32771" name="Title 5"/>
          <p:cNvSpPr>
            <a:spLocks noGrp="1"/>
          </p:cNvSpPr>
          <p:nvPr>
            <p:ph type="title"/>
          </p:nvPr>
        </p:nvSpPr>
        <p:spPr>
          <a:xfrm>
            <a:off x="579438" y="317634"/>
            <a:ext cx="6335712" cy="852354"/>
          </a:xfrm>
        </p:spPr>
        <p:txBody>
          <a:bodyPr/>
          <a:lstStyle/>
          <a:p>
            <a:pPr eaLnBrk="1" hangingPunct="1"/>
            <a:r>
              <a:rPr lang="en-GB" altLang="en-US" dirty="0" smtClean="0"/>
              <a:t>SUMMARY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ctrTitle"/>
          </p:nvPr>
        </p:nvSpPr>
        <p:spPr>
          <a:xfrm>
            <a:off x="1062038" y="2216150"/>
            <a:ext cx="7019925" cy="1050925"/>
          </a:xfrm>
        </p:spPr>
        <p:txBody>
          <a:bodyPr/>
          <a:lstStyle/>
          <a:p>
            <a:r>
              <a:rPr lang="en-GB" altLang="en-US" smtClean="0"/>
              <a:t>references</a:t>
            </a:r>
          </a:p>
        </p:txBody>
      </p:sp>
      <p:sp>
        <p:nvSpPr>
          <p:cNvPr id="35843" name="Subtitle 2"/>
          <p:cNvSpPr>
            <a:spLocks noGrp="1"/>
          </p:cNvSpPr>
          <p:nvPr>
            <p:ph type="subTitle" idx="1"/>
          </p:nvPr>
        </p:nvSpPr>
        <p:spPr>
          <a:xfrm>
            <a:off x="320675" y="3886200"/>
            <a:ext cx="8607425" cy="1752600"/>
          </a:xfrm>
        </p:spPr>
        <p:txBody>
          <a:bodyPr/>
          <a:lstStyle/>
          <a:p>
            <a:pPr algn="l"/>
            <a:r>
              <a:rPr lang="en-GB" altLang="en-US" sz="1400" dirty="0" smtClean="0"/>
              <a:t>Black, H.,</a:t>
            </a:r>
            <a:r>
              <a:rPr lang="en-GB" altLang="en-US" sz="1400" dirty="0" err="1" smtClean="0"/>
              <a:t>Michalova</a:t>
            </a:r>
            <a:r>
              <a:rPr lang="en-GB" altLang="en-US" sz="1400" dirty="0" smtClean="0"/>
              <a:t>, L, </a:t>
            </a:r>
            <a:r>
              <a:rPr lang="en-GB" altLang="en-US" sz="1400" dirty="0" err="1" smtClean="0"/>
              <a:t>Gill,J</a:t>
            </a:r>
            <a:r>
              <a:rPr lang="en-GB" altLang="en-US" sz="1400" dirty="0" smtClean="0"/>
              <a:t>. et al (2014) White cider consumption and heavy drinkers: a low-cost option but an unknown price. Alcohol &amp; Alcoholism 49(6) 675-680.</a:t>
            </a:r>
          </a:p>
          <a:p>
            <a:pPr algn="l"/>
            <a:endParaRPr lang="en-GB" altLang="en-US" sz="900" dirty="0" smtClean="0"/>
          </a:p>
          <a:p>
            <a:pPr algn="l"/>
            <a:r>
              <a:rPr lang="en-GB" altLang="en-US" sz="1400" dirty="0" err="1" smtClean="0"/>
              <a:t>Gill,J</a:t>
            </a:r>
            <a:r>
              <a:rPr lang="en-GB" altLang="en-US" sz="1400" dirty="0" smtClean="0"/>
              <a:t> et al (2015) Alcohol purchasing by ill heavy drinkers; cheap alcohol is no single commodity. Public Health </a:t>
            </a:r>
            <a:r>
              <a:rPr lang="en-US" sz="1400"/>
              <a:t>http://dx.doi.org/10.1016/j.puhe.2015.08.013</a:t>
            </a:r>
            <a:endParaRPr lang="en-GB" altLang="en-US" sz="1400" dirty="0" smtClean="0"/>
          </a:p>
          <a:p>
            <a:pPr algn="l"/>
            <a:endParaRPr lang="en-GB" altLang="en-US" sz="900" dirty="0" smtClean="0"/>
          </a:p>
          <a:p>
            <a:pPr algn="l"/>
            <a:r>
              <a:rPr lang="en-GB" altLang="en-US" sz="1400" dirty="0" err="1" smtClean="0"/>
              <a:t>Lachenmeier,D.W</a:t>
            </a:r>
            <a:r>
              <a:rPr lang="en-GB" altLang="en-US" sz="1400" dirty="0" smtClean="0"/>
              <a:t>., </a:t>
            </a:r>
            <a:r>
              <a:rPr lang="en-GB" altLang="en-US" sz="1400" dirty="0" err="1" smtClean="0"/>
              <a:t>Gill,J</a:t>
            </a:r>
            <a:r>
              <a:rPr lang="en-GB" altLang="en-US" sz="1400" dirty="0" smtClean="0"/>
              <a:t>., </a:t>
            </a:r>
            <a:r>
              <a:rPr lang="en-GB" altLang="en-US" sz="1400" dirty="0" err="1" smtClean="0"/>
              <a:t>Chick,J</a:t>
            </a:r>
            <a:r>
              <a:rPr lang="en-GB" altLang="en-US" sz="1400" dirty="0" smtClean="0"/>
              <a:t>. and </a:t>
            </a:r>
            <a:r>
              <a:rPr lang="en-GB" altLang="en-US" sz="1400" dirty="0" err="1" smtClean="0"/>
              <a:t>Rehm,J</a:t>
            </a:r>
            <a:r>
              <a:rPr lang="en-GB" altLang="en-US" sz="1400" dirty="0" smtClean="0"/>
              <a:t>. (2015) The total margin of exposure of ethanol and acetaldehyde for heavy drinkers consuming cider or vodka. Food and Chemical Toxicology 83 210-214.</a:t>
            </a:r>
          </a:p>
          <a:p>
            <a:pPr algn="l"/>
            <a:endParaRPr lang="en-GB" altLang="en-US" sz="900" dirty="0" smtClean="0"/>
          </a:p>
          <a:p>
            <a:pPr algn="l"/>
            <a:r>
              <a:rPr lang="en-GB" altLang="en-US" sz="1400" dirty="0" smtClean="0"/>
              <a:t>Robinson and Beeston (2013) Monitoring and Evaluating Scotland’s Alcohol Strategy. Annual Update of   alcohol sales and price band analysis. August 2013. Edinburgh: NHS Health Scotland;2013.</a:t>
            </a:r>
          </a:p>
          <a:p>
            <a:endParaRPr lang="en-GB" alt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Thank you</a:t>
            </a:r>
            <a:br>
              <a:rPr lang="en-GB" dirty="0"/>
            </a:br>
            <a:endParaRPr lang="en-GB" dirty="0"/>
          </a:p>
        </p:txBody>
      </p:sp>
      <p:sp>
        <p:nvSpPr>
          <p:cNvPr id="5" name="Text Placeholder 4"/>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011402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11" name="Group 27"/>
          <p:cNvGraphicFramePr>
            <a:graphicFrameLocks noGrp="1"/>
          </p:cNvGraphicFramePr>
          <p:nvPr/>
        </p:nvGraphicFramePr>
        <p:xfrm>
          <a:off x="468313" y="1693863"/>
          <a:ext cx="8424862" cy="1006475"/>
        </p:xfrm>
        <a:graphic>
          <a:graphicData uri="http://schemas.openxmlformats.org/drawingml/2006/table">
            <a:tbl>
              <a:tblPr/>
              <a:tblGrid>
                <a:gridCol w="2106612"/>
                <a:gridCol w="2105025"/>
                <a:gridCol w="2106613"/>
                <a:gridCol w="2106612"/>
              </a:tblGrid>
              <a:tr h="365979">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6 months</a:t>
                      </a:r>
                    </a:p>
                  </a:txBody>
                  <a:tcPr marT="45731" marB="4573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4B2D6"/>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12 months</a:t>
                      </a:r>
                    </a:p>
                  </a:txBody>
                  <a:tcPr marT="45731" marB="4573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A5B3F9"/>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18 months</a:t>
                      </a:r>
                    </a:p>
                  </a:txBody>
                  <a:tcPr marT="45731" marB="4573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hlink"/>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FFFFFF"/>
                          </a:solidFill>
                          <a:effectLst/>
                          <a:latin typeface="Arial" panose="020B0604020202020204" pitchFamily="34" charset="0"/>
                          <a:ea typeface="MS PGothic" panose="020B0600070205080204" pitchFamily="34" charset="-128"/>
                          <a:cs typeface="Arial" panose="020B0604020202020204" pitchFamily="34" charset="0"/>
                        </a:rPr>
                        <a:t>24 months</a:t>
                      </a:r>
                    </a:p>
                  </a:txBody>
                  <a:tcPr marT="45731" marB="4573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folHlink"/>
                    </a:solidFill>
                  </a:tcPr>
                </a:tc>
              </a:tr>
              <a:tr h="640496">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Data collection Time-point 1</a:t>
                      </a:r>
                    </a:p>
                  </a:txBody>
                  <a:tcPr marT="45731" marB="4573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Time-point 2</a:t>
                      </a:r>
                    </a:p>
                  </a:txBody>
                  <a:tcPr marT="45731" marB="4573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Time-point 3</a:t>
                      </a:r>
                    </a:p>
                  </a:txBody>
                  <a:tcPr marT="45731" marB="4573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Time-point 4</a:t>
                      </a:r>
                    </a:p>
                  </a:txBody>
                  <a:tcPr marT="45731" marB="4573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16403" name="TextBox 5"/>
          <p:cNvSpPr txBox="1">
            <a:spLocks noChangeArrowheads="1"/>
          </p:cNvSpPr>
          <p:nvPr/>
        </p:nvSpPr>
        <p:spPr bwMode="auto">
          <a:xfrm>
            <a:off x="4433888" y="2420938"/>
            <a:ext cx="4333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800">
                <a:cs typeface="Arial" panose="020B0604020202020204" pitchFamily="34" charset="0"/>
              </a:rPr>
              <a:t>MUP</a:t>
            </a:r>
          </a:p>
        </p:txBody>
      </p:sp>
      <p:sp>
        <p:nvSpPr>
          <p:cNvPr id="7" name="TextBox 6"/>
          <p:cNvSpPr txBox="1"/>
          <p:nvPr/>
        </p:nvSpPr>
        <p:spPr>
          <a:xfrm>
            <a:off x="6804025" y="2833688"/>
            <a:ext cx="1800225" cy="93503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solidFill>
              <a:schemeClr val="tx1"/>
            </a:solidFill>
          </a:ln>
        </p:spPr>
        <p:txBody>
          <a:bodyPr>
            <a:spAutoFit/>
          </a:bodyPr>
          <a:lstStyle/>
          <a:p>
            <a:pPr eaLnBrk="1" fontAlgn="auto" hangingPunct="1">
              <a:spcBef>
                <a:spcPts val="0"/>
              </a:spcBef>
              <a:spcAft>
                <a:spcPts val="0"/>
              </a:spcAft>
              <a:defRPr/>
            </a:pPr>
            <a:r>
              <a:rPr lang="en-GB" dirty="0">
                <a:latin typeface="+mn-lt"/>
              </a:rPr>
              <a:t>Supplemented with Qualitative interviews</a:t>
            </a:r>
          </a:p>
        </p:txBody>
      </p:sp>
      <p:sp>
        <p:nvSpPr>
          <p:cNvPr id="8" name="Up Arrow 7"/>
          <p:cNvSpPr/>
          <p:nvPr/>
        </p:nvSpPr>
        <p:spPr>
          <a:xfrm>
            <a:off x="7561263" y="2397125"/>
            <a:ext cx="71437" cy="43656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6406" name="TextBox 8"/>
          <p:cNvSpPr txBox="1">
            <a:spLocks noChangeArrowheads="1"/>
          </p:cNvSpPr>
          <p:nvPr/>
        </p:nvSpPr>
        <p:spPr bwMode="auto">
          <a:xfrm>
            <a:off x="444500" y="4313238"/>
            <a:ext cx="7977188" cy="183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800">
                <a:cs typeface="Arial" panose="020B0604020202020204" pitchFamily="34" charset="0"/>
              </a:rPr>
              <a:t>Cohort study; n=639 (females = 181, males = 458) heavy drinkers, ‘harmed by alcohol’, recruited in Edinburgh, and Glasgow.</a:t>
            </a:r>
          </a:p>
          <a:p>
            <a:pPr eaLnBrk="1" hangingPunct="1">
              <a:spcBef>
                <a:spcPct val="0"/>
              </a:spcBef>
              <a:buFontTx/>
              <a:buNone/>
            </a:pPr>
            <a:endParaRPr lang="en-GB" altLang="en-US" sz="1800">
              <a:cs typeface="Arial" panose="020B0604020202020204" pitchFamily="34" charset="0"/>
            </a:endParaRPr>
          </a:p>
          <a:p>
            <a:pPr eaLnBrk="1" hangingPunct="1">
              <a:spcBef>
                <a:spcPct val="0"/>
              </a:spcBef>
              <a:buFontTx/>
              <a:buNone/>
            </a:pPr>
            <a:endParaRPr lang="en-GB" altLang="en-US" sz="1800">
              <a:cs typeface="Arial" panose="020B0604020202020204" pitchFamily="34" charset="0"/>
            </a:endParaRPr>
          </a:p>
          <a:p>
            <a:pPr eaLnBrk="1" hangingPunct="1">
              <a:spcBef>
                <a:spcPct val="0"/>
              </a:spcBef>
              <a:buFontTx/>
              <a:buNone/>
            </a:pPr>
            <a:endParaRPr lang="en-GB" altLang="en-US" sz="1800">
              <a:cs typeface="Arial" panose="020B0604020202020204" pitchFamily="34" charset="0"/>
            </a:endParaRPr>
          </a:p>
          <a:p>
            <a:pPr eaLnBrk="1" hangingPunct="1">
              <a:spcBef>
                <a:spcPct val="0"/>
              </a:spcBef>
              <a:buFontTx/>
              <a:buNone/>
            </a:pPr>
            <a:r>
              <a:rPr lang="en-GB" altLang="en-US" sz="2400" b="1">
                <a:solidFill>
                  <a:srgbClr val="FF0000"/>
                </a:solidFill>
                <a:cs typeface="Arial" panose="020B0604020202020204" pitchFamily="34" charset="0"/>
              </a:rPr>
              <a:t>Data to be presented were collected at Time-point 1.</a:t>
            </a:r>
          </a:p>
        </p:txBody>
      </p:sp>
      <p:sp>
        <p:nvSpPr>
          <p:cNvPr id="5" name="Up Arrow 4"/>
          <p:cNvSpPr>
            <a:spLocks noChangeArrowheads="1"/>
          </p:cNvSpPr>
          <p:nvPr/>
        </p:nvSpPr>
        <p:spPr bwMode="auto">
          <a:xfrm>
            <a:off x="4140200" y="2349500"/>
            <a:ext cx="1008063" cy="1800225"/>
          </a:xfrm>
          <a:prstGeom prst="upArrow">
            <a:avLst>
              <a:gd name="adj1" fmla="val 50000"/>
              <a:gd name="adj2" fmla="val 50003"/>
            </a:avLst>
          </a:prstGeom>
          <a:solidFill>
            <a:srgbClr val="E5BD87"/>
          </a:solidFill>
          <a:ln w="25400" algn="ctr">
            <a:solidFill>
              <a:srgbClr val="89A4A7"/>
            </a:solidFill>
            <a:miter lim="800000"/>
            <a:headEnd/>
            <a:tailEnd/>
          </a:ln>
        </p:spPr>
        <p:txBody>
          <a:bodyPr anchor="ctr"/>
          <a:lstStyle/>
          <a:p>
            <a:pPr algn="ctr" eaLnBrk="1" fontAlgn="auto" hangingPunct="1">
              <a:spcBef>
                <a:spcPts val="0"/>
              </a:spcBef>
              <a:spcAft>
                <a:spcPts val="0"/>
              </a:spcAft>
              <a:defRPr/>
            </a:pPr>
            <a:endParaRPr lang="en-GB">
              <a:solidFill>
                <a:schemeClr val="lt1"/>
              </a:solidFill>
              <a:latin typeface="+mn-lt"/>
            </a:endParaRPr>
          </a:p>
        </p:txBody>
      </p:sp>
      <p:sp>
        <p:nvSpPr>
          <p:cNvPr id="16408" name="TextBox 5"/>
          <p:cNvSpPr txBox="1">
            <a:spLocks noChangeArrowheads="1"/>
          </p:cNvSpPr>
          <p:nvPr/>
        </p:nvSpPr>
        <p:spPr bwMode="auto">
          <a:xfrm>
            <a:off x="4433888" y="2951163"/>
            <a:ext cx="4333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800">
                <a:cs typeface="Arial" panose="020B0604020202020204" pitchFamily="34" charset="0"/>
              </a:rPr>
              <a:t>MUP</a:t>
            </a:r>
          </a:p>
        </p:txBody>
      </p:sp>
      <p:sp>
        <p:nvSpPr>
          <p:cNvPr id="2" name="TextBox 1"/>
          <p:cNvSpPr txBox="1"/>
          <p:nvPr/>
        </p:nvSpPr>
        <p:spPr>
          <a:xfrm>
            <a:off x="468313" y="619125"/>
            <a:ext cx="2622550" cy="822325"/>
          </a:xfrm>
          <a:prstGeom prst="rect">
            <a:avLst/>
          </a:prstGeom>
          <a:solidFill>
            <a:srgbClr val="FFC000"/>
          </a:solidFill>
        </p:spPr>
        <p:txBody>
          <a:bodyPr>
            <a:spAutoFit/>
          </a:bodyPr>
          <a:lstStyle/>
          <a:p>
            <a:pPr eaLnBrk="1" hangingPunct="1">
              <a:defRPr/>
            </a:pPr>
            <a:r>
              <a:rPr lang="en-GB" sz="2410" dirty="0"/>
              <a:t>Original study design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23838" y="334963"/>
            <a:ext cx="6108700" cy="695325"/>
          </a:xfrm>
        </p:spPr>
        <p:txBody>
          <a:bodyPr/>
          <a:lstStyle/>
          <a:p>
            <a:pPr eaLnBrk="1" hangingPunct="1"/>
            <a:r>
              <a:rPr lang="en-GB" altLang="en-US" smtClean="0">
                <a:solidFill>
                  <a:srgbClr val="FF0000"/>
                </a:solidFill>
              </a:rPr>
              <a:t>Participant inclusion criteria:</a:t>
            </a:r>
          </a:p>
        </p:txBody>
      </p:sp>
      <p:sp>
        <p:nvSpPr>
          <p:cNvPr id="18435" name="Content Placeholder 2"/>
          <p:cNvSpPr>
            <a:spLocks noGrp="1"/>
          </p:cNvSpPr>
          <p:nvPr>
            <p:ph idx="1"/>
          </p:nvPr>
        </p:nvSpPr>
        <p:spPr>
          <a:xfrm>
            <a:off x="411163" y="1030288"/>
            <a:ext cx="8526462" cy="5286375"/>
          </a:xfrm>
        </p:spPr>
        <p:txBody>
          <a:bodyPr/>
          <a:lstStyle/>
          <a:p>
            <a:pPr eaLnBrk="1" hangingPunct="1">
              <a:buFontTx/>
              <a:buNone/>
            </a:pPr>
            <a:r>
              <a:rPr lang="en-GB" altLang="en-US" smtClean="0"/>
              <a:t>Attending an alcohol problems service out-patient appointment</a:t>
            </a:r>
          </a:p>
          <a:p>
            <a:pPr eaLnBrk="1" hangingPunct="1">
              <a:spcBef>
                <a:spcPct val="10000"/>
              </a:spcBef>
              <a:buFontTx/>
              <a:buNone/>
            </a:pPr>
            <a:r>
              <a:rPr lang="en-GB" altLang="en-US" smtClean="0"/>
              <a:t>or</a:t>
            </a:r>
          </a:p>
          <a:p>
            <a:pPr eaLnBrk="1" hangingPunct="1">
              <a:spcBef>
                <a:spcPct val="10000"/>
              </a:spcBef>
              <a:buFontTx/>
              <a:buNone/>
            </a:pPr>
            <a:r>
              <a:rPr lang="en-GB" altLang="en-US" smtClean="0"/>
              <a:t>being admitted to hospital, and having a diagnosis of an alcohol-related condition (whether or not another diagnosis has also been made)</a:t>
            </a:r>
          </a:p>
          <a:p>
            <a:pPr eaLnBrk="1" hangingPunct="1">
              <a:buFontTx/>
              <a:buNone/>
            </a:pPr>
            <a:r>
              <a:rPr lang="en-GB" altLang="en-US" sz="3200" b="1" smtClean="0">
                <a:solidFill>
                  <a:srgbClr val="FF0000"/>
                </a:solidFill>
              </a:rPr>
              <a:t>Measures:</a:t>
            </a:r>
          </a:p>
          <a:p>
            <a:pPr eaLnBrk="1" hangingPunct="1">
              <a:buFontTx/>
              <a:buNone/>
            </a:pPr>
            <a:r>
              <a:rPr lang="en-GB" altLang="en-US" smtClean="0"/>
              <a:t>Detailed record of drinks consumed in ‘last’ or ‘typical’ week, type, volume, price paid, location of purchase. </a:t>
            </a:r>
          </a:p>
          <a:p>
            <a:pPr eaLnBrk="1" hangingPunct="1">
              <a:buFontTx/>
              <a:buNone/>
            </a:pPr>
            <a:r>
              <a:rPr lang="en-GB" altLang="en-US" smtClean="0"/>
              <a:t>(Self-reported health conditions.</a:t>
            </a:r>
          </a:p>
          <a:p>
            <a:pPr eaLnBrk="1" hangingPunct="1">
              <a:buFontTx/>
              <a:buNone/>
            </a:pPr>
            <a:r>
              <a:rPr lang="en-GB" altLang="en-US" smtClean="0"/>
              <a:t>ARPQ – 11 item questionnaire, physical and mental health(6), domestic (3), police (1), work-related problems (1). )</a:t>
            </a:r>
          </a:p>
          <a:p>
            <a:pPr eaLnBrk="1" hangingPunct="1"/>
            <a:endParaRPr lang="en-GB"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1" name="Picture 12" descr="scotland map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549275"/>
            <a:ext cx="424815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16" descr="scotland map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4438" y="549275"/>
            <a:ext cx="424815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Arrow Connector 7"/>
          <p:cNvCxnSpPr>
            <a:stCxn id="4" idx="3"/>
          </p:cNvCxnSpPr>
          <p:nvPr/>
        </p:nvCxnSpPr>
        <p:spPr bwMode="auto">
          <a:xfrm>
            <a:off x="971550" y="3189288"/>
            <a:ext cx="3313113" cy="779462"/>
          </a:xfrm>
          <a:prstGeom prst="straightConnector1">
            <a:avLst/>
          </a:prstGeom>
          <a:ln>
            <a:headEnd type="none" w="med" len="med"/>
            <a:tailEnd type="arrow"/>
          </a:ln>
          <a:extLst/>
        </p:spPr>
        <p:style>
          <a:lnRef idx="3">
            <a:schemeClr val="dk1"/>
          </a:lnRef>
          <a:fillRef idx="0">
            <a:schemeClr val="dk1"/>
          </a:fillRef>
          <a:effectRef idx="2">
            <a:schemeClr val="dk1"/>
          </a:effectRef>
          <a:fontRef idx="minor">
            <a:schemeClr val="tx1"/>
          </a:fontRef>
        </p:style>
      </p:cxnSp>
      <p:cxnSp>
        <p:nvCxnSpPr>
          <p:cNvPr id="5" name="Straight Arrow Connector 7"/>
          <p:cNvCxnSpPr>
            <a:cxnSpLocks noChangeShapeType="1"/>
            <a:stCxn id="9" idx="1"/>
          </p:cNvCxnSpPr>
          <p:nvPr/>
        </p:nvCxnSpPr>
        <p:spPr bwMode="auto">
          <a:xfrm flipH="1">
            <a:off x="5076825" y="3189288"/>
            <a:ext cx="1574333" cy="814387"/>
          </a:xfrm>
          <a:prstGeom prst="straightConnector1">
            <a:avLst/>
          </a:prstGeom>
          <a:noFill/>
          <a:ln w="38100" algn="ctr">
            <a:solidFill>
              <a:schemeClr val="tx1"/>
            </a:solidFill>
            <a:round/>
            <a:headEnd/>
            <a:tailEnd type="arrow" w="med" len="med"/>
          </a:ln>
          <a:effectLst>
            <a:outerShdw blurRad="40000" dist="23000" dir="5400000" rotWithShape="0">
              <a:srgbClr val="000000">
                <a:alpha val="34999"/>
              </a:srgbClr>
            </a:outerShdw>
          </a:effectLst>
          <a:extLst>
            <a:ext uri="{909E8E84-426E-40DD-AFC4-6F175D3DCCD1}">
              <a14:hiddenFill xmlns:a14="http://schemas.microsoft.com/office/drawing/2010/main">
                <a:noFill/>
              </a14:hiddenFill>
            </a:ext>
          </a:extLst>
        </p:spPr>
      </p:cxnSp>
      <p:sp>
        <p:nvSpPr>
          <p:cNvPr id="9" name="TextBox 8"/>
          <p:cNvSpPr txBox="1"/>
          <p:nvPr/>
        </p:nvSpPr>
        <p:spPr>
          <a:xfrm>
            <a:off x="6651158" y="1650405"/>
            <a:ext cx="2303462" cy="3077766"/>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GB" sz="3200" b="1" u="sng" dirty="0"/>
              <a:t>Edinburgh</a:t>
            </a:r>
          </a:p>
          <a:p>
            <a:pPr>
              <a:defRPr/>
            </a:pPr>
            <a:r>
              <a:rPr lang="en-GB" sz="2400" b="1" dirty="0">
                <a:solidFill>
                  <a:schemeClr val="tx1"/>
                </a:solidFill>
              </a:rPr>
              <a:t>N= 294</a:t>
            </a:r>
          </a:p>
          <a:p>
            <a:pPr>
              <a:defRPr/>
            </a:pPr>
            <a:r>
              <a:rPr lang="en-GB" sz="2400" b="1" dirty="0">
                <a:solidFill>
                  <a:schemeClr val="tx1"/>
                </a:solidFill>
              </a:rPr>
              <a:t>Recruited during 2012</a:t>
            </a:r>
          </a:p>
          <a:p>
            <a:pPr>
              <a:defRPr/>
            </a:pPr>
            <a:r>
              <a:rPr lang="en-GB" sz="2400" b="1" dirty="0">
                <a:solidFill>
                  <a:schemeClr val="tx1"/>
                </a:solidFill>
              </a:rPr>
              <a:t>67% male</a:t>
            </a:r>
          </a:p>
          <a:p>
            <a:pPr>
              <a:defRPr/>
            </a:pPr>
            <a:endParaRPr lang="en-GB" sz="2400" b="1" dirty="0">
              <a:solidFill>
                <a:srgbClr val="0070C0"/>
              </a:solidFill>
            </a:endParaRPr>
          </a:p>
          <a:p>
            <a:pPr>
              <a:defRPr/>
            </a:pPr>
            <a:endParaRPr lang="en-GB" sz="2400" b="1" dirty="0"/>
          </a:p>
          <a:p>
            <a:pPr>
              <a:defRPr/>
            </a:pPr>
            <a:endParaRPr lang="en-GB" b="1" dirty="0"/>
          </a:p>
        </p:txBody>
      </p:sp>
      <p:sp>
        <p:nvSpPr>
          <p:cNvPr id="4" name="TextBox 3"/>
          <p:cNvSpPr txBox="1"/>
          <p:nvPr/>
        </p:nvSpPr>
        <p:spPr>
          <a:xfrm>
            <a:off x="250825" y="1773238"/>
            <a:ext cx="2089150" cy="2892425"/>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GB" sz="3200" b="1" u="sng" dirty="0"/>
              <a:t>Glasgow</a:t>
            </a:r>
          </a:p>
          <a:p>
            <a:pPr>
              <a:defRPr/>
            </a:pPr>
            <a:r>
              <a:rPr lang="en-GB" sz="2400" b="1" dirty="0"/>
              <a:t>N=345</a:t>
            </a:r>
          </a:p>
          <a:p>
            <a:pPr>
              <a:defRPr/>
            </a:pPr>
            <a:r>
              <a:rPr lang="en-GB" sz="2400" b="1" dirty="0"/>
              <a:t>Recruited during 2012</a:t>
            </a:r>
          </a:p>
          <a:p>
            <a:pPr>
              <a:defRPr/>
            </a:pPr>
            <a:r>
              <a:rPr lang="en-GB" sz="2400" b="1" dirty="0"/>
              <a:t>75.7% male</a:t>
            </a:r>
          </a:p>
          <a:p>
            <a:pPr>
              <a:defRPr/>
            </a:pPr>
            <a:endParaRPr lang="en-GB" b="1" dirty="0"/>
          </a:p>
          <a:p>
            <a:pPr>
              <a:defRPr/>
            </a:pPr>
            <a:endParaRPr lang="en-GB" dirty="0"/>
          </a:p>
          <a:p>
            <a:pPr>
              <a:defRPr/>
            </a:pPr>
            <a:endParaRPr lang="en-GB" dirty="0"/>
          </a:p>
        </p:txBody>
      </p:sp>
    </p:spTree>
    <p:extLst>
      <p:ext uri="{BB962C8B-B14F-4D97-AF65-F5344CB8AC3E}">
        <p14:creationId xmlns:p14="http://schemas.microsoft.com/office/powerpoint/2010/main" val="89501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endParaRPr lang="en-GB" altLang="en-US" smtClean="0"/>
          </a:p>
        </p:txBody>
      </p:sp>
      <p:sp>
        <p:nvSpPr>
          <p:cNvPr id="32771" name="Content Placeholder 2"/>
          <p:cNvSpPr>
            <a:spLocks noGrp="1"/>
          </p:cNvSpPr>
          <p:nvPr>
            <p:ph idx="1"/>
          </p:nvPr>
        </p:nvSpPr>
        <p:spPr>
          <a:xfrm>
            <a:off x="684213" y="2043113"/>
            <a:ext cx="7772400" cy="3657600"/>
          </a:xfrm>
        </p:spPr>
        <p:txBody>
          <a:bodyPr/>
          <a:lstStyle/>
          <a:p>
            <a:endParaRPr lang="en-GB" altLang="en-US" smtClean="0"/>
          </a:p>
        </p:txBody>
      </p:sp>
      <p:pic>
        <p:nvPicPr>
          <p:cNvPr id="32772" name="Picture 4"/>
          <p:cNvPicPr>
            <a:picLocks noChangeAspect="1" noChangeArrowheads="1"/>
          </p:cNvPicPr>
          <p:nvPr/>
        </p:nvPicPr>
        <p:blipFill>
          <a:blip r:embed="rId2">
            <a:extLst>
              <a:ext uri="{28A0092B-C50C-407E-A947-70E740481C1C}">
                <a14:useLocalDpi xmlns:a14="http://schemas.microsoft.com/office/drawing/2010/main" val="0"/>
              </a:ext>
            </a:extLst>
          </a:blip>
          <a:srcRect t="1981"/>
          <a:stretch>
            <a:fillRect/>
          </a:stretch>
        </p:blipFill>
        <p:spPr bwMode="auto">
          <a:xfrm>
            <a:off x="0" y="115888"/>
            <a:ext cx="4613275" cy="573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5"/>
          <p:cNvPicPr>
            <a:picLocks noChangeAspect="1" noChangeArrowheads="1"/>
          </p:cNvPicPr>
          <p:nvPr/>
        </p:nvPicPr>
        <p:blipFill>
          <a:blip r:embed="rId3">
            <a:extLst>
              <a:ext uri="{28A0092B-C50C-407E-A947-70E740481C1C}">
                <a14:useLocalDpi xmlns:a14="http://schemas.microsoft.com/office/drawing/2010/main" val="0"/>
              </a:ext>
            </a:extLst>
          </a:blip>
          <a:srcRect t="1981"/>
          <a:stretch>
            <a:fillRect/>
          </a:stretch>
        </p:blipFill>
        <p:spPr bwMode="auto">
          <a:xfrm>
            <a:off x="4595813" y="115888"/>
            <a:ext cx="4548187" cy="573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042988" y="333375"/>
            <a:ext cx="3241675" cy="58420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GB" sz="3200" dirty="0">
                <a:solidFill>
                  <a:srgbClr val="FF0000"/>
                </a:solidFill>
              </a:rPr>
              <a:t>EDINBURGH</a:t>
            </a:r>
          </a:p>
        </p:txBody>
      </p:sp>
      <p:sp>
        <p:nvSpPr>
          <p:cNvPr id="5" name="TextBox 4"/>
          <p:cNvSpPr txBox="1"/>
          <p:nvPr/>
        </p:nvSpPr>
        <p:spPr>
          <a:xfrm>
            <a:off x="5867400" y="333375"/>
            <a:ext cx="2736850" cy="584200"/>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GB" sz="3200" dirty="0">
                <a:solidFill>
                  <a:srgbClr val="FF0000"/>
                </a:solidFill>
              </a:rPr>
              <a:t>GLASGOW</a:t>
            </a:r>
          </a:p>
        </p:txBody>
      </p:sp>
      <p:pic>
        <p:nvPicPr>
          <p:cNvPr id="3277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6100" y="5949950"/>
            <a:ext cx="45243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27956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558800" y="1036638"/>
            <a:ext cx="7183438" cy="695325"/>
          </a:xfrm>
        </p:spPr>
        <p:txBody>
          <a:bodyPr/>
          <a:lstStyle/>
          <a:p>
            <a:r>
              <a:rPr lang="en-GB" altLang="en-US" sz="2800" smtClean="0"/>
              <a:t>Participant demographics and alcohol consumption (N = 639).</a:t>
            </a:r>
            <a:r>
              <a:rPr lang="en-GB" altLang="en-US" smtClean="0"/>
              <a:t> </a:t>
            </a:r>
          </a:p>
        </p:txBody>
      </p:sp>
      <p:graphicFrame>
        <p:nvGraphicFramePr>
          <p:cNvPr id="20510" name="Group 30"/>
          <p:cNvGraphicFramePr>
            <a:graphicFrameLocks noGrp="1"/>
          </p:cNvGraphicFramePr>
          <p:nvPr>
            <p:ph idx="1"/>
          </p:nvPr>
        </p:nvGraphicFramePr>
        <p:xfrm>
          <a:off x="558800" y="1984375"/>
          <a:ext cx="8005763" cy="4646756"/>
        </p:xfrm>
        <a:graphic>
          <a:graphicData uri="http://schemas.openxmlformats.org/drawingml/2006/table">
            <a:tbl>
              <a:tblPr/>
              <a:tblGrid>
                <a:gridCol w="5249863"/>
                <a:gridCol w="2755900"/>
              </a:tblGrid>
              <a:tr h="445998">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male</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71.7</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907">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Mean Age (years)</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(95% CI)</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45.6</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(44.8-46.5)</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907">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Median (IQR) Consumption (typical or last week) UK units</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184.8</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(161.3)</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8204">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Mean pence per unit for all purchased units (all outlets)</a:t>
                      </a:r>
                      <a:r>
                        <a:rPr kumimoji="0" lang="en-GB" altLang="en-US"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39.7</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9790">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of all units purchased as OFF Sales</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95.0</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604">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of all units reported as stolen</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0.49%</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8204">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Median Expenditure (IQR) in recorded week (£)</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1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70.00</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(62.02)</a:t>
                      </a:r>
                      <a:endParaRPr kumimoji="0" lang="en-GB" altLang="en-US" sz="18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nvGraphicFramePr>
        <p:xfrm>
          <a:off x="1126331" y="1321593"/>
          <a:ext cx="6891338" cy="4214813"/>
        </p:xfrm>
        <a:graphic>
          <a:graphicData uri="http://schemas.openxmlformats.org/drawingml/2006/chart">
            <c:chart xmlns:c="http://schemas.openxmlformats.org/drawingml/2006/chart" xmlns:r="http://schemas.openxmlformats.org/officeDocument/2006/relationships" r:id="rId3"/>
          </a:graphicData>
        </a:graphic>
      </p:graphicFrame>
      <p:sp>
        <p:nvSpPr>
          <p:cNvPr id="21507" name="TextBox 4"/>
          <p:cNvSpPr txBox="1">
            <a:spLocks noChangeArrowheads="1"/>
          </p:cNvSpPr>
          <p:nvPr/>
        </p:nvSpPr>
        <p:spPr bwMode="auto">
          <a:xfrm>
            <a:off x="430213" y="5541963"/>
            <a:ext cx="87137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800" dirty="0"/>
              <a:t>% of all units consumed as different drink types: comparison of female and male </a:t>
            </a:r>
            <a:r>
              <a:rPr lang="en-US" altLang="en-US" sz="1800" dirty="0" smtClean="0"/>
              <a:t>participants </a:t>
            </a:r>
            <a:endParaRPr lang="en-GB" altLang="en-US" sz="1800" dirty="0"/>
          </a:p>
        </p:txBody>
      </p:sp>
      <p:sp>
        <p:nvSpPr>
          <p:cNvPr id="21508" name="TextBox 1"/>
          <p:cNvSpPr txBox="1">
            <a:spLocks noChangeArrowheads="1"/>
          </p:cNvSpPr>
          <p:nvPr/>
        </p:nvSpPr>
        <p:spPr bwMode="auto">
          <a:xfrm>
            <a:off x="511175" y="393700"/>
            <a:ext cx="4818063" cy="46990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2400"/>
              <a:t>Drink type choices split by gender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0538" y="369888"/>
            <a:ext cx="59563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extBox 4"/>
          <p:cNvSpPr txBox="1">
            <a:spLocks noChangeArrowheads="1"/>
          </p:cNvSpPr>
          <p:nvPr/>
        </p:nvSpPr>
        <p:spPr bwMode="auto">
          <a:xfrm>
            <a:off x="490538" y="5465763"/>
            <a:ext cx="8447087" cy="158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1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dirty="0"/>
              <a:t>Price distribution (%) of all drinks purchased as ‘Off sale’ by study group (data collected 2012). For comparison, population data from Robinson and Beeston (2013) (MESAS), produced from the Nielsen off-trade dataset (excluding discount retailers) are shown (% of all off-trade alcohol (L pure alcohol)) and sold in Scotland during 2012. </a:t>
            </a:r>
          </a:p>
          <a:p>
            <a:pPr eaLnBrk="1" hangingPunct="1">
              <a:spcBef>
                <a:spcPct val="0"/>
              </a:spcBef>
              <a:buFontTx/>
              <a:buNone/>
            </a:pPr>
            <a:r>
              <a:rPr lang="en-US" altLang="en-US" sz="1600" dirty="0"/>
              <a:t> </a:t>
            </a:r>
            <a:endParaRPr lang="en-GB" altLang="en-US" sz="1600" dirty="0"/>
          </a:p>
          <a:p>
            <a:pPr eaLnBrk="1" hangingPunct="1">
              <a:spcBef>
                <a:spcPct val="0"/>
              </a:spcBef>
              <a:buFontTx/>
              <a:buNone/>
            </a:pPr>
            <a:endParaRPr lang="en-GB" altLang="en-US" sz="1800" dirty="0"/>
          </a:p>
        </p:txBody>
      </p:sp>
      <p:sp>
        <p:nvSpPr>
          <p:cNvPr id="2" name="TextBox 1"/>
          <p:cNvSpPr txBox="1"/>
          <p:nvPr/>
        </p:nvSpPr>
        <p:spPr>
          <a:xfrm>
            <a:off x="2859742" y="4509173"/>
            <a:ext cx="2689411" cy="261610"/>
          </a:xfrm>
          <a:prstGeom prst="rect">
            <a:avLst/>
          </a:prstGeom>
          <a:noFill/>
        </p:spPr>
        <p:txBody>
          <a:bodyPr wrap="square" rtlCol="0">
            <a:spAutoFit/>
          </a:bodyPr>
          <a:lstStyle/>
          <a:p>
            <a:r>
              <a:rPr lang="en-GB" sz="1100" dirty="0" smtClean="0"/>
              <a:t>Price band (</a:t>
            </a:r>
            <a:r>
              <a:rPr lang="en-GB" sz="1100" dirty="0" err="1" smtClean="0"/>
              <a:t>ppu</a:t>
            </a:r>
            <a:r>
              <a:rPr lang="en-GB" sz="1100" dirty="0" smtClean="0"/>
              <a:t>)</a:t>
            </a:r>
            <a:endParaRPr lang="en-GB" sz="1100" dirty="0"/>
          </a:p>
        </p:txBody>
      </p:sp>
      <p:sp>
        <p:nvSpPr>
          <p:cNvPr id="3" name="TextBox 2"/>
          <p:cNvSpPr txBox="1"/>
          <p:nvPr/>
        </p:nvSpPr>
        <p:spPr>
          <a:xfrm>
            <a:off x="5178392" y="1540042"/>
            <a:ext cx="2791326" cy="1200329"/>
          </a:xfrm>
          <a:prstGeom prst="rect">
            <a:avLst/>
          </a:prstGeom>
          <a:noFill/>
        </p:spPr>
        <p:txBody>
          <a:bodyPr wrap="square" rtlCol="0">
            <a:spAutoFit/>
          </a:bodyPr>
          <a:lstStyle/>
          <a:p>
            <a:r>
              <a:rPr lang="en-GB" b="1" dirty="0" smtClean="0"/>
              <a:t>Off sales purchases </a:t>
            </a:r>
          </a:p>
          <a:p>
            <a:r>
              <a:rPr lang="en-GB" b="1" dirty="0" smtClean="0"/>
              <a:t>by price band: </a:t>
            </a:r>
          </a:p>
          <a:p>
            <a:r>
              <a:rPr lang="en-GB" b="1" dirty="0" smtClean="0"/>
              <a:t>patients v. Scottish Population</a:t>
            </a:r>
            <a:endParaRPr lang="en-GB"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1453</TotalTime>
  <Words>1809</Words>
  <Application>Microsoft Office PowerPoint</Application>
  <PresentationFormat>On-screen Show (4:3)</PresentationFormat>
  <Paragraphs>192</Paragraphs>
  <Slides>28</Slides>
  <Notes>7</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28</vt:i4>
      </vt:variant>
    </vt:vector>
  </HeadingPairs>
  <TitlesOfParts>
    <vt:vector size="37" baseType="lpstr">
      <vt:lpstr>ＭＳ Ｐゴシック</vt:lpstr>
      <vt:lpstr>ＭＳ Ｐゴシック</vt:lpstr>
      <vt:lpstr>Arial</vt:lpstr>
      <vt:lpstr>Calibri</vt:lpstr>
      <vt:lpstr>Times New Roman</vt:lpstr>
      <vt:lpstr>1_Default Design</vt:lpstr>
      <vt:lpstr>5_Default Design</vt:lpstr>
      <vt:lpstr>7_Default Design</vt:lpstr>
      <vt:lpstr>11_Default Design</vt:lpstr>
      <vt:lpstr>PowerPoint Presentation</vt:lpstr>
      <vt:lpstr>The Research Team     Acknowledgements</vt:lpstr>
      <vt:lpstr>PowerPoint Presentation</vt:lpstr>
      <vt:lpstr>Participant inclusion criteria:</vt:lpstr>
      <vt:lpstr>PowerPoint Presentation</vt:lpstr>
      <vt:lpstr>PowerPoint Presentation</vt:lpstr>
      <vt:lpstr>Participant demographics and alcohol consumption (N = 639).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White cider and harm</vt:lpstr>
      <vt:lpstr>Trading down when affordability  decreases: Comparison between 2008 and  2012 consumption</vt:lpstr>
      <vt:lpstr>PowerPoint Presentation</vt:lpstr>
      <vt:lpstr>PowerPoint Presentation</vt:lpstr>
      <vt:lpstr>Aspects of female consumption</vt:lpstr>
      <vt:lpstr>Findings; Consumption </vt:lpstr>
      <vt:lpstr>Women’s (n=181) self-reported consumption in the index week expressed in multiples of the UK definition of harmful consumption (35 UK units per week).</vt:lpstr>
      <vt:lpstr>Percentage of units consumed by type  with associated mean unit price. (RTD = ‘Ready to drink’ alcopops etc.) </vt:lpstr>
      <vt:lpstr>PowerPoint Presentation</vt:lpstr>
      <vt:lpstr>Harm associated with alcohol : women</vt:lpstr>
      <vt:lpstr>Multivariable regression model: Predictors of harm (as operationalised by ARPQ score).</vt:lpstr>
      <vt:lpstr>SUMMARY</vt:lpstr>
      <vt:lpstr>references</vt:lpstr>
      <vt:lpstr>Thank you </vt:lpstr>
    </vt:vector>
  </TitlesOfParts>
  <Company>Edinburgh Napier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Malcolm Leitch</dc:creator>
  <cp:lastModifiedBy>Gill, Jan</cp:lastModifiedBy>
  <cp:revision>89</cp:revision>
  <cp:lastPrinted>2015-05-29T12:56:30Z</cp:lastPrinted>
  <dcterms:created xsi:type="dcterms:W3CDTF">2015-01-29T16:35:56Z</dcterms:created>
  <dcterms:modified xsi:type="dcterms:W3CDTF">2015-11-15T13:34:39Z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0x01010095C72E20F809AC4AA8C91AA8D65BD3A2</vt:lpwstr>
  </property>
  <property fmtid="{D5CDD505-2E9C-101B-9397-08002B2CF9AE}" pid="3" name="PublishingExpirationDate">
    <vt:lpwstr/>
  </property>
  <property fmtid="{D5CDD505-2E9C-101B-9397-08002B2CF9AE}" pid="4" name="PublishingStartDate">
    <vt:lpwstr/>
  </property>
</Properties>
</file>