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74" r:id="rId3"/>
    <p:sldId id="257" r:id="rId4"/>
    <p:sldId id="272" r:id="rId5"/>
    <p:sldId id="258" r:id="rId6"/>
    <p:sldId id="283" r:id="rId7"/>
    <p:sldId id="262" r:id="rId8"/>
    <p:sldId id="261" r:id="rId9"/>
    <p:sldId id="273" r:id="rId10"/>
    <p:sldId id="276" r:id="rId11"/>
    <p:sldId id="275" r:id="rId12"/>
    <p:sldId id="265" r:id="rId13"/>
    <p:sldId id="264" r:id="rId14"/>
    <p:sldId id="277" r:id="rId15"/>
    <p:sldId id="267" r:id="rId16"/>
    <p:sldId id="268" r:id="rId17"/>
    <p:sldId id="278" r:id="rId18"/>
    <p:sldId id="280" r:id="rId19"/>
    <p:sldId id="279" r:id="rId20"/>
    <p:sldId id="28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6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5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A2B13850-9B44-4F66-81AB-9D37894EB252}" type="datetimeFigureOut">
              <a:rPr lang="en-GB"/>
              <a:pPr>
                <a:defRPr/>
              </a:pPr>
              <a:t>12/11/2010</a:t>
            </a:fld>
            <a:endParaRPr lang="en-GB"/>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C0FEC5D-7524-4797-98ED-9EE7A540348A}"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pPr eaLnBrk="1" hangingPunct="1"/>
            <a:r>
              <a:rPr lang="en-NZ" smtClean="0"/>
              <a:t>64,000 TNCs at 2002 and 88,000 foreign affiliates </a:t>
            </a: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pPr eaLnBrk="1" hangingPunct="1"/>
            <a:r>
              <a:rPr lang="en-NZ" smtClean="0"/>
              <a:t>Kolk et al 1999 compared 132 codes of corporate conduct created by individual companies, business ass, social interest groups and int orgs, business ass codes have weakest scores re focus, measurability, compliance mechanisms </a:t>
            </a: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r>
              <a:rPr lang="en-NZ" smtClean="0"/>
              <a:t>Aiming to achieve legitimacy </a:t>
            </a:r>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pPr eaLnBrk="1" hangingPunct="1"/>
            <a:r>
              <a:rPr lang="en-NZ" smtClean="0"/>
              <a:t>Contrast wth world heart foundation, int u cancer and they are joining together to work on ncds</a:t>
            </a: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3CFD384C-7FFF-4A0D-98BC-926471C237DE}" type="datetimeFigureOut">
              <a:rPr lang="en-NZ"/>
              <a:pPr>
                <a:defRPr/>
              </a:pPr>
              <a:t>12/11/2010</a:t>
            </a:fld>
            <a:endParaRPr lang="en-NZ"/>
          </a:p>
        </p:txBody>
      </p:sp>
      <p:sp>
        <p:nvSpPr>
          <p:cNvPr id="5" name="Rectangle 5"/>
          <p:cNvSpPr>
            <a:spLocks noGrp="1" noChangeArrowheads="1"/>
          </p:cNvSpPr>
          <p:nvPr>
            <p:ph type="ftr" sz="quarter" idx="11"/>
          </p:nvPr>
        </p:nvSpPr>
        <p:spPr>
          <a:ln/>
        </p:spPr>
        <p:txBody>
          <a:bodyPr/>
          <a:lstStyle>
            <a:lvl1pPr>
              <a:defRPr/>
            </a:lvl1pPr>
          </a:lstStyle>
          <a:p>
            <a:pPr>
              <a:defRPr/>
            </a:pPr>
            <a:endParaRPr lang="en-NZ"/>
          </a:p>
        </p:txBody>
      </p:sp>
      <p:sp>
        <p:nvSpPr>
          <p:cNvPr id="6" name="Rectangle 6"/>
          <p:cNvSpPr>
            <a:spLocks noGrp="1" noChangeArrowheads="1"/>
          </p:cNvSpPr>
          <p:nvPr>
            <p:ph type="sldNum" sz="quarter" idx="12"/>
          </p:nvPr>
        </p:nvSpPr>
        <p:spPr>
          <a:ln/>
        </p:spPr>
        <p:txBody>
          <a:bodyPr/>
          <a:lstStyle>
            <a:lvl1pPr>
              <a:defRPr/>
            </a:lvl1pPr>
          </a:lstStyle>
          <a:p>
            <a:pPr>
              <a:defRPr/>
            </a:pPr>
            <a:fld id="{0A7D94AB-C998-4973-8A63-42D3BD3F1607}" type="slidenum">
              <a:rPr lang="en-NZ"/>
              <a:pPr>
                <a:defRPr/>
              </a:pPr>
              <a:t>‹#›</a:t>
            </a:fld>
            <a:endParaRPr lang="en-NZ"/>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D579104B-052C-4BEC-9311-9EC696D71279}" type="datetimeFigureOut">
              <a:rPr lang="en-NZ"/>
              <a:pPr>
                <a:defRPr/>
              </a:pPr>
              <a:t>12/11/2010</a:t>
            </a:fld>
            <a:endParaRPr lang="en-NZ"/>
          </a:p>
        </p:txBody>
      </p:sp>
      <p:sp>
        <p:nvSpPr>
          <p:cNvPr id="5" name="Rectangle 5"/>
          <p:cNvSpPr>
            <a:spLocks noGrp="1" noChangeArrowheads="1"/>
          </p:cNvSpPr>
          <p:nvPr>
            <p:ph type="ftr" sz="quarter" idx="11"/>
          </p:nvPr>
        </p:nvSpPr>
        <p:spPr>
          <a:ln/>
        </p:spPr>
        <p:txBody>
          <a:bodyPr/>
          <a:lstStyle>
            <a:lvl1pPr>
              <a:defRPr/>
            </a:lvl1pPr>
          </a:lstStyle>
          <a:p>
            <a:pPr>
              <a:defRPr/>
            </a:pPr>
            <a:endParaRPr lang="en-NZ"/>
          </a:p>
        </p:txBody>
      </p:sp>
      <p:sp>
        <p:nvSpPr>
          <p:cNvPr id="6" name="Rectangle 6"/>
          <p:cNvSpPr>
            <a:spLocks noGrp="1" noChangeArrowheads="1"/>
          </p:cNvSpPr>
          <p:nvPr>
            <p:ph type="sldNum" sz="quarter" idx="12"/>
          </p:nvPr>
        </p:nvSpPr>
        <p:spPr>
          <a:ln/>
        </p:spPr>
        <p:txBody>
          <a:bodyPr/>
          <a:lstStyle>
            <a:lvl1pPr>
              <a:defRPr/>
            </a:lvl1pPr>
          </a:lstStyle>
          <a:p>
            <a:pPr>
              <a:defRPr/>
            </a:pPr>
            <a:fld id="{E0BA9DC2-DD96-4D7E-B048-611B94A9E8D5}" type="slidenum">
              <a:rPr lang="en-NZ"/>
              <a:pPr>
                <a:defRPr/>
              </a:pPr>
              <a:t>‹#›</a:t>
            </a:fld>
            <a:endParaRPr lang="en-NZ"/>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A3140299-90AC-4F0E-8DB3-861891B7CCB8}" type="datetimeFigureOut">
              <a:rPr lang="en-NZ"/>
              <a:pPr>
                <a:defRPr/>
              </a:pPr>
              <a:t>12/11/2010</a:t>
            </a:fld>
            <a:endParaRPr lang="en-NZ"/>
          </a:p>
        </p:txBody>
      </p:sp>
      <p:sp>
        <p:nvSpPr>
          <p:cNvPr id="5" name="Rectangle 5"/>
          <p:cNvSpPr>
            <a:spLocks noGrp="1" noChangeArrowheads="1"/>
          </p:cNvSpPr>
          <p:nvPr>
            <p:ph type="ftr" sz="quarter" idx="11"/>
          </p:nvPr>
        </p:nvSpPr>
        <p:spPr>
          <a:ln/>
        </p:spPr>
        <p:txBody>
          <a:bodyPr/>
          <a:lstStyle>
            <a:lvl1pPr>
              <a:defRPr/>
            </a:lvl1pPr>
          </a:lstStyle>
          <a:p>
            <a:pPr>
              <a:defRPr/>
            </a:pPr>
            <a:endParaRPr lang="en-NZ"/>
          </a:p>
        </p:txBody>
      </p:sp>
      <p:sp>
        <p:nvSpPr>
          <p:cNvPr id="6" name="Rectangle 6"/>
          <p:cNvSpPr>
            <a:spLocks noGrp="1" noChangeArrowheads="1"/>
          </p:cNvSpPr>
          <p:nvPr>
            <p:ph type="sldNum" sz="quarter" idx="12"/>
          </p:nvPr>
        </p:nvSpPr>
        <p:spPr>
          <a:ln/>
        </p:spPr>
        <p:txBody>
          <a:bodyPr/>
          <a:lstStyle>
            <a:lvl1pPr>
              <a:defRPr/>
            </a:lvl1pPr>
          </a:lstStyle>
          <a:p>
            <a:pPr>
              <a:defRPr/>
            </a:pPr>
            <a:fld id="{089ED607-6FD4-445E-8690-3F0A90771392}" type="slidenum">
              <a:rPr lang="en-NZ"/>
              <a:pPr>
                <a:defRPr/>
              </a:pPr>
              <a:t>‹#›</a:t>
            </a:fld>
            <a:endParaRPr lang="en-NZ"/>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A860CDC9-A021-422F-921C-45C68BE62B35}" type="datetimeFigureOut">
              <a:rPr lang="en-NZ"/>
              <a:pPr>
                <a:defRPr/>
              </a:pPr>
              <a:t>12/11/2010</a:t>
            </a:fld>
            <a:endParaRPr lang="en-NZ"/>
          </a:p>
        </p:txBody>
      </p:sp>
      <p:sp>
        <p:nvSpPr>
          <p:cNvPr id="5" name="Rectangle 5"/>
          <p:cNvSpPr>
            <a:spLocks noGrp="1" noChangeArrowheads="1"/>
          </p:cNvSpPr>
          <p:nvPr>
            <p:ph type="ftr" sz="quarter" idx="11"/>
          </p:nvPr>
        </p:nvSpPr>
        <p:spPr>
          <a:ln/>
        </p:spPr>
        <p:txBody>
          <a:bodyPr/>
          <a:lstStyle>
            <a:lvl1pPr>
              <a:defRPr/>
            </a:lvl1pPr>
          </a:lstStyle>
          <a:p>
            <a:pPr>
              <a:defRPr/>
            </a:pPr>
            <a:endParaRPr lang="en-NZ"/>
          </a:p>
        </p:txBody>
      </p:sp>
      <p:sp>
        <p:nvSpPr>
          <p:cNvPr id="6" name="Rectangle 6"/>
          <p:cNvSpPr>
            <a:spLocks noGrp="1" noChangeArrowheads="1"/>
          </p:cNvSpPr>
          <p:nvPr>
            <p:ph type="sldNum" sz="quarter" idx="12"/>
          </p:nvPr>
        </p:nvSpPr>
        <p:spPr>
          <a:ln/>
        </p:spPr>
        <p:txBody>
          <a:bodyPr/>
          <a:lstStyle>
            <a:lvl1pPr>
              <a:defRPr/>
            </a:lvl1pPr>
          </a:lstStyle>
          <a:p>
            <a:pPr>
              <a:defRPr/>
            </a:pPr>
            <a:fld id="{02ED6C12-3885-4F3D-8019-12A2AF7EB841}" type="slidenum">
              <a:rPr lang="en-NZ"/>
              <a:pPr>
                <a:defRPr/>
              </a:pPr>
              <a:t>‹#›</a:t>
            </a:fld>
            <a:endParaRPr lang="en-NZ"/>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91CD837-EB4F-4BA9-A947-B28FC2CD6EC0}" type="datetimeFigureOut">
              <a:rPr lang="en-NZ"/>
              <a:pPr>
                <a:defRPr/>
              </a:pPr>
              <a:t>12/11/2010</a:t>
            </a:fld>
            <a:endParaRPr lang="en-NZ"/>
          </a:p>
        </p:txBody>
      </p:sp>
      <p:sp>
        <p:nvSpPr>
          <p:cNvPr id="5" name="Rectangle 5"/>
          <p:cNvSpPr>
            <a:spLocks noGrp="1" noChangeArrowheads="1"/>
          </p:cNvSpPr>
          <p:nvPr>
            <p:ph type="ftr" sz="quarter" idx="11"/>
          </p:nvPr>
        </p:nvSpPr>
        <p:spPr>
          <a:ln/>
        </p:spPr>
        <p:txBody>
          <a:bodyPr/>
          <a:lstStyle>
            <a:lvl1pPr>
              <a:defRPr/>
            </a:lvl1pPr>
          </a:lstStyle>
          <a:p>
            <a:pPr>
              <a:defRPr/>
            </a:pPr>
            <a:endParaRPr lang="en-NZ"/>
          </a:p>
        </p:txBody>
      </p:sp>
      <p:sp>
        <p:nvSpPr>
          <p:cNvPr id="6" name="Rectangle 6"/>
          <p:cNvSpPr>
            <a:spLocks noGrp="1" noChangeArrowheads="1"/>
          </p:cNvSpPr>
          <p:nvPr>
            <p:ph type="sldNum" sz="quarter" idx="12"/>
          </p:nvPr>
        </p:nvSpPr>
        <p:spPr>
          <a:ln/>
        </p:spPr>
        <p:txBody>
          <a:bodyPr/>
          <a:lstStyle>
            <a:lvl1pPr>
              <a:defRPr/>
            </a:lvl1pPr>
          </a:lstStyle>
          <a:p>
            <a:pPr>
              <a:defRPr/>
            </a:pPr>
            <a:fld id="{142E35A6-FD29-4AD1-BBC5-E53CC3010B9E}" type="slidenum">
              <a:rPr lang="en-NZ"/>
              <a:pPr>
                <a:defRPr/>
              </a:pPr>
              <a:t>‹#›</a:t>
            </a:fld>
            <a:endParaRPr lang="en-NZ"/>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Rectangle 4"/>
          <p:cNvSpPr>
            <a:spLocks noGrp="1" noChangeArrowheads="1"/>
          </p:cNvSpPr>
          <p:nvPr>
            <p:ph type="dt" sz="half" idx="10"/>
          </p:nvPr>
        </p:nvSpPr>
        <p:spPr>
          <a:ln/>
        </p:spPr>
        <p:txBody>
          <a:bodyPr/>
          <a:lstStyle>
            <a:lvl1pPr>
              <a:defRPr/>
            </a:lvl1pPr>
          </a:lstStyle>
          <a:p>
            <a:pPr>
              <a:defRPr/>
            </a:pPr>
            <a:fld id="{DDFC96C0-8C25-46D3-AF41-6B1A73FE9A28}" type="datetimeFigureOut">
              <a:rPr lang="en-NZ"/>
              <a:pPr>
                <a:defRPr/>
              </a:pPr>
              <a:t>12/11/2010</a:t>
            </a:fld>
            <a:endParaRPr lang="en-NZ"/>
          </a:p>
        </p:txBody>
      </p:sp>
      <p:sp>
        <p:nvSpPr>
          <p:cNvPr id="6" name="Rectangle 5"/>
          <p:cNvSpPr>
            <a:spLocks noGrp="1" noChangeArrowheads="1"/>
          </p:cNvSpPr>
          <p:nvPr>
            <p:ph type="ftr" sz="quarter" idx="11"/>
          </p:nvPr>
        </p:nvSpPr>
        <p:spPr>
          <a:ln/>
        </p:spPr>
        <p:txBody>
          <a:bodyPr/>
          <a:lstStyle>
            <a:lvl1pPr>
              <a:defRPr/>
            </a:lvl1pPr>
          </a:lstStyle>
          <a:p>
            <a:pPr>
              <a:defRPr/>
            </a:pPr>
            <a:endParaRPr lang="en-NZ"/>
          </a:p>
        </p:txBody>
      </p:sp>
      <p:sp>
        <p:nvSpPr>
          <p:cNvPr id="7" name="Rectangle 6"/>
          <p:cNvSpPr>
            <a:spLocks noGrp="1" noChangeArrowheads="1"/>
          </p:cNvSpPr>
          <p:nvPr>
            <p:ph type="sldNum" sz="quarter" idx="12"/>
          </p:nvPr>
        </p:nvSpPr>
        <p:spPr>
          <a:ln/>
        </p:spPr>
        <p:txBody>
          <a:bodyPr/>
          <a:lstStyle>
            <a:lvl1pPr>
              <a:defRPr/>
            </a:lvl1pPr>
          </a:lstStyle>
          <a:p>
            <a:pPr>
              <a:defRPr/>
            </a:pPr>
            <a:fld id="{AAC0CDBE-05F0-403E-83C7-EBCAFA0836B5}" type="slidenum">
              <a:rPr lang="en-NZ"/>
              <a:pPr>
                <a:defRPr/>
              </a:pPr>
              <a:t>‹#›</a:t>
            </a:fld>
            <a:endParaRPr lang="en-NZ"/>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Rectangle 4"/>
          <p:cNvSpPr>
            <a:spLocks noGrp="1" noChangeArrowheads="1"/>
          </p:cNvSpPr>
          <p:nvPr>
            <p:ph type="dt" sz="half" idx="10"/>
          </p:nvPr>
        </p:nvSpPr>
        <p:spPr>
          <a:ln/>
        </p:spPr>
        <p:txBody>
          <a:bodyPr/>
          <a:lstStyle>
            <a:lvl1pPr>
              <a:defRPr/>
            </a:lvl1pPr>
          </a:lstStyle>
          <a:p>
            <a:pPr>
              <a:defRPr/>
            </a:pPr>
            <a:fld id="{A02B19A4-1E14-41BA-BF31-4B2FEF990C50}" type="datetimeFigureOut">
              <a:rPr lang="en-NZ"/>
              <a:pPr>
                <a:defRPr/>
              </a:pPr>
              <a:t>12/11/2010</a:t>
            </a:fld>
            <a:endParaRPr lang="en-NZ"/>
          </a:p>
        </p:txBody>
      </p:sp>
      <p:sp>
        <p:nvSpPr>
          <p:cNvPr id="8" name="Rectangle 5"/>
          <p:cNvSpPr>
            <a:spLocks noGrp="1" noChangeArrowheads="1"/>
          </p:cNvSpPr>
          <p:nvPr>
            <p:ph type="ftr" sz="quarter" idx="11"/>
          </p:nvPr>
        </p:nvSpPr>
        <p:spPr>
          <a:ln/>
        </p:spPr>
        <p:txBody>
          <a:bodyPr/>
          <a:lstStyle>
            <a:lvl1pPr>
              <a:defRPr/>
            </a:lvl1pPr>
          </a:lstStyle>
          <a:p>
            <a:pPr>
              <a:defRPr/>
            </a:pPr>
            <a:endParaRPr lang="en-NZ"/>
          </a:p>
        </p:txBody>
      </p:sp>
      <p:sp>
        <p:nvSpPr>
          <p:cNvPr id="9" name="Rectangle 6"/>
          <p:cNvSpPr>
            <a:spLocks noGrp="1" noChangeArrowheads="1"/>
          </p:cNvSpPr>
          <p:nvPr>
            <p:ph type="sldNum" sz="quarter" idx="12"/>
          </p:nvPr>
        </p:nvSpPr>
        <p:spPr>
          <a:ln/>
        </p:spPr>
        <p:txBody>
          <a:bodyPr/>
          <a:lstStyle>
            <a:lvl1pPr>
              <a:defRPr/>
            </a:lvl1pPr>
          </a:lstStyle>
          <a:p>
            <a:pPr>
              <a:defRPr/>
            </a:pPr>
            <a:fld id="{D053B679-494F-449F-9817-7874B00FA3DC}" type="slidenum">
              <a:rPr lang="en-NZ"/>
              <a:pPr>
                <a:defRPr/>
              </a:pPr>
              <a:t>‹#›</a:t>
            </a:fld>
            <a:endParaRPr lang="en-NZ"/>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Rectangle 4"/>
          <p:cNvSpPr>
            <a:spLocks noGrp="1" noChangeArrowheads="1"/>
          </p:cNvSpPr>
          <p:nvPr>
            <p:ph type="dt" sz="half" idx="10"/>
          </p:nvPr>
        </p:nvSpPr>
        <p:spPr>
          <a:ln/>
        </p:spPr>
        <p:txBody>
          <a:bodyPr/>
          <a:lstStyle>
            <a:lvl1pPr>
              <a:defRPr/>
            </a:lvl1pPr>
          </a:lstStyle>
          <a:p>
            <a:pPr>
              <a:defRPr/>
            </a:pPr>
            <a:fld id="{8F1B0CCB-33B6-4993-BA7C-F5353E322846}" type="datetimeFigureOut">
              <a:rPr lang="en-NZ"/>
              <a:pPr>
                <a:defRPr/>
              </a:pPr>
              <a:t>12/11/2010</a:t>
            </a:fld>
            <a:endParaRPr lang="en-NZ"/>
          </a:p>
        </p:txBody>
      </p:sp>
      <p:sp>
        <p:nvSpPr>
          <p:cNvPr id="4" name="Rectangle 5"/>
          <p:cNvSpPr>
            <a:spLocks noGrp="1" noChangeArrowheads="1"/>
          </p:cNvSpPr>
          <p:nvPr>
            <p:ph type="ftr" sz="quarter" idx="11"/>
          </p:nvPr>
        </p:nvSpPr>
        <p:spPr>
          <a:ln/>
        </p:spPr>
        <p:txBody>
          <a:bodyPr/>
          <a:lstStyle>
            <a:lvl1pPr>
              <a:defRPr/>
            </a:lvl1pPr>
          </a:lstStyle>
          <a:p>
            <a:pPr>
              <a:defRPr/>
            </a:pPr>
            <a:endParaRPr lang="en-NZ"/>
          </a:p>
        </p:txBody>
      </p:sp>
      <p:sp>
        <p:nvSpPr>
          <p:cNvPr id="5" name="Rectangle 6"/>
          <p:cNvSpPr>
            <a:spLocks noGrp="1" noChangeArrowheads="1"/>
          </p:cNvSpPr>
          <p:nvPr>
            <p:ph type="sldNum" sz="quarter" idx="12"/>
          </p:nvPr>
        </p:nvSpPr>
        <p:spPr>
          <a:ln/>
        </p:spPr>
        <p:txBody>
          <a:bodyPr/>
          <a:lstStyle>
            <a:lvl1pPr>
              <a:defRPr/>
            </a:lvl1pPr>
          </a:lstStyle>
          <a:p>
            <a:pPr>
              <a:defRPr/>
            </a:pPr>
            <a:fld id="{0AA9E157-7B27-43F7-9FC3-ADA07202EACE}" type="slidenum">
              <a:rPr lang="en-NZ"/>
              <a:pPr>
                <a:defRPr/>
              </a:pPr>
              <a:t>‹#›</a:t>
            </a:fld>
            <a:endParaRPr lang="en-NZ"/>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96589F7-3C07-428B-B5CE-CC327CD07167}" type="datetimeFigureOut">
              <a:rPr lang="en-NZ"/>
              <a:pPr>
                <a:defRPr/>
              </a:pPr>
              <a:t>12/11/2010</a:t>
            </a:fld>
            <a:endParaRPr lang="en-NZ"/>
          </a:p>
        </p:txBody>
      </p:sp>
      <p:sp>
        <p:nvSpPr>
          <p:cNvPr id="3" name="Rectangle 5"/>
          <p:cNvSpPr>
            <a:spLocks noGrp="1" noChangeArrowheads="1"/>
          </p:cNvSpPr>
          <p:nvPr>
            <p:ph type="ftr" sz="quarter" idx="11"/>
          </p:nvPr>
        </p:nvSpPr>
        <p:spPr>
          <a:ln/>
        </p:spPr>
        <p:txBody>
          <a:bodyPr/>
          <a:lstStyle>
            <a:lvl1pPr>
              <a:defRPr/>
            </a:lvl1pPr>
          </a:lstStyle>
          <a:p>
            <a:pPr>
              <a:defRPr/>
            </a:pPr>
            <a:endParaRPr lang="en-NZ"/>
          </a:p>
        </p:txBody>
      </p:sp>
      <p:sp>
        <p:nvSpPr>
          <p:cNvPr id="4" name="Rectangle 6"/>
          <p:cNvSpPr>
            <a:spLocks noGrp="1" noChangeArrowheads="1"/>
          </p:cNvSpPr>
          <p:nvPr>
            <p:ph type="sldNum" sz="quarter" idx="12"/>
          </p:nvPr>
        </p:nvSpPr>
        <p:spPr>
          <a:ln/>
        </p:spPr>
        <p:txBody>
          <a:bodyPr/>
          <a:lstStyle>
            <a:lvl1pPr>
              <a:defRPr/>
            </a:lvl1pPr>
          </a:lstStyle>
          <a:p>
            <a:pPr>
              <a:defRPr/>
            </a:pPr>
            <a:fld id="{D08D8F5F-C884-4E09-9B5E-7794FD26BA94}" type="slidenum">
              <a:rPr lang="en-NZ"/>
              <a:pPr>
                <a:defRPr/>
              </a:pPr>
              <a:t>‹#›</a:t>
            </a:fld>
            <a:endParaRPr lang="en-NZ"/>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BD3E653-50F7-48A3-8C0A-BB12C085EC07}" type="datetimeFigureOut">
              <a:rPr lang="en-NZ"/>
              <a:pPr>
                <a:defRPr/>
              </a:pPr>
              <a:t>12/11/2010</a:t>
            </a:fld>
            <a:endParaRPr lang="en-NZ"/>
          </a:p>
        </p:txBody>
      </p:sp>
      <p:sp>
        <p:nvSpPr>
          <p:cNvPr id="6" name="Rectangle 5"/>
          <p:cNvSpPr>
            <a:spLocks noGrp="1" noChangeArrowheads="1"/>
          </p:cNvSpPr>
          <p:nvPr>
            <p:ph type="ftr" sz="quarter" idx="11"/>
          </p:nvPr>
        </p:nvSpPr>
        <p:spPr>
          <a:ln/>
        </p:spPr>
        <p:txBody>
          <a:bodyPr/>
          <a:lstStyle>
            <a:lvl1pPr>
              <a:defRPr/>
            </a:lvl1pPr>
          </a:lstStyle>
          <a:p>
            <a:pPr>
              <a:defRPr/>
            </a:pPr>
            <a:endParaRPr lang="en-NZ"/>
          </a:p>
        </p:txBody>
      </p:sp>
      <p:sp>
        <p:nvSpPr>
          <p:cNvPr id="7" name="Rectangle 6"/>
          <p:cNvSpPr>
            <a:spLocks noGrp="1" noChangeArrowheads="1"/>
          </p:cNvSpPr>
          <p:nvPr>
            <p:ph type="sldNum" sz="quarter" idx="12"/>
          </p:nvPr>
        </p:nvSpPr>
        <p:spPr>
          <a:ln/>
        </p:spPr>
        <p:txBody>
          <a:bodyPr/>
          <a:lstStyle>
            <a:lvl1pPr>
              <a:defRPr/>
            </a:lvl1pPr>
          </a:lstStyle>
          <a:p>
            <a:pPr>
              <a:defRPr/>
            </a:pPr>
            <a:fld id="{126FE11B-76E0-4BA8-8CA0-6A958A55A48B}" type="slidenum">
              <a:rPr lang="en-NZ"/>
              <a:pPr>
                <a:defRPr/>
              </a:pPr>
              <a:t>‹#›</a:t>
            </a:fld>
            <a:endParaRPr lang="en-NZ"/>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4CB118A-92A4-4464-A1FE-E3E23159BD4A}" type="datetimeFigureOut">
              <a:rPr lang="en-NZ"/>
              <a:pPr>
                <a:defRPr/>
              </a:pPr>
              <a:t>12/11/2010</a:t>
            </a:fld>
            <a:endParaRPr lang="en-NZ"/>
          </a:p>
        </p:txBody>
      </p:sp>
      <p:sp>
        <p:nvSpPr>
          <p:cNvPr id="6" name="Rectangle 5"/>
          <p:cNvSpPr>
            <a:spLocks noGrp="1" noChangeArrowheads="1"/>
          </p:cNvSpPr>
          <p:nvPr>
            <p:ph type="ftr" sz="quarter" idx="11"/>
          </p:nvPr>
        </p:nvSpPr>
        <p:spPr>
          <a:ln/>
        </p:spPr>
        <p:txBody>
          <a:bodyPr/>
          <a:lstStyle>
            <a:lvl1pPr>
              <a:defRPr/>
            </a:lvl1pPr>
          </a:lstStyle>
          <a:p>
            <a:pPr>
              <a:defRPr/>
            </a:pPr>
            <a:endParaRPr lang="en-NZ"/>
          </a:p>
        </p:txBody>
      </p:sp>
      <p:sp>
        <p:nvSpPr>
          <p:cNvPr id="7" name="Rectangle 6"/>
          <p:cNvSpPr>
            <a:spLocks noGrp="1" noChangeArrowheads="1"/>
          </p:cNvSpPr>
          <p:nvPr>
            <p:ph type="sldNum" sz="quarter" idx="12"/>
          </p:nvPr>
        </p:nvSpPr>
        <p:spPr>
          <a:ln/>
        </p:spPr>
        <p:txBody>
          <a:bodyPr/>
          <a:lstStyle>
            <a:lvl1pPr>
              <a:defRPr/>
            </a:lvl1pPr>
          </a:lstStyle>
          <a:p>
            <a:pPr>
              <a:defRPr/>
            </a:pPr>
            <a:fld id="{FEDD4065-FA75-448B-80AD-3A2FCF5F3701}" type="slidenum">
              <a:rPr lang="en-NZ"/>
              <a:pPr>
                <a:defRPr/>
              </a:pPr>
              <a:t>‹#›</a:t>
            </a:fld>
            <a:endParaRPr lang="en-NZ"/>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FFF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116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cs typeface="+mn-cs"/>
              </a:defRPr>
            </a:lvl1pPr>
          </a:lstStyle>
          <a:p>
            <a:pPr>
              <a:defRPr/>
            </a:pPr>
            <a:fld id="{21985BE8-DF70-41C2-BC58-5020D46B613F}" type="datetimeFigureOut">
              <a:rPr lang="en-NZ"/>
              <a:pPr>
                <a:defRPr/>
              </a:pPr>
              <a:t>12/11/2010</a:t>
            </a:fld>
            <a:endParaRPr lang="en-NZ"/>
          </a:p>
        </p:txBody>
      </p:sp>
      <p:sp>
        <p:nvSpPr>
          <p:cNvPr id="111621" name="Rectangle 5"/>
          <p:cNvSpPr>
            <a:spLocks noGrp="1" noChangeArrowheads="1"/>
          </p:cNvSpPr>
          <p:nvPr>
            <p:ph type="ftr" sz="quarter" idx="3"/>
          </p:nvPr>
        </p:nvSpPr>
        <p:spPr bwMode="auto">
          <a:xfrm>
            <a:off x="3203575" y="63817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cs typeface="+mn-cs"/>
              </a:defRPr>
            </a:lvl1pPr>
          </a:lstStyle>
          <a:p>
            <a:pPr>
              <a:defRPr/>
            </a:pPr>
            <a:endParaRPr lang="en-NZ"/>
          </a:p>
        </p:txBody>
      </p:sp>
      <p:sp>
        <p:nvSpPr>
          <p:cNvPr id="1116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cs typeface="+mn-cs"/>
              </a:defRPr>
            </a:lvl1pPr>
          </a:lstStyle>
          <a:p>
            <a:pPr>
              <a:defRPr/>
            </a:pPr>
            <a:fld id="{D08054FF-EDFF-4C22-B74C-72AC561A57EB}" type="slidenum">
              <a:rPr lang="en-NZ"/>
              <a:pPr>
                <a:defRPr/>
              </a:pPr>
              <a:t>‹#›</a:t>
            </a:fld>
            <a:endParaRPr lang="en-NZ"/>
          </a:p>
        </p:txBody>
      </p:sp>
      <p:sp>
        <p:nvSpPr>
          <p:cNvPr id="111623" name="Rectangle 7"/>
          <p:cNvSpPr>
            <a:spLocks noChangeArrowheads="1"/>
          </p:cNvSpPr>
          <p:nvPr/>
        </p:nvSpPr>
        <p:spPr bwMode="auto">
          <a:xfrm>
            <a:off x="2954338" y="4740275"/>
            <a:ext cx="9144000" cy="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NZ">
              <a:latin typeface="+mn-lt"/>
              <a:cs typeface="+mn-cs"/>
            </a:endParaRPr>
          </a:p>
        </p:txBody>
      </p:sp>
      <p:sp>
        <p:nvSpPr>
          <p:cNvPr id="111624" name="Rectangle 8"/>
          <p:cNvSpPr>
            <a:spLocks noChangeArrowheads="1"/>
          </p:cNvSpPr>
          <p:nvPr/>
        </p:nvSpPr>
        <p:spPr bwMode="auto">
          <a:xfrm>
            <a:off x="1181100" y="4838700"/>
            <a:ext cx="9144000" cy="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NZ">
              <a:latin typeface="+mn-lt"/>
              <a:cs typeface="+mn-cs"/>
            </a:endParaRPr>
          </a:p>
        </p:txBody>
      </p:sp>
      <p:sp>
        <p:nvSpPr>
          <p:cNvPr id="111625" name="Rectangle 9"/>
          <p:cNvSpPr>
            <a:spLocks noChangeArrowheads="1"/>
          </p:cNvSpPr>
          <p:nvPr/>
        </p:nvSpPr>
        <p:spPr bwMode="auto">
          <a:xfrm>
            <a:off x="2390775" y="5865813"/>
            <a:ext cx="9144000" cy="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NZ">
              <a:latin typeface="+mn-lt"/>
              <a:cs typeface="+mn-cs"/>
            </a:endParaRPr>
          </a:p>
        </p:txBody>
      </p:sp>
      <p:sp>
        <p:nvSpPr>
          <p:cNvPr id="111627" name="Rectangle 11"/>
          <p:cNvSpPr>
            <a:spLocks noChangeArrowheads="1"/>
          </p:cNvSpPr>
          <p:nvPr/>
        </p:nvSpPr>
        <p:spPr bwMode="auto">
          <a:xfrm>
            <a:off x="2954338" y="4740275"/>
            <a:ext cx="9144000" cy="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NZ">
              <a:latin typeface="+mn-lt"/>
              <a:cs typeface="+mn-cs"/>
            </a:endParaRPr>
          </a:p>
        </p:txBody>
      </p:sp>
      <p:sp>
        <p:nvSpPr>
          <p:cNvPr id="111628" name="Rectangle 12"/>
          <p:cNvSpPr>
            <a:spLocks noChangeArrowheads="1"/>
          </p:cNvSpPr>
          <p:nvPr/>
        </p:nvSpPr>
        <p:spPr bwMode="auto">
          <a:xfrm>
            <a:off x="1181100" y="4838700"/>
            <a:ext cx="9144000" cy="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NZ">
              <a:latin typeface="+mn-lt"/>
              <a:cs typeface="+mn-cs"/>
            </a:endParaRPr>
          </a:p>
        </p:txBody>
      </p:sp>
      <p:pic>
        <p:nvPicPr>
          <p:cNvPr id="1036" name="Picture 13" descr="Shore"/>
          <p:cNvPicPr>
            <a:picLocks noChangeAspect="1" noChangeArrowheads="1"/>
          </p:cNvPicPr>
          <p:nvPr/>
        </p:nvPicPr>
        <p:blipFill>
          <a:blip r:embed="rId13"/>
          <a:srcRect/>
          <a:stretch>
            <a:fillRect/>
          </a:stretch>
        </p:blipFill>
        <p:spPr bwMode="auto">
          <a:xfrm>
            <a:off x="7956550" y="6092825"/>
            <a:ext cx="763588" cy="620713"/>
          </a:xfrm>
          <a:prstGeom prst="rect">
            <a:avLst/>
          </a:prstGeom>
          <a:noFill/>
          <a:ln w="9525">
            <a:noFill/>
            <a:miter lim="800000"/>
            <a:headEnd/>
            <a:tailEnd/>
          </a:ln>
        </p:spPr>
      </p:pic>
      <p:sp>
        <p:nvSpPr>
          <p:cNvPr id="111630" name="Rectangle 14"/>
          <p:cNvSpPr>
            <a:spLocks noChangeArrowheads="1"/>
          </p:cNvSpPr>
          <p:nvPr/>
        </p:nvSpPr>
        <p:spPr bwMode="auto">
          <a:xfrm>
            <a:off x="2390775" y="5865813"/>
            <a:ext cx="9144000" cy="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NZ">
              <a:latin typeface="+mn-lt"/>
              <a:cs typeface="+mn-cs"/>
            </a:endParaRPr>
          </a:p>
        </p:txBody>
      </p:sp>
      <p:pic>
        <p:nvPicPr>
          <p:cNvPr id="1038" name="Picture 18" descr="MU_Logo_CMYK+Spot.jpg"/>
          <p:cNvPicPr>
            <a:picLocks noChangeAspect="1"/>
          </p:cNvPicPr>
          <p:nvPr/>
        </p:nvPicPr>
        <p:blipFill>
          <a:blip r:embed="rId14"/>
          <a:srcRect/>
          <a:stretch>
            <a:fillRect/>
          </a:stretch>
        </p:blipFill>
        <p:spPr bwMode="auto">
          <a:xfrm>
            <a:off x="611188" y="6002338"/>
            <a:ext cx="1800225" cy="668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dir="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pPr eaLnBrk="1" hangingPunct="1"/>
            <a:r>
              <a:rPr lang="en-NZ" sz="4000" smtClean="0"/>
              <a:t>Alcohol Marketing Policy – an urgent challenge for global governance  </a:t>
            </a:r>
          </a:p>
        </p:txBody>
      </p:sp>
      <p:sp>
        <p:nvSpPr>
          <p:cNvPr id="14338" name="Subtitle 2"/>
          <p:cNvSpPr>
            <a:spLocks noGrp="1"/>
          </p:cNvSpPr>
          <p:nvPr>
            <p:ph type="subTitle" idx="1"/>
          </p:nvPr>
        </p:nvSpPr>
        <p:spPr/>
        <p:txBody>
          <a:bodyPr/>
          <a:lstStyle/>
          <a:p>
            <a:pPr eaLnBrk="1" hangingPunct="1"/>
            <a:r>
              <a:rPr lang="en-NZ" smtClean="0"/>
              <a:t>Sally Casswell</a:t>
            </a:r>
          </a:p>
          <a:p>
            <a:pPr eaLnBrk="1" hangingPunct="1"/>
            <a:r>
              <a:rPr lang="en-NZ" smtClean="0"/>
              <a:t>SSA Conference </a:t>
            </a:r>
          </a:p>
          <a:p>
            <a:pPr eaLnBrk="1" hangingPunct="1"/>
            <a:r>
              <a:rPr lang="en-NZ" smtClean="0"/>
              <a:t>2010, York </a:t>
            </a:r>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r>
              <a:rPr lang="en-NZ" sz="4000" smtClean="0"/>
              <a:t/>
            </a:r>
            <a:br>
              <a:rPr lang="en-NZ" sz="4000" smtClean="0"/>
            </a:br>
            <a:r>
              <a:rPr lang="en-NZ" sz="4000" smtClean="0"/>
              <a:t> Activities of TNCs (producers and front organisations) </a:t>
            </a:r>
            <a:br>
              <a:rPr lang="en-NZ" sz="4000" smtClean="0"/>
            </a:br>
            <a:endParaRPr lang="en-GB" sz="4000" smtClean="0"/>
          </a:p>
        </p:txBody>
      </p:sp>
      <p:sp>
        <p:nvSpPr>
          <p:cNvPr id="25602" name="Rectangle 3"/>
          <p:cNvSpPr>
            <a:spLocks noGrp="1" noChangeArrowheads="1"/>
          </p:cNvSpPr>
          <p:nvPr>
            <p:ph type="body" idx="1"/>
          </p:nvPr>
        </p:nvSpPr>
        <p:spPr/>
        <p:txBody>
          <a:bodyPr/>
          <a:lstStyle/>
          <a:p>
            <a:pPr eaLnBrk="1" hangingPunct="1">
              <a:lnSpc>
                <a:spcPct val="90000"/>
              </a:lnSpc>
            </a:pPr>
            <a:r>
              <a:rPr lang="en-NZ" smtClean="0"/>
              <a:t>Early recognition of need to avoid similar fate of tobacco industry</a:t>
            </a:r>
          </a:p>
          <a:p>
            <a:pPr eaLnBrk="1" hangingPunct="1">
              <a:lnSpc>
                <a:spcPct val="90000"/>
              </a:lnSpc>
            </a:pPr>
            <a:r>
              <a:rPr lang="en-NZ" smtClean="0"/>
              <a:t>Stakeholder marketing </a:t>
            </a:r>
          </a:p>
          <a:p>
            <a:pPr lvl="1" eaLnBrk="1" hangingPunct="1">
              <a:lnSpc>
                <a:spcPct val="90000"/>
              </a:lnSpc>
            </a:pPr>
            <a:r>
              <a:rPr lang="en-NZ" smtClean="0"/>
              <a:t>Disaster relief</a:t>
            </a:r>
          </a:p>
          <a:p>
            <a:pPr lvl="1" eaLnBrk="1" hangingPunct="1">
              <a:lnSpc>
                <a:spcPct val="90000"/>
              </a:lnSpc>
            </a:pPr>
            <a:r>
              <a:rPr lang="en-NZ" smtClean="0"/>
              <a:t>Sponsorship intergovt conferences</a:t>
            </a:r>
          </a:p>
          <a:p>
            <a:pPr lvl="1" eaLnBrk="1" hangingPunct="1">
              <a:lnSpc>
                <a:spcPct val="90000"/>
              </a:lnSpc>
            </a:pPr>
            <a:r>
              <a:rPr lang="en-NZ" smtClean="0"/>
              <a:t>Education eg drinking responsibly messages</a:t>
            </a:r>
          </a:p>
          <a:p>
            <a:pPr lvl="1" eaLnBrk="1" hangingPunct="1">
              <a:lnSpc>
                <a:spcPct val="90000"/>
              </a:lnSpc>
            </a:pPr>
            <a:r>
              <a:rPr lang="en-NZ" smtClean="0"/>
              <a:t>Sponsorship of conferences</a:t>
            </a:r>
          </a:p>
          <a:p>
            <a:pPr lvl="1" eaLnBrk="1" hangingPunct="1">
              <a:lnSpc>
                <a:spcPct val="90000"/>
              </a:lnSpc>
            </a:pPr>
            <a:r>
              <a:rPr lang="en-NZ" smtClean="0"/>
              <a:t>Publications</a:t>
            </a:r>
          </a:p>
          <a:p>
            <a:pPr lvl="1" eaLnBrk="1" hangingPunct="1">
              <a:lnSpc>
                <a:spcPct val="90000"/>
              </a:lnSpc>
            </a:pPr>
            <a:r>
              <a:rPr lang="en-NZ" smtClean="0"/>
              <a:t>Funding research  </a:t>
            </a:r>
          </a:p>
          <a:p>
            <a:pPr eaLnBrk="1" hangingPunct="1">
              <a:lnSpc>
                <a:spcPct val="90000"/>
              </a:lnSpc>
            </a:pPr>
            <a:endParaRPr lang="en-NZ" smtClean="0"/>
          </a:p>
          <a:p>
            <a:pPr>
              <a:lnSpc>
                <a:spcPct val="90000"/>
              </a:lnSpc>
            </a:pPr>
            <a:endParaRPr lang="en-GB" smtClean="0"/>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r>
              <a:rPr lang="en-NZ" sz="4000" smtClean="0"/>
              <a:t>Industry messages to stakeholders </a:t>
            </a:r>
            <a:endParaRPr lang="en-GB" sz="4000" smtClean="0"/>
          </a:p>
        </p:txBody>
      </p:sp>
      <p:sp>
        <p:nvSpPr>
          <p:cNvPr id="27650" name="Rectangle 3"/>
          <p:cNvSpPr>
            <a:spLocks noGrp="1" noChangeArrowheads="1"/>
          </p:cNvSpPr>
          <p:nvPr>
            <p:ph type="body" idx="1"/>
          </p:nvPr>
        </p:nvSpPr>
        <p:spPr/>
        <p:txBody>
          <a:bodyPr/>
          <a:lstStyle/>
          <a:p>
            <a:pPr eaLnBrk="1" hangingPunct="1">
              <a:lnSpc>
                <a:spcPct val="90000"/>
              </a:lnSpc>
            </a:pPr>
            <a:r>
              <a:rPr lang="en-NZ" smtClean="0"/>
              <a:t>Most drinkers responsible</a:t>
            </a:r>
          </a:p>
          <a:p>
            <a:pPr eaLnBrk="1" hangingPunct="1">
              <a:lnSpc>
                <a:spcPct val="90000"/>
              </a:lnSpc>
            </a:pPr>
            <a:r>
              <a:rPr lang="en-NZ" smtClean="0"/>
              <a:t>Industry shares goals of promoting moderate use</a:t>
            </a:r>
          </a:p>
          <a:p>
            <a:pPr eaLnBrk="1" hangingPunct="1">
              <a:lnSpc>
                <a:spcPct val="90000"/>
              </a:lnSpc>
            </a:pPr>
            <a:r>
              <a:rPr lang="en-NZ" smtClean="0"/>
              <a:t>Health, social, economic benefits from moderate drinking </a:t>
            </a:r>
          </a:p>
          <a:p>
            <a:pPr eaLnBrk="1" hangingPunct="1">
              <a:lnSpc>
                <a:spcPct val="90000"/>
              </a:lnSpc>
            </a:pPr>
            <a:r>
              <a:rPr lang="en-NZ" smtClean="0"/>
              <a:t>Responsible drinkers should not be penalised by alcohol policy </a:t>
            </a:r>
          </a:p>
          <a:p>
            <a:pPr eaLnBrk="1" hangingPunct="1">
              <a:lnSpc>
                <a:spcPct val="90000"/>
              </a:lnSpc>
            </a:pPr>
            <a:r>
              <a:rPr lang="en-NZ" smtClean="0"/>
              <a:t>Drinkers have the right to make informed choice about alcohol use</a:t>
            </a:r>
          </a:p>
          <a:p>
            <a:pPr eaLnBrk="1" hangingPunct="1">
              <a:lnSpc>
                <a:spcPct val="90000"/>
              </a:lnSpc>
            </a:pPr>
            <a:endParaRPr lang="en-NZ" smtClean="0"/>
          </a:p>
          <a:p>
            <a:pPr eaLnBrk="1" hangingPunct="1">
              <a:lnSpc>
                <a:spcPct val="90000"/>
              </a:lnSpc>
            </a:pPr>
            <a:endParaRPr lang="en-NZ" smtClean="0"/>
          </a:p>
          <a:p>
            <a:pPr>
              <a:lnSpc>
                <a:spcPct val="90000"/>
              </a:lnSpc>
            </a:pPr>
            <a:endParaRPr lang="en-GB" smtClean="0"/>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323850" y="0"/>
            <a:ext cx="8229600" cy="1143000"/>
          </a:xfrm>
        </p:spPr>
        <p:txBody>
          <a:bodyPr/>
          <a:lstStyle/>
          <a:p>
            <a:pPr eaLnBrk="1" hangingPunct="1"/>
            <a:r>
              <a:rPr lang="en-NZ" sz="4000" smtClean="0"/>
              <a:t>Activities of TNCs (producers and front organisations)</a:t>
            </a:r>
          </a:p>
        </p:txBody>
      </p:sp>
      <p:sp>
        <p:nvSpPr>
          <p:cNvPr id="28674" name="Content Placeholder 2"/>
          <p:cNvSpPr>
            <a:spLocks noGrp="1"/>
          </p:cNvSpPr>
          <p:nvPr>
            <p:ph idx="1"/>
          </p:nvPr>
        </p:nvSpPr>
        <p:spPr>
          <a:xfrm>
            <a:off x="468313" y="1341438"/>
            <a:ext cx="8229600" cy="4525962"/>
          </a:xfrm>
        </p:spPr>
        <p:txBody>
          <a:bodyPr/>
          <a:lstStyle/>
          <a:p>
            <a:pPr eaLnBrk="1" hangingPunct="1"/>
            <a:r>
              <a:rPr lang="en-NZ" smtClean="0"/>
              <a:t>Active marketing campaign to promote self regulation</a:t>
            </a:r>
          </a:p>
          <a:p>
            <a:pPr lvl="1" eaLnBrk="1" hangingPunct="1"/>
            <a:r>
              <a:rPr lang="en-NZ" smtClean="0"/>
              <a:t>National activity  </a:t>
            </a:r>
          </a:p>
          <a:p>
            <a:pPr lvl="2" eaLnBrk="1" hangingPunct="1"/>
            <a:r>
              <a:rPr lang="en-NZ" smtClean="0"/>
              <a:t>Asian and African country workshops, Thai visit</a:t>
            </a:r>
          </a:p>
          <a:p>
            <a:pPr lvl="1" eaLnBrk="1" hangingPunct="1"/>
            <a:r>
              <a:rPr lang="en-NZ" smtClean="0"/>
              <a:t>Regional workshops </a:t>
            </a:r>
          </a:p>
          <a:p>
            <a:pPr lvl="2" eaLnBrk="1" hangingPunct="1"/>
            <a:r>
              <a:rPr lang="en-NZ" smtClean="0"/>
              <a:t>Asian, Africa. Latin America (ICAP)</a:t>
            </a:r>
          </a:p>
          <a:p>
            <a:pPr lvl="1" eaLnBrk="1" hangingPunct="1"/>
            <a:r>
              <a:rPr lang="en-NZ" smtClean="0"/>
              <a:t>Global influence</a:t>
            </a:r>
          </a:p>
          <a:p>
            <a:pPr lvl="2" eaLnBrk="1" hangingPunct="1"/>
            <a:r>
              <a:rPr lang="en-NZ" smtClean="0"/>
              <a:t>Consultation on WHO global strategy </a:t>
            </a:r>
          </a:p>
          <a:p>
            <a:pPr eaLnBrk="1" hangingPunct="1"/>
            <a:endParaRPr lang="en-NZ" smtClean="0"/>
          </a:p>
          <a:p>
            <a:pPr lvl="1" eaLnBrk="1" hangingPunct="1"/>
            <a:endParaRPr lang="en-NZ" smtClean="0"/>
          </a:p>
          <a:p>
            <a:pPr eaLnBrk="1" hangingPunct="1"/>
            <a:endParaRPr lang="en-NZ" smtClean="0"/>
          </a:p>
        </p:txBody>
      </p:sp>
    </p:spTree>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NZ" sz="4000" smtClean="0"/>
              <a:t>Lack of action by national governments</a:t>
            </a:r>
          </a:p>
        </p:txBody>
      </p:sp>
      <p:sp>
        <p:nvSpPr>
          <p:cNvPr id="29698" name="Content Placeholder 3"/>
          <p:cNvSpPr>
            <a:spLocks noGrp="1"/>
          </p:cNvSpPr>
          <p:nvPr>
            <p:ph idx="1"/>
          </p:nvPr>
        </p:nvSpPr>
        <p:spPr>
          <a:xfrm>
            <a:off x="395288" y="1557338"/>
            <a:ext cx="8229600" cy="4525962"/>
          </a:xfrm>
        </p:spPr>
        <p:txBody>
          <a:bodyPr/>
          <a:lstStyle/>
          <a:p>
            <a:pPr eaLnBrk="1" hangingPunct="1"/>
            <a:r>
              <a:rPr lang="en-NZ" smtClean="0"/>
              <a:t>Community/health sector concern </a:t>
            </a:r>
          </a:p>
          <a:p>
            <a:pPr lvl="1" eaLnBrk="1" hangingPunct="1"/>
            <a:r>
              <a:rPr lang="en-NZ" smtClean="0"/>
              <a:t>‘most difficult policy area’</a:t>
            </a:r>
          </a:p>
          <a:p>
            <a:pPr eaLnBrk="1" hangingPunct="1"/>
            <a:r>
              <a:rPr lang="en-NZ" smtClean="0"/>
              <a:t>Few examples of comprehensive restrictions</a:t>
            </a:r>
          </a:p>
          <a:p>
            <a:pPr lvl="1" eaLnBrk="1" hangingPunct="1"/>
            <a:r>
              <a:rPr lang="en-NZ" smtClean="0"/>
              <a:t>France Sweden Norway </a:t>
            </a:r>
          </a:p>
          <a:p>
            <a:pPr eaLnBrk="1" hangingPunct="1"/>
            <a:r>
              <a:rPr lang="en-NZ" smtClean="0"/>
              <a:t>trans national marketing </a:t>
            </a:r>
          </a:p>
          <a:p>
            <a:pPr lvl="1" eaLnBrk="1" hangingPunct="1">
              <a:buFontTx/>
              <a:buNone/>
            </a:pPr>
            <a:r>
              <a:rPr lang="en-NZ" smtClean="0"/>
              <a:t>– failure to control internet, satellite TV, global sponsorship</a:t>
            </a:r>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r>
              <a:rPr lang="en-NZ" smtClean="0"/>
              <a:t>Need for a global response</a:t>
            </a:r>
            <a:endParaRPr lang="en-GB" smtClean="0"/>
          </a:p>
        </p:txBody>
      </p:sp>
      <p:sp>
        <p:nvSpPr>
          <p:cNvPr id="30722" name="Rectangle 3"/>
          <p:cNvSpPr>
            <a:spLocks noGrp="1" noChangeArrowheads="1"/>
          </p:cNvSpPr>
          <p:nvPr>
            <p:ph type="body" idx="1"/>
          </p:nvPr>
        </p:nvSpPr>
        <p:spPr/>
        <p:txBody>
          <a:bodyPr/>
          <a:lstStyle/>
          <a:p>
            <a:pPr eaLnBrk="1" hangingPunct="1"/>
            <a:r>
              <a:rPr lang="en-NZ" smtClean="0"/>
              <a:t>‘globalisation means that it is more difficult for national governments to hold corporations accountable than in the past’</a:t>
            </a:r>
          </a:p>
          <a:p>
            <a:pPr eaLnBrk="1" hangingPunct="1"/>
            <a:endParaRPr lang="en-NZ" smtClean="0"/>
          </a:p>
          <a:p>
            <a:pPr eaLnBrk="1" hangingPunct="1"/>
            <a:r>
              <a:rPr lang="en-NZ" smtClean="0"/>
              <a:t>global governance</a:t>
            </a:r>
          </a:p>
          <a:p>
            <a:pPr lvl="1" eaLnBrk="1" hangingPunct="1"/>
            <a:r>
              <a:rPr lang="en-NZ" smtClean="0"/>
              <a:t>TNCs </a:t>
            </a:r>
          </a:p>
          <a:p>
            <a:pPr lvl="1" eaLnBrk="1" hangingPunct="1"/>
            <a:r>
              <a:rPr lang="en-NZ" smtClean="0"/>
              <a:t>State (goverments and inter- govermental)</a:t>
            </a:r>
          </a:p>
          <a:p>
            <a:pPr lvl="1" eaLnBrk="1" hangingPunct="1"/>
            <a:r>
              <a:rPr lang="en-NZ" smtClean="0"/>
              <a:t>NGOs   </a:t>
            </a:r>
          </a:p>
          <a:p>
            <a:endParaRPr lang="en-GB" smtClean="0"/>
          </a:p>
        </p:txBody>
      </p:sp>
    </p:spTree>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NZ" smtClean="0"/>
              <a:t>Intergovernmental  </a:t>
            </a:r>
          </a:p>
        </p:txBody>
      </p:sp>
      <p:sp>
        <p:nvSpPr>
          <p:cNvPr id="31746" name="Content Placeholder 2"/>
          <p:cNvSpPr>
            <a:spLocks noGrp="1"/>
          </p:cNvSpPr>
          <p:nvPr>
            <p:ph idx="1"/>
          </p:nvPr>
        </p:nvSpPr>
        <p:spPr>
          <a:xfrm>
            <a:off x="250825" y="1125538"/>
            <a:ext cx="8229600" cy="4525962"/>
          </a:xfrm>
        </p:spPr>
        <p:txBody>
          <a:bodyPr/>
          <a:lstStyle/>
          <a:p>
            <a:pPr eaLnBrk="1" hangingPunct="1"/>
            <a:endParaRPr lang="en-NZ" smtClean="0"/>
          </a:p>
          <a:p>
            <a:pPr eaLnBrk="1" hangingPunct="1"/>
            <a:r>
              <a:rPr lang="en-NZ" smtClean="0"/>
              <a:t>Intergovernmental have: </a:t>
            </a:r>
          </a:p>
          <a:p>
            <a:pPr lvl="1" eaLnBrk="1" hangingPunct="1"/>
            <a:r>
              <a:rPr lang="en-NZ" smtClean="0"/>
              <a:t>moral influence, technical expertise, but susceptible to commercial pressure </a:t>
            </a:r>
          </a:p>
          <a:p>
            <a:pPr eaLnBrk="1" hangingPunct="1"/>
            <a:r>
              <a:rPr lang="en-NZ" smtClean="0"/>
              <a:t>WHO is policy holder </a:t>
            </a:r>
          </a:p>
          <a:p>
            <a:pPr lvl="1" eaLnBrk="1" hangingPunct="1"/>
            <a:r>
              <a:rPr lang="en-NZ" smtClean="0"/>
              <a:t>global strategy to reduce harmful use of alcohol – not a health treaty</a:t>
            </a:r>
          </a:p>
          <a:p>
            <a:pPr lvl="1" eaLnBrk="1" hangingPunct="1"/>
            <a:r>
              <a:rPr lang="en-NZ" smtClean="0"/>
              <a:t>Incremental step? </a:t>
            </a:r>
          </a:p>
          <a:p>
            <a:pPr lvl="1" eaLnBrk="1" hangingPunct="1"/>
            <a:r>
              <a:rPr lang="en-NZ" smtClean="0"/>
              <a:t>need for resource  </a:t>
            </a:r>
          </a:p>
          <a:p>
            <a:pPr lvl="1" eaLnBrk="1" hangingPunct="1">
              <a:buFontTx/>
              <a:buNone/>
            </a:pPr>
            <a:endParaRPr lang="en-NZ" smtClean="0"/>
          </a:p>
        </p:txBody>
      </p:sp>
    </p:spTree>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468313" y="0"/>
            <a:ext cx="8229600" cy="1143000"/>
          </a:xfrm>
        </p:spPr>
        <p:txBody>
          <a:bodyPr/>
          <a:lstStyle/>
          <a:p>
            <a:pPr eaLnBrk="1" hangingPunct="1"/>
            <a:r>
              <a:rPr lang="en-NZ" smtClean="0"/>
              <a:t>NGO sector </a:t>
            </a:r>
          </a:p>
        </p:txBody>
      </p:sp>
      <p:sp>
        <p:nvSpPr>
          <p:cNvPr id="32770" name="Content Placeholder 2"/>
          <p:cNvSpPr>
            <a:spLocks noGrp="1"/>
          </p:cNvSpPr>
          <p:nvPr>
            <p:ph idx="1"/>
          </p:nvPr>
        </p:nvSpPr>
        <p:spPr>
          <a:xfrm>
            <a:off x="250825" y="1125538"/>
            <a:ext cx="8229600" cy="4525962"/>
          </a:xfrm>
        </p:spPr>
        <p:txBody>
          <a:bodyPr/>
          <a:lstStyle/>
          <a:p>
            <a:pPr eaLnBrk="1" hangingPunct="1"/>
            <a:r>
              <a:rPr lang="en-NZ" smtClean="0"/>
              <a:t>Undeveloped cf tobacco</a:t>
            </a:r>
          </a:p>
          <a:p>
            <a:pPr lvl="1"/>
            <a:r>
              <a:rPr lang="en-NZ" smtClean="0"/>
              <a:t>200 NGOs in lead up to FCTC</a:t>
            </a:r>
          </a:p>
          <a:p>
            <a:r>
              <a:rPr lang="en-NZ" smtClean="0"/>
              <a:t>Few strong national examples </a:t>
            </a:r>
          </a:p>
          <a:p>
            <a:pPr lvl="1"/>
            <a:r>
              <a:rPr lang="en-NZ" smtClean="0"/>
              <a:t>Stopdrink Network in Thailand (funding base)</a:t>
            </a:r>
          </a:p>
          <a:p>
            <a:r>
              <a:rPr lang="en-NZ" smtClean="0"/>
              <a:t>Academics and professional organisations</a:t>
            </a:r>
          </a:p>
          <a:p>
            <a:pPr lvl="1"/>
            <a:r>
              <a:rPr lang="en-NZ" smtClean="0"/>
              <a:t>World Medical Association, American PHA</a:t>
            </a:r>
          </a:p>
          <a:p>
            <a:r>
              <a:rPr lang="en-NZ" smtClean="0"/>
              <a:t>Alcohol Specific NGOs</a:t>
            </a:r>
          </a:p>
          <a:p>
            <a:pPr lvl="1"/>
            <a:r>
              <a:rPr lang="en-NZ" smtClean="0"/>
              <a:t>GAPA, APAPA, IAPA, EAAPA – emerging</a:t>
            </a:r>
          </a:p>
          <a:p>
            <a:r>
              <a:rPr lang="en-NZ" smtClean="0"/>
              <a:t>Engagement in evidence based debate    </a:t>
            </a:r>
          </a:p>
          <a:p>
            <a:endParaRPr lang="en-NZ" smtClean="0"/>
          </a:p>
          <a:p>
            <a:pPr eaLnBrk="1" hangingPunct="1">
              <a:buFontTx/>
              <a:buNone/>
            </a:pPr>
            <a:r>
              <a:rPr lang="en-NZ" smtClean="0"/>
              <a:t> </a:t>
            </a:r>
          </a:p>
          <a:p>
            <a:pPr eaLnBrk="1" hangingPunct="1"/>
            <a:endParaRPr lang="en-NZ" smtClean="0"/>
          </a:p>
        </p:txBody>
      </p:sp>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r>
              <a:rPr lang="en-NZ" smtClean="0"/>
              <a:t>New framing for alcohol debate</a:t>
            </a:r>
            <a:endParaRPr lang="en-GB" smtClean="0"/>
          </a:p>
        </p:txBody>
      </p:sp>
      <p:sp>
        <p:nvSpPr>
          <p:cNvPr id="34818" name="Rectangle 3"/>
          <p:cNvSpPr>
            <a:spLocks noGrp="1" noChangeArrowheads="1"/>
          </p:cNvSpPr>
          <p:nvPr>
            <p:ph type="body" idx="1"/>
          </p:nvPr>
        </p:nvSpPr>
        <p:spPr/>
        <p:txBody>
          <a:bodyPr/>
          <a:lstStyle/>
          <a:p>
            <a:pPr eaLnBrk="1" hangingPunct="1"/>
            <a:endParaRPr lang="en-NZ" sz="2800" smtClean="0"/>
          </a:p>
          <a:p>
            <a:pPr eaLnBrk="1" hangingPunct="1"/>
            <a:r>
              <a:rPr lang="en-NZ" sz="2000" i="1" smtClean="0"/>
              <a:t>Most drinkers responsible</a:t>
            </a:r>
          </a:p>
          <a:p>
            <a:pPr eaLnBrk="1" hangingPunct="1"/>
            <a:r>
              <a:rPr lang="en-NZ" sz="2000" i="1" smtClean="0"/>
              <a:t>Industry shares goals of promoting moderate use</a:t>
            </a:r>
          </a:p>
          <a:p>
            <a:pPr eaLnBrk="1" hangingPunct="1"/>
            <a:endParaRPr lang="en-NZ" sz="2800" smtClean="0"/>
          </a:p>
          <a:p>
            <a:pPr eaLnBrk="1" hangingPunct="1"/>
            <a:r>
              <a:rPr lang="en-NZ" sz="2800" smtClean="0"/>
              <a:t>Significant proportions of the alcohol market are consumed in heavy drinking sessions and in risky drinking patterns </a:t>
            </a:r>
          </a:p>
          <a:p>
            <a:pPr eaLnBrk="1" hangingPunct="1"/>
            <a:r>
              <a:rPr lang="en-NZ" sz="2800" smtClean="0"/>
              <a:t>Alcohol marketing communicates beverage potency and intoxication to young people</a:t>
            </a:r>
          </a:p>
          <a:p>
            <a:pPr lvl="1" eaLnBrk="1" hangingPunct="1"/>
            <a:endParaRPr lang="en-NZ" sz="2400" smtClean="0"/>
          </a:p>
        </p:txBody>
      </p:sp>
    </p:spTree>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endParaRPr lang="en-GB" smtClean="0"/>
          </a:p>
        </p:txBody>
      </p:sp>
      <p:sp>
        <p:nvSpPr>
          <p:cNvPr id="35842" name="Rectangle 3"/>
          <p:cNvSpPr>
            <a:spLocks noGrp="1" noChangeArrowheads="1"/>
          </p:cNvSpPr>
          <p:nvPr>
            <p:ph type="body" idx="1"/>
          </p:nvPr>
        </p:nvSpPr>
        <p:spPr/>
        <p:txBody>
          <a:bodyPr/>
          <a:lstStyle/>
          <a:p>
            <a:pPr eaLnBrk="1" hangingPunct="1"/>
            <a:r>
              <a:rPr lang="en-NZ" sz="2400" i="1" smtClean="0"/>
              <a:t>Health, social, economic benefits from moderate drinking</a:t>
            </a:r>
            <a:r>
              <a:rPr lang="en-NZ" smtClean="0"/>
              <a:t> </a:t>
            </a:r>
          </a:p>
          <a:p>
            <a:pPr eaLnBrk="1" hangingPunct="1"/>
            <a:endParaRPr lang="en-NZ" smtClean="0"/>
          </a:p>
          <a:p>
            <a:pPr eaLnBrk="1" hangingPunct="1"/>
            <a:r>
              <a:rPr lang="en-NZ" smtClean="0"/>
              <a:t>Costs of heavy drinking outweigh benefits</a:t>
            </a:r>
          </a:p>
          <a:p>
            <a:pPr eaLnBrk="1" hangingPunct="1"/>
            <a:r>
              <a:rPr lang="en-NZ" smtClean="0"/>
              <a:t>Harm to others makes major, under- counted contribution to alcohol harm </a:t>
            </a:r>
          </a:p>
          <a:p>
            <a:pPr lvl="1" eaLnBrk="1" hangingPunct="1"/>
            <a:r>
              <a:rPr lang="en-NZ" smtClean="0"/>
              <a:t>Effects on health status and well being </a:t>
            </a:r>
          </a:p>
          <a:p>
            <a:pPr lvl="1" eaLnBrk="1" hangingPunct="1"/>
            <a:r>
              <a:rPr lang="en-NZ" smtClean="0"/>
              <a:t>Preliminary costings suggest equivalent harm from impact on others as on drinkers </a:t>
            </a:r>
          </a:p>
          <a:p>
            <a:endParaRPr lang="en-GB" smtClean="0"/>
          </a:p>
        </p:txBody>
      </p:sp>
    </p:spTree>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endParaRPr lang="en-GB" smtClean="0"/>
          </a:p>
        </p:txBody>
      </p:sp>
      <p:sp>
        <p:nvSpPr>
          <p:cNvPr id="36866" name="Rectangle 3"/>
          <p:cNvSpPr>
            <a:spLocks noGrp="1" noChangeArrowheads="1"/>
          </p:cNvSpPr>
          <p:nvPr>
            <p:ph type="body" idx="1"/>
          </p:nvPr>
        </p:nvSpPr>
        <p:spPr/>
        <p:txBody>
          <a:bodyPr/>
          <a:lstStyle/>
          <a:p>
            <a:pPr eaLnBrk="1" hangingPunct="1"/>
            <a:r>
              <a:rPr lang="en-NZ" sz="2400" i="1" smtClean="0"/>
              <a:t>Responsible drinkers should not be penalised by alcohol policy </a:t>
            </a:r>
          </a:p>
          <a:p>
            <a:pPr eaLnBrk="1" hangingPunct="1"/>
            <a:r>
              <a:rPr lang="en-NZ" sz="2400" i="1" smtClean="0"/>
              <a:t>Drinkers have the right to make informed choice about alcohol use</a:t>
            </a:r>
          </a:p>
          <a:p>
            <a:pPr eaLnBrk="1" hangingPunct="1"/>
            <a:endParaRPr lang="en-NZ" sz="2400" i="1" smtClean="0"/>
          </a:p>
          <a:p>
            <a:pPr eaLnBrk="1" hangingPunct="1"/>
            <a:r>
              <a:rPr lang="en-NZ" smtClean="0"/>
              <a:t>Beneficiaries of marketing are producers not consumers</a:t>
            </a:r>
          </a:p>
          <a:p>
            <a:pPr eaLnBrk="1" hangingPunct="1"/>
            <a:r>
              <a:rPr lang="en-NZ" smtClean="0"/>
              <a:t>Marketing creates demand and reduces possibility of informed choice </a:t>
            </a:r>
          </a:p>
          <a:p>
            <a:pPr eaLnBrk="1" hangingPunct="1"/>
            <a:endParaRPr lang="en-GB" smtClean="0"/>
          </a:p>
          <a:p>
            <a:endParaRPr lang="en-GB" smtClean="0"/>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r>
              <a:rPr lang="en-NZ" smtClean="0"/>
              <a:t>Overview </a:t>
            </a:r>
            <a:endParaRPr lang="en-GB" smtClean="0"/>
          </a:p>
        </p:txBody>
      </p:sp>
      <p:sp>
        <p:nvSpPr>
          <p:cNvPr id="15362" name="Rectangle 3"/>
          <p:cNvSpPr>
            <a:spLocks noGrp="1" noChangeArrowheads="1"/>
          </p:cNvSpPr>
          <p:nvPr>
            <p:ph type="body" idx="1"/>
          </p:nvPr>
        </p:nvSpPr>
        <p:spPr/>
        <p:txBody>
          <a:bodyPr/>
          <a:lstStyle/>
          <a:p>
            <a:r>
              <a:rPr lang="en-NZ" sz="2800" smtClean="0"/>
              <a:t>Alcohol heavily marketed commodity </a:t>
            </a:r>
          </a:p>
          <a:p>
            <a:r>
              <a:rPr lang="en-NZ" sz="2800" smtClean="0"/>
              <a:t>Lack of policy response </a:t>
            </a:r>
          </a:p>
          <a:p>
            <a:r>
              <a:rPr lang="en-NZ" sz="2800" smtClean="0"/>
              <a:t>Context: rise of TNCs and self regulation </a:t>
            </a:r>
          </a:p>
          <a:p>
            <a:r>
              <a:rPr lang="en-NZ" sz="2800" smtClean="0"/>
              <a:t>Contrast with approach to tobacco </a:t>
            </a:r>
          </a:p>
          <a:p>
            <a:r>
              <a:rPr lang="en-NZ" sz="2800" smtClean="0"/>
              <a:t>Need for comparable global response</a:t>
            </a:r>
          </a:p>
          <a:p>
            <a:r>
              <a:rPr lang="en-NZ" sz="2800" smtClean="0"/>
              <a:t>Govts, Intergovts, NGOs in global governance</a:t>
            </a:r>
          </a:p>
          <a:p>
            <a:r>
              <a:rPr lang="en-NZ" sz="2800" smtClean="0"/>
              <a:t>Suggested ‘framings’ for alcohol debate </a:t>
            </a:r>
          </a:p>
          <a:p>
            <a:pPr>
              <a:buFontTx/>
              <a:buNone/>
            </a:pPr>
            <a:r>
              <a:rPr lang="en-NZ" sz="2800" smtClean="0"/>
              <a:t> </a:t>
            </a:r>
            <a:endParaRPr lang="en-GB" sz="2800" smtClean="0"/>
          </a:p>
        </p:txBody>
      </p:sp>
    </p:spTree>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r>
              <a:rPr lang="en-NZ" smtClean="0"/>
              <a:t>In conclusion</a:t>
            </a:r>
            <a:endParaRPr lang="en-GB" smtClean="0"/>
          </a:p>
        </p:txBody>
      </p:sp>
      <p:sp>
        <p:nvSpPr>
          <p:cNvPr id="37890" name="Rectangle 3"/>
          <p:cNvSpPr>
            <a:spLocks noGrp="1" noChangeArrowheads="1"/>
          </p:cNvSpPr>
          <p:nvPr>
            <p:ph type="body" idx="1"/>
          </p:nvPr>
        </p:nvSpPr>
        <p:spPr/>
        <p:txBody>
          <a:bodyPr/>
          <a:lstStyle/>
          <a:p>
            <a:pPr>
              <a:lnSpc>
                <a:spcPct val="90000"/>
              </a:lnSpc>
            </a:pPr>
            <a:r>
              <a:rPr lang="en-NZ" smtClean="0"/>
              <a:t>Goal of alcohol policy to reduce harm via reduction of heavy use</a:t>
            </a:r>
          </a:p>
          <a:p>
            <a:pPr>
              <a:lnSpc>
                <a:spcPct val="90000"/>
              </a:lnSpc>
            </a:pPr>
            <a:r>
              <a:rPr lang="en-NZ" smtClean="0"/>
              <a:t>Goal differs from tobacco but policy mechanisms similar</a:t>
            </a:r>
          </a:p>
          <a:p>
            <a:pPr>
              <a:lnSpc>
                <a:spcPct val="90000"/>
              </a:lnSpc>
            </a:pPr>
            <a:r>
              <a:rPr lang="en-NZ" smtClean="0"/>
              <a:t>Marketing a key policy area  </a:t>
            </a:r>
          </a:p>
          <a:p>
            <a:pPr>
              <a:lnSpc>
                <a:spcPct val="90000"/>
              </a:lnSpc>
            </a:pPr>
            <a:r>
              <a:rPr lang="en-NZ" smtClean="0"/>
              <a:t>Need for active evidence based debate and collaboration between national governments, intergov (WHO) and NGO sector </a:t>
            </a:r>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NZ" smtClean="0"/>
              <a:t>New policy issue</a:t>
            </a:r>
          </a:p>
        </p:txBody>
      </p:sp>
      <p:sp>
        <p:nvSpPr>
          <p:cNvPr id="17410" name="Content Placeholder 2"/>
          <p:cNvSpPr>
            <a:spLocks noGrp="1"/>
          </p:cNvSpPr>
          <p:nvPr>
            <p:ph idx="1"/>
          </p:nvPr>
        </p:nvSpPr>
        <p:spPr/>
        <p:txBody>
          <a:bodyPr/>
          <a:lstStyle/>
          <a:p>
            <a:pPr eaLnBrk="1" hangingPunct="1"/>
            <a:r>
              <a:rPr lang="en-NZ" smtClean="0"/>
              <a:t>Relative to availability and price</a:t>
            </a:r>
          </a:p>
          <a:p>
            <a:pPr eaLnBrk="1" hangingPunct="1"/>
            <a:r>
              <a:rPr lang="en-NZ" smtClean="0"/>
              <a:t>Emergence of ‘Big Alcohol’ with big profits</a:t>
            </a:r>
          </a:p>
          <a:p>
            <a:pPr eaLnBrk="1" hangingPunct="1"/>
            <a:r>
              <a:rPr lang="en-NZ" smtClean="0"/>
              <a:t>Expansion of free trade ethos </a:t>
            </a:r>
          </a:p>
          <a:p>
            <a:pPr eaLnBrk="1" hangingPunct="1"/>
            <a:r>
              <a:rPr lang="en-NZ" smtClean="0"/>
              <a:t>Developments in technology </a:t>
            </a:r>
          </a:p>
          <a:p>
            <a:pPr eaLnBrk="1" hangingPunct="1"/>
            <a:endParaRPr lang="en-NZ" smtClean="0"/>
          </a:p>
          <a:p>
            <a:pPr eaLnBrk="1" hangingPunct="1"/>
            <a:endParaRPr lang="en-NZ" smtClean="0"/>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NZ" smtClean="0"/>
              <a:t>Extent and nature of marketing</a:t>
            </a:r>
            <a:endParaRPr lang="en-GB" smtClean="0"/>
          </a:p>
        </p:txBody>
      </p:sp>
      <p:sp>
        <p:nvSpPr>
          <p:cNvPr id="18434" name="Rectangle 3"/>
          <p:cNvSpPr>
            <a:spLocks noGrp="1" noChangeArrowheads="1"/>
          </p:cNvSpPr>
          <p:nvPr>
            <p:ph type="body" idx="1"/>
          </p:nvPr>
        </p:nvSpPr>
        <p:spPr/>
        <p:txBody>
          <a:bodyPr/>
          <a:lstStyle/>
          <a:p>
            <a:pPr eaLnBrk="1" hangingPunct="1">
              <a:lnSpc>
                <a:spcPct val="90000"/>
              </a:lnSpc>
            </a:pPr>
            <a:r>
              <a:rPr lang="en-NZ" smtClean="0"/>
              <a:t>Increased modes and venues</a:t>
            </a:r>
          </a:p>
          <a:p>
            <a:pPr lvl="1" eaLnBrk="1" hangingPunct="1">
              <a:lnSpc>
                <a:spcPct val="90000"/>
              </a:lnSpc>
            </a:pPr>
            <a:r>
              <a:rPr lang="en-NZ" smtClean="0"/>
              <a:t>Traditional measured media</a:t>
            </a:r>
          </a:p>
          <a:p>
            <a:pPr lvl="1" eaLnBrk="1" hangingPunct="1">
              <a:lnSpc>
                <a:spcPct val="90000"/>
              </a:lnSpc>
            </a:pPr>
            <a:r>
              <a:rPr lang="en-NZ" smtClean="0"/>
              <a:t>New media </a:t>
            </a:r>
          </a:p>
          <a:p>
            <a:pPr lvl="1" eaLnBrk="1" hangingPunct="1">
              <a:lnSpc>
                <a:spcPct val="90000"/>
              </a:lnSpc>
            </a:pPr>
            <a:r>
              <a:rPr lang="en-NZ" smtClean="0"/>
              <a:t>Viral marketing</a:t>
            </a:r>
          </a:p>
          <a:p>
            <a:pPr lvl="1" eaLnBrk="1" hangingPunct="1">
              <a:lnSpc>
                <a:spcPct val="90000"/>
              </a:lnSpc>
            </a:pPr>
            <a:r>
              <a:rPr lang="en-NZ" smtClean="0"/>
              <a:t>Product placement </a:t>
            </a:r>
          </a:p>
          <a:p>
            <a:pPr lvl="1" eaLnBrk="1" hangingPunct="1">
              <a:lnSpc>
                <a:spcPct val="90000"/>
              </a:lnSpc>
            </a:pPr>
            <a:r>
              <a:rPr lang="en-NZ" smtClean="0"/>
              <a:t>Branded events/sponsorship/brand stretching</a:t>
            </a:r>
          </a:p>
          <a:p>
            <a:pPr eaLnBrk="1" hangingPunct="1">
              <a:lnSpc>
                <a:spcPct val="90000"/>
              </a:lnSpc>
            </a:pPr>
            <a:r>
              <a:rPr lang="en-NZ" smtClean="0"/>
              <a:t>One of the most heavily marketed products</a:t>
            </a:r>
          </a:p>
          <a:p>
            <a:pPr eaLnBrk="1" hangingPunct="1">
              <a:lnSpc>
                <a:spcPct val="90000"/>
              </a:lnSpc>
            </a:pPr>
            <a:r>
              <a:rPr lang="en-NZ" smtClean="0"/>
              <a:t>Beyond national boundaries </a:t>
            </a:r>
          </a:p>
          <a:p>
            <a:pPr eaLnBrk="1" hangingPunct="1">
              <a:lnSpc>
                <a:spcPct val="90000"/>
              </a:lnSpc>
            </a:pPr>
            <a:endParaRPr lang="en-GB" smtClean="0"/>
          </a:p>
        </p:txBody>
      </p:sp>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NZ" sz="4000" smtClean="0"/>
              <a:t>Research evidence on alcohol marketing </a:t>
            </a:r>
          </a:p>
        </p:txBody>
      </p:sp>
      <p:sp>
        <p:nvSpPr>
          <p:cNvPr id="19458" name="Content Placeholder 2"/>
          <p:cNvSpPr>
            <a:spLocks noGrp="1"/>
          </p:cNvSpPr>
          <p:nvPr>
            <p:ph idx="1"/>
          </p:nvPr>
        </p:nvSpPr>
        <p:spPr/>
        <p:txBody>
          <a:bodyPr/>
          <a:lstStyle/>
          <a:p>
            <a:pPr eaLnBrk="1" hangingPunct="1"/>
            <a:r>
              <a:rPr lang="en-NZ" smtClean="0"/>
              <a:t>1970s -1980s:  ‘inconclusive’ effects</a:t>
            </a:r>
          </a:p>
          <a:p>
            <a:pPr lvl="1" eaLnBrk="1" hangingPunct="1"/>
            <a:r>
              <a:rPr lang="en-NZ" smtClean="0"/>
              <a:t>Econometric analysis of expenditure and partial restrictions </a:t>
            </a:r>
          </a:p>
          <a:p>
            <a:pPr eaLnBrk="1" hangingPunct="1"/>
            <a:r>
              <a:rPr lang="en-NZ" smtClean="0"/>
              <a:t>1990s – 2010  use of additional  complementary research methodologies</a:t>
            </a:r>
          </a:p>
          <a:p>
            <a:pPr lvl="1" eaLnBrk="1" hangingPunct="1"/>
            <a:r>
              <a:rPr lang="en-NZ" smtClean="0"/>
              <a:t>Natural experiments, cross-sectional and longitudinal surveys, experiments, qualitative research, advertising industry documents  </a:t>
            </a:r>
          </a:p>
          <a:p>
            <a:pPr eaLnBrk="1" hangingPunct="1">
              <a:buFontTx/>
              <a:buNone/>
            </a:pPr>
            <a:r>
              <a:rPr lang="en-NZ" smtClean="0"/>
              <a:t> </a:t>
            </a:r>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r>
              <a:rPr lang="en-NZ" smtClean="0"/>
              <a:t>Effects of alcohol marketing </a:t>
            </a:r>
            <a:endParaRPr lang="en-GB" smtClean="0"/>
          </a:p>
        </p:txBody>
      </p:sp>
      <p:sp>
        <p:nvSpPr>
          <p:cNvPr id="20482" name="Rectangle 3"/>
          <p:cNvSpPr>
            <a:spLocks noGrp="1" noChangeArrowheads="1"/>
          </p:cNvSpPr>
          <p:nvPr>
            <p:ph type="body" idx="1"/>
          </p:nvPr>
        </p:nvSpPr>
        <p:spPr/>
        <p:txBody>
          <a:bodyPr/>
          <a:lstStyle/>
          <a:p>
            <a:pPr eaLnBrk="1" hangingPunct="1"/>
            <a:r>
              <a:rPr lang="en-NZ" smtClean="0"/>
              <a:t>Impacts  on young people</a:t>
            </a:r>
          </a:p>
          <a:p>
            <a:pPr lvl="1" eaLnBrk="1" hangingPunct="1"/>
            <a:r>
              <a:rPr lang="en-NZ" smtClean="0"/>
              <a:t>Positive beliefs about drinking</a:t>
            </a:r>
          </a:p>
          <a:p>
            <a:pPr lvl="1" eaLnBrk="1" hangingPunct="1"/>
            <a:r>
              <a:rPr lang="en-NZ" smtClean="0"/>
              <a:t>Reduced age of onset</a:t>
            </a:r>
          </a:p>
          <a:p>
            <a:pPr lvl="1" eaLnBrk="1" hangingPunct="1"/>
            <a:r>
              <a:rPr lang="en-NZ" smtClean="0"/>
              <a:t>Larger amounts consumed </a:t>
            </a:r>
          </a:p>
          <a:p>
            <a:pPr eaLnBrk="1" hangingPunct="1"/>
            <a:r>
              <a:rPr lang="en-NZ" smtClean="0"/>
              <a:t>Effects with adults/ those wishing to abstain?</a:t>
            </a:r>
          </a:p>
          <a:p>
            <a:pPr eaLnBrk="1" hangingPunct="1"/>
            <a:r>
              <a:rPr lang="en-NZ" smtClean="0"/>
              <a:t>May be greater effects in emerging markets</a:t>
            </a:r>
          </a:p>
          <a:p>
            <a:endParaRPr lang="en-GB" smtClean="0"/>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68313" y="0"/>
            <a:ext cx="8229600" cy="1143000"/>
          </a:xfrm>
        </p:spPr>
        <p:txBody>
          <a:bodyPr/>
          <a:lstStyle/>
          <a:p>
            <a:pPr eaLnBrk="1" hangingPunct="1"/>
            <a:r>
              <a:rPr lang="en-NZ" smtClean="0"/>
              <a:t>Beneficiaries of marketing</a:t>
            </a:r>
          </a:p>
        </p:txBody>
      </p:sp>
      <p:sp>
        <p:nvSpPr>
          <p:cNvPr id="21506" name="Content Placeholder 2"/>
          <p:cNvSpPr>
            <a:spLocks noGrp="1"/>
          </p:cNvSpPr>
          <p:nvPr>
            <p:ph idx="1"/>
          </p:nvPr>
        </p:nvSpPr>
        <p:spPr>
          <a:xfrm>
            <a:off x="323850" y="836613"/>
            <a:ext cx="8229600" cy="4525962"/>
          </a:xfrm>
        </p:spPr>
        <p:txBody>
          <a:bodyPr/>
          <a:lstStyle/>
          <a:p>
            <a:pPr eaLnBrk="1" hangingPunct="1"/>
            <a:r>
              <a:rPr lang="en-NZ" sz="3000" smtClean="0"/>
              <a:t>Producers</a:t>
            </a:r>
          </a:p>
          <a:p>
            <a:pPr lvl="1" eaLnBrk="1" hangingPunct="1"/>
            <a:r>
              <a:rPr lang="en-NZ" sz="2600" smtClean="0"/>
              <a:t>Recruiting (potentially heavy) drinkers from new age cohorts</a:t>
            </a:r>
          </a:p>
          <a:p>
            <a:pPr lvl="1" eaLnBrk="1" hangingPunct="1"/>
            <a:r>
              <a:rPr lang="en-NZ" sz="2600" smtClean="0"/>
              <a:t>Recruiting from unsaturated population segments</a:t>
            </a:r>
          </a:p>
          <a:p>
            <a:pPr lvl="1" eaLnBrk="1" hangingPunct="1"/>
            <a:r>
              <a:rPr lang="en-NZ" sz="2600" smtClean="0"/>
              <a:t>Normalisation of drinking in range of settings</a:t>
            </a:r>
          </a:p>
          <a:p>
            <a:pPr lvl="1" eaLnBrk="1" hangingPunct="1"/>
            <a:r>
              <a:rPr lang="en-NZ" sz="2600" smtClean="0"/>
              <a:t>Heightened perception of positive effects</a:t>
            </a:r>
          </a:p>
          <a:p>
            <a:pPr lvl="1" eaLnBrk="1" hangingPunct="1"/>
            <a:r>
              <a:rPr lang="en-NZ" sz="2600" smtClean="0"/>
              <a:t>Social norms: an ordinary commodity  </a:t>
            </a:r>
          </a:p>
          <a:p>
            <a:pPr eaLnBrk="1" hangingPunct="1"/>
            <a:r>
              <a:rPr lang="en-NZ" sz="3000" smtClean="0"/>
              <a:t>Media, advertising industries and sponsorship recipients</a:t>
            </a:r>
          </a:p>
          <a:p>
            <a:pPr eaLnBrk="1" hangingPunct="1"/>
            <a:r>
              <a:rPr lang="en-NZ" sz="3000" smtClean="0"/>
              <a:t>Consumers?</a:t>
            </a:r>
          </a:p>
          <a:p>
            <a:pPr eaLnBrk="1" hangingPunct="1"/>
            <a:endParaRPr lang="en-NZ" sz="3000" smtClean="0"/>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NZ" sz="4000" smtClean="0"/>
              <a:t>Widespread use of voluntary codes</a:t>
            </a:r>
          </a:p>
        </p:txBody>
      </p:sp>
      <p:sp>
        <p:nvSpPr>
          <p:cNvPr id="22530" name="Content Placeholder 2"/>
          <p:cNvSpPr>
            <a:spLocks noGrp="1"/>
          </p:cNvSpPr>
          <p:nvPr>
            <p:ph idx="1"/>
          </p:nvPr>
        </p:nvSpPr>
        <p:spPr>
          <a:xfrm>
            <a:off x="323850" y="1196975"/>
            <a:ext cx="8229600" cy="4525963"/>
          </a:xfrm>
        </p:spPr>
        <p:txBody>
          <a:bodyPr/>
          <a:lstStyle/>
          <a:p>
            <a:pPr eaLnBrk="1" hangingPunct="1"/>
            <a:r>
              <a:rPr lang="en-NZ" smtClean="0"/>
              <a:t>Reliance on ‘self regulation’  </a:t>
            </a:r>
          </a:p>
          <a:p>
            <a:pPr lvl="1" eaLnBrk="1" hangingPunct="1"/>
            <a:r>
              <a:rPr lang="en-NZ" smtClean="0"/>
              <a:t>Replaced regulation and evolved during 1980s -1990s</a:t>
            </a:r>
          </a:p>
          <a:p>
            <a:pPr eaLnBrk="1" hangingPunct="1"/>
            <a:r>
              <a:rPr lang="en-NZ" smtClean="0"/>
              <a:t>More recently ‘co-regulation’</a:t>
            </a:r>
          </a:p>
          <a:p>
            <a:pPr eaLnBrk="1" hangingPunct="1"/>
            <a:r>
              <a:rPr lang="en-NZ" smtClean="0"/>
              <a:t>Internal auditing systems</a:t>
            </a:r>
          </a:p>
          <a:p>
            <a:pPr lvl="1" eaLnBrk="1" hangingPunct="1"/>
            <a:r>
              <a:rPr lang="en-NZ" smtClean="0"/>
              <a:t>Trend to calls for increased accountability and mandatory regulation of TNCs</a:t>
            </a:r>
          </a:p>
          <a:p>
            <a:pPr eaLnBrk="1" hangingPunct="1"/>
            <a:r>
              <a:rPr lang="en-NZ" smtClean="0"/>
              <a:t>Few examples of comprehensive regulation </a:t>
            </a: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NZ" sz="4000" smtClean="0"/>
              <a:t>Evidence of ineffectiveness of self regulation </a:t>
            </a:r>
            <a:endParaRPr lang="en-GB" sz="4000" smtClean="0"/>
          </a:p>
        </p:txBody>
      </p:sp>
      <p:sp>
        <p:nvSpPr>
          <p:cNvPr id="24578" name="Rectangle 3"/>
          <p:cNvSpPr>
            <a:spLocks noGrp="1" noChangeArrowheads="1"/>
          </p:cNvSpPr>
          <p:nvPr>
            <p:ph type="body" idx="1"/>
          </p:nvPr>
        </p:nvSpPr>
        <p:spPr/>
        <p:txBody>
          <a:bodyPr/>
          <a:lstStyle/>
          <a:p>
            <a:pPr eaLnBrk="1" hangingPunct="1">
              <a:lnSpc>
                <a:spcPct val="90000"/>
              </a:lnSpc>
            </a:pPr>
            <a:r>
              <a:rPr lang="en-NZ" sz="2400" smtClean="0"/>
              <a:t>Susceptible to economic imperatives</a:t>
            </a:r>
          </a:p>
          <a:p>
            <a:pPr eaLnBrk="1" hangingPunct="1">
              <a:lnSpc>
                <a:spcPct val="90000"/>
              </a:lnSpc>
            </a:pPr>
            <a:r>
              <a:rPr lang="en-NZ" sz="2400" smtClean="0"/>
              <a:t>Used to avoid regulation</a:t>
            </a:r>
          </a:p>
          <a:p>
            <a:pPr eaLnBrk="1" hangingPunct="1">
              <a:lnSpc>
                <a:spcPct val="90000"/>
              </a:lnSpc>
            </a:pPr>
            <a:r>
              <a:rPr lang="en-NZ" sz="2400" smtClean="0"/>
              <a:t>Exposure of young people continues </a:t>
            </a:r>
          </a:p>
          <a:p>
            <a:pPr eaLnBrk="1" hangingPunct="1">
              <a:lnSpc>
                <a:spcPct val="90000"/>
              </a:lnSpc>
            </a:pPr>
            <a:r>
              <a:rPr lang="en-NZ" sz="2400" smtClean="0"/>
              <a:t>Under- interpretation of codes of content</a:t>
            </a:r>
          </a:p>
          <a:p>
            <a:pPr eaLnBrk="1" hangingPunct="1">
              <a:lnSpc>
                <a:spcPct val="90000"/>
              </a:lnSpc>
            </a:pPr>
            <a:r>
              <a:rPr lang="en-NZ" sz="2400" smtClean="0"/>
              <a:t>Lack of relevance of codes of content </a:t>
            </a:r>
          </a:p>
          <a:p>
            <a:pPr eaLnBrk="1" hangingPunct="1">
              <a:lnSpc>
                <a:spcPct val="90000"/>
              </a:lnSpc>
            </a:pPr>
            <a:r>
              <a:rPr lang="en-NZ" sz="2400" smtClean="0"/>
              <a:t>Measured impacts of advertising from ads found acceptable under code </a:t>
            </a:r>
          </a:p>
          <a:p>
            <a:pPr eaLnBrk="1" hangingPunct="1">
              <a:lnSpc>
                <a:spcPct val="90000"/>
              </a:lnSpc>
            </a:pPr>
            <a:endParaRPr lang="en-NZ" sz="2400" smtClean="0"/>
          </a:p>
          <a:p>
            <a:pPr eaLnBrk="1" hangingPunct="1">
              <a:lnSpc>
                <a:spcPct val="90000"/>
              </a:lnSpc>
            </a:pPr>
            <a:r>
              <a:rPr lang="en-NZ" sz="2400" smtClean="0"/>
              <a:t>Conclusion: not effective</a:t>
            </a:r>
            <a:r>
              <a:rPr lang="en-NZ" sz="2000" smtClean="0"/>
              <a:t> </a:t>
            </a:r>
          </a:p>
          <a:p>
            <a:pPr lvl="1" eaLnBrk="1" hangingPunct="1">
              <a:lnSpc>
                <a:spcPct val="90000"/>
              </a:lnSpc>
            </a:pPr>
            <a:r>
              <a:rPr lang="en-NZ" sz="1800" smtClean="0"/>
              <a:t>Babor et al, 2010</a:t>
            </a:r>
            <a:br>
              <a:rPr lang="en-NZ" sz="1800" smtClean="0"/>
            </a:br>
            <a:endParaRPr lang="en-NZ" sz="1800" smtClean="0"/>
          </a:p>
          <a:p>
            <a:pPr eaLnBrk="1" hangingPunct="1">
              <a:lnSpc>
                <a:spcPct val="90000"/>
              </a:lnSpc>
            </a:pPr>
            <a:r>
              <a:rPr lang="en-NZ" sz="2400" smtClean="0"/>
              <a:t>So why still so widespread?</a:t>
            </a:r>
          </a:p>
          <a:p>
            <a:pPr eaLnBrk="1" hangingPunct="1">
              <a:lnSpc>
                <a:spcPct val="90000"/>
              </a:lnSpc>
            </a:pPr>
            <a:endParaRPr lang="en-GB" sz="2400" smtClean="0"/>
          </a:p>
        </p:txBody>
      </p:sp>
    </p:spTree>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Canterbury">
  <a:themeElements>
    <a:clrScheme name="Canterbur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nterbury">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anterbur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nterbur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nterbur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nterbur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nterbur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nterbur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nterbur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nterbur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nterbur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nterbur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nterbur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nterbur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SHORE</Template>
  <TotalTime>846</TotalTime>
  <Words>789</Words>
  <Application>Microsoft Office PowerPoint</Application>
  <PresentationFormat>On-screen Show (4:3)</PresentationFormat>
  <Paragraphs>153</Paragraphs>
  <Slides>20</Slides>
  <Notes>4</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20</vt:i4>
      </vt:variant>
    </vt:vector>
  </HeadingPairs>
  <TitlesOfParts>
    <vt:vector size="23" baseType="lpstr">
      <vt:lpstr>Arial</vt:lpstr>
      <vt:lpstr>Calibri</vt:lpstr>
      <vt:lpstr>Canterbury</vt:lpstr>
      <vt:lpstr>Alcohol Marketing Policy – an urgent challenge for global governance  </vt:lpstr>
      <vt:lpstr>Overview </vt:lpstr>
      <vt:lpstr>New policy issue</vt:lpstr>
      <vt:lpstr>Extent and nature of marketing</vt:lpstr>
      <vt:lpstr>Research evidence on alcohol marketing </vt:lpstr>
      <vt:lpstr>Effects of alcohol marketing </vt:lpstr>
      <vt:lpstr>Beneficiaries of marketing</vt:lpstr>
      <vt:lpstr>Widespread use of voluntary codes</vt:lpstr>
      <vt:lpstr>Evidence of ineffectiveness of self regulation </vt:lpstr>
      <vt:lpstr>  Activities of TNCs (producers and front organisations)  </vt:lpstr>
      <vt:lpstr>Industry messages to stakeholders </vt:lpstr>
      <vt:lpstr>Activities of TNCs (producers and front organisations)</vt:lpstr>
      <vt:lpstr>Lack of action by national governments</vt:lpstr>
      <vt:lpstr>Need for a global response</vt:lpstr>
      <vt:lpstr>Intergovernmental  </vt:lpstr>
      <vt:lpstr>NGO sector </vt:lpstr>
      <vt:lpstr>New framing for alcohol debate</vt:lpstr>
      <vt:lpstr>Slide 18</vt:lpstr>
      <vt:lpstr>Slide 19</vt:lpstr>
      <vt:lpstr>In conclusion</vt:lpstr>
    </vt:vector>
  </TitlesOfParts>
  <Company>Massey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Status Alcohol Marketing Policy </dc:title>
  <dc:creator>Casswell, Sally</dc:creator>
  <cp:lastModifiedBy>scasswel</cp:lastModifiedBy>
  <cp:revision>130</cp:revision>
  <dcterms:created xsi:type="dcterms:W3CDTF">2010-10-12T02:19:10Z</dcterms:created>
  <dcterms:modified xsi:type="dcterms:W3CDTF">2010-11-11T14:55:33Z</dcterms:modified>
</cp:coreProperties>
</file>