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9459" autoAdjust="0"/>
  </p:normalViewPr>
  <p:slideViewPr>
    <p:cSldViewPr snapToGrid="0">
      <p:cViewPr varScale="1">
        <p:scale>
          <a:sx n="68" d="100"/>
          <a:sy n="68" d="100"/>
        </p:scale>
        <p:origin x="2172" y="54"/>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CEF64F-847F-4ADA-A319-8E498B30B577}" type="doc">
      <dgm:prSet loTypeId="urn:microsoft.com/office/officeart/2005/8/layout/process4" loCatId="list" qsTypeId="urn:microsoft.com/office/officeart/2005/8/quickstyle/simple1" qsCatId="simple" csTypeId="urn:microsoft.com/office/officeart/2005/8/colors/colorful2" csCatId="colorful" phldr="1"/>
      <dgm:spPr/>
      <dgm:t>
        <a:bodyPr/>
        <a:lstStyle/>
        <a:p>
          <a:endParaRPr lang="en-GB"/>
        </a:p>
      </dgm:t>
    </dgm:pt>
    <dgm:pt modelId="{3286C37E-24CF-4E84-B66E-7DEC0AA89B3B}">
      <dgm:prSet phldrT="[Text]"/>
      <dgm:spPr/>
      <dgm:t>
        <a:bodyPr/>
        <a:lstStyle/>
        <a:p>
          <a:r>
            <a:rPr lang="en-GB"/>
            <a:t>Regular monitoring of target behaviour</a:t>
          </a:r>
          <a:endParaRPr lang="en-GB" dirty="0"/>
        </a:p>
      </dgm:t>
    </dgm:pt>
    <dgm:pt modelId="{DE704599-7097-4B46-81A5-F2D139D1F8D4}" type="parTrans" cxnId="{A794F32D-2103-4CD9-A6E8-65F0A431C53D}">
      <dgm:prSet/>
      <dgm:spPr/>
      <dgm:t>
        <a:bodyPr/>
        <a:lstStyle/>
        <a:p>
          <a:endParaRPr lang="en-GB"/>
        </a:p>
      </dgm:t>
    </dgm:pt>
    <dgm:pt modelId="{D5FE8AB4-AA55-4455-8C38-0C96B3D2F7EE}" type="sibTrans" cxnId="{A794F32D-2103-4CD9-A6E8-65F0A431C53D}">
      <dgm:prSet/>
      <dgm:spPr/>
      <dgm:t>
        <a:bodyPr/>
        <a:lstStyle/>
        <a:p>
          <a:endParaRPr lang="en-GB"/>
        </a:p>
      </dgm:t>
    </dgm:pt>
    <dgm:pt modelId="{FB31A8EE-AC56-4ECB-B398-5A2C7E44E000}">
      <dgm:prSet phldrT="[Text]"/>
      <dgm:spPr/>
      <dgm:t>
        <a:bodyPr/>
        <a:lstStyle/>
        <a:p>
          <a:r>
            <a:rPr lang="en-GB"/>
            <a:t>Reinforcement</a:t>
          </a:r>
          <a:endParaRPr lang="en-GB" dirty="0"/>
        </a:p>
      </dgm:t>
    </dgm:pt>
    <dgm:pt modelId="{8CCAC875-8BCD-4CAB-97F0-8E29F60E1E82}" type="parTrans" cxnId="{516421D5-7210-4BD4-8287-B5606A7CF608}">
      <dgm:prSet/>
      <dgm:spPr/>
      <dgm:t>
        <a:bodyPr/>
        <a:lstStyle/>
        <a:p>
          <a:endParaRPr lang="en-GB"/>
        </a:p>
      </dgm:t>
    </dgm:pt>
    <dgm:pt modelId="{1508B27E-E0EB-4A69-9330-98249D10D6C8}" type="sibTrans" cxnId="{516421D5-7210-4BD4-8287-B5606A7CF608}">
      <dgm:prSet/>
      <dgm:spPr/>
      <dgm:t>
        <a:bodyPr/>
        <a:lstStyle/>
        <a:p>
          <a:endParaRPr lang="en-GB"/>
        </a:p>
      </dgm:t>
    </dgm:pt>
    <dgm:pt modelId="{C5D61AA0-81A3-4A43-A358-FCAFBB564DC6}">
      <dgm:prSet phldrT="[Text]"/>
      <dgm:spPr/>
      <dgm:t>
        <a:bodyPr/>
        <a:lstStyle/>
        <a:p>
          <a:r>
            <a:rPr lang="en-GB"/>
            <a:t>Reward contingent on goal attainment</a:t>
          </a:r>
          <a:endParaRPr lang="en-GB" dirty="0"/>
        </a:p>
      </dgm:t>
    </dgm:pt>
    <dgm:pt modelId="{9ABA8DAB-7FED-4C7D-BFAF-52DF9434B7D5}" type="parTrans" cxnId="{79A67427-6FB3-4FDF-9A52-19AD64BA996D}">
      <dgm:prSet/>
      <dgm:spPr/>
      <dgm:t>
        <a:bodyPr/>
        <a:lstStyle/>
        <a:p>
          <a:endParaRPr lang="en-GB"/>
        </a:p>
      </dgm:t>
    </dgm:pt>
    <dgm:pt modelId="{DB8DA769-2EAF-4B52-9162-E6CBD5106A81}" type="sibTrans" cxnId="{79A67427-6FB3-4FDF-9A52-19AD64BA996D}">
      <dgm:prSet/>
      <dgm:spPr/>
      <dgm:t>
        <a:bodyPr/>
        <a:lstStyle/>
        <a:p>
          <a:endParaRPr lang="en-GB"/>
        </a:p>
      </dgm:t>
    </dgm:pt>
    <dgm:pt modelId="{A251A754-9BFA-4C31-B949-6DA54FBC1301}">
      <dgm:prSet/>
      <dgm:spPr/>
      <dgm:t>
        <a:bodyPr/>
        <a:lstStyle/>
        <a:p>
          <a:r>
            <a:rPr lang="en-GB" dirty="0"/>
            <a:t>Clearly defined target behaviour</a:t>
          </a:r>
        </a:p>
      </dgm:t>
    </dgm:pt>
    <dgm:pt modelId="{EFD2DF54-D45F-4196-80D6-D16FBD1A9B52}" type="parTrans" cxnId="{3FF14344-301E-444C-B657-88E031065385}">
      <dgm:prSet/>
      <dgm:spPr/>
      <dgm:t>
        <a:bodyPr/>
        <a:lstStyle/>
        <a:p>
          <a:endParaRPr lang="en-GB"/>
        </a:p>
      </dgm:t>
    </dgm:pt>
    <dgm:pt modelId="{6757615B-20AC-49C3-8BF1-E1C067DA000B}" type="sibTrans" cxnId="{3FF14344-301E-444C-B657-88E031065385}">
      <dgm:prSet/>
      <dgm:spPr/>
      <dgm:t>
        <a:bodyPr/>
        <a:lstStyle/>
        <a:p>
          <a:endParaRPr lang="en-GB"/>
        </a:p>
      </dgm:t>
    </dgm:pt>
    <dgm:pt modelId="{E51FB177-ABC2-47CA-BE51-0202DDEA0D29}" type="pres">
      <dgm:prSet presAssocID="{12CEF64F-847F-4ADA-A319-8E498B30B577}" presName="Name0" presStyleCnt="0">
        <dgm:presLayoutVars>
          <dgm:dir/>
          <dgm:animLvl val="lvl"/>
          <dgm:resizeHandles val="exact"/>
        </dgm:presLayoutVars>
      </dgm:prSet>
      <dgm:spPr/>
    </dgm:pt>
    <dgm:pt modelId="{EB61B0B7-14AA-469B-92A7-6670392CE7AE}" type="pres">
      <dgm:prSet presAssocID="{C5D61AA0-81A3-4A43-A358-FCAFBB564DC6}" presName="boxAndChildren" presStyleCnt="0"/>
      <dgm:spPr/>
    </dgm:pt>
    <dgm:pt modelId="{CA3B4DA9-4BC0-4F5A-9430-4F670C6BBBDF}" type="pres">
      <dgm:prSet presAssocID="{C5D61AA0-81A3-4A43-A358-FCAFBB564DC6}" presName="parentTextBox" presStyleLbl="node1" presStyleIdx="0" presStyleCnt="4"/>
      <dgm:spPr/>
    </dgm:pt>
    <dgm:pt modelId="{CF8BF779-4488-4468-AA57-A2DFF892508D}" type="pres">
      <dgm:prSet presAssocID="{1508B27E-E0EB-4A69-9330-98249D10D6C8}" presName="sp" presStyleCnt="0"/>
      <dgm:spPr/>
    </dgm:pt>
    <dgm:pt modelId="{6F548D22-94D6-42C7-BF41-A2EBBBC47E2A}" type="pres">
      <dgm:prSet presAssocID="{FB31A8EE-AC56-4ECB-B398-5A2C7E44E000}" presName="arrowAndChildren" presStyleCnt="0"/>
      <dgm:spPr/>
    </dgm:pt>
    <dgm:pt modelId="{EF18D51D-1A0F-45F3-A94E-A40193797F05}" type="pres">
      <dgm:prSet presAssocID="{FB31A8EE-AC56-4ECB-B398-5A2C7E44E000}" presName="parentTextArrow" presStyleLbl="node1" presStyleIdx="1" presStyleCnt="4"/>
      <dgm:spPr/>
    </dgm:pt>
    <dgm:pt modelId="{DAB0BE59-9596-48C3-9BCF-69ADD98D90F7}" type="pres">
      <dgm:prSet presAssocID="{D5FE8AB4-AA55-4455-8C38-0C96B3D2F7EE}" presName="sp" presStyleCnt="0"/>
      <dgm:spPr/>
    </dgm:pt>
    <dgm:pt modelId="{4E636A72-85EA-4878-8801-CADFC800C069}" type="pres">
      <dgm:prSet presAssocID="{3286C37E-24CF-4E84-B66E-7DEC0AA89B3B}" presName="arrowAndChildren" presStyleCnt="0"/>
      <dgm:spPr/>
    </dgm:pt>
    <dgm:pt modelId="{0AEABC92-E5AE-4A10-8339-93EE380C8FC5}" type="pres">
      <dgm:prSet presAssocID="{3286C37E-24CF-4E84-B66E-7DEC0AA89B3B}" presName="parentTextArrow" presStyleLbl="node1" presStyleIdx="2" presStyleCnt="4"/>
      <dgm:spPr/>
    </dgm:pt>
    <dgm:pt modelId="{57A81494-F64D-4AFE-811D-A4B35381D16C}" type="pres">
      <dgm:prSet presAssocID="{6757615B-20AC-49C3-8BF1-E1C067DA000B}" presName="sp" presStyleCnt="0"/>
      <dgm:spPr/>
    </dgm:pt>
    <dgm:pt modelId="{01D07388-C76E-4F79-9CEB-D9263ECD85A3}" type="pres">
      <dgm:prSet presAssocID="{A251A754-9BFA-4C31-B949-6DA54FBC1301}" presName="arrowAndChildren" presStyleCnt="0"/>
      <dgm:spPr/>
    </dgm:pt>
    <dgm:pt modelId="{869E0143-58B2-42EE-AB86-526E8C5ED1F0}" type="pres">
      <dgm:prSet presAssocID="{A251A754-9BFA-4C31-B949-6DA54FBC1301}" presName="parentTextArrow" presStyleLbl="node1" presStyleIdx="3" presStyleCnt="4"/>
      <dgm:spPr/>
    </dgm:pt>
  </dgm:ptLst>
  <dgm:cxnLst>
    <dgm:cxn modelId="{615BDF0D-B38D-43B6-A410-E5E1328033F7}" type="presOf" srcId="{12CEF64F-847F-4ADA-A319-8E498B30B577}" destId="{E51FB177-ABC2-47CA-BE51-0202DDEA0D29}" srcOrd="0" destOrd="0" presId="urn:microsoft.com/office/officeart/2005/8/layout/process4"/>
    <dgm:cxn modelId="{79A67427-6FB3-4FDF-9A52-19AD64BA996D}" srcId="{12CEF64F-847F-4ADA-A319-8E498B30B577}" destId="{C5D61AA0-81A3-4A43-A358-FCAFBB564DC6}" srcOrd="3" destOrd="0" parTransId="{9ABA8DAB-7FED-4C7D-BFAF-52DF9434B7D5}" sibTransId="{DB8DA769-2EAF-4B52-9162-E6CBD5106A81}"/>
    <dgm:cxn modelId="{A794F32D-2103-4CD9-A6E8-65F0A431C53D}" srcId="{12CEF64F-847F-4ADA-A319-8E498B30B577}" destId="{3286C37E-24CF-4E84-B66E-7DEC0AA89B3B}" srcOrd="1" destOrd="0" parTransId="{DE704599-7097-4B46-81A5-F2D139D1F8D4}" sibTransId="{D5FE8AB4-AA55-4455-8C38-0C96B3D2F7EE}"/>
    <dgm:cxn modelId="{3687203D-CD96-4034-9A56-C14F940A3774}" type="presOf" srcId="{C5D61AA0-81A3-4A43-A358-FCAFBB564DC6}" destId="{CA3B4DA9-4BC0-4F5A-9430-4F670C6BBBDF}" srcOrd="0" destOrd="0" presId="urn:microsoft.com/office/officeart/2005/8/layout/process4"/>
    <dgm:cxn modelId="{1D71843E-2F53-4C54-9B08-9FB6F97BDA50}" type="presOf" srcId="{FB31A8EE-AC56-4ECB-B398-5A2C7E44E000}" destId="{EF18D51D-1A0F-45F3-A94E-A40193797F05}" srcOrd="0" destOrd="0" presId="urn:microsoft.com/office/officeart/2005/8/layout/process4"/>
    <dgm:cxn modelId="{3FF14344-301E-444C-B657-88E031065385}" srcId="{12CEF64F-847F-4ADA-A319-8E498B30B577}" destId="{A251A754-9BFA-4C31-B949-6DA54FBC1301}" srcOrd="0" destOrd="0" parTransId="{EFD2DF54-D45F-4196-80D6-D16FBD1A9B52}" sibTransId="{6757615B-20AC-49C3-8BF1-E1C067DA000B}"/>
    <dgm:cxn modelId="{9403BF45-92AF-4B43-B1BF-7AEA8789B519}" type="presOf" srcId="{3286C37E-24CF-4E84-B66E-7DEC0AA89B3B}" destId="{0AEABC92-E5AE-4A10-8339-93EE380C8FC5}" srcOrd="0" destOrd="0" presId="urn:microsoft.com/office/officeart/2005/8/layout/process4"/>
    <dgm:cxn modelId="{6E1DF74D-4396-4DB8-A033-0FB13CA729C7}" type="presOf" srcId="{A251A754-9BFA-4C31-B949-6DA54FBC1301}" destId="{869E0143-58B2-42EE-AB86-526E8C5ED1F0}" srcOrd="0" destOrd="0" presId="urn:microsoft.com/office/officeart/2005/8/layout/process4"/>
    <dgm:cxn modelId="{516421D5-7210-4BD4-8287-B5606A7CF608}" srcId="{12CEF64F-847F-4ADA-A319-8E498B30B577}" destId="{FB31A8EE-AC56-4ECB-B398-5A2C7E44E000}" srcOrd="2" destOrd="0" parTransId="{8CCAC875-8BCD-4CAB-97F0-8E29F60E1E82}" sibTransId="{1508B27E-E0EB-4A69-9330-98249D10D6C8}"/>
    <dgm:cxn modelId="{30D5A9EF-12D9-41E3-9779-852F64482F52}" type="presParOf" srcId="{E51FB177-ABC2-47CA-BE51-0202DDEA0D29}" destId="{EB61B0B7-14AA-469B-92A7-6670392CE7AE}" srcOrd="0" destOrd="0" presId="urn:microsoft.com/office/officeart/2005/8/layout/process4"/>
    <dgm:cxn modelId="{8CD952FE-965F-4535-AB2B-33C9F6E539A7}" type="presParOf" srcId="{EB61B0B7-14AA-469B-92A7-6670392CE7AE}" destId="{CA3B4DA9-4BC0-4F5A-9430-4F670C6BBBDF}" srcOrd="0" destOrd="0" presId="urn:microsoft.com/office/officeart/2005/8/layout/process4"/>
    <dgm:cxn modelId="{054EE941-2EE8-4FB0-BAA6-F503727CE79C}" type="presParOf" srcId="{E51FB177-ABC2-47CA-BE51-0202DDEA0D29}" destId="{CF8BF779-4488-4468-AA57-A2DFF892508D}" srcOrd="1" destOrd="0" presId="urn:microsoft.com/office/officeart/2005/8/layout/process4"/>
    <dgm:cxn modelId="{6D8FAD44-7D05-4124-8802-2F19522ED08D}" type="presParOf" srcId="{E51FB177-ABC2-47CA-BE51-0202DDEA0D29}" destId="{6F548D22-94D6-42C7-BF41-A2EBBBC47E2A}" srcOrd="2" destOrd="0" presId="urn:microsoft.com/office/officeart/2005/8/layout/process4"/>
    <dgm:cxn modelId="{6BE35B9D-37FB-4FE5-AD5E-3067551FC54B}" type="presParOf" srcId="{6F548D22-94D6-42C7-BF41-A2EBBBC47E2A}" destId="{EF18D51D-1A0F-45F3-A94E-A40193797F05}" srcOrd="0" destOrd="0" presId="urn:microsoft.com/office/officeart/2005/8/layout/process4"/>
    <dgm:cxn modelId="{C04C2C3E-2A78-46E3-83BC-4BFAE29AAC70}" type="presParOf" srcId="{E51FB177-ABC2-47CA-BE51-0202DDEA0D29}" destId="{DAB0BE59-9596-48C3-9BCF-69ADD98D90F7}" srcOrd="3" destOrd="0" presId="urn:microsoft.com/office/officeart/2005/8/layout/process4"/>
    <dgm:cxn modelId="{1CD6A21A-0724-4A6B-9E84-AF14EDBE33AC}" type="presParOf" srcId="{E51FB177-ABC2-47CA-BE51-0202DDEA0D29}" destId="{4E636A72-85EA-4878-8801-CADFC800C069}" srcOrd="4" destOrd="0" presId="urn:microsoft.com/office/officeart/2005/8/layout/process4"/>
    <dgm:cxn modelId="{0EFBE41F-40EF-431C-B971-43843CF182F5}" type="presParOf" srcId="{4E636A72-85EA-4878-8801-CADFC800C069}" destId="{0AEABC92-E5AE-4A10-8339-93EE380C8FC5}" srcOrd="0" destOrd="0" presId="urn:microsoft.com/office/officeart/2005/8/layout/process4"/>
    <dgm:cxn modelId="{23C40B23-CF64-41A4-80B2-C10CF3694F80}" type="presParOf" srcId="{E51FB177-ABC2-47CA-BE51-0202DDEA0D29}" destId="{57A81494-F64D-4AFE-811D-A4B35381D16C}" srcOrd="5" destOrd="0" presId="urn:microsoft.com/office/officeart/2005/8/layout/process4"/>
    <dgm:cxn modelId="{3498E12B-264F-4DC0-9EE6-8EA76AE80629}" type="presParOf" srcId="{E51FB177-ABC2-47CA-BE51-0202DDEA0D29}" destId="{01D07388-C76E-4F79-9CEB-D9263ECD85A3}" srcOrd="6" destOrd="0" presId="urn:microsoft.com/office/officeart/2005/8/layout/process4"/>
    <dgm:cxn modelId="{B4C52095-0E58-4F50-8CC2-9165474E6590}" type="presParOf" srcId="{01D07388-C76E-4F79-9CEB-D9263ECD85A3}" destId="{869E0143-58B2-42EE-AB86-526E8C5ED1F0}"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B1EC82-871F-4FDA-9395-106480A17B81}" type="doc">
      <dgm:prSet loTypeId="urn:microsoft.com/office/officeart/2005/8/layout/cycle3" loCatId="cycle" qsTypeId="urn:microsoft.com/office/officeart/2005/8/quickstyle/simple2" qsCatId="simple" csTypeId="urn:microsoft.com/office/officeart/2005/8/colors/colorful1" csCatId="colorful" phldr="1"/>
      <dgm:spPr/>
      <dgm:t>
        <a:bodyPr/>
        <a:lstStyle/>
        <a:p>
          <a:endParaRPr lang="en-GB"/>
        </a:p>
      </dgm:t>
    </dgm:pt>
    <dgm:pt modelId="{B42A6853-CD7D-4D2D-8945-1848304380EE}">
      <dgm:prSet phldrT="[Text]" custT="1"/>
      <dgm:spPr/>
      <dgm:t>
        <a:bodyPr/>
        <a:lstStyle/>
        <a:p>
          <a:r>
            <a:rPr lang="en-GB" sz="1200"/>
            <a:t>Context</a:t>
          </a:r>
        </a:p>
      </dgm:t>
    </dgm:pt>
    <dgm:pt modelId="{73C77274-E80B-4142-9DAC-4DAD30CA296A}" type="parTrans" cxnId="{713717FA-E60A-4045-A446-C8E16D7D5CCE}">
      <dgm:prSet/>
      <dgm:spPr/>
      <dgm:t>
        <a:bodyPr/>
        <a:lstStyle/>
        <a:p>
          <a:endParaRPr lang="en-GB"/>
        </a:p>
      </dgm:t>
    </dgm:pt>
    <dgm:pt modelId="{AFE64FF7-C3D7-4072-A10D-FF6061AA1A4E}" type="sibTrans" cxnId="{713717FA-E60A-4045-A446-C8E16D7D5CCE}">
      <dgm:prSet/>
      <dgm:spPr>
        <a:ln>
          <a:solidFill>
            <a:schemeClr val="accent2">
              <a:lumMod val="50000"/>
            </a:schemeClr>
          </a:solidFill>
        </a:ln>
      </dgm:spPr>
      <dgm:t>
        <a:bodyPr/>
        <a:lstStyle/>
        <a:p>
          <a:endParaRPr lang="en-GB"/>
        </a:p>
      </dgm:t>
    </dgm:pt>
    <dgm:pt modelId="{6B0B1B5A-A560-4374-BF27-4555D3420F6B}">
      <dgm:prSet phldrT="[Text]" custT="1"/>
      <dgm:spPr/>
      <dgm:t>
        <a:bodyPr/>
        <a:lstStyle/>
        <a:p>
          <a:r>
            <a:rPr lang="en-GB" sz="1200" dirty="0"/>
            <a:t>Mechanisms of impact</a:t>
          </a:r>
        </a:p>
      </dgm:t>
    </dgm:pt>
    <dgm:pt modelId="{064AFAA3-6A7B-428D-86A7-F18728C9C582}" type="parTrans" cxnId="{69DC3B98-7224-48FD-A55E-F24D51CFE28B}">
      <dgm:prSet/>
      <dgm:spPr/>
      <dgm:t>
        <a:bodyPr/>
        <a:lstStyle/>
        <a:p>
          <a:endParaRPr lang="en-GB"/>
        </a:p>
      </dgm:t>
    </dgm:pt>
    <dgm:pt modelId="{8E71461E-1F40-467A-91CD-8CBB7BDD8083}" type="sibTrans" cxnId="{69DC3B98-7224-48FD-A55E-F24D51CFE28B}">
      <dgm:prSet/>
      <dgm:spPr/>
      <dgm:t>
        <a:bodyPr/>
        <a:lstStyle/>
        <a:p>
          <a:endParaRPr lang="en-GB"/>
        </a:p>
      </dgm:t>
    </dgm:pt>
    <dgm:pt modelId="{75E82B88-E3A6-4546-9C5A-E91D30C82F19}">
      <dgm:prSet phldrT="[Text]" custT="1"/>
      <dgm:spPr/>
      <dgm:t>
        <a:bodyPr/>
        <a:lstStyle/>
        <a:p>
          <a:r>
            <a:rPr lang="en-GB" sz="1200"/>
            <a:t>Outcomes</a:t>
          </a:r>
        </a:p>
      </dgm:t>
    </dgm:pt>
    <dgm:pt modelId="{7081A7EC-4B63-41DD-9ECF-BF4749B2F7C1}" type="parTrans" cxnId="{32FBF994-DFF7-4363-8B81-16329C711D9E}">
      <dgm:prSet/>
      <dgm:spPr/>
      <dgm:t>
        <a:bodyPr/>
        <a:lstStyle/>
        <a:p>
          <a:endParaRPr lang="en-GB"/>
        </a:p>
      </dgm:t>
    </dgm:pt>
    <dgm:pt modelId="{B6C21791-244E-4F1E-BDA7-D09C935D3127}" type="sibTrans" cxnId="{32FBF994-DFF7-4363-8B81-16329C711D9E}">
      <dgm:prSet/>
      <dgm:spPr/>
      <dgm:t>
        <a:bodyPr/>
        <a:lstStyle/>
        <a:p>
          <a:endParaRPr lang="en-GB"/>
        </a:p>
      </dgm:t>
    </dgm:pt>
    <dgm:pt modelId="{919F41DA-D0AD-4483-9FFB-014E240E50DA}">
      <dgm:prSet phldrT="[Text]" custT="1"/>
      <dgm:spPr/>
      <dgm:t>
        <a:bodyPr/>
        <a:lstStyle/>
        <a:p>
          <a:r>
            <a:rPr lang="en-GB" sz="1200" dirty="0"/>
            <a:t>Implementation</a:t>
          </a:r>
          <a:r>
            <a:rPr lang="en-GB" sz="700" dirty="0"/>
            <a:t>	</a:t>
          </a:r>
        </a:p>
      </dgm:t>
    </dgm:pt>
    <dgm:pt modelId="{C629D601-25BA-4BC2-B3B1-34873D325537}" type="sibTrans" cxnId="{84D3691A-FE01-43A1-B932-7F71C997F9A6}">
      <dgm:prSet/>
      <dgm:spPr/>
      <dgm:t>
        <a:bodyPr/>
        <a:lstStyle/>
        <a:p>
          <a:endParaRPr lang="en-GB"/>
        </a:p>
      </dgm:t>
    </dgm:pt>
    <dgm:pt modelId="{EF6DE4AA-6E81-490B-B26D-D7D53C58405E}" type="parTrans" cxnId="{84D3691A-FE01-43A1-B932-7F71C997F9A6}">
      <dgm:prSet/>
      <dgm:spPr/>
      <dgm:t>
        <a:bodyPr/>
        <a:lstStyle/>
        <a:p>
          <a:endParaRPr lang="en-GB"/>
        </a:p>
      </dgm:t>
    </dgm:pt>
    <dgm:pt modelId="{F1528D42-9874-48F2-9A70-C107FBFA4D83}" type="pres">
      <dgm:prSet presAssocID="{E2B1EC82-871F-4FDA-9395-106480A17B81}" presName="Name0" presStyleCnt="0">
        <dgm:presLayoutVars>
          <dgm:dir/>
          <dgm:resizeHandles val="exact"/>
        </dgm:presLayoutVars>
      </dgm:prSet>
      <dgm:spPr/>
    </dgm:pt>
    <dgm:pt modelId="{3EB7B699-EB19-4158-8E64-0EDA7098FF76}" type="pres">
      <dgm:prSet presAssocID="{E2B1EC82-871F-4FDA-9395-106480A17B81}" presName="cycle" presStyleCnt="0"/>
      <dgm:spPr/>
    </dgm:pt>
    <dgm:pt modelId="{6C71D046-2C74-477F-B0C1-6AAFA4217C49}" type="pres">
      <dgm:prSet presAssocID="{B42A6853-CD7D-4D2D-8945-1848304380EE}" presName="nodeFirstNode" presStyleLbl="node1" presStyleIdx="0" presStyleCnt="4">
        <dgm:presLayoutVars>
          <dgm:bulletEnabled val="1"/>
        </dgm:presLayoutVars>
      </dgm:prSet>
      <dgm:spPr/>
    </dgm:pt>
    <dgm:pt modelId="{E8B80901-AE58-4F11-831E-9CD6DF9B0549}" type="pres">
      <dgm:prSet presAssocID="{AFE64FF7-C3D7-4072-A10D-FF6061AA1A4E}" presName="sibTransFirstNode" presStyleLbl="bgShp" presStyleIdx="0" presStyleCnt="1"/>
      <dgm:spPr/>
    </dgm:pt>
    <dgm:pt modelId="{E1F1AE29-679D-46DD-AFDA-3A38A5BD64DD}" type="pres">
      <dgm:prSet presAssocID="{919F41DA-D0AD-4483-9FFB-014E240E50DA}" presName="nodeFollowingNodes" presStyleLbl="node1" presStyleIdx="1" presStyleCnt="4">
        <dgm:presLayoutVars>
          <dgm:bulletEnabled val="1"/>
        </dgm:presLayoutVars>
      </dgm:prSet>
      <dgm:spPr/>
    </dgm:pt>
    <dgm:pt modelId="{BBD600C2-7751-41F5-9972-EBC8DAA1C866}" type="pres">
      <dgm:prSet presAssocID="{6B0B1B5A-A560-4374-BF27-4555D3420F6B}" presName="nodeFollowingNodes" presStyleLbl="node1" presStyleIdx="2" presStyleCnt="4">
        <dgm:presLayoutVars>
          <dgm:bulletEnabled val="1"/>
        </dgm:presLayoutVars>
      </dgm:prSet>
      <dgm:spPr/>
    </dgm:pt>
    <dgm:pt modelId="{31C0B35B-2AD2-4389-98F7-E19A4CBB4445}" type="pres">
      <dgm:prSet presAssocID="{75E82B88-E3A6-4546-9C5A-E91D30C82F19}" presName="nodeFollowingNodes" presStyleLbl="node1" presStyleIdx="3" presStyleCnt="4">
        <dgm:presLayoutVars>
          <dgm:bulletEnabled val="1"/>
        </dgm:presLayoutVars>
      </dgm:prSet>
      <dgm:spPr/>
    </dgm:pt>
  </dgm:ptLst>
  <dgm:cxnLst>
    <dgm:cxn modelId="{84D3691A-FE01-43A1-B932-7F71C997F9A6}" srcId="{E2B1EC82-871F-4FDA-9395-106480A17B81}" destId="{919F41DA-D0AD-4483-9FFB-014E240E50DA}" srcOrd="1" destOrd="0" parTransId="{EF6DE4AA-6E81-490B-B26D-D7D53C58405E}" sibTransId="{C629D601-25BA-4BC2-B3B1-34873D325537}"/>
    <dgm:cxn modelId="{239F995E-9234-424C-968B-E4F5C43B4FAA}" type="presOf" srcId="{B42A6853-CD7D-4D2D-8945-1848304380EE}" destId="{6C71D046-2C74-477F-B0C1-6AAFA4217C49}" srcOrd="0" destOrd="0" presId="urn:microsoft.com/office/officeart/2005/8/layout/cycle3"/>
    <dgm:cxn modelId="{6FA2AA6A-5901-4467-A0B7-565905B03E29}" type="presOf" srcId="{75E82B88-E3A6-4546-9C5A-E91D30C82F19}" destId="{31C0B35B-2AD2-4389-98F7-E19A4CBB4445}" srcOrd="0" destOrd="0" presId="urn:microsoft.com/office/officeart/2005/8/layout/cycle3"/>
    <dgm:cxn modelId="{91362874-6782-450D-A087-C5F4223B63AD}" type="presOf" srcId="{919F41DA-D0AD-4483-9FFB-014E240E50DA}" destId="{E1F1AE29-679D-46DD-AFDA-3A38A5BD64DD}" srcOrd="0" destOrd="0" presId="urn:microsoft.com/office/officeart/2005/8/layout/cycle3"/>
    <dgm:cxn modelId="{D7EAC986-BDF5-46F8-8420-58111133CFA8}" type="presOf" srcId="{AFE64FF7-C3D7-4072-A10D-FF6061AA1A4E}" destId="{E8B80901-AE58-4F11-831E-9CD6DF9B0549}" srcOrd="0" destOrd="0" presId="urn:microsoft.com/office/officeart/2005/8/layout/cycle3"/>
    <dgm:cxn modelId="{32FBF994-DFF7-4363-8B81-16329C711D9E}" srcId="{E2B1EC82-871F-4FDA-9395-106480A17B81}" destId="{75E82B88-E3A6-4546-9C5A-E91D30C82F19}" srcOrd="3" destOrd="0" parTransId="{7081A7EC-4B63-41DD-9ECF-BF4749B2F7C1}" sibTransId="{B6C21791-244E-4F1E-BDA7-D09C935D3127}"/>
    <dgm:cxn modelId="{69DC3B98-7224-48FD-A55E-F24D51CFE28B}" srcId="{E2B1EC82-871F-4FDA-9395-106480A17B81}" destId="{6B0B1B5A-A560-4374-BF27-4555D3420F6B}" srcOrd="2" destOrd="0" parTransId="{064AFAA3-6A7B-428D-86A7-F18728C9C582}" sibTransId="{8E71461E-1F40-467A-91CD-8CBB7BDD8083}"/>
    <dgm:cxn modelId="{D66A60A8-5CE1-4180-89B4-0CDABB6CE693}" type="presOf" srcId="{E2B1EC82-871F-4FDA-9395-106480A17B81}" destId="{F1528D42-9874-48F2-9A70-C107FBFA4D83}" srcOrd="0" destOrd="0" presId="urn:microsoft.com/office/officeart/2005/8/layout/cycle3"/>
    <dgm:cxn modelId="{B6ED7CC7-8C3C-46DC-A08C-3FFA32D30716}" type="presOf" srcId="{6B0B1B5A-A560-4374-BF27-4555D3420F6B}" destId="{BBD600C2-7751-41F5-9972-EBC8DAA1C866}" srcOrd="0" destOrd="0" presId="urn:microsoft.com/office/officeart/2005/8/layout/cycle3"/>
    <dgm:cxn modelId="{713717FA-E60A-4045-A446-C8E16D7D5CCE}" srcId="{E2B1EC82-871F-4FDA-9395-106480A17B81}" destId="{B42A6853-CD7D-4D2D-8945-1848304380EE}" srcOrd="0" destOrd="0" parTransId="{73C77274-E80B-4142-9DAC-4DAD30CA296A}" sibTransId="{AFE64FF7-C3D7-4072-A10D-FF6061AA1A4E}"/>
    <dgm:cxn modelId="{095CBCA4-6E6A-4217-BBC5-72C56319D4CE}" type="presParOf" srcId="{F1528D42-9874-48F2-9A70-C107FBFA4D83}" destId="{3EB7B699-EB19-4158-8E64-0EDA7098FF76}" srcOrd="0" destOrd="0" presId="urn:microsoft.com/office/officeart/2005/8/layout/cycle3"/>
    <dgm:cxn modelId="{BFC13826-635C-4D88-A62A-AAB2E47589AB}" type="presParOf" srcId="{3EB7B699-EB19-4158-8E64-0EDA7098FF76}" destId="{6C71D046-2C74-477F-B0C1-6AAFA4217C49}" srcOrd="0" destOrd="0" presId="urn:microsoft.com/office/officeart/2005/8/layout/cycle3"/>
    <dgm:cxn modelId="{6282A821-2F79-4FB6-A434-44F0C4252734}" type="presParOf" srcId="{3EB7B699-EB19-4158-8E64-0EDA7098FF76}" destId="{E8B80901-AE58-4F11-831E-9CD6DF9B0549}" srcOrd="1" destOrd="0" presId="urn:microsoft.com/office/officeart/2005/8/layout/cycle3"/>
    <dgm:cxn modelId="{E87A2852-3B6C-445D-B039-FB46D19717F5}" type="presParOf" srcId="{3EB7B699-EB19-4158-8E64-0EDA7098FF76}" destId="{E1F1AE29-679D-46DD-AFDA-3A38A5BD64DD}" srcOrd="2" destOrd="0" presId="urn:microsoft.com/office/officeart/2005/8/layout/cycle3"/>
    <dgm:cxn modelId="{3DF2ECF3-E46F-429A-8B7C-0D57314171E4}" type="presParOf" srcId="{3EB7B699-EB19-4158-8E64-0EDA7098FF76}" destId="{BBD600C2-7751-41F5-9972-EBC8DAA1C866}" srcOrd="3" destOrd="0" presId="urn:microsoft.com/office/officeart/2005/8/layout/cycle3"/>
    <dgm:cxn modelId="{39A432EA-7F79-4C40-B0AF-C33E53CFEEEC}" type="presParOf" srcId="{3EB7B699-EB19-4158-8E64-0EDA7098FF76}" destId="{31C0B35B-2AD2-4389-98F7-E19A4CBB4445}" srcOrd="4"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B4DA9-4BC0-4F5A-9430-4F670C6BBBDF}">
      <dsp:nvSpPr>
        <dsp:cNvPr id="0" name=""/>
        <dsp:cNvSpPr/>
      </dsp:nvSpPr>
      <dsp:spPr>
        <a:xfrm>
          <a:off x="0" y="2653250"/>
          <a:ext cx="5742684" cy="5804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Reward contingent on goal attainment</a:t>
          </a:r>
          <a:endParaRPr lang="en-GB" sz="2000" kern="1200" dirty="0"/>
        </a:p>
      </dsp:txBody>
      <dsp:txXfrm>
        <a:off x="0" y="2653250"/>
        <a:ext cx="5742684" cy="580466"/>
      </dsp:txXfrm>
    </dsp:sp>
    <dsp:sp modelId="{EF18D51D-1A0F-45F3-A94E-A40193797F05}">
      <dsp:nvSpPr>
        <dsp:cNvPr id="0" name=""/>
        <dsp:cNvSpPr/>
      </dsp:nvSpPr>
      <dsp:spPr>
        <a:xfrm rot="10800000">
          <a:off x="0" y="1769200"/>
          <a:ext cx="5742684" cy="892757"/>
        </a:xfrm>
        <a:prstGeom prst="upArrowCallout">
          <a:avLst/>
        </a:prstGeom>
        <a:solidFill>
          <a:schemeClr val="accent2">
            <a:hueOff val="-441124"/>
            <a:satOff val="497"/>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Reinforcement</a:t>
          </a:r>
          <a:endParaRPr lang="en-GB" sz="2000" kern="1200" dirty="0"/>
        </a:p>
      </dsp:txBody>
      <dsp:txXfrm rot="10800000">
        <a:off x="0" y="1769200"/>
        <a:ext cx="5742684" cy="580087"/>
      </dsp:txXfrm>
    </dsp:sp>
    <dsp:sp modelId="{0AEABC92-E5AE-4A10-8339-93EE380C8FC5}">
      <dsp:nvSpPr>
        <dsp:cNvPr id="0" name=""/>
        <dsp:cNvSpPr/>
      </dsp:nvSpPr>
      <dsp:spPr>
        <a:xfrm rot="10800000">
          <a:off x="0" y="885150"/>
          <a:ext cx="5742684" cy="892757"/>
        </a:xfrm>
        <a:prstGeom prst="upArrowCallout">
          <a:avLst/>
        </a:prstGeom>
        <a:solidFill>
          <a:schemeClr val="accent2">
            <a:hueOff val="-882249"/>
            <a:satOff val="995"/>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a:t>Regular monitoring of target behaviour</a:t>
          </a:r>
          <a:endParaRPr lang="en-GB" sz="2000" kern="1200" dirty="0"/>
        </a:p>
      </dsp:txBody>
      <dsp:txXfrm rot="10800000">
        <a:off x="0" y="885150"/>
        <a:ext cx="5742684" cy="580087"/>
      </dsp:txXfrm>
    </dsp:sp>
    <dsp:sp modelId="{869E0143-58B2-42EE-AB86-526E8C5ED1F0}">
      <dsp:nvSpPr>
        <dsp:cNvPr id="0" name=""/>
        <dsp:cNvSpPr/>
      </dsp:nvSpPr>
      <dsp:spPr>
        <a:xfrm rot="10800000">
          <a:off x="0" y="1099"/>
          <a:ext cx="5742684" cy="892757"/>
        </a:xfrm>
        <a:prstGeom prst="upArrowCallout">
          <a:avLst/>
        </a:prstGeom>
        <a:solidFill>
          <a:schemeClr val="accent2">
            <a:hueOff val="-1323373"/>
            <a:satOff val="1492"/>
            <a:lumOff val="3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Clearly defined target behaviour</a:t>
          </a:r>
        </a:p>
      </dsp:txBody>
      <dsp:txXfrm rot="10800000">
        <a:off x="0" y="1099"/>
        <a:ext cx="5742684" cy="580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80901-AE58-4F11-831E-9CD6DF9B0549}">
      <dsp:nvSpPr>
        <dsp:cNvPr id="0" name=""/>
        <dsp:cNvSpPr/>
      </dsp:nvSpPr>
      <dsp:spPr>
        <a:xfrm>
          <a:off x="467002" y="-16650"/>
          <a:ext cx="2264298" cy="2264298"/>
        </a:xfrm>
        <a:prstGeom prst="circularArrow">
          <a:avLst>
            <a:gd name="adj1" fmla="val 4668"/>
            <a:gd name="adj2" fmla="val 272909"/>
            <a:gd name="adj3" fmla="val 13318289"/>
            <a:gd name="adj4" fmla="val 17708268"/>
            <a:gd name="adj5" fmla="val 4847"/>
          </a:avLst>
        </a:prstGeom>
        <a:solidFill>
          <a:schemeClr val="accent2">
            <a:tint val="40000"/>
            <a:hueOff val="0"/>
            <a:satOff val="0"/>
            <a:lumOff val="0"/>
            <a:alphaOff val="0"/>
          </a:schemeClr>
        </a:solidFill>
        <a:ln>
          <a:solidFill>
            <a:schemeClr val="accent2">
              <a:lumMod val="50000"/>
            </a:schemeClr>
          </a:solidFill>
        </a:ln>
        <a:effectLst/>
      </dsp:spPr>
      <dsp:style>
        <a:lnRef idx="0">
          <a:scrgbClr r="0" g="0" b="0"/>
        </a:lnRef>
        <a:fillRef idx="1">
          <a:scrgbClr r="0" g="0" b="0"/>
        </a:fillRef>
        <a:effectRef idx="0">
          <a:scrgbClr r="0" g="0" b="0"/>
        </a:effectRef>
        <a:fontRef idx="minor"/>
      </dsp:style>
    </dsp:sp>
    <dsp:sp modelId="{6C71D046-2C74-477F-B0C1-6AAFA4217C49}">
      <dsp:nvSpPr>
        <dsp:cNvPr id="0" name=""/>
        <dsp:cNvSpPr/>
      </dsp:nvSpPr>
      <dsp:spPr>
        <a:xfrm>
          <a:off x="943249" y="633"/>
          <a:ext cx="1311803" cy="655901"/>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Context</a:t>
          </a:r>
        </a:p>
      </dsp:txBody>
      <dsp:txXfrm>
        <a:off x="975267" y="32651"/>
        <a:ext cx="1247767" cy="591865"/>
      </dsp:txXfrm>
    </dsp:sp>
    <dsp:sp modelId="{E1F1AE29-679D-46DD-AFDA-3A38A5BD64DD}">
      <dsp:nvSpPr>
        <dsp:cNvPr id="0" name=""/>
        <dsp:cNvSpPr/>
      </dsp:nvSpPr>
      <dsp:spPr>
        <a:xfrm>
          <a:off x="1756283" y="813667"/>
          <a:ext cx="1311803" cy="65590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Implementation</a:t>
          </a:r>
          <a:r>
            <a:rPr lang="en-GB" sz="700" kern="1200" dirty="0"/>
            <a:t>	</a:t>
          </a:r>
        </a:p>
      </dsp:txBody>
      <dsp:txXfrm>
        <a:off x="1788301" y="845685"/>
        <a:ext cx="1247767" cy="591865"/>
      </dsp:txXfrm>
    </dsp:sp>
    <dsp:sp modelId="{BBD600C2-7751-41F5-9972-EBC8DAA1C866}">
      <dsp:nvSpPr>
        <dsp:cNvPr id="0" name=""/>
        <dsp:cNvSpPr/>
      </dsp:nvSpPr>
      <dsp:spPr>
        <a:xfrm>
          <a:off x="943249" y="1626701"/>
          <a:ext cx="1311803" cy="65590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Mechanisms of impact</a:t>
          </a:r>
        </a:p>
      </dsp:txBody>
      <dsp:txXfrm>
        <a:off x="975267" y="1658719"/>
        <a:ext cx="1247767" cy="591865"/>
      </dsp:txXfrm>
    </dsp:sp>
    <dsp:sp modelId="{31C0B35B-2AD2-4389-98F7-E19A4CBB4445}">
      <dsp:nvSpPr>
        <dsp:cNvPr id="0" name=""/>
        <dsp:cNvSpPr/>
      </dsp:nvSpPr>
      <dsp:spPr>
        <a:xfrm>
          <a:off x="130215" y="813667"/>
          <a:ext cx="1311803" cy="655901"/>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Outcomes</a:t>
          </a:r>
        </a:p>
      </dsp:txBody>
      <dsp:txXfrm>
        <a:off x="162233" y="845685"/>
        <a:ext cx="1247767" cy="5918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6B938-8F0B-465A-BFE8-99AF8D17C0E0}" type="datetimeFigureOut">
              <a:rPr lang="en-GB" smtClean="0"/>
              <a:t>31/10/2018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A9DD5-5882-4745-8F67-B305D8A282A5}" type="slidenum">
              <a:rPr lang="en-GB" smtClean="0"/>
              <a:t>‹#›</a:t>
            </a:fld>
            <a:endParaRPr lang="en-GB"/>
          </a:p>
        </p:txBody>
      </p:sp>
    </p:spTree>
    <p:extLst>
      <p:ext uri="{BB962C8B-B14F-4D97-AF65-F5344CB8AC3E}">
        <p14:creationId xmlns:p14="http://schemas.microsoft.com/office/powerpoint/2010/main" val="1786498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t>Contingency management interventions, based on the principles of operant conditioning, involve the systematic application of behavioural consequences to promote changes in drug use or other therapeutic goals.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t>Briefly, CM interventions promote behaviour change through the use of contingencies, and these contingencies are typically positive reinforcement, which have a reinforcing consequence such as money or vouchers upon meeting a therapeutic goal. </a:t>
            </a:r>
          </a:p>
          <a:p>
            <a:pPr marL="171450" indent="-171450">
              <a:buFont typeface="Arial" panose="020B0604020202020204" pitchFamily="34" charset="0"/>
              <a:buChar char="•"/>
            </a:pPr>
            <a:r>
              <a:rPr lang="en-GB"/>
              <a:t>Contingency management interventions have been used to promote behaviour change such as medication adherence, engagement in treatment or attendance in therapy sessions and abstinence for virtually every substance (Petry, 2006). </a:t>
            </a:r>
          </a:p>
          <a:p>
            <a:pPr marL="0" indent="0">
              <a:buFont typeface="Arial" panose="020B0604020202020204" pitchFamily="34" charset="0"/>
              <a:buNone/>
            </a:pPr>
            <a:endParaRPr lang="en-GB"/>
          </a:p>
          <a:p>
            <a:r>
              <a:rPr lang="en-GB"/>
              <a:t>To ensure maximum effectiveness, there are several key principles of contingency management that must be satisfied.</a:t>
            </a:r>
          </a:p>
          <a:p>
            <a:r>
              <a:rPr lang="en-GB" b="1"/>
              <a:t>Clearly defined target behaviour </a:t>
            </a:r>
          </a:p>
          <a:p>
            <a:r>
              <a:rPr lang="en-GB"/>
              <a:t>The treatment team must clearly identify what outcome it wants the client to achieve. Examples are abstinence from a specified drug, compliance with clinic appointments and social activities consistent with a drug-free lifestyle. </a:t>
            </a:r>
          </a:p>
          <a:p>
            <a:r>
              <a:rPr lang="en-GB" b="1"/>
              <a:t>Regular monitoring of target behaviours </a:t>
            </a:r>
          </a:p>
          <a:p>
            <a:r>
              <a:rPr lang="en-GB"/>
              <a:t>The treatment team must ensure that the behaviours being targeted are regularly and unambiguously assessed – for example, if the target behaviour is abstinence from a particular drug, regular urine analysis would be undertaken. </a:t>
            </a:r>
          </a:p>
          <a:p>
            <a:r>
              <a:rPr lang="en-GB" b="1"/>
              <a:t>Reinforcement </a:t>
            </a:r>
          </a:p>
          <a:p>
            <a:r>
              <a:rPr lang="en-GB"/>
              <a:t>The reinforcer must be desirable to the patient.</a:t>
            </a:r>
          </a:p>
          <a:p>
            <a:r>
              <a:rPr lang="en-GB" b="1"/>
              <a:t>Reward contingent on attainment of target behaviours </a:t>
            </a:r>
          </a:p>
          <a:p>
            <a:r>
              <a:rPr lang="en-GB"/>
              <a:t>Rewards must be consistently delivered when target behaviours are demonstrated (for example a negative urine test for cocaine). Rewards are withheld when target behaviours are not achieved (for example a positive urine test for cocaine). </a:t>
            </a:r>
          </a:p>
          <a:p>
            <a:endParaRPr lang="en-GB" dirty="0"/>
          </a:p>
        </p:txBody>
      </p:sp>
      <p:sp>
        <p:nvSpPr>
          <p:cNvPr id="4" name="Slide Number Placeholder 3"/>
          <p:cNvSpPr>
            <a:spLocks noGrp="1"/>
          </p:cNvSpPr>
          <p:nvPr>
            <p:ph type="sldNum" sz="quarter" idx="10"/>
          </p:nvPr>
        </p:nvSpPr>
        <p:spPr/>
        <p:txBody>
          <a:bodyPr/>
          <a:lstStyle/>
          <a:p>
            <a:fld id="{A7DA9DD5-5882-4745-8F67-B305D8A282A5}" type="slidenum">
              <a:rPr lang="en-GB" smtClean="0"/>
              <a:t>2</a:t>
            </a:fld>
            <a:endParaRPr lang="en-GB"/>
          </a:p>
        </p:txBody>
      </p:sp>
    </p:spTree>
    <p:extLst>
      <p:ext uri="{BB962C8B-B14F-4D97-AF65-F5344CB8AC3E}">
        <p14:creationId xmlns:p14="http://schemas.microsoft.com/office/powerpoint/2010/main" val="641168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GB" dirty="0"/>
              <a:t>Despite the promise of CM interventions, there are challenges and barriers impeding their implementation </a:t>
            </a:r>
            <a:r>
              <a:rPr lang="en-GB" sz="1200" kern="1200" dirty="0">
                <a:solidFill>
                  <a:schemeClr val="tx1"/>
                </a:solidFill>
                <a:effectLst/>
                <a:latin typeface="+mn-lt"/>
                <a:ea typeface="+mn-ea"/>
                <a:cs typeface="+mn-cs"/>
              </a:rPr>
              <a:t>within clinical settings. </a:t>
            </a:r>
          </a:p>
          <a:p>
            <a:pPr marL="228600" indent="-228600">
              <a:buFont typeface="+mj-lt"/>
              <a:buAutoNum type="arabicPeriod"/>
            </a:pPr>
            <a:r>
              <a:rPr lang="en-GB" sz="1200" kern="1200" dirty="0">
                <a:solidFill>
                  <a:schemeClr val="tx1"/>
                </a:solidFill>
                <a:effectLst/>
                <a:latin typeface="+mn-lt"/>
                <a:ea typeface="+mn-ea"/>
                <a:cs typeface="+mn-cs"/>
              </a:rPr>
              <a:t>CM interventions require frequent monitoring of behaviour change and differential delivery of incentives making their implementation resource intensive and burdensome for clinical staff. </a:t>
            </a:r>
          </a:p>
          <a:p>
            <a:pPr marL="228600" indent="-228600">
              <a:buFont typeface="+mj-lt"/>
              <a:buAutoNum type="arabicPeriod"/>
            </a:pPr>
            <a:r>
              <a:rPr lang="en-GB" dirty="0"/>
              <a:t>Within the drug services, barriers to implementation are due to large staff caseloads, high rates of clinical staff turnover and limited financial resources</a:t>
            </a:r>
            <a:endParaRPr lang="en-GB" sz="1200" kern="1200" dirty="0">
              <a:solidFill>
                <a:schemeClr val="tx1"/>
              </a:solidFill>
              <a:effectLst/>
              <a:latin typeface="+mn-lt"/>
              <a:ea typeface="+mn-ea"/>
              <a:cs typeface="+mn-cs"/>
            </a:endParaRPr>
          </a:p>
          <a:p>
            <a:pPr marL="228600" indent="-228600">
              <a:buFont typeface="+mj-lt"/>
              <a:buAutoNum type="arabicPeriod"/>
            </a:pPr>
            <a:endParaRPr lang="en-GB" sz="1200" kern="1200" dirty="0">
              <a:solidFill>
                <a:schemeClr val="tx1"/>
              </a:solidFill>
              <a:effectLst/>
              <a:latin typeface="+mn-lt"/>
              <a:ea typeface="+mn-ea"/>
              <a:cs typeface="+mn-cs"/>
            </a:endParaRPr>
          </a:p>
          <a:p>
            <a:pPr marL="0" indent="0">
              <a:buFont typeface="+mj-lt"/>
              <a:buNone/>
            </a:pPr>
            <a:r>
              <a:rPr lang="en-GB" dirty="0"/>
              <a:t>One way to provide broader, low cost, flexible access to CM interventions is to deliver them by telephone. </a:t>
            </a:r>
          </a:p>
          <a:p>
            <a:pPr marL="228600" indent="-228600">
              <a:buFont typeface="+mj-lt"/>
              <a:buAutoNum type="arabicPeriod"/>
            </a:pPr>
            <a:r>
              <a:rPr lang="en-GB" dirty="0"/>
              <a:t>Remote delivery of CM interventions have been developed to overcome the need for clinic monitoring and have been used to promote abstinence behaviours and encourage engagement in health-related behaviours</a:t>
            </a:r>
          </a:p>
          <a:p>
            <a:pPr marL="228600" indent="-228600">
              <a:buFont typeface="+mj-lt"/>
              <a:buAutoNum type="arabicPeriod"/>
            </a:pPr>
            <a:r>
              <a:rPr lang="en-GB" dirty="0"/>
              <a:t>Telephones enable greater accessibility to therapeutic support as it can be delivered remotely without the need for recurrent attendance at clinical services. They minimise issues of staffing, resources, and access. </a:t>
            </a:r>
          </a:p>
          <a:p>
            <a:pPr marL="228600" indent="-228600">
              <a:buFont typeface="+mj-lt"/>
              <a:buAutoNum type="arabicPeriod"/>
            </a:pPr>
            <a:r>
              <a:rPr lang="en-GB" dirty="0"/>
              <a:t>In addition, they allow for individuals who might not normally access a treatment service to be reached, to monitor or encourage individuals to attend, and allow for services to stay in contact with patients over a longer period to support recovery and provide an early warning of relapse </a:t>
            </a:r>
            <a:r>
              <a:rPr lang="en-GB" sz="1200" kern="1200" dirty="0">
                <a:solidFill>
                  <a:schemeClr val="tx1"/>
                </a:solidFill>
                <a:effectLst/>
                <a:latin typeface="+mn-lt"/>
                <a:ea typeface="+mn-ea"/>
                <a:cs typeface="+mn-cs"/>
              </a:rPr>
              <a:t> </a:t>
            </a:r>
          </a:p>
          <a:p>
            <a:pPr marL="228600" indent="-228600">
              <a:buFont typeface="+mj-lt"/>
              <a:buAutoNum type="arabicPeriod"/>
            </a:pPr>
            <a:endParaRPr lang="en-GB" sz="1200" kern="1200" dirty="0">
              <a:solidFill>
                <a:schemeClr val="tx1"/>
              </a:solidFill>
              <a:effectLst/>
              <a:latin typeface="+mn-lt"/>
              <a:ea typeface="+mn-ea"/>
              <a:cs typeface="+mn-cs"/>
            </a:endParaRPr>
          </a:p>
          <a:p>
            <a:pPr marL="0" indent="0">
              <a:buFont typeface="+mj-lt"/>
              <a:buNone/>
            </a:pPr>
            <a:r>
              <a:rPr lang="en-GB" sz="1200" kern="1200" dirty="0">
                <a:solidFill>
                  <a:schemeClr val="tx1"/>
                </a:solidFill>
                <a:effectLst/>
                <a:latin typeface="+mn-lt"/>
                <a:ea typeface="+mn-ea"/>
                <a:cs typeface="+mn-cs"/>
              </a:rPr>
              <a:t>This is a very novel and new concept here in the UK. So the first thing I had to do was to explore the current state of the field and assess the evidence base for telephone delivered CM.</a:t>
            </a:r>
          </a:p>
          <a:p>
            <a:endParaRPr lang="en-GB" dirty="0"/>
          </a:p>
        </p:txBody>
      </p:sp>
      <p:sp>
        <p:nvSpPr>
          <p:cNvPr id="4" name="Slide Number Placeholder 3"/>
          <p:cNvSpPr>
            <a:spLocks noGrp="1"/>
          </p:cNvSpPr>
          <p:nvPr>
            <p:ph type="sldNum" sz="quarter" idx="10"/>
          </p:nvPr>
        </p:nvSpPr>
        <p:spPr/>
        <p:txBody>
          <a:bodyPr/>
          <a:lstStyle/>
          <a:p>
            <a:fld id="{A7DA9DD5-5882-4745-8F67-B305D8A282A5}" type="slidenum">
              <a:rPr lang="en-GB" smtClean="0"/>
              <a:t>3</a:t>
            </a:fld>
            <a:endParaRPr lang="en-GB"/>
          </a:p>
        </p:txBody>
      </p:sp>
    </p:spTree>
    <p:extLst>
      <p:ext uri="{BB962C8B-B14F-4D97-AF65-F5344CB8AC3E}">
        <p14:creationId xmlns:p14="http://schemas.microsoft.com/office/powerpoint/2010/main" val="1068046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 conducted a systematic review and meta-analysis to look at the body of literature available and assess the evidence for the effectiveness of telephone-delivered CM to promote abstinence and treatment adherence among individuals in substance use treatment.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The review was carried out in accordance with the PRISMA statement.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Keyword search of the following online databases; </a:t>
            </a:r>
            <a:r>
              <a:rPr lang="en-GB" sz="1200" kern="1200" dirty="0" err="1">
                <a:solidFill>
                  <a:schemeClr val="tx1"/>
                </a:solidFill>
                <a:effectLst/>
                <a:latin typeface="+mn-lt"/>
                <a:ea typeface="+mn-ea"/>
                <a:cs typeface="+mn-cs"/>
              </a:rPr>
              <a:t>PsychINFO</a:t>
            </a:r>
            <a:r>
              <a:rPr lang="en-GB" sz="1200" kern="1200" dirty="0">
                <a:solidFill>
                  <a:schemeClr val="tx1"/>
                </a:solidFill>
                <a:effectLst/>
                <a:latin typeface="+mn-lt"/>
                <a:ea typeface="+mn-ea"/>
                <a:cs typeface="+mn-cs"/>
              </a:rPr>
              <a:t>, CINAHL, MEDLINE PubMed, CENTRAL, </a:t>
            </a:r>
            <a:r>
              <a:rPr lang="en-GB" sz="1200" kern="1200" dirty="0" err="1">
                <a:solidFill>
                  <a:schemeClr val="tx1"/>
                </a:solidFill>
                <a:effectLst/>
                <a:latin typeface="+mn-lt"/>
                <a:ea typeface="+mn-ea"/>
                <a:cs typeface="+mn-cs"/>
              </a:rPr>
              <a:t>Embase</a:t>
            </a:r>
            <a:r>
              <a:rPr lang="en-GB" sz="1200" kern="1200" dirty="0">
                <a:solidFill>
                  <a:schemeClr val="tx1"/>
                </a:solidFill>
                <a:effectLst/>
                <a:latin typeface="+mn-lt"/>
                <a:ea typeface="+mn-ea"/>
                <a:cs typeface="+mn-cs"/>
              </a:rPr>
              <a:t>.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Randomised controlled trials (RCTs) that compare telephone delivered Contingency Management interventions with other treatment interventions or treatment as usual, and within subject designs comparing no intervention/ baseline with an intervention phase were included.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I only included reports that used mobile telephones to (a) accomplish one or both of the main elements of incentives interventions (monitoring behaviour, delivering incentives remotely) and (b) used incentives to encourage treatment adherence and abstinence.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 I found was not surprising.</a:t>
            </a:r>
          </a:p>
          <a:p>
            <a:pPr marL="228600" indent="-228600">
              <a:buAutoNum type="arabicPeriod"/>
            </a:pPr>
            <a:r>
              <a:rPr lang="en-GB" sz="1200" kern="1200" dirty="0">
                <a:solidFill>
                  <a:schemeClr val="tx1"/>
                </a:solidFill>
                <a:effectLst/>
                <a:latin typeface="+mn-lt"/>
                <a:ea typeface="+mn-ea"/>
                <a:cs typeface="+mn-cs"/>
              </a:rPr>
              <a:t>There a very few studies</a:t>
            </a:r>
          </a:p>
          <a:p>
            <a:pPr marL="228600" indent="-228600">
              <a:buAutoNum type="arabicPeriod"/>
            </a:pPr>
            <a:r>
              <a:rPr lang="en-GB" dirty="0"/>
              <a:t>And the ones I did find were conducted in the States – a couple within the same research team!</a:t>
            </a:r>
          </a:p>
          <a:p>
            <a:pPr marL="228600" indent="-228600">
              <a:buAutoNum type="arabicPeriod"/>
            </a:pPr>
            <a:r>
              <a:rPr lang="en-GB" dirty="0"/>
              <a:t>Also not surprising, was that when principles of CM are put in place, regardless of delivery means, they yield positive results. </a:t>
            </a:r>
          </a:p>
          <a:p>
            <a:pPr marL="0" indent="0">
              <a:buNone/>
            </a:pPr>
            <a:r>
              <a:rPr lang="en-GB" dirty="0"/>
              <a:t>I pooled the data into three meta-analyses based on the outcomes, and as you can see, the random effects meta-analyses indicates that the CM conditions performed significantly better than the non-CM conditions.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So where does this leave us?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Well…. current research suggests that mobile telephones may offer an alternative and more practical means to deliver CM interventions.</a:t>
            </a:r>
            <a:r>
              <a:rPr lang="en-GB" dirty="0"/>
              <a:t> This needs developed in the UK, but first, we need to ascertain the feasibility and acceptability among service providers and patients. So my next step is to do just that!</a:t>
            </a:r>
          </a:p>
          <a:p>
            <a:endParaRPr lang="en-GB" dirty="0"/>
          </a:p>
        </p:txBody>
      </p:sp>
      <p:sp>
        <p:nvSpPr>
          <p:cNvPr id="4" name="Slide Number Placeholder 3"/>
          <p:cNvSpPr>
            <a:spLocks noGrp="1"/>
          </p:cNvSpPr>
          <p:nvPr>
            <p:ph type="sldNum" sz="quarter" idx="10"/>
          </p:nvPr>
        </p:nvSpPr>
        <p:spPr/>
        <p:txBody>
          <a:bodyPr/>
          <a:lstStyle/>
          <a:p>
            <a:fld id="{A7DA9DD5-5882-4745-8F67-B305D8A282A5}" type="slidenum">
              <a:rPr lang="en-GB" smtClean="0"/>
              <a:t>4</a:t>
            </a:fld>
            <a:endParaRPr lang="en-GB"/>
          </a:p>
        </p:txBody>
      </p:sp>
    </p:spTree>
    <p:extLst>
      <p:ext uri="{BB962C8B-B14F-4D97-AF65-F5344CB8AC3E}">
        <p14:creationId xmlns:p14="http://schemas.microsoft.com/office/powerpoint/2010/main" val="1600431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 will explore the key factors and mechanisms that are thought to be responsible in determining the efficacy of mobile telephone delivered CM interventions, including their acceptability among health care providers and service users and the feasibility of their implementation in routine practice. </a:t>
            </a:r>
            <a:endParaRPr lang="en-GB"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Little is known about the ‘active ingredients’ of these interventions and the circumstances and key mechanisms that are involved in determining when these are effective and when they are not.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Using a mixed methods approach, I will conduct a process evaluation, consistent with MRC guidance on the evaluation of complex interventions.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 will interview 20 patients who are receiving telephone delivered CM as part of an existing NIHR trial, known as the TIES trial, which is being conducted by my supervisor.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These interviews will enable me to explore the four components of process evaluations to develop an understanding of the functioning of the intervention</a:t>
            </a:r>
          </a:p>
          <a:p>
            <a:pPr marL="685800" lvl="1" indent="-228600">
              <a:buFont typeface="+mj-lt"/>
              <a:buAutoNum type="arabicPeriod"/>
            </a:pPr>
            <a:r>
              <a:rPr lang="en-GB" sz="1200" kern="1200" dirty="0">
                <a:solidFill>
                  <a:schemeClr val="tx1"/>
                </a:solidFill>
                <a:effectLst/>
                <a:latin typeface="+mn-lt"/>
                <a:ea typeface="+mn-ea"/>
                <a:cs typeface="+mn-cs"/>
              </a:rPr>
              <a:t>Implementation: resources and processes required to enable delivery of the intervention and the quantity and quality of what is delivered</a:t>
            </a:r>
          </a:p>
          <a:p>
            <a:pPr marL="685800" lvl="1" indent="-228600">
              <a:buFont typeface="+mj-lt"/>
              <a:buAutoNum type="arabicPeriod"/>
            </a:pPr>
            <a:r>
              <a:rPr lang="en-GB" sz="1200" kern="1200" dirty="0">
                <a:solidFill>
                  <a:schemeClr val="tx1"/>
                </a:solidFill>
                <a:effectLst/>
                <a:latin typeface="+mn-lt"/>
                <a:ea typeface="+mn-ea"/>
                <a:cs typeface="+mn-cs"/>
              </a:rPr>
              <a:t>Mechanisms of impact: how the active components of the intervention work to promote change, and how participants interact with the intervention</a:t>
            </a:r>
          </a:p>
          <a:p>
            <a:pPr marL="685800" lvl="1" indent="-228600">
              <a:buFont typeface="+mj-lt"/>
              <a:buAutoNum type="arabicPeriod"/>
            </a:pPr>
            <a:r>
              <a:rPr lang="en-GB" sz="1200" kern="1200" dirty="0">
                <a:solidFill>
                  <a:schemeClr val="tx1"/>
                </a:solidFill>
                <a:effectLst/>
                <a:latin typeface="+mn-lt"/>
                <a:ea typeface="+mn-ea"/>
                <a:cs typeface="+mn-cs"/>
              </a:rPr>
              <a:t>Contextual factors: external to the intervention, which may influence its implementation or whether its mechanisms of impact act as intended</a:t>
            </a:r>
          </a:p>
          <a:p>
            <a:pPr marL="685800" lvl="1" indent="-228600">
              <a:buFont typeface="+mj-lt"/>
              <a:buAutoNum type="arabicPeriod"/>
            </a:pPr>
            <a:r>
              <a:rPr lang="en-GB" sz="1200" kern="1200" dirty="0">
                <a:solidFill>
                  <a:schemeClr val="tx1"/>
                </a:solidFill>
                <a:effectLst/>
                <a:latin typeface="+mn-lt"/>
                <a:ea typeface="+mn-ea"/>
                <a:cs typeface="+mn-cs"/>
              </a:rPr>
              <a:t>Outcomes: those brought about by the specific key components of the intervention.</a:t>
            </a:r>
          </a:p>
        </p:txBody>
      </p:sp>
      <p:sp>
        <p:nvSpPr>
          <p:cNvPr id="4" name="Slide Number Placeholder 3"/>
          <p:cNvSpPr>
            <a:spLocks noGrp="1"/>
          </p:cNvSpPr>
          <p:nvPr>
            <p:ph type="sldNum" sz="quarter" idx="5"/>
          </p:nvPr>
        </p:nvSpPr>
        <p:spPr/>
        <p:txBody>
          <a:bodyPr/>
          <a:lstStyle/>
          <a:p>
            <a:fld id="{A7DA9DD5-5882-4745-8F67-B305D8A282A5}" type="slidenum">
              <a:rPr lang="en-GB" smtClean="0"/>
              <a:t>5</a:t>
            </a:fld>
            <a:endParaRPr lang="en-GB"/>
          </a:p>
        </p:txBody>
      </p:sp>
    </p:spTree>
    <p:extLst>
      <p:ext uri="{BB962C8B-B14F-4D97-AF65-F5344CB8AC3E}">
        <p14:creationId xmlns:p14="http://schemas.microsoft.com/office/powerpoint/2010/main" val="1394031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DA9DD5-5882-4745-8F67-B305D8A282A5}" type="slidenum">
              <a:rPr lang="en-GB" smtClean="0"/>
              <a:t>6</a:t>
            </a:fld>
            <a:endParaRPr lang="en-GB"/>
          </a:p>
        </p:txBody>
      </p:sp>
    </p:spTree>
    <p:extLst>
      <p:ext uri="{BB962C8B-B14F-4D97-AF65-F5344CB8AC3E}">
        <p14:creationId xmlns:p14="http://schemas.microsoft.com/office/powerpoint/2010/main" val="946205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D2AD-6269-4E8C-A322-87374F835B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F053BA2-8D38-4543-B1EA-802266020A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E3E1C46-2F6D-4EBF-A6B1-6589E009C59A}"/>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CCEC60EA-B781-4357-BC1B-0CA72196F1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C26358-AA00-4B61-8987-611A006411CA}"/>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4189457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B23B-AF9B-49DB-B656-ECBBBCC5EA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5B63F2-B05F-4BCB-ABCA-651315AE89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E9D07A-23DA-4FCD-A62B-D6DA5987D959}"/>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F6D06804-18BA-43D8-B005-4B29C9F7BF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307D65-16B7-4D01-BB10-6C48C00D4851}"/>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3649807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8FBD02-935F-4645-981E-5B718D7014F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04C1BC1-9193-4C66-8186-B93429C5A8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FD9176-EFA6-4EFB-A1EF-02E1A64D6E01}"/>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7E8C2358-70A4-41BD-97D2-D525FC5706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C5E467-2B80-488A-A8D9-6FB494812B40}"/>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4251983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2FF44-D262-40D3-BA65-8FC5563AD1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E8F6D2-9E12-45ED-9202-33A687982D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F39CDD-3925-4978-BDC5-41579C3B5762}"/>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125365B6-B993-460B-A2A0-81CC5F649D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3122F4-B559-4D14-A72B-B2FD8464AF74}"/>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384326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4268-C693-4CD7-A769-C046C6B287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044B5B6-49C0-4504-BCF3-2758807213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36F77C6-3B75-4C6A-AB5A-1C02E84C7BFF}"/>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BBF1C589-91BA-4399-BFF0-F3D9F1BBE4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70F1B8-D456-434A-9928-5054407501D0}"/>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241144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2728-52B5-42D3-8DAD-77E17522C8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8A2BFB-52FC-4B6D-9063-A8AAA5876BC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E2BBD38-9695-4626-8C0F-2A7B227EC6B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F4CD11-286C-4611-9851-95B00498B411}"/>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6" name="Footer Placeholder 5">
            <a:extLst>
              <a:ext uri="{FF2B5EF4-FFF2-40B4-BE49-F238E27FC236}">
                <a16:creationId xmlns:a16="http://schemas.microsoft.com/office/drawing/2014/main" id="{0DA6B627-0EA9-4519-9BCA-659B83DDA5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A67F909-F084-4557-903D-6242CC69B715}"/>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2726596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CD8A-6B3C-4E9B-97E0-6474DE1724F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61A5E4-EE67-4661-B624-916640F810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FA1B6F5-4D83-430A-A86A-0A9966D3DC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67280C-627A-47EB-96E1-0CDDD372EC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2130BD-6347-4F32-8C5A-DB23CF4771A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24F6BA-26F4-4919-8F99-864573E9A5A9}"/>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8" name="Footer Placeholder 7">
            <a:extLst>
              <a:ext uri="{FF2B5EF4-FFF2-40B4-BE49-F238E27FC236}">
                <a16:creationId xmlns:a16="http://schemas.microsoft.com/office/drawing/2014/main" id="{97D9741A-0412-48AB-AEA6-A9C06A2260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79A98D-D6F1-4C4B-BB7F-7D48E272DB22}"/>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249194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F72F-8FA3-494D-98EB-BB489E0165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0E30C7-D1AA-4E09-8D12-2CA72B4B0E1F}"/>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4" name="Footer Placeholder 3">
            <a:extLst>
              <a:ext uri="{FF2B5EF4-FFF2-40B4-BE49-F238E27FC236}">
                <a16:creationId xmlns:a16="http://schemas.microsoft.com/office/drawing/2014/main" id="{036FDA4B-5CE5-4DA3-9028-D3A64C5E7DC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6FEEC6B-D464-427A-AF4C-843D037042CD}"/>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218657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BBD8D7-8CDC-44BE-AAA4-D2979CDD36E4}"/>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3" name="Footer Placeholder 2">
            <a:extLst>
              <a:ext uri="{FF2B5EF4-FFF2-40B4-BE49-F238E27FC236}">
                <a16:creationId xmlns:a16="http://schemas.microsoft.com/office/drawing/2014/main" id="{B4697D7E-318B-49AE-B09C-2A7AE25111F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D904D3-9B1E-4439-88F3-64D03E561396}"/>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331801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54C82-4226-4058-8283-C28321E70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D47CA1-4A32-4C34-AE15-8164A5180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801B38-20EA-4B9D-A387-CC6D3BF503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80E841-93A6-4F6A-8936-75B29ED8FAB0}"/>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6" name="Footer Placeholder 5">
            <a:extLst>
              <a:ext uri="{FF2B5EF4-FFF2-40B4-BE49-F238E27FC236}">
                <a16:creationId xmlns:a16="http://schemas.microsoft.com/office/drawing/2014/main" id="{6BB1531E-5599-4374-85D7-BD1C2993E7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2AC286-3ECC-4250-B95C-315D163A24BC}"/>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122332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03F35-1D46-4FD7-997A-CF7F37047B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59DDF02-BCE6-4D1D-9240-28ABD60B54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F2E210-D03B-41CB-946B-A60BE4AF9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E5C451-F919-48F3-85E8-C27B3F014E1D}"/>
              </a:ext>
            </a:extLst>
          </p:cNvPr>
          <p:cNvSpPr>
            <a:spLocks noGrp="1"/>
          </p:cNvSpPr>
          <p:nvPr>
            <p:ph type="dt" sz="half" idx="10"/>
          </p:nvPr>
        </p:nvSpPr>
        <p:spPr/>
        <p:txBody>
          <a:bodyPr/>
          <a:lstStyle/>
          <a:p>
            <a:fld id="{A97632A9-C2EA-4A54-83EC-77C4272FE24E}" type="datetimeFigureOut">
              <a:rPr lang="en-GB" smtClean="0"/>
              <a:t>31/10/2018</a:t>
            </a:fld>
            <a:endParaRPr lang="en-GB"/>
          </a:p>
        </p:txBody>
      </p:sp>
      <p:sp>
        <p:nvSpPr>
          <p:cNvPr id="6" name="Footer Placeholder 5">
            <a:extLst>
              <a:ext uri="{FF2B5EF4-FFF2-40B4-BE49-F238E27FC236}">
                <a16:creationId xmlns:a16="http://schemas.microsoft.com/office/drawing/2014/main" id="{8B4A0C4E-9769-41D7-9014-EFF3B815B8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5B10E89-438F-4736-8722-DBF655A53ED7}"/>
              </a:ext>
            </a:extLst>
          </p:cNvPr>
          <p:cNvSpPr>
            <a:spLocks noGrp="1"/>
          </p:cNvSpPr>
          <p:nvPr>
            <p:ph type="sldNum" sz="quarter" idx="12"/>
          </p:nvPr>
        </p:nvSpPr>
        <p:spPr/>
        <p:txBody>
          <a:bodyPr/>
          <a:lstStyle/>
          <a:p>
            <a:fld id="{F6542A07-3818-4F32-A896-B257E9A55EB5}" type="slidenum">
              <a:rPr lang="en-GB" smtClean="0"/>
              <a:t>‹#›</a:t>
            </a:fld>
            <a:endParaRPr lang="en-GB"/>
          </a:p>
        </p:txBody>
      </p:sp>
    </p:spTree>
    <p:extLst>
      <p:ext uri="{BB962C8B-B14F-4D97-AF65-F5344CB8AC3E}">
        <p14:creationId xmlns:p14="http://schemas.microsoft.com/office/powerpoint/2010/main" val="397240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E51112-7E18-4484-AB33-C5B9890A16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84EF83-989B-4A8A-9254-E8903B825D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5B8E48-FC69-438D-BAD0-C5262F2AE9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632A9-C2EA-4A54-83EC-77C4272FE24E}" type="datetimeFigureOut">
              <a:rPr lang="en-GB" smtClean="0"/>
              <a:t>31/10/2018</a:t>
            </a:fld>
            <a:endParaRPr lang="en-GB"/>
          </a:p>
        </p:txBody>
      </p:sp>
      <p:sp>
        <p:nvSpPr>
          <p:cNvPr id="5" name="Footer Placeholder 4">
            <a:extLst>
              <a:ext uri="{FF2B5EF4-FFF2-40B4-BE49-F238E27FC236}">
                <a16:creationId xmlns:a16="http://schemas.microsoft.com/office/drawing/2014/main" id="{E8AD3FE5-D588-48E8-86A2-22DA215ED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64513E2-C8EE-485B-9F5D-A90BA8A254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42A07-3818-4F32-A896-B257E9A55EB5}" type="slidenum">
              <a:rPr lang="en-GB" smtClean="0"/>
              <a:t>‹#›</a:t>
            </a:fld>
            <a:endParaRPr lang="en-GB"/>
          </a:p>
        </p:txBody>
      </p:sp>
    </p:spTree>
    <p:extLst>
      <p:ext uri="{BB962C8B-B14F-4D97-AF65-F5344CB8AC3E}">
        <p14:creationId xmlns:p14="http://schemas.microsoft.com/office/powerpoint/2010/main" val="723216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1">
            <a:extLst>
              <a:ext uri="{FF2B5EF4-FFF2-40B4-BE49-F238E27FC236}">
                <a16:creationId xmlns:a16="http://schemas.microsoft.com/office/drawing/2014/main" id="{0C1480A9-BD1B-4549-AAEC-59BCD9009D4A}"/>
              </a:ext>
            </a:extLst>
          </p:cNvPr>
          <p:cNvSpPr txBox="1">
            <a:spLocks/>
          </p:cNvSpPr>
          <p:nvPr/>
        </p:nvSpPr>
        <p:spPr>
          <a:xfrm>
            <a:off x="2895600" y="2628900"/>
            <a:ext cx="6400800"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i="1" dirty="0">
                <a:solidFill>
                  <a:srgbClr val="002060"/>
                </a:solidFill>
                <a:latin typeface="Calibri" panose="020F0502020204030204" pitchFamily="34" charset="0"/>
              </a:rPr>
              <a:t>Telephone delivered contingency management to promote behaviour change in addiction treatment</a:t>
            </a:r>
          </a:p>
          <a:p>
            <a:endParaRPr lang="en-GB" dirty="0"/>
          </a:p>
        </p:txBody>
      </p:sp>
      <p:sp>
        <p:nvSpPr>
          <p:cNvPr id="8" name="TextBox 7">
            <a:extLst>
              <a:ext uri="{FF2B5EF4-FFF2-40B4-BE49-F238E27FC236}">
                <a16:creationId xmlns:a16="http://schemas.microsoft.com/office/drawing/2014/main" id="{CB4D8734-B146-4086-95E7-11FFFA0FEC03}"/>
              </a:ext>
            </a:extLst>
          </p:cNvPr>
          <p:cNvSpPr txBox="1"/>
          <p:nvPr/>
        </p:nvSpPr>
        <p:spPr>
          <a:xfrm>
            <a:off x="8005887" y="4385383"/>
            <a:ext cx="4186113" cy="1846659"/>
          </a:xfrm>
          <a:prstGeom prst="rect">
            <a:avLst/>
          </a:prstGeom>
          <a:noFill/>
        </p:spPr>
        <p:txBody>
          <a:bodyPr wrap="square" rtlCol="0">
            <a:spAutoFit/>
          </a:bodyPr>
          <a:lstStyle/>
          <a:p>
            <a:r>
              <a:rPr lang="en-GB" sz="2000" b="1" dirty="0">
                <a:solidFill>
                  <a:srgbClr val="002060"/>
                </a:solidFill>
              </a:rPr>
              <a:t>Carol-Ann Getty</a:t>
            </a:r>
          </a:p>
          <a:p>
            <a:r>
              <a:rPr lang="en-GB" sz="2000" dirty="0"/>
              <a:t>PhD Student</a:t>
            </a:r>
          </a:p>
          <a:p>
            <a:r>
              <a:rPr lang="en-GB" sz="2000" dirty="0"/>
              <a:t>Addictions Department, KCL</a:t>
            </a:r>
          </a:p>
          <a:p>
            <a:endParaRPr lang="en-GB" dirty="0"/>
          </a:p>
          <a:p>
            <a:r>
              <a:rPr lang="en-GB" dirty="0"/>
              <a:t>Supervisors: Dr Nicola Metrebian, Professor Michael Lynskey, Dr Tim Weaver</a:t>
            </a:r>
          </a:p>
        </p:txBody>
      </p:sp>
      <p:sp>
        <p:nvSpPr>
          <p:cNvPr id="9" name="Flowchart: Document 12">
            <a:extLst>
              <a:ext uri="{FF2B5EF4-FFF2-40B4-BE49-F238E27FC236}">
                <a16:creationId xmlns:a16="http://schemas.microsoft.com/office/drawing/2014/main" id="{09A2F326-997B-48CA-A7AE-1D6145AD1D22}"/>
              </a:ext>
            </a:extLst>
          </p:cNvPr>
          <p:cNvSpPr/>
          <p:nvPr/>
        </p:nvSpPr>
        <p:spPr>
          <a:xfrm flipH="1">
            <a:off x="0" y="0"/>
            <a:ext cx="12192000" cy="7239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764"/>
              <a:gd name="connsiteX1" fmla="*/ 21600 w 21600"/>
              <a:gd name="connsiteY1" fmla="*/ 0 h 21764"/>
              <a:gd name="connsiteX2" fmla="*/ 21600 w 21600"/>
              <a:gd name="connsiteY2" fmla="*/ 17322 h 21764"/>
              <a:gd name="connsiteX3" fmla="*/ 10740 w 21600"/>
              <a:gd name="connsiteY3" fmla="*/ 20137 h 21764"/>
              <a:gd name="connsiteX4" fmla="*/ 0 w 21600"/>
              <a:gd name="connsiteY4" fmla="*/ 20172 h 21764"/>
              <a:gd name="connsiteX5" fmla="*/ 0 w 21600"/>
              <a:gd name="connsiteY5" fmla="*/ 0 h 21764"/>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2515">
                <a:moveTo>
                  <a:pt x="0" y="0"/>
                </a:moveTo>
                <a:lnTo>
                  <a:pt x="21600" y="0"/>
                </a:lnTo>
                <a:lnTo>
                  <a:pt x="21600" y="11832"/>
                </a:lnTo>
                <a:cubicBezTo>
                  <a:pt x="17330" y="5328"/>
                  <a:pt x="15060" y="9577"/>
                  <a:pt x="12180" y="14983"/>
                </a:cubicBezTo>
                <a:cubicBezTo>
                  <a:pt x="7920" y="24422"/>
                  <a:pt x="1790" y="23528"/>
                  <a:pt x="0" y="20172"/>
                </a:cubicBezTo>
                <a:lnTo>
                  <a:pt x="0" y="0"/>
                </a:lnTo>
                <a:close/>
              </a:path>
            </a:pathLst>
          </a:custGeom>
          <a:solidFill>
            <a:srgbClr val="301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D11498C9-FCB5-4ED3-93BC-CF7C28DBB7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9209" y="548632"/>
            <a:ext cx="1543050" cy="76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descr="KCL no UoL +IoP_A4 red box rgb.jpg">
            <a:extLst>
              <a:ext uri="{FF2B5EF4-FFF2-40B4-BE49-F238E27FC236}">
                <a16:creationId xmlns:a16="http://schemas.microsoft.com/office/drawing/2014/main" id="{29DB785F-3009-4E80-8A72-1BB16644301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72" y="381978"/>
            <a:ext cx="239236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Flowchart: Document 12">
            <a:extLst>
              <a:ext uri="{FF2B5EF4-FFF2-40B4-BE49-F238E27FC236}">
                <a16:creationId xmlns:a16="http://schemas.microsoft.com/office/drawing/2014/main" id="{54E2E190-6FFC-43B0-9869-0BF6C6BE6A93}"/>
              </a:ext>
            </a:extLst>
          </p:cNvPr>
          <p:cNvSpPr/>
          <p:nvPr/>
        </p:nvSpPr>
        <p:spPr>
          <a:xfrm rot="10800000" flipH="1">
            <a:off x="0" y="6166221"/>
            <a:ext cx="12192000" cy="69269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764"/>
              <a:gd name="connsiteX1" fmla="*/ 21600 w 21600"/>
              <a:gd name="connsiteY1" fmla="*/ 0 h 21764"/>
              <a:gd name="connsiteX2" fmla="*/ 21600 w 21600"/>
              <a:gd name="connsiteY2" fmla="*/ 17322 h 21764"/>
              <a:gd name="connsiteX3" fmla="*/ 10740 w 21600"/>
              <a:gd name="connsiteY3" fmla="*/ 20137 h 21764"/>
              <a:gd name="connsiteX4" fmla="*/ 0 w 21600"/>
              <a:gd name="connsiteY4" fmla="*/ 20172 h 21764"/>
              <a:gd name="connsiteX5" fmla="*/ 0 w 21600"/>
              <a:gd name="connsiteY5" fmla="*/ 0 h 21764"/>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2515">
                <a:moveTo>
                  <a:pt x="0" y="0"/>
                </a:moveTo>
                <a:lnTo>
                  <a:pt x="21600" y="0"/>
                </a:lnTo>
                <a:lnTo>
                  <a:pt x="21600" y="11832"/>
                </a:lnTo>
                <a:cubicBezTo>
                  <a:pt x="17330" y="5328"/>
                  <a:pt x="15060" y="9577"/>
                  <a:pt x="12180" y="14983"/>
                </a:cubicBezTo>
                <a:cubicBezTo>
                  <a:pt x="7920" y="24422"/>
                  <a:pt x="1790" y="23528"/>
                  <a:pt x="0" y="20172"/>
                </a:cubicBezTo>
                <a:lnTo>
                  <a:pt x="0" y="0"/>
                </a:lnTo>
                <a:close/>
              </a:path>
            </a:pathLst>
          </a:custGeom>
          <a:solidFill>
            <a:srgbClr val="301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EEA53859-1415-4CA6-A1C5-7F9EB9E94C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6381328"/>
            <a:ext cx="1755912" cy="369258"/>
          </a:xfrm>
          <a:prstGeom prst="rect">
            <a:avLst/>
          </a:prstGeom>
        </p:spPr>
      </p:pic>
      <p:pic>
        <p:nvPicPr>
          <p:cNvPr id="14" name="Picture 13">
            <a:extLst>
              <a:ext uri="{FF2B5EF4-FFF2-40B4-BE49-F238E27FC236}">
                <a16:creationId xmlns:a16="http://schemas.microsoft.com/office/drawing/2014/main" id="{ED746B90-80A7-4B4A-8ED7-B6C0D7E45C3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94744" y="6379111"/>
            <a:ext cx="1571625" cy="371475"/>
          </a:xfrm>
          <a:prstGeom prst="rect">
            <a:avLst/>
          </a:prstGeom>
        </p:spPr>
      </p:pic>
      <p:pic>
        <p:nvPicPr>
          <p:cNvPr id="15" name="Picture 14">
            <a:extLst>
              <a:ext uri="{FF2B5EF4-FFF2-40B4-BE49-F238E27FC236}">
                <a16:creationId xmlns:a16="http://schemas.microsoft.com/office/drawing/2014/main" id="{642D6EC1-4FC9-4745-909D-1C0E8907BD4F}"/>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728" t="21998" r="4694" b="22590"/>
          <a:stretch/>
        </p:blipFill>
        <p:spPr>
          <a:xfrm>
            <a:off x="9879061" y="116632"/>
            <a:ext cx="2059710" cy="432000"/>
          </a:xfrm>
          <a:prstGeom prst="rect">
            <a:avLst/>
          </a:prstGeom>
        </p:spPr>
      </p:pic>
    </p:spTree>
    <p:extLst>
      <p:ext uri="{BB962C8B-B14F-4D97-AF65-F5344CB8AC3E}">
        <p14:creationId xmlns:p14="http://schemas.microsoft.com/office/powerpoint/2010/main" val="98209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useBgFill="1">
        <p:nvSpPr>
          <p:cNvPr id="90" name="Rectangle 89">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1">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7" name="Picture 93">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E2754E-AAC3-4ED6-A8B4-C05DC9A80EFD}"/>
              </a:ext>
            </a:extLst>
          </p:cNvPr>
          <p:cNvSpPr>
            <a:spLocks noGrp="1"/>
          </p:cNvSpPr>
          <p:nvPr>
            <p:ph type="title"/>
          </p:nvPr>
        </p:nvSpPr>
        <p:spPr>
          <a:xfrm>
            <a:off x="640079" y="2053641"/>
            <a:ext cx="3669161" cy="2760098"/>
          </a:xfrm>
        </p:spPr>
        <p:txBody>
          <a:bodyPr>
            <a:normAutofit/>
          </a:bodyPr>
          <a:lstStyle/>
          <a:p>
            <a:r>
              <a:rPr lang="en-GB">
                <a:solidFill>
                  <a:srgbClr val="FFFFFF"/>
                </a:solidFill>
              </a:rPr>
              <a:t>Contingency Management</a:t>
            </a:r>
            <a:br>
              <a:rPr lang="en-GB">
                <a:solidFill>
                  <a:srgbClr val="FFFFFF"/>
                </a:solidFill>
              </a:rPr>
            </a:br>
            <a:endParaRPr lang="en-GB">
              <a:solidFill>
                <a:srgbClr val="FFFFFF"/>
              </a:solidFill>
            </a:endParaRPr>
          </a:p>
        </p:txBody>
      </p:sp>
      <p:sp>
        <p:nvSpPr>
          <p:cNvPr id="74" name="Content Placeholder 2">
            <a:extLst>
              <a:ext uri="{FF2B5EF4-FFF2-40B4-BE49-F238E27FC236}">
                <a16:creationId xmlns:a16="http://schemas.microsoft.com/office/drawing/2014/main" id="{A5A774E1-6E9E-44CB-A458-E918FC8AB9D2}"/>
              </a:ext>
            </a:extLst>
          </p:cNvPr>
          <p:cNvSpPr>
            <a:spLocks noGrp="1"/>
          </p:cNvSpPr>
          <p:nvPr>
            <p:ph idx="1"/>
          </p:nvPr>
        </p:nvSpPr>
        <p:spPr>
          <a:xfrm>
            <a:off x="6484013" y="502941"/>
            <a:ext cx="5306084" cy="3234817"/>
          </a:xfrm>
        </p:spPr>
        <p:txBody>
          <a:bodyPr anchor="ctr">
            <a:normAutofit/>
          </a:bodyPr>
          <a:lstStyle/>
          <a:p>
            <a:pPr marL="285750" indent="-285750">
              <a:buClr>
                <a:schemeClr val="accent2"/>
              </a:buClr>
              <a:buFont typeface="Wingdings" panose="05000000000000000000" pitchFamily="2" charset="2"/>
              <a:buChar char="v"/>
            </a:pPr>
            <a:r>
              <a:rPr lang="en-GB" sz="2200" dirty="0">
                <a:solidFill>
                  <a:srgbClr val="000000"/>
                </a:solidFill>
              </a:rPr>
              <a:t>Behaviour modification</a:t>
            </a:r>
          </a:p>
          <a:p>
            <a:pPr marL="285750" indent="-285750">
              <a:buClr>
                <a:schemeClr val="accent2"/>
              </a:buClr>
              <a:buFont typeface="Wingdings" panose="05000000000000000000" pitchFamily="2" charset="2"/>
              <a:buChar char="v"/>
            </a:pPr>
            <a:r>
              <a:rPr lang="en-GB" sz="2200" dirty="0">
                <a:solidFill>
                  <a:srgbClr val="000000"/>
                </a:solidFill>
              </a:rPr>
              <a:t>Operant conditioning</a:t>
            </a:r>
          </a:p>
          <a:p>
            <a:pPr marL="285750" indent="-285750">
              <a:buClr>
                <a:schemeClr val="accent2"/>
              </a:buClr>
              <a:buFont typeface="Wingdings" panose="05000000000000000000" pitchFamily="2" charset="2"/>
              <a:buChar char="v"/>
            </a:pPr>
            <a:r>
              <a:rPr lang="en-GB" sz="2200" dirty="0">
                <a:solidFill>
                  <a:srgbClr val="000000"/>
                </a:solidFill>
              </a:rPr>
              <a:t>Systematic application of behavioural consequences to promote change in drug use or other therapeutic goals</a:t>
            </a:r>
          </a:p>
          <a:p>
            <a:pPr marL="285750" indent="-285750">
              <a:buClr>
                <a:schemeClr val="accent2"/>
              </a:buClr>
              <a:buFont typeface="Wingdings" panose="05000000000000000000" pitchFamily="2" charset="2"/>
              <a:buChar char="v"/>
            </a:pPr>
            <a:r>
              <a:rPr lang="en-GB" sz="2200" dirty="0">
                <a:solidFill>
                  <a:srgbClr val="000000"/>
                </a:solidFill>
              </a:rPr>
              <a:t>Treat addictions to virtually every substance (Petry, 2006)</a:t>
            </a:r>
          </a:p>
          <a:p>
            <a:pPr marL="0" indent="0">
              <a:buClr>
                <a:schemeClr val="accent2"/>
              </a:buClr>
              <a:buNone/>
            </a:pPr>
            <a:endParaRPr lang="en-GB" sz="2400" dirty="0">
              <a:solidFill>
                <a:srgbClr val="000000"/>
              </a:solidFill>
            </a:endParaRPr>
          </a:p>
          <a:p>
            <a:pPr marL="0" indent="0">
              <a:buNone/>
            </a:pPr>
            <a:endParaRPr lang="en-GB" sz="2400" dirty="0">
              <a:solidFill>
                <a:srgbClr val="000000"/>
              </a:solidFill>
            </a:endParaRPr>
          </a:p>
        </p:txBody>
      </p:sp>
      <p:graphicFrame>
        <p:nvGraphicFramePr>
          <p:cNvPr id="5" name="Diagram 4">
            <a:extLst>
              <a:ext uri="{FF2B5EF4-FFF2-40B4-BE49-F238E27FC236}">
                <a16:creationId xmlns:a16="http://schemas.microsoft.com/office/drawing/2014/main" id="{22B1A132-4015-4C8A-9DB3-046C0E3CDB4D}"/>
              </a:ext>
            </a:extLst>
          </p:cNvPr>
          <p:cNvGraphicFramePr/>
          <p:nvPr>
            <p:extLst>
              <p:ext uri="{D42A27DB-BD31-4B8C-83A1-F6EECF244321}">
                <p14:modId xmlns:p14="http://schemas.microsoft.com/office/powerpoint/2010/main" val="1758232815"/>
              </p:ext>
            </p:extLst>
          </p:nvPr>
        </p:nvGraphicFramePr>
        <p:xfrm>
          <a:off x="6109891" y="3120242"/>
          <a:ext cx="5742684" cy="32348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9321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4A7B1-E3CC-4DBC-9AC6-A913BB54B0D2}"/>
              </a:ext>
            </a:extLst>
          </p:cNvPr>
          <p:cNvSpPr>
            <a:spLocks noGrp="1"/>
          </p:cNvSpPr>
          <p:nvPr>
            <p:ph type="title"/>
          </p:nvPr>
        </p:nvSpPr>
        <p:spPr>
          <a:xfrm>
            <a:off x="1136428" y="627564"/>
            <a:ext cx="7474172" cy="1325563"/>
          </a:xfrm>
        </p:spPr>
        <p:txBody>
          <a:bodyPr>
            <a:normAutofit/>
          </a:bodyPr>
          <a:lstStyle/>
          <a:p>
            <a:r>
              <a:rPr lang="en-GB" dirty="0"/>
              <a:t>What’s the problem…?</a:t>
            </a:r>
          </a:p>
        </p:txBody>
      </p:sp>
      <p:sp>
        <p:nvSpPr>
          <p:cNvPr id="3" name="Content Placeholder 2">
            <a:extLst>
              <a:ext uri="{FF2B5EF4-FFF2-40B4-BE49-F238E27FC236}">
                <a16:creationId xmlns:a16="http://schemas.microsoft.com/office/drawing/2014/main" id="{FC529D3B-7F54-4167-8F30-AD0F91297B5B}"/>
              </a:ext>
            </a:extLst>
          </p:cNvPr>
          <p:cNvSpPr>
            <a:spLocks noGrp="1"/>
          </p:cNvSpPr>
          <p:nvPr>
            <p:ph idx="1"/>
          </p:nvPr>
        </p:nvSpPr>
        <p:spPr>
          <a:xfrm>
            <a:off x="816806" y="2103740"/>
            <a:ext cx="3105371" cy="3450613"/>
          </a:xfrm>
          <a:prstGeom prst="flowChartAlternateProcess">
            <a:avLst/>
          </a:prstGeom>
          <a:ln>
            <a:solidFill>
              <a:srgbClr val="0070C0"/>
            </a:solidFill>
          </a:ln>
        </p:spPr>
        <p:txBody>
          <a:bodyPr anchor="ctr">
            <a:normAutofit fontScale="92500"/>
          </a:bodyPr>
          <a:lstStyle/>
          <a:p>
            <a:pPr>
              <a:buFont typeface="Wingdings" panose="05000000000000000000" pitchFamily="2" charset="2"/>
              <a:buChar char="v"/>
            </a:pPr>
            <a:r>
              <a:rPr lang="en-GB" sz="2400" dirty="0"/>
              <a:t>Frequent and objective monitoring</a:t>
            </a:r>
          </a:p>
          <a:p>
            <a:pPr>
              <a:buFont typeface="Wingdings" panose="05000000000000000000" pitchFamily="2" charset="2"/>
              <a:buChar char="v"/>
            </a:pPr>
            <a:r>
              <a:rPr lang="en-GB" sz="2400" dirty="0"/>
              <a:t>Burdensome on clinic staff and patients</a:t>
            </a:r>
          </a:p>
          <a:p>
            <a:pPr>
              <a:buFont typeface="Wingdings" panose="05000000000000000000" pitchFamily="2" charset="2"/>
              <a:buChar char="v"/>
            </a:pPr>
            <a:r>
              <a:rPr lang="en-GB" sz="2400" dirty="0"/>
              <a:t>Geographical limitations</a:t>
            </a:r>
          </a:p>
          <a:p>
            <a:pPr>
              <a:buFont typeface="Wingdings" panose="05000000000000000000" pitchFamily="2" charset="2"/>
              <a:buChar char="v"/>
            </a:pPr>
            <a:r>
              <a:rPr lang="en-GB" sz="2400" dirty="0"/>
              <a:t>Financial restrictions</a:t>
            </a:r>
          </a:p>
        </p:txBody>
      </p:sp>
      <p:sp>
        <p:nvSpPr>
          <p:cNvPr id="28" name="Rectangle 27">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Smart Phone">
            <a:extLst>
              <a:ext uri="{FF2B5EF4-FFF2-40B4-BE49-F238E27FC236}">
                <a16:creationId xmlns:a16="http://schemas.microsoft.com/office/drawing/2014/main" id="{02134E16-DCF2-4522-BA7B-7E4E2A3050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13987" y="2857501"/>
            <a:ext cx="1142998" cy="1142998"/>
          </a:xfrm>
          <a:prstGeom prst="rect">
            <a:avLst/>
          </a:prstGeom>
        </p:spPr>
      </p:pic>
      <p:sp>
        <p:nvSpPr>
          <p:cNvPr id="29" name="Content Placeholder 2">
            <a:extLst>
              <a:ext uri="{FF2B5EF4-FFF2-40B4-BE49-F238E27FC236}">
                <a16:creationId xmlns:a16="http://schemas.microsoft.com/office/drawing/2014/main" id="{74D4F3F7-B5D2-4C75-A912-E8EA6CBA116E}"/>
              </a:ext>
            </a:extLst>
          </p:cNvPr>
          <p:cNvSpPr txBox="1">
            <a:spLocks/>
          </p:cNvSpPr>
          <p:nvPr/>
        </p:nvSpPr>
        <p:spPr>
          <a:xfrm>
            <a:off x="4873514" y="2103740"/>
            <a:ext cx="3105371" cy="3450613"/>
          </a:xfrm>
          <a:prstGeom prst="flowChartAlternateProcess">
            <a:avLst/>
          </a:prstGeom>
          <a:ln>
            <a:solidFill>
              <a:srgbClr val="0070C0"/>
            </a:solidFill>
          </a:ln>
        </p:spPr>
        <p:txBody>
          <a:bodyPr vert="horz"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v"/>
            </a:pPr>
            <a:r>
              <a:rPr lang="en-GB" sz="2400" dirty="0"/>
              <a:t>Delivering CM by mobile telephone</a:t>
            </a:r>
          </a:p>
          <a:p>
            <a:pPr>
              <a:buFont typeface="Wingdings" panose="05000000000000000000" pitchFamily="2" charset="2"/>
              <a:buChar char="v"/>
            </a:pPr>
            <a:r>
              <a:rPr lang="en-GB" sz="2400" dirty="0"/>
              <a:t>Low cost, non resource intensive</a:t>
            </a:r>
          </a:p>
          <a:p>
            <a:pPr>
              <a:buFont typeface="Wingdings" panose="05000000000000000000" pitchFamily="2" charset="2"/>
              <a:buChar char="v"/>
            </a:pPr>
            <a:r>
              <a:rPr lang="en-GB" sz="2400" dirty="0"/>
              <a:t>Greater accessibility</a:t>
            </a:r>
          </a:p>
          <a:p>
            <a:pPr>
              <a:buFont typeface="Wingdings" panose="05000000000000000000" pitchFamily="2" charset="2"/>
              <a:buChar char="v"/>
            </a:pPr>
            <a:r>
              <a:rPr lang="en-GB" sz="2400" dirty="0"/>
              <a:t>Consistent monitoring of behaviour</a:t>
            </a:r>
          </a:p>
          <a:p>
            <a:pPr>
              <a:buFont typeface="Wingdings" panose="05000000000000000000" pitchFamily="2" charset="2"/>
              <a:buChar char="v"/>
            </a:pPr>
            <a:r>
              <a:rPr lang="en-GB" sz="2400" dirty="0"/>
              <a:t>Immediate delivery of reinforcer</a:t>
            </a:r>
          </a:p>
        </p:txBody>
      </p:sp>
      <p:sp>
        <p:nvSpPr>
          <p:cNvPr id="33" name="Arrow: Right 32">
            <a:extLst>
              <a:ext uri="{FF2B5EF4-FFF2-40B4-BE49-F238E27FC236}">
                <a16:creationId xmlns:a16="http://schemas.microsoft.com/office/drawing/2014/main" id="{51A131E3-2369-4361-B3E1-A7E8EBD9F421}"/>
              </a:ext>
            </a:extLst>
          </p:cNvPr>
          <p:cNvSpPr/>
          <p:nvPr/>
        </p:nvSpPr>
        <p:spPr>
          <a:xfrm>
            <a:off x="7966813" y="3213095"/>
            <a:ext cx="900000" cy="615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Arrow: Right 36">
            <a:extLst>
              <a:ext uri="{FF2B5EF4-FFF2-40B4-BE49-F238E27FC236}">
                <a16:creationId xmlns:a16="http://schemas.microsoft.com/office/drawing/2014/main" id="{AAD361A2-D40E-493C-8AD0-4F1F37D4A83D}"/>
              </a:ext>
            </a:extLst>
          </p:cNvPr>
          <p:cNvSpPr/>
          <p:nvPr/>
        </p:nvSpPr>
        <p:spPr>
          <a:xfrm>
            <a:off x="3930856" y="3213095"/>
            <a:ext cx="900000" cy="6159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36862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50E8AE-1C18-4131-BCE4-9F8CAD184544}"/>
              </a:ext>
            </a:extLst>
          </p:cNvPr>
          <p:cNvSpPr>
            <a:spLocks noGrp="1"/>
          </p:cNvSpPr>
          <p:nvPr>
            <p:ph type="title"/>
          </p:nvPr>
        </p:nvSpPr>
        <p:spPr>
          <a:xfrm>
            <a:off x="1179226" y="826680"/>
            <a:ext cx="9833548" cy="1325563"/>
          </a:xfrm>
        </p:spPr>
        <p:txBody>
          <a:bodyPr>
            <a:normAutofit/>
          </a:bodyPr>
          <a:lstStyle/>
          <a:p>
            <a:pPr algn="ctr"/>
            <a:r>
              <a:rPr lang="en-GB" sz="2500" dirty="0">
                <a:solidFill>
                  <a:srgbClr val="FFFFFF"/>
                </a:solidFill>
              </a:rPr>
              <a:t>Does telephone delivered contingency management promote treatment adherence and/or abstinence in individuals with substance use disorders?</a:t>
            </a:r>
            <a:br>
              <a:rPr lang="en-GB" sz="2500" dirty="0">
                <a:solidFill>
                  <a:srgbClr val="FFFFFF"/>
                </a:solidFill>
              </a:rPr>
            </a:br>
            <a:endParaRPr lang="en-GB" sz="2500" dirty="0">
              <a:solidFill>
                <a:srgbClr val="FFFFFF"/>
              </a:solidFill>
            </a:endParaRPr>
          </a:p>
        </p:txBody>
      </p:sp>
      <p:sp>
        <p:nvSpPr>
          <p:cNvPr id="3" name="Content Placeholder 2">
            <a:extLst>
              <a:ext uri="{FF2B5EF4-FFF2-40B4-BE49-F238E27FC236}">
                <a16:creationId xmlns:a16="http://schemas.microsoft.com/office/drawing/2014/main" id="{336C5A29-1E89-4F5C-9F5A-D21E38AF6C80}"/>
              </a:ext>
            </a:extLst>
          </p:cNvPr>
          <p:cNvSpPr>
            <a:spLocks noGrp="1"/>
          </p:cNvSpPr>
          <p:nvPr>
            <p:ph idx="1"/>
          </p:nvPr>
        </p:nvSpPr>
        <p:spPr>
          <a:xfrm>
            <a:off x="645826" y="2722056"/>
            <a:ext cx="2935574" cy="3485630"/>
          </a:xfrm>
        </p:spPr>
        <p:txBody>
          <a:bodyPr>
            <a:normAutofit/>
          </a:bodyPr>
          <a:lstStyle/>
          <a:p>
            <a:pPr marL="0" indent="0">
              <a:buNone/>
            </a:pPr>
            <a:r>
              <a:rPr lang="en-GB" sz="1600" dirty="0">
                <a:solidFill>
                  <a:srgbClr val="000000"/>
                </a:solidFill>
              </a:rPr>
              <a:t>83% used mobile telephones to </a:t>
            </a:r>
            <a:r>
              <a:rPr lang="en-GB" sz="2000" dirty="0">
                <a:solidFill>
                  <a:srgbClr val="002060"/>
                </a:solidFill>
              </a:rPr>
              <a:t>monitor behaviour </a:t>
            </a:r>
            <a:r>
              <a:rPr lang="en-GB" sz="1600" dirty="0">
                <a:solidFill>
                  <a:srgbClr val="000000"/>
                </a:solidFill>
              </a:rPr>
              <a:t>(e.g. </a:t>
            </a:r>
            <a:r>
              <a:rPr lang="en-GB" sz="1600" dirty="0" err="1">
                <a:solidFill>
                  <a:srgbClr val="000000"/>
                </a:solidFill>
              </a:rPr>
              <a:t>BrAC</a:t>
            </a:r>
            <a:r>
              <a:rPr lang="en-GB" sz="1600" dirty="0">
                <a:solidFill>
                  <a:srgbClr val="000000"/>
                </a:solidFill>
              </a:rPr>
              <a:t>)</a:t>
            </a:r>
          </a:p>
          <a:p>
            <a:pPr marL="0" indent="0">
              <a:buNone/>
            </a:pPr>
            <a:endParaRPr lang="en-GB" sz="1600" dirty="0">
              <a:solidFill>
                <a:srgbClr val="000000"/>
              </a:solidFill>
            </a:endParaRPr>
          </a:p>
          <a:p>
            <a:pPr marL="0" indent="0">
              <a:buNone/>
            </a:pPr>
            <a:endParaRPr lang="en-GB" sz="1600" dirty="0">
              <a:solidFill>
                <a:srgbClr val="000000"/>
              </a:solidFill>
            </a:endParaRPr>
          </a:p>
          <a:p>
            <a:pPr marL="0" indent="0">
              <a:buNone/>
            </a:pPr>
            <a:endParaRPr lang="en-GB" sz="1600" dirty="0">
              <a:solidFill>
                <a:srgbClr val="000000"/>
              </a:solidFill>
            </a:endParaRPr>
          </a:p>
          <a:p>
            <a:pPr marL="0" indent="0">
              <a:buNone/>
            </a:pPr>
            <a:endParaRPr lang="en-GB" sz="1600" dirty="0">
              <a:solidFill>
                <a:srgbClr val="000000"/>
              </a:solidFill>
            </a:endParaRPr>
          </a:p>
          <a:p>
            <a:pPr marL="0" indent="0">
              <a:buNone/>
            </a:pPr>
            <a:endParaRPr lang="en-GB" sz="1600" dirty="0">
              <a:solidFill>
                <a:srgbClr val="000000"/>
              </a:solidFill>
            </a:endParaRPr>
          </a:p>
          <a:p>
            <a:pPr marL="0" indent="0">
              <a:buNone/>
            </a:pPr>
            <a:r>
              <a:rPr lang="en-GB" sz="1600" dirty="0">
                <a:solidFill>
                  <a:srgbClr val="000000"/>
                </a:solidFill>
              </a:rPr>
              <a:t>66% used mobile telephones to </a:t>
            </a:r>
            <a:r>
              <a:rPr lang="en-GB" sz="2000" dirty="0">
                <a:solidFill>
                  <a:srgbClr val="002060"/>
                </a:solidFill>
              </a:rPr>
              <a:t>deliver reinforcement</a:t>
            </a:r>
          </a:p>
          <a:p>
            <a:pPr marL="0" indent="0">
              <a:buNone/>
            </a:pPr>
            <a:endParaRPr lang="en-GB" sz="1600" dirty="0">
              <a:solidFill>
                <a:srgbClr val="000000"/>
              </a:solidFill>
            </a:endParaRPr>
          </a:p>
          <a:p>
            <a:pPr marL="0" indent="0">
              <a:buNone/>
            </a:pPr>
            <a:endParaRPr lang="en-GB" sz="1600" dirty="0">
              <a:solidFill>
                <a:srgbClr val="000000"/>
              </a:solidFill>
            </a:endParaRPr>
          </a:p>
        </p:txBody>
      </p:sp>
      <p:pic>
        <p:nvPicPr>
          <p:cNvPr id="5" name="Picture 4">
            <a:extLst>
              <a:ext uri="{FF2B5EF4-FFF2-40B4-BE49-F238E27FC236}">
                <a16:creationId xmlns:a16="http://schemas.microsoft.com/office/drawing/2014/main" id="{44D3EF7B-4288-47F7-9A65-939E78E96E4A}"/>
              </a:ext>
            </a:extLst>
          </p:cNvPr>
          <p:cNvPicPr>
            <a:picLocks noChangeAspect="1"/>
          </p:cNvPicPr>
          <p:nvPr/>
        </p:nvPicPr>
        <p:blipFill>
          <a:blip r:embed="rId4"/>
          <a:stretch>
            <a:fillRect/>
          </a:stretch>
        </p:blipFill>
        <p:spPr>
          <a:xfrm>
            <a:off x="1342417" y="3364310"/>
            <a:ext cx="1542392" cy="1706186"/>
          </a:xfrm>
          <a:prstGeom prst="rect">
            <a:avLst/>
          </a:prstGeom>
        </p:spPr>
      </p:pic>
      <p:graphicFrame>
        <p:nvGraphicFramePr>
          <p:cNvPr id="7" name="Table 6">
            <a:extLst>
              <a:ext uri="{FF2B5EF4-FFF2-40B4-BE49-F238E27FC236}">
                <a16:creationId xmlns:a16="http://schemas.microsoft.com/office/drawing/2014/main" id="{647AC6B5-A8E2-4306-8C70-1C9E73697A3E}"/>
              </a:ext>
            </a:extLst>
          </p:cNvPr>
          <p:cNvGraphicFramePr>
            <a:graphicFrameLocks noGrp="1"/>
          </p:cNvGraphicFramePr>
          <p:nvPr>
            <p:extLst>
              <p:ext uri="{D42A27DB-BD31-4B8C-83A1-F6EECF244321}">
                <p14:modId xmlns:p14="http://schemas.microsoft.com/office/powerpoint/2010/main" val="4008484906"/>
              </p:ext>
            </p:extLst>
          </p:nvPr>
        </p:nvGraphicFramePr>
        <p:xfrm>
          <a:off x="3644748" y="2722056"/>
          <a:ext cx="8127999" cy="3941836"/>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854885986"/>
                    </a:ext>
                  </a:extLst>
                </a:gridCol>
                <a:gridCol w="2709333">
                  <a:extLst>
                    <a:ext uri="{9D8B030D-6E8A-4147-A177-3AD203B41FA5}">
                      <a16:colId xmlns:a16="http://schemas.microsoft.com/office/drawing/2014/main" val="1693311620"/>
                    </a:ext>
                  </a:extLst>
                </a:gridCol>
                <a:gridCol w="2709333">
                  <a:extLst>
                    <a:ext uri="{9D8B030D-6E8A-4147-A177-3AD203B41FA5}">
                      <a16:colId xmlns:a16="http://schemas.microsoft.com/office/drawing/2014/main" val="1135270622"/>
                    </a:ext>
                  </a:extLst>
                </a:gridCol>
              </a:tblGrid>
              <a:tr h="8164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Percentage Negative Samples</a:t>
                      </a:r>
                    </a:p>
                    <a:p>
                      <a:pPr algn="ctr"/>
                      <a:endParaRPr lang="en-GB" dirty="0">
                        <a:solidFill>
                          <a:schemeClr val="bg1"/>
                        </a:solidFill>
                      </a:endParaRP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Longest Duration Abstinent</a:t>
                      </a:r>
                    </a:p>
                    <a:p>
                      <a:pPr algn="ctr"/>
                      <a:endParaRPr lang="en-GB" dirty="0">
                        <a:solidFill>
                          <a:schemeClr val="bg1"/>
                        </a:solidFill>
                      </a:endParaRP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Quit rates</a:t>
                      </a:r>
                    </a:p>
                    <a:p>
                      <a:pPr algn="ctr"/>
                      <a:endParaRPr lang="en-GB" dirty="0">
                        <a:solidFill>
                          <a:schemeClr val="bg1"/>
                        </a:solidFill>
                      </a:endParaRP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260667233"/>
                  </a:ext>
                </a:extLst>
              </a:tr>
              <a:tr h="3027436">
                <a:tc>
                  <a:txBody>
                    <a:bodyPr/>
                    <a:lstStyle/>
                    <a:p>
                      <a:pPr marL="285750" indent="-285750">
                        <a:buFont typeface="Arial" panose="020B0604020202020204" pitchFamily="34" charset="0"/>
                        <a:buChar char="•"/>
                      </a:pPr>
                      <a:r>
                        <a:rPr lang="en-GB" dirty="0"/>
                        <a:t>3 studies</a:t>
                      </a:r>
                    </a:p>
                    <a:p>
                      <a:pPr marL="285750" indent="-285750">
                        <a:buFont typeface="Arial" panose="020B0604020202020204" pitchFamily="34" charset="0"/>
                        <a:buChar char="•"/>
                      </a:pPr>
                      <a:r>
                        <a:rPr lang="en-GB" dirty="0"/>
                        <a:t>Randomising 139</a:t>
                      </a:r>
                    </a:p>
                    <a:p>
                      <a:pPr marL="285750" indent="-285750">
                        <a:buFont typeface="Arial" panose="020B0604020202020204" pitchFamily="34" charset="0"/>
                        <a:buChar char="•"/>
                      </a:pPr>
                      <a:r>
                        <a:rPr lang="en-GB" dirty="0"/>
                        <a:t>Pooled effect size </a:t>
                      </a:r>
                      <a:r>
                        <a:rPr lang="it-IT" dirty="0"/>
                        <a:t>d=0.92 (95% CI:0.57-1.27)</a:t>
                      </a:r>
                      <a:endParaRPr lang="en-GB" dirty="0"/>
                    </a:p>
                    <a:p>
                      <a:endParaRPr lang="en-GB" dirty="0"/>
                    </a:p>
                    <a:p>
                      <a:endParaRPr lang="en-GB" dirty="0"/>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dirty="0"/>
                        <a:t>2 studies</a:t>
                      </a:r>
                    </a:p>
                    <a:p>
                      <a:pPr marL="285750" indent="-285750">
                        <a:buFont typeface="Arial" panose="020B0604020202020204" pitchFamily="34" charset="0"/>
                        <a:buChar char="•"/>
                      </a:pPr>
                      <a:r>
                        <a:rPr lang="en-GB" dirty="0"/>
                        <a:t>Randomising 119</a:t>
                      </a:r>
                    </a:p>
                    <a:p>
                      <a:pPr marL="285750" indent="-285750">
                        <a:buFont typeface="Arial" panose="020B0604020202020204" pitchFamily="34" charset="0"/>
                        <a:buChar char="•"/>
                      </a:pPr>
                      <a:r>
                        <a:rPr lang="en-GB" sz="1800" kern="1200" dirty="0">
                          <a:solidFill>
                            <a:schemeClr val="dk1"/>
                          </a:solidFill>
                          <a:effectLst/>
                          <a:latin typeface="+mn-lt"/>
                          <a:ea typeface="+mn-ea"/>
                          <a:cs typeface="+mn-cs"/>
                        </a:rPr>
                        <a:t>Pooled effect size of d=1.08 (95% CI:0.69-1.46)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dirty="0"/>
                        <a:t>2 studies</a:t>
                      </a:r>
                    </a:p>
                    <a:p>
                      <a:pPr marL="285750" indent="-285750">
                        <a:buFont typeface="Arial" panose="020B0604020202020204" pitchFamily="34" charset="0"/>
                        <a:buChar char="•"/>
                      </a:pPr>
                      <a:r>
                        <a:rPr lang="en-GB" dirty="0"/>
                        <a:t>Randomising 62</a:t>
                      </a:r>
                    </a:p>
                    <a:p>
                      <a:pPr marL="285750" indent="-285750">
                        <a:buFont typeface="Arial" panose="020B0604020202020204" pitchFamily="34" charset="0"/>
                        <a:buChar char="•"/>
                      </a:pPr>
                      <a:r>
                        <a:rPr lang="en-GB" sz="1800" kern="1200" dirty="0">
                          <a:solidFill>
                            <a:schemeClr val="dk1"/>
                          </a:solidFill>
                          <a:effectLst/>
                          <a:latin typeface="+mn-lt"/>
                          <a:ea typeface="+mn-ea"/>
                          <a:cs typeface="+mn-cs"/>
                        </a:rPr>
                        <a:t>Pooled effect size of d=0.46 (95% CI:0.27-0.66)</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18830164"/>
                  </a:ext>
                </a:extLst>
              </a:tr>
            </a:tbl>
          </a:graphicData>
        </a:graphic>
      </p:graphicFrame>
      <p:pic>
        <p:nvPicPr>
          <p:cNvPr id="15" name="Picture 14">
            <a:extLst>
              <a:ext uri="{FF2B5EF4-FFF2-40B4-BE49-F238E27FC236}">
                <a16:creationId xmlns:a16="http://schemas.microsoft.com/office/drawing/2014/main" id="{7AD8A5B4-9868-4617-9C29-411ED68B8FA0}"/>
              </a:ext>
            </a:extLst>
          </p:cNvPr>
          <p:cNvPicPr/>
          <p:nvPr/>
        </p:nvPicPr>
        <p:blipFill rotWithShape="1">
          <a:blip r:embed="rId5"/>
          <a:srcRect l="65954" t="-2685"/>
          <a:stretch/>
        </p:blipFill>
        <p:spPr>
          <a:xfrm>
            <a:off x="3838309" y="5070496"/>
            <a:ext cx="2451252" cy="1494481"/>
          </a:xfrm>
          <a:prstGeom prst="rect">
            <a:avLst/>
          </a:prstGeom>
        </p:spPr>
      </p:pic>
      <p:pic>
        <p:nvPicPr>
          <p:cNvPr id="17" name="Picture 16">
            <a:extLst>
              <a:ext uri="{FF2B5EF4-FFF2-40B4-BE49-F238E27FC236}">
                <a16:creationId xmlns:a16="http://schemas.microsoft.com/office/drawing/2014/main" id="{6FF95CA2-3E7A-4ABC-A246-F9B6D6FAAF80}"/>
              </a:ext>
            </a:extLst>
          </p:cNvPr>
          <p:cNvPicPr/>
          <p:nvPr/>
        </p:nvPicPr>
        <p:blipFill rotWithShape="1">
          <a:blip r:embed="rId6"/>
          <a:srcRect l="65732" b="2867"/>
          <a:stretch/>
        </p:blipFill>
        <p:spPr>
          <a:xfrm>
            <a:off x="6483121" y="5110288"/>
            <a:ext cx="2451252" cy="1454689"/>
          </a:xfrm>
          <a:prstGeom prst="rect">
            <a:avLst/>
          </a:prstGeom>
        </p:spPr>
      </p:pic>
      <p:pic>
        <p:nvPicPr>
          <p:cNvPr id="18" name="Picture 17">
            <a:extLst>
              <a:ext uri="{FF2B5EF4-FFF2-40B4-BE49-F238E27FC236}">
                <a16:creationId xmlns:a16="http://schemas.microsoft.com/office/drawing/2014/main" id="{D6E0B748-4341-47AB-87A3-2291AF916456}"/>
              </a:ext>
            </a:extLst>
          </p:cNvPr>
          <p:cNvPicPr/>
          <p:nvPr/>
        </p:nvPicPr>
        <p:blipFill rotWithShape="1">
          <a:blip r:embed="rId7"/>
          <a:srcRect l="62852" t="-2480"/>
          <a:stretch/>
        </p:blipFill>
        <p:spPr>
          <a:xfrm>
            <a:off x="9127933" y="5070496"/>
            <a:ext cx="2451252" cy="1494481"/>
          </a:xfrm>
          <a:prstGeom prst="rect">
            <a:avLst/>
          </a:prstGeom>
        </p:spPr>
      </p:pic>
    </p:spTree>
    <p:extLst>
      <p:ext uri="{BB962C8B-B14F-4D97-AF65-F5344CB8AC3E}">
        <p14:creationId xmlns:p14="http://schemas.microsoft.com/office/powerpoint/2010/main" val="44974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61D35-F11A-43CA-B565-569E7F1D9613}"/>
              </a:ext>
            </a:extLst>
          </p:cNvPr>
          <p:cNvSpPr>
            <a:spLocks noGrp="1"/>
          </p:cNvSpPr>
          <p:nvPr>
            <p:ph type="title"/>
          </p:nvPr>
        </p:nvSpPr>
        <p:spPr/>
        <p:txBody>
          <a:bodyPr>
            <a:noAutofit/>
          </a:bodyPr>
          <a:lstStyle/>
          <a:p>
            <a:r>
              <a:rPr lang="en-GB" sz="2800" dirty="0">
                <a:solidFill>
                  <a:srgbClr val="0070C0"/>
                </a:solidFill>
              </a:rPr>
              <a:t>Why, and how, does telephone delivered contingency management promote treatment adherence in addiction services? A Process Evaluation</a:t>
            </a:r>
          </a:p>
        </p:txBody>
      </p:sp>
      <p:sp>
        <p:nvSpPr>
          <p:cNvPr id="6" name="Content Placeholder 5">
            <a:extLst>
              <a:ext uri="{FF2B5EF4-FFF2-40B4-BE49-F238E27FC236}">
                <a16:creationId xmlns:a16="http://schemas.microsoft.com/office/drawing/2014/main" id="{2E6247D0-9635-40C5-B62F-4813EFD545D6}"/>
              </a:ext>
            </a:extLst>
          </p:cNvPr>
          <p:cNvSpPr>
            <a:spLocks noGrp="1"/>
          </p:cNvSpPr>
          <p:nvPr>
            <p:ph idx="1"/>
          </p:nvPr>
        </p:nvSpPr>
        <p:spPr>
          <a:xfrm>
            <a:off x="290717" y="2004694"/>
            <a:ext cx="5500482" cy="7342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sz="2000" dirty="0"/>
              <a:t>Patients’ and healthcare providers experience and acceptance</a:t>
            </a:r>
          </a:p>
        </p:txBody>
      </p:sp>
      <p:sp>
        <p:nvSpPr>
          <p:cNvPr id="7" name="Rectangle: Rounded Corners 6">
            <a:extLst>
              <a:ext uri="{FF2B5EF4-FFF2-40B4-BE49-F238E27FC236}">
                <a16:creationId xmlns:a16="http://schemas.microsoft.com/office/drawing/2014/main" id="{CDDA492F-BB90-4EC6-9BE1-5C7908FE0FE7}"/>
              </a:ext>
            </a:extLst>
          </p:cNvPr>
          <p:cNvSpPr/>
          <p:nvPr/>
        </p:nvSpPr>
        <p:spPr>
          <a:xfrm>
            <a:off x="6400803" y="2004694"/>
            <a:ext cx="5500482" cy="73429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dirty="0"/>
              <a:t>‘Active ingredients’ determining the impact of these intervention</a:t>
            </a:r>
          </a:p>
        </p:txBody>
      </p:sp>
      <p:sp>
        <p:nvSpPr>
          <p:cNvPr id="8" name="Content Placeholder 2">
            <a:extLst>
              <a:ext uri="{FF2B5EF4-FFF2-40B4-BE49-F238E27FC236}">
                <a16:creationId xmlns:a16="http://schemas.microsoft.com/office/drawing/2014/main" id="{CD86BF20-6679-4D4C-B99E-6EBCD3C01833}"/>
              </a:ext>
            </a:extLst>
          </p:cNvPr>
          <p:cNvSpPr txBox="1">
            <a:spLocks/>
          </p:cNvSpPr>
          <p:nvPr/>
        </p:nvSpPr>
        <p:spPr>
          <a:xfrm>
            <a:off x="736270" y="2738987"/>
            <a:ext cx="7966710" cy="401797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chemeClr val="accent1">
                  <a:lumMod val="50000"/>
                </a:schemeClr>
              </a:buClr>
              <a:buFont typeface="Wingdings" panose="05000000000000000000" pitchFamily="2" charset="2"/>
              <a:buChar char="v"/>
            </a:pPr>
            <a:r>
              <a:rPr lang="en-GB" sz="2400" dirty="0"/>
              <a:t> Mixed methods process evaluation</a:t>
            </a:r>
          </a:p>
          <a:p>
            <a:pPr>
              <a:buClr>
                <a:schemeClr val="accent1">
                  <a:lumMod val="50000"/>
                </a:schemeClr>
              </a:buClr>
              <a:buFont typeface="Wingdings" panose="05000000000000000000" pitchFamily="2" charset="2"/>
              <a:buChar char="v"/>
            </a:pPr>
            <a:r>
              <a:rPr lang="en-GB" sz="2400" dirty="0"/>
              <a:t> Understand the functioning of an intervention</a:t>
            </a:r>
          </a:p>
          <a:p>
            <a:pPr>
              <a:buClr>
                <a:schemeClr val="accent1">
                  <a:lumMod val="50000"/>
                </a:schemeClr>
              </a:buClr>
              <a:buFont typeface="Wingdings" panose="05000000000000000000" pitchFamily="2" charset="2"/>
              <a:buChar char="v"/>
            </a:pPr>
            <a:r>
              <a:rPr lang="en-GB" sz="2400" dirty="0"/>
              <a:t> TIES trial: Telephone delivered Incentives for Encouraging 	adherence to Supervised methadone consumption</a:t>
            </a:r>
          </a:p>
          <a:p>
            <a:pPr>
              <a:buClr>
                <a:schemeClr val="accent1">
                  <a:lumMod val="50000"/>
                </a:schemeClr>
              </a:buClr>
              <a:buFont typeface="Wingdings" panose="05000000000000000000" pitchFamily="2" charset="2"/>
              <a:buChar char="v"/>
            </a:pPr>
            <a:r>
              <a:rPr lang="en-GB" sz="2400" dirty="0"/>
              <a:t> Qualitative interviews and quantitative assessments</a:t>
            </a:r>
          </a:p>
          <a:p>
            <a:pPr lvl="1">
              <a:buClr>
                <a:schemeClr val="accent1">
                  <a:lumMod val="50000"/>
                </a:schemeClr>
              </a:buClr>
              <a:buFont typeface="Wingdings" panose="05000000000000000000" pitchFamily="2" charset="2"/>
              <a:buChar char="§"/>
            </a:pPr>
            <a:r>
              <a:rPr lang="en-GB" sz="2000" dirty="0"/>
              <a:t>Patients (N=20)</a:t>
            </a:r>
          </a:p>
          <a:p>
            <a:pPr lvl="1">
              <a:buClr>
                <a:schemeClr val="accent1">
                  <a:lumMod val="50000"/>
                </a:schemeClr>
              </a:buClr>
              <a:buFont typeface="Wingdings" panose="05000000000000000000" pitchFamily="2" charset="2"/>
              <a:buChar char="§"/>
            </a:pPr>
            <a:r>
              <a:rPr lang="en-GB" sz="2000" dirty="0"/>
              <a:t>Healthcare providers (N=6)</a:t>
            </a:r>
          </a:p>
          <a:p>
            <a:pPr lvl="1">
              <a:buClr>
                <a:schemeClr val="accent1">
                  <a:lumMod val="50000"/>
                </a:schemeClr>
              </a:buClr>
              <a:buFont typeface="Wingdings" panose="05000000000000000000" pitchFamily="2" charset="2"/>
              <a:buChar char="§"/>
            </a:pPr>
            <a:r>
              <a:rPr lang="en-GB" sz="2000" dirty="0"/>
              <a:t>Integrated Technology Acceptance Model </a:t>
            </a:r>
            <a:r>
              <a:rPr lang="en-GB" sz="1600" dirty="0"/>
              <a:t>(</a:t>
            </a:r>
            <a:r>
              <a:rPr lang="en-GB" sz="1600" dirty="0" err="1"/>
              <a:t>Raiff</a:t>
            </a:r>
            <a:r>
              <a:rPr lang="en-GB" sz="1600" dirty="0"/>
              <a:t> et al., 2013)</a:t>
            </a:r>
          </a:p>
          <a:p>
            <a:pPr lvl="1">
              <a:buClr>
                <a:schemeClr val="accent1">
                  <a:lumMod val="50000"/>
                </a:schemeClr>
              </a:buClr>
              <a:buFont typeface="Wingdings" panose="05000000000000000000" pitchFamily="2" charset="2"/>
              <a:buChar char="§"/>
            </a:pPr>
            <a:r>
              <a:rPr lang="en-GB" sz="2000" dirty="0"/>
              <a:t>Treatment Acceptability </a:t>
            </a:r>
            <a:r>
              <a:rPr lang="en-GB" sz="1600" dirty="0"/>
              <a:t>(Wilson et al., 2004)</a:t>
            </a:r>
          </a:p>
          <a:p>
            <a:pPr lvl="1">
              <a:buClr>
                <a:schemeClr val="accent1">
                  <a:lumMod val="50000"/>
                </a:schemeClr>
              </a:buClr>
              <a:buFont typeface="Wingdings" panose="05000000000000000000" pitchFamily="2" charset="2"/>
              <a:buChar char="§"/>
            </a:pPr>
            <a:r>
              <a:rPr lang="en-GB" sz="2000" dirty="0"/>
              <a:t>Therapeutic Alliance </a:t>
            </a:r>
          </a:p>
        </p:txBody>
      </p:sp>
      <p:graphicFrame>
        <p:nvGraphicFramePr>
          <p:cNvPr id="9" name="Content Placeholder 3">
            <a:extLst>
              <a:ext uri="{FF2B5EF4-FFF2-40B4-BE49-F238E27FC236}">
                <a16:creationId xmlns:a16="http://schemas.microsoft.com/office/drawing/2014/main" id="{256E87A3-7293-4E6A-87FA-7FC29CA59BBF}"/>
              </a:ext>
            </a:extLst>
          </p:cNvPr>
          <p:cNvGraphicFramePr>
            <a:graphicFrameLocks/>
          </p:cNvGraphicFramePr>
          <p:nvPr>
            <p:extLst>
              <p:ext uri="{D42A27DB-BD31-4B8C-83A1-F6EECF244321}">
                <p14:modId xmlns:p14="http://schemas.microsoft.com/office/powerpoint/2010/main" val="2655294663"/>
              </p:ext>
            </p:extLst>
          </p:nvPr>
        </p:nvGraphicFramePr>
        <p:xfrm>
          <a:off x="8596102" y="3426814"/>
          <a:ext cx="3198303" cy="22832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2" name="Straight Connector 11">
            <a:extLst>
              <a:ext uri="{FF2B5EF4-FFF2-40B4-BE49-F238E27FC236}">
                <a16:creationId xmlns:a16="http://schemas.microsoft.com/office/drawing/2014/main" id="{2A7341B8-C234-4B01-AB11-F73BD331489F}"/>
              </a:ext>
            </a:extLst>
          </p:cNvPr>
          <p:cNvCxnSpPr>
            <a:cxnSpLocks/>
          </p:cNvCxnSpPr>
          <p:nvPr/>
        </p:nvCxnSpPr>
        <p:spPr>
          <a:xfrm>
            <a:off x="736270" y="1690688"/>
            <a:ext cx="10617530" cy="0"/>
          </a:xfrm>
          <a:prstGeom prst="line">
            <a:avLst/>
          </a:prstGeom>
          <a:ln w="44450">
            <a:solidFill>
              <a:schemeClr val="accent1">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47672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1">
            <a:extLst>
              <a:ext uri="{FF2B5EF4-FFF2-40B4-BE49-F238E27FC236}">
                <a16:creationId xmlns:a16="http://schemas.microsoft.com/office/drawing/2014/main" id="{0C1480A9-BD1B-4549-AAEC-59BCD9009D4A}"/>
              </a:ext>
            </a:extLst>
          </p:cNvPr>
          <p:cNvSpPr txBox="1">
            <a:spLocks/>
          </p:cNvSpPr>
          <p:nvPr/>
        </p:nvSpPr>
        <p:spPr>
          <a:xfrm>
            <a:off x="2895600" y="2598889"/>
            <a:ext cx="6400800" cy="17526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i="1" dirty="0">
                <a:solidFill>
                  <a:srgbClr val="002060"/>
                </a:solidFill>
                <a:latin typeface="Calibri" panose="020F0502020204030204" pitchFamily="34" charset="0"/>
              </a:rPr>
              <a:t>Thank you!</a:t>
            </a:r>
          </a:p>
          <a:p>
            <a:r>
              <a:rPr lang="en-GB" sz="3200" i="1" dirty="0">
                <a:solidFill>
                  <a:srgbClr val="002060"/>
                </a:solidFill>
                <a:latin typeface="Calibri" panose="020F0502020204030204" pitchFamily="34" charset="0"/>
              </a:rPr>
              <a:t>carol-ann.1.getty@kcl.ac.uk</a:t>
            </a:r>
          </a:p>
          <a:p>
            <a:endParaRPr lang="en-GB" dirty="0"/>
          </a:p>
        </p:txBody>
      </p:sp>
      <p:sp>
        <p:nvSpPr>
          <p:cNvPr id="8" name="TextBox 7">
            <a:extLst>
              <a:ext uri="{FF2B5EF4-FFF2-40B4-BE49-F238E27FC236}">
                <a16:creationId xmlns:a16="http://schemas.microsoft.com/office/drawing/2014/main" id="{CB4D8734-B146-4086-95E7-11FFFA0FEC03}"/>
              </a:ext>
            </a:extLst>
          </p:cNvPr>
          <p:cNvSpPr txBox="1"/>
          <p:nvPr/>
        </p:nvSpPr>
        <p:spPr>
          <a:xfrm>
            <a:off x="8904955" y="905543"/>
            <a:ext cx="3182773" cy="1015663"/>
          </a:xfrm>
          <a:prstGeom prst="rect">
            <a:avLst/>
          </a:prstGeom>
          <a:noFill/>
        </p:spPr>
        <p:txBody>
          <a:bodyPr wrap="square" rtlCol="0">
            <a:spAutoFit/>
          </a:bodyPr>
          <a:lstStyle/>
          <a:p>
            <a:r>
              <a:rPr lang="en-GB" sz="2000" b="1" dirty="0">
                <a:solidFill>
                  <a:srgbClr val="002060"/>
                </a:solidFill>
              </a:rPr>
              <a:t>Carol-Ann Getty</a:t>
            </a:r>
          </a:p>
          <a:p>
            <a:r>
              <a:rPr lang="en-GB" sz="2000" dirty="0"/>
              <a:t>PhD Student</a:t>
            </a:r>
          </a:p>
          <a:p>
            <a:r>
              <a:rPr lang="en-GB" sz="2000" dirty="0"/>
              <a:t>Addictions Department, KCL</a:t>
            </a:r>
          </a:p>
        </p:txBody>
      </p:sp>
      <p:sp>
        <p:nvSpPr>
          <p:cNvPr id="9" name="Flowchart: Document 12">
            <a:extLst>
              <a:ext uri="{FF2B5EF4-FFF2-40B4-BE49-F238E27FC236}">
                <a16:creationId xmlns:a16="http://schemas.microsoft.com/office/drawing/2014/main" id="{09A2F326-997B-48CA-A7AE-1D6145AD1D22}"/>
              </a:ext>
            </a:extLst>
          </p:cNvPr>
          <p:cNvSpPr/>
          <p:nvPr/>
        </p:nvSpPr>
        <p:spPr>
          <a:xfrm flipH="1">
            <a:off x="0" y="0"/>
            <a:ext cx="12192000" cy="7239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764"/>
              <a:gd name="connsiteX1" fmla="*/ 21600 w 21600"/>
              <a:gd name="connsiteY1" fmla="*/ 0 h 21764"/>
              <a:gd name="connsiteX2" fmla="*/ 21600 w 21600"/>
              <a:gd name="connsiteY2" fmla="*/ 17322 h 21764"/>
              <a:gd name="connsiteX3" fmla="*/ 10740 w 21600"/>
              <a:gd name="connsiteY3" fmla="*/ 20137 h 21764"/>
              <a:gd name="connsiteX4" fmla="*/ 0 w 21600"/>
              <a:gd name="connsiteY4" fmla="*/ 20172 h 21764"/>
              <a:gd name="connsiteX5" fmla="*/ 0 w 21600"/>
              <a:gd name="connsiteY5" fmla="*/ 0 h 21764"/>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2515">
                <a:moveTo>
                  <a:pt x="0" y="0"/>
                </a:moveTo>
                <a:lnTo>
                  <a:pt x="21600" y="0"/>
                </a:lnTo>
                <a:lnTo>
                  <a:pt x="21600" y="11832"/>
                </a:lnTo>
                <a:cubicBezTo>
                  <a:pt x="17330" y="5328"/>
                  <a:pt x="15060" y="9577"/>
                  <a:pt x="12180" y="14983"/>
                </a:cubicBezTo>
                <a:cubicBezTo>
                  <a:pt x="7920" y="24422"/>
                  <a:pt x="1790" y="23528"/>
                  <a:pt x="0" y="20172"/>
                </a:cubicBezTo>
                <a:lnTo>
                  <a:pt x="0" y="0"/>
                </a:lnTo>
                <a:close/>
              </a:path>
            </a:pathLst>
          </a:custGeom>
          <a:solidFill>
            <a:srgbClr val="301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D11498C9-FCB5-4ED3-93BC-CF7C28DBB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9209" y="548632"/>
            <a:ext cx="1543050" cy="76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descr="KCL no UoL +IoP_A4 red box rgb.jpg">
            <a:extLst>
              <a:ext uri="{FF2B5EF4-FFF2-40B4-BE49-F238E27FC236}">
                <a16:creationId xmlns:a16="http://schemas.microsoft.com/office/drawing/2014/main" id="{29DB785F-3009-4E80-8A72-1BB16644301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4272" y="381978"/>
            <a:ext cx="239236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Flowchart: Document 12">
            <a:extLst>
              <a:ext uri="{FF2B5EF4-FFF2-40B4-BE49-F238E27FC236}">
                <a16:creationId xmlns:a16="http://schemas.microsoft.com/office/drawing/2014/main" id="{54E2E190-6FFC-43B0-9869-0BF6C6BE6A93}"/>
              </a:ext>
            </a:extLst>
          </p:cNvPr>
          <p:cNvSpPr/>
          <p:nvPr/>
        </p:nvSpPr>
        <p:spPr>
          <a:xfrm rot="10800000" flipH="1">
            <a:off x="0" y="6166221"/>
            <a:ext cx="12192000" cy="69269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764"/>
              <a:gd name="connsiteX1" fmla="*/ 21600 w 21600"/>
              <a:gd name="connsiteY1" fmla="*/ 0 h 21764"/>
              <a:gd name="connsiteX2" fmla="*/ 21600 w 21600"/>
              <a:gd name="connsiteY2" fmla="*/ 17322 h 21764"/>
              <a:gd name="connsiteX3" fmla="*/ 10740 w 21600"/>
              <a:gd name="connsiteY3" fmla="*/ 20137 h 21764"/>
              <a:gd name="connsiteX4" fmla="*/ 0 w 21600"/>
              <a:gd name="connsiteY4" fmla="*/ 20172 h 21764"/>
              <a:gd name="connsiteX5" fmla="*/ 0 w 21600"/>
              <a:gd name="connsiteY5" fmla="*/ 0 h 21764"/>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0986"/>
              <a:gd name="connsiteX1" fmla="*/ 21600 w 21600"/>
              <a:gd name="connsiteY1" fmla="*/ 0 h 20986"/>
              <a:gd name="connsiteX2" fmla="*/ 21600 w 21600"/>
              <a:gd name="connsiteY2" fmla="*/ 17322 h 20986"/>
              <a:gd name="connsiteX3" fmla="*/ 12180 w 21600"/>
              <a:gd name="connsiteY3" fmla="*/ 14983 h 20986"/>
              <a:gd name="connsiteX4" fmla="*/ 0 w 21600"/>
              <a:gd name="connsiteY4" fmla="*/ 20172 h 20986"/>
              <a:gd name="connsiteX5" fmla="*/ 0 w 21600"/>
              <a:gd name="connsiteY5" fmla="*/ 0 h 20986"/>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732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 name="connsiteX0" fmla="*/ 0 w 21600"/>
              <a:gd name="connsiteY0" fmla="*/ 0 h 22515"/>
              <a:gd name="connsiteX1" fmla="*/ 21600 w 21600"/>
              <a:gd name="connsiteY1" fmla="*/ 0 h 22515"/>
              <a:gd name="connsiteX2" fmla="*/ 21600 w 21600"/>
              <a:gd name="connsiteY2" fmla="*/ 11832 h 22515"/>
              <a:gd name="connsiteX3" fmla="*/ 12180 w 21600"/>
              <a:gd name="connsiteY3" fmla="*/ 14983 h 22515"/>
              <a:gd name="connsiteX4" fmla="*/ 0 w 21600"/>
              <a:gd name="connsiteY4" fmla="*/ 20172 h 22515"/>
              <a:gd name="connsiteX5" fmla="*/ 0 w 21600"/>
              <a:gd name="connsiteY5" fmla="*/ 0 h 2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600" h="22515">
                <a:moveTo>
                  <a:pt x="0" y="0"/>
                </a:moveTo>
                <a:lnTo>
                  <a:pt x="21600" y="0"/>
                </a:lnTo>
                <a:lnTo>
                  <a:pt x="21600" y="11832"/>
                </a:lnTo>
                <a:cubicBezTo>
                  <a:pt x="17330" y="5328"/>
                  <a:pt x="15060" y="9577"/>
                  <a:pt x="12180" y="14983"/>
                </a:cubicBezTo>
                <a:cubicBezTo>
                  <a:pt x="7920" y="24422"/>
                  <a:pt x="1790" y="23528"/>
                  <a:pt x="0" y="20172"/>
                </a:cubicBezTo>
                <a:lnTo>
                  <a:pt x="0" y="0"/>
                </a:lnTo>
                <a:close/>
              </a:path>
            </a:pathLst>
          </a:custGeom>
          <a:solidFill>
            <a:srgbClr val="301E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EEA53859-1415-4CA6-A1C5-7F9EB9E94C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9512" y="6381328"/>
            <a:ext cx="1755912" cy="369258"/>
          </a:xfrm>
          <a:prstGeom prst="rect">
            <a:avLst/>
          </a:prstGeom>
        </p:spPr>
      </p:pic>
      <p:pic>
        <p:nvPicPr>
          <p:cNvPr id="14" name="Picture 13">
            <a:extLst>
              <a:ext uri="{FF2B5EF4-FFF2-40B4-BE49-F238E27FC236}">
                <a16:creationId xmlns:a16="http://schemas.microsoft.com/office/drawing/2014/main" id="{ED746B90-80A7-4B4A-8ED7-B6C0D7E45C3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94744" y="6379111"/>
            <a:ext cx="1571625" cy="371475"/>
          </a:xfrm>
          <a:prstGeom prst="rect">
            <a:avLst/>
          </a:prstGeom>
        </p:spPr>
      </p:pic>
      <p:pic>
        <p:nvPicPr>
          <p:cNvPr id="15" name="Picture 14">
            <a:extLst>
              <a:ext uri="{FF2B5EF4-FFF2-40B4-BE49-F238E27FC236}">
                <a16:creationId xmlns:a16="http://schemas.microsoft.com/office/drawing/2014/main" id="{642D6EC1-4FC9-4745-909D-1C0E8907BD4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5728" t="21998" r="4694" b="22590"/>
          <a:stretch/>
        </p:blipFill>
        <p:spPr>
          <a:xfrm>
            <a:off x="9879061" y="116632"/>
            <a:ext cx="2059710" cy="432000"/>
          </a:xfrm>
          <a:prstGeom prst="rect">
            <a:avLst/>
          </a:prstGeom>
        </p:spPr>
      </p:pic>
      <p:sp>
        <p:nvSpPr>
          <p:cNvPr id="2" name="TextBox 1">
            <a:extLst>
              <a:ext uri="{FF2B5EF4-FFF2-40B4-BE49-F238E27FC236}">
                <a16:creationId xmlns:a16="http://schemas.microsoft.com/office/drawing/2014/main" id="{4ADFEE7D-5C4D-4046-BB9C-964E2F47B141}"/>
              </a:ext>
            </a:extLst>
          </p:cNvPr>
          <p:cNvSpPr txBox="1"/>
          <p:nvPr/>
        </p:nvSpPr>
        <p:spPr>
          <a:xfrm>
            <a:off x="0" y="4546031"/>
            <a:ext cx="12087728" cy="1231106"/>
          </a:xfrm>
          <a:prstGeom prst="rect">
            <a:avLst/>
          </a:prstGeom>
          <a:noFill/>
        </p:spPr>
        <p:txBody>
          <a:bodyPr wrap="square" rtlCol="0">
            <a:spAutoFit/>
          </a:bodyPr>
          <a:lstStyle/>
          <a:p>
            <a:r>
              <a:rPr lang="en-GB" sz="1400" dirty="0">
                <a:solidFill>
                  <a:srgbClr val="002060"/>
                </a:solidFill>
              </a:rPr>
              <a:t>References</a:t>
            </a:r>
          </a:p>
          <a:p>
            <a:r>
              <a:rPr lang="en-GB" sz="1200" dirty="0"/>
              <a:t>Petry, N. M. (2006). Contingency management treatments. The British Journal of Psychiatry, 189(2), 97-98.</a:t>
            </a:r>
          </a:p>
          <a:p>
            <a:r>
              <a:rPr lang="en-GB" sz="1200" dirty="0"/>
              <a:t>Moore, G. F., Audrey, S., Barker, M., Bond, L., </a:t>
            </a:r>
            <a:r>
              <a:rPr lang="en-GB" sz="1200" dirty="0" err="1"/>
              <a:t>Bonell</a:t>
            </a:r>
            <a:r>
              <a:rPr lang="en-GB" sz="1200" dirty="0"/>
              <a:t>, C., </a:t>
            </a:r>
            <a:r>
              <a:rPr lang="en-GB" sz="1200" dirty="0" err="1"/>
              <a:t>Hardeman</a:t>
            </a:r>
            <a:r>
              <a:rPr lang="en-GB" sz="1200" dirty="0"/>
              <a:t>, W., ... &amp; Baird, J. (2015). Process evaluation of complex interventions: Medical Research Council guidance. </a:t>
            </a:r>
            <a:r>
              <a:rPr lang="en-GB" sz="1200" dirty="0" err="1"/>
              <a:t>bmj</a:t>
            </a:r>
            <a:r>
              <a:rPr lang="en-GB" sz="1200" dirty="0"/>
              <a:t>, 350, h1258.</a:t>
            </a:r>
          </a:p>
          <a:p>
            <a:r>
              <a:rPr lang="en-GB" sz="1200" dirty="0"/>
              <a:t>Wilson EV, &amp; </a:t>
            </a:r>
            <a:r>
              <a:rPr lang="en-GB" sz="1200" dirty="0" err="1"/>
              <a:t>Lankton</a:t>
            </a:r>
            <a:r>
              <a:rPr lang="en-GB" sz="1200" dirty="0"/>
              <a:t>, N. K. </a:t>
            </a:r>
            <a:r>
              <a:rPr lang="en-GB" sz="1200" dirty="0" err="1"/>
              <a:t>Modeling</a:t>
            </a:r>
            <a:r>
              <a:rPr lang="en-GB" sz="1200" dirty="0"/>
              <a:t> patients' acceptance of provider-delivered </a:t>
            </a:r>
            <a:r>
              <a:rPr lang="en-GB" sz="1200" dirty="0" err="1"/>
              <a:t>ehealth</a:t>
            </a:r>
            <a:r>
              <a:rPr lang="en-GB" sz="1200" dirty="0"/>
              <a:t>. Journal of the American Medical Informatics Association. 2004;11(4), 241-248. </a:t>
            </a:r>
          </a:p>
          <a:p>
            <a:r>
              <a:rPr lang="en-GB" sz="1200" dirty="0" err="1"/>
              <a:t>Raiff</a:t>
            </a:r>
            <a:r>
              <a:rPr lang="en-GB" sz="1200" dirty="0"/>
              <a:t> BR, Jarvis, B. P., </a:t>
            </a:r>
            <a:r>
              <a:rPr lang="en-GB" sz="1200" dirty="0" err="1"/>
              <a:t>Turturici</a:t>
            </a:r>
            <a:r>
              <a:rPr lang="en-GB" sz="1200" dirty="0"/>
              <a:t>, M., &amp; Dallery, J. Acceptability of an internet-based contingency management intervention for smoking cessation: Views of smokers, </a:t>
            </a:r>
            <a:r>
              <a:rPr lang="en-GB" sz="1200" dirty="0" err="1"/>
              <a:t>nonsmokers</a:t>
            </a:r>
            <a:r>
              <a:rPr lang="en-GB" sz="1200" dirty="0"/>
              <a:t>, and healthcare professionals. . Experimental and clinical psychopharmacology. 2013;21(3), 204.</a:t>
            </a:r>
          </a:p>
        </p:txBody>
      </p:sp>
    </p:spTree>
    <p:extLst>
      <p:ext uri="{BB962C8B-B14F-4D97-AF65-F5344CB8AC3E}">
        <p14:creationId xmlns:p14="http://schemas.microsoft.com/office/powerpoint/2010/main" val="315143099"/>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1005</TotalTime>
  <Words>1471</Words>
  <Application>Microsoft Office PowerPoint</Application>
  <PresentationFormat>Widescreen</PresentationFormat>
  <Paragraphs>123</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PowerPoint Presentation</vt:lpstr>
      <vt:lpstr>Contingency Management </vt:lpstr>
      <vt:lpstr>What’s the problem…?</vt:lpstr>
      <vt:lpstr>Does telephone delivered contingency management promote treatment adherence and/or abstinence in individuals with substance use disorders? </vt:lpstr>
      <vt:lpstr>Why, and how, does telephone delivered contingency management promote treatment adherence in addiction services? A Process Evaluation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Getty, Carol-Ann</dc:creator>
  <cp:lastModifiedBy>Getty, Carol-Ann</cp:lastModifiedBy>
  <cp:revision>27</cp:revision>
  <dcterms:created xsi:type="dcterms:W3CDTF">2018-10-23T10:41:13Z</dcterms:created>
  <dcterms:modified xsi:type="dcterms:W3CDTF">2018-10-31T10:00:59Z</dcterms:modified>
</cp:coreProperties>
</file>