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7"/>
  </p:notesMasterIdLst>
  <p:sldIdLst>
    <p:sldId id="256" r:id="rId2"/>
    <p:sldId id="260" r:id="rId3"/>
    <p:sldId id="258" r:id="rId4"/>
    <p:sldId id="259"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6BD3"/>
    <a:srgbClr val="9148C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921" autoAdjust="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filestore.soton.ac.uk\users\cb2g15\mydocuments\PhD\Experiments\Second%20Year\Experiment%203\Data\EXPT%203%20task%20data%20graph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ilestore.soton.ac.uk\users\cb2g15\mydocuments\PhD\Experiments\Second%20Year\Experiment%203\Data\EXPT%203%20task%20data%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Sheet1!$B$105</c:f>
              <c:strCache>
                <c:ptCount val="1"/>
                <c:pt idx="0">
                  <c:v>AD</c:v>
                </c:pt>
              </c:strCache>
            </c:strRef>
          </c:tx>
          <c:spPr>
            <a:ln w="22225" cap="rnd">
              <a:solidFill>
                <a:srgbClr val="FFFF00"/>
              </a:solidFill>
              <a:round/>
            </a:ln>
            <a:effectLst/>
          </c:spPr>
          <c:marker>
            <c:symbol val="square"/>
            <c:size val="5"/>
            <c:spPr>
              <a:noFill/>
              <a:ln w="9525">
                <a:solidFill>
                  <a:schemeClr val="tx1"/>
                </a:solidFill>
              </a:ln>
              <a:effectLst/>
            </c:spPr>
          </c:marker>
          <c:errBars>
            <c:errDir val="y"/>
            <c:errBarType val="both"/>
            <c:errValType val="cust"/>
            <c:noEndCap val="0"/>
            <c:plus>
              <c:numRef>
                <c:f>Sheet1!$C$107:$M$107</c:f>
                <c:numCache>
                  <c:formatCode>General</c:formatCode>
                  <c:ptCount val="11"/>
                  <c:pt idx="0">
                    <c:v>5.511164440217723E-2</c:v>
                  </c:pt>
                  <c:pt idx="1">
                    <c:v>4.9137114063300652E-2</c:v>
                  </c:pt>
                  <c:pt idx="2">
                    <c:v>5.7868057111269432E-2</c:v>
                  </c:pt>
                  <c:pt idx="3">
                    <c:v>5.4374214211223716E-2</c:v>
                  </c:pt>
                  <c:pt idx="4">
                    <c:v>4.8862493311282798E-2</c:v>
                  </c:pt>
                  <c:pt idx="5">
                    <c:v>5.1729042973619292E-2</c:v>
                  </c:pt>
                  <c:pt idx="6">
                    <c:v>4.4454055093155427E-2</c:v>
                  </c:pt>
                  <c:pt idx="7">
                    <c:v>4.2734303368045817E-2</c:v>
                  </c:pt>
                  <c:pt idx="8">
                    <c:v>4.9019607843137254E-2</c:v>
                  </c:pt>
                  <c:pt idx="9">
                    <c:v>6.9046340633956899E-2</c:v>
                  </c:pt>
                  <c:pt idx="10">
                    <c:v>5.6148317895201381E-2</c:v>
                  </c:pt>
                </c:numCache>
              </c:numRef>
            </c:plus>
            <c:minus>
              <c:numRef>
                <c:f>Sheet1!$C$107:$M$107</c:f>
                <c:numCache>
                  <c:formatCode>General</c:formatCode>
                  <c:ptCount val="11"/>
                  <c:pt idx="0">
                    <c:v>5.511164440217723E-2</c:v>
                  </c:pt>
                  <c:pt idx="1">
                    <c:v>4.9137114063300652E-2</c:v>
                  </c:pt>
                  <c:pt idx="2">
                    <c:v>5.7868057111269432E-2</c:v>
                  </c:pt>
                  <c:pt idx="3">
                    <c:v>5.4374214211223716E-2</c:v>
                  </c:pt>
                  <c:pt idx="4">
                    <c:v>4.8862493311282798E-2</c:v>
                  </c:pt>
                  <c:pt idx="5">
                    <c:v>5.1729042973619292E-2</c:v>
                  </c:pt>
                  <c:pt idx="6">
                    <c:v>4.4454055093155427E-2</c:v>
                  </c:pt>
                  <c:pt idx="7">
                    <c:v>4.2734303368045817E-2</c:v>
                  </c:pt>
                  <c:pt idx="8">
                    <c:v>4.9019607843137254E-2</c:v>
                  </c:pt>
                  <c:pt idx="9">
                    <c:v>6.9046340633956899E-2</c:v>
                  </c:pt>
                  <c:pt idx="10">
                    <c:v>5.6148317895201381E-2</c:v>
                  </c:pt>
                </c:numCache>
              </c:numRef>
            </c:minus>
            <c:spPr>
              <a:noFill/>
              <a:ln w="9525" cap="flat" cmpd="sng" algn="ctr">
                <a:solidFill>
                  <a:schemeClr val="tx1">
                    <a:lumMod val="65000"/>
                    <a:lumOff val="35000"/>
                  </a:schemeClr>
                </a:solidFill>
                <a:round/>
              </a:ln>
              <a:effectLst/>
            </c:spPr>
          </c:errBars>
          <c:cat>
            <c:strRef>
              <c:f>Sheet1!$C$104:$M$104</c:f>
              <c:strCache>
                <c:ptCount val="11"/>
                <c:pt idx="0">
                  <c:v>A1</c:v>
                </c:pt>
                <c:pt idx="1">
                  <c:v>A2</c:v>
                </c:pt>
                <c:pt idx="2">
                  <c:v>A3</c:v>
                </c:pt>
                <c:pt idx="3">
                  <c:v>A4</c:v>
                </c:pt>
                <c:pt idx="4">
                  <c:v>A5</c:v>
                </c:pt>
                <c:pt idx="5">
                  <c:v>A6</c:v>
                </c:pt>
                <c:pt idx="6">
                  <c:v>A7</c:v>
                </c:pt>
                <c:pt idx="7">
                  <c:v>A8</c:v>
                </c:pt>
                <c:pt idx="8">
                  <c:v>A9</c:v>
                </c:pt>
                <c:pt idx="9">
                  <c:v>A10</c:v>
                </c:pt>
                <c:pt idx="10">
                  <c:v>A11</c:v>
                </c:pt>
              </c:strCache>
            </c:strRef>
          </c:cat>
          <c:val>
            <c:numRef>
              <c:f>Sheet1!$C$105:$M$105</c:f>
              <c:numCache>
                <c:formatCode>General</c:formatCode>
                <c:ptCount val="11"/>
                <c:pt idx="0">
                  <c:v>0.49019607843137253</c:v>
                </c:pt>
                <c:pt idx="1">
                  <c:v>0.60784313725490191</c:v>
                </c:pt>
                <c:pt idx="2">
                  <c:v>0.63725490196078427</c:v>
                </c:pt>
                <c:pt idx="3">
                  <c:v>0.69607843137254899</c:v>
                </c:pt>
                <c:pt idx="4">
                  <c:v>0.70588235294117652</c:v>
                </c:pt>
                <c:pt idx="5">
                  <c:v>0.55882352941176472</c:v>
                </c:pt>
                <c:pt idx="6">
                  <c:v>0.30392156862745096</c:v>
                </c:pt>
                <c:pt idx="7">
                  <c:v>0.22549019607843138</c:v>
                </c:pt>
                <c:pt idx="8">
                  <c:v>0.28431372549019607</c:v>
                </c:pt>
                <c:pt idx="9">
                  <c:v>0.39215686274509803</c:v>
                </c:pt>
                <c:pt idx="10">
                  <c:v>0.19607843137254902</c:v>
                </c:pt>
              </c:numCache>
            </c:numRef>
          </c:val>
          <c:smooth val="0"/>
        </c:ser>
        <c:ser>
          <c:idx val="1"/>
          <c:order val="1"/>
          <c:tx>
            <c:strRef>
              <c:f>Sheet1!$B$106</c:f>
              <c:strCache>
                <c:ptCount val="1"/>
                <c:pt idx="0">
                  <c:v>Control</c:v>
                </c:pt>
              </c:strCache>
            </c:strRef>
          </c:tx>
          <c:spPr>
            <a:ln w="22225" cap="rnd">
              <a:solidFill>
                <a:schemeClr val="tx1"/>
              </a:solidFill>
              <a:round/>
            </a:ln>
            <a:effectLst/>
          </c:spPr>
          <c:marker>
            <c:symbol val="triangle"/>
            <c:size val="5"/>
            <c:spPr>
              <a:solidFill>
                <a:schemeClr val="tx1"/>
              </a:solidFill>
              <a:ln w="9525">
                <a:solidFill>
                  <a:schemeClr val="tx1"/>
                </a:solidFill>
              </a:ln>
              <a:effectLst/>
            </c:spPr>
          </c:marker>
          <c:errBars>
            <c:errDir val="y"/>
            <c:errBarType val="both"/>
            <c:errValType val="cust"/>
            <c:noEndCap val="0"/>
            <c:plus>
              <c:numRef>
                <c:f>Sheet1!$C$108:$M$108</c:f>
                <c:numCache>
                  <c:formatCode>General</c:formatCode>
                  <c:ptCount val="11"/>
                  <c:pt idx="0">
                    <c:v>5.1430890386682353E-2</c:v>
                  </c:pt>
                  <c:pt idx="1">
                    <c:v>5.9149424035287668E-2</c:v>
                  </c:pt>
                  <c:pt idx="2">
                    <c:v>4.6359178107987786E-2</c:v>
                  </c:pt>
                  <c:pt idx="3">
                    <c:v>4.0327380002359088E-2</c:v>
                  </c:pt>
                  <c:pt idx="4">
                    <c:v>4.4454055093155427E-2</c:v>
                  </c:pt>
                  <c:pt idx="5">
                    <c:v>4.648341016129294E-2</c:v>
                  </c:pt>
                  <c:pt idx="6">
                    <c:v>5.1206136694904293E-2</c:v>
                  </c:pt>
                  <c:pt idx="7">
                    <c:v>3.9799574765067527E-2</c:v>
                  </c:pt>
                  <c:pt idx="8">
                    <c:v>3.5941770156516388E-2</c:v>
                  </c:pt>
                  <c:pt idx="9">
                    <c:v>6.9600938624701361E-2</c:v>
                  </c:pt>
                  <c:pt idx="10">
                    <c:v>4.2054138410837674E-2</c:v>
                  </c:pt>
                </c:numCache>
              </c:numRef>
            </c:plus>
            <c:minus>
              <c:numRef>
                <c:f>Sheet1!$C$108:$M$108</c:f>
                <c:numCache>
                  <c:formatCode>General</c:formatCode>
                  <c:ptCount val="11"/>
                  <c:pt idx="0">
                    <c:v>5.1430890386682353E-2</c:v>
                  </c:pt>
                  <c:pt idx="1">
                    <c:v>5.9149424035287668E-2</c:v>
                  </c:pt>
                  <c:pt idx="2">
                    <c:v>4.6359178107987786E-2</c:v>
                  </c:pt>
                  <c:pt idx="3">
                    <c:v>4.0327380002359088E-2</c:v>
                  </c:pt>
                  <c:pt idx="4">
                    <c:v>4.4454055093155427E-2</c:v>
                  </c:pt>
                  <c:pt idx="5">
                    <c:v>4.648341016129294E-2</c:v>
                  </c:pt>
                  <c:pt idx="6">
                    <c:v>5.1206136694904293E-2</c:v>
                  </c:pt>
                  <c:pt idx="7">
                    <c:v>3.9799574765067527E-2</c:v>
                  </c:pt>
                  <c:pt idx="8">
                    <c:v>3.5941770156516388E-2</c:v>
                  </c:pt>
                  <c:pt idx="9">
                    <c:v>6.9600938624701361E-2</c:v>
                  </c:pt>
                  <c:pt idx="10">
                    <c:v>4.2054138410837674E-2</c:v>
                  </c:pt>
                </c:numCache>
              </c:numRef>
            </c:minus>
            <c:spPr>
              <a:noFill/>
              <a:ln w="9525" cap="flat" cmpd="sng" algn="ctr">
                <a:solidFill>
                  <a:schemeClr val="tx1">
                    <a:lumMod val="65000"/>
                    <a:lumOff val="35000"/>
                  </a:schemeClr>
                </a:solidFill>
                <a:round/>
              </a:ln>
              <a:effectLst/>
            </c:spPr>
          </c:errBars>
          <c:cat>
            <c:strRef>
              <c:f>Sheet1!$C$104:$M$104</c:f>
              <c:strCache>
                <c:ptCount val="11"/>
                <c:pt idx="0">
                  <c:v>A1</c:v>
                </c:pt>
                <c:pt idx="1">
                  <c:v>A2</c:v>
                </c:pt>
                <c:pt idx="2">
                  <c:v>A3</c:v>
                </c:pt>
                <c:pt idx="3">
                  <c:v>A4</c:v>
                </c:pt>
                <c:pt idx="4">
                  <c:v>A5</c:v>
                </c:pt>
                <c:pt idx="5">
                  <c:v>A6</c:v>
                </c:pt>
                <c:pt idx="6">
                  <c:v>A7</c:v>
                </c:pt>
                <c:pt idx="7">
                  <c:v>A8</c:v>
                </c:pt>
                <c:pt idx="8">
                  <c:v>A9</c:v>
                </c:pt>
                <c:pt idx="9">
                  <c:v>A10</c:v>
                </c:pt>
                <c:pt idx="10">
                  <c:v>A11</c:v>
                </c:pt>
              </c:strCache>
            </c:strRef>
          </c:cat>
          <c:val>
            <c:numRef>
              <c:f>Sheet1!$C$106:$M$106</c:f>
              <c:numCache>
                <c:formatCode>General</c:formatCode>
                <c:ptCount val="11"/>
                <c:pt idx="0">
                  <c:v>0.49019607843137253</c:v>
                </c:pt>
                <c:pt idx="1">
                  <c:v>0.62745098039215685</c:v>
                </c:pt>
                <c:pt idx="2">
                  <c:v>0.81372549019607843</c:v>
                </c:pt>
                <c:pt idx="3">
                  <c:v>0.8529411764705882</c:v>
                </c:pt>
                <c:pt idx="4">
                  <c:v>0.80392156862745101</c:v>
                </c:pt>
                <c:pt idx="5">
                  <c:v>0.56862745098039214</c:v>
                </c:pt>
                <c:pt idx="6">
                  <c:v>0.24509803921568626</c:v>
                </c:pt>
                <c:pt idx="7">
                  <c:v>0.13725490196078433</c:v>
                </c:pt>
                <c:pt idx="8">
                  <c:v>0.11764705882352941</c:v>
                </c:pt>
                <c:pt idx="9">
                  <c:v>0.41176470588235292</c:v>
                </c:pt>
                <c:pt idx="10">
                  <c:v>9.8039215686274508E-2</c:v>
                </c:pt>
              </c:numCache>
            </c:numRef>
          </c:val>
          <c:smooth val="0"/>
        </c:ser>
        <c:dLbls>
          <c:showLegendKey val="0"/>
          <c:showVal val="0"/>
          <c:showCatName val="0"/>
          <c:showSerName val="0"/>
          <c:showPercent val="0"/>
          <c:showBubbleSize val="0"/>
        </c:dLbls>
        <c:marker val="1"/>
        <c:smooth val="0"/>
        <c:axId val="252846136"/>
        <c:axId val="252847312"/>
      </c:lineChart>
      <c:catAx>
        <c:axId val="25284613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Block</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2847312"/>
        <c:crosses val="autoZero"/>
        <c:auto val="1"/>
        <c:lblAlgn val="ctr"/>
        <c:lblOffset val="100"/>
        <c:noMultiLvlLbl val="0"/>
      </c:catAx>
      <c:valAx>
        <c:axId val="25284731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Mean proportion of X responses</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284613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Sheet1!$M$110</c:f>
              <c:strCache>
                <c:ptCount val="1"/>
                <c:pt idx="0">
                  <c:v>AD</c:v>
                </c:pt>
              </c:strCache>
            </c:strRef>
          </c:tx>
          <c:spPr>
            <a:ln w="22225" cap="rnd">
              <a:solidFill>
                <a:srgbClr val="FFFF00"/>
              </a:solidFill>
              <a:round/>
            </a:ln>
            <a:effectLst/>
          </c:spPr>
          <c:marker>
            <c:symbol val="square"/>
            <c:size val="5"/>
            <c:spPr>
              <a:noFill/>
              <a:ln w="9525">
                <a:solidFill>
                  <a:schemeClr val="tx1"/>
                </a:solidFill>
              </a:ln>
              <a:effectLst/>
            </c:spPr>
          </c:marker>
          <c:errBars>
            <c:errDir val="y"/>
            <c:errBarType val="both"/>
            <c:errValType val="cust"/>
            <c:noEndCap val="0"/>
            <c:plus>
              <c:numRef>
                <c:f>Sheet1!$N$112:$S$112</c:f>
                <c:numCache>
                  <c:formatCode>General</c:formatCode>
                  <c:ptCount val="6"/>
                  <c:pt idx="0">
                    <c:v>5.703152773430975E-2</c:v>
                  </c:pt>
                  <c:pt idx="1">
                    <c:v>5.2868504951814756E-2</c:v>
                  </c:pt>
                  <c:pt idx="2">
                    <c:v>6.0562530241099997E-2</c:v>
                  </c:pt>
                  <c:pt idx="3">
                    <c:v>6.0467231157291274E-2</c:v>
                  </c:pt>
                  <c:pt idx="4">
                    <c:v>5.1168581767450538E-2</c:v>
                  </c:pt>
                  <c:pt idx="5">
                    <c:v>4.6483410161292933E-2</c:v>
                  </c:pt>
                </c:numCache>
              </c:numRef>
            </c:plus>
            <c:minus>
              <c:numRef>
                <c:f>Sheet1!$N$112:$S$112</c:f>
                <c:numCache>
                  <c:formatCode>General</c:formatCode>
                  <c:ptCount val="6"/>
                  <c:pt idx="0">
                    <c:v>5.703152773430975E-2</c:v>
                  </c:pt>
                  <c:pt idx="1">
                    <c:v>5.2868504951814756E-2</c:v>
                  </c:pt>
                  <c:pt idx="2">
                    <c:v>6.0562530241099997E-2</c:v>
                  </c:pt>
                  <c:pt idx="3">
                    <c:v>6.0467231157291274E-2</c:v>
                  </c:pt>
                  <c:pt idx="4">
                    <c:v>5.1168581767450538E-2</c:v>
                  </c:pt>
                  <c:pt idx="5">
                    <c:v>4.6483410161292933E-2</c:v>
                  </c:pt>
                </c:numCache>
              </c:numRef>
            </c:minus>
            <c:spPr>
              <a:noFill/>
              <a:ln w="9525" cap="flat" cmpd="sng" algn="ctr">
                <a:solidFill>
                  <a:schemeClr val="tx1">
                    <a:lumMod val="65000"/>
                    <a:lumOff val="35000"/>
                  </a:schemeClr>
                </a:solidFill>
                <a:round/>
              </a:ln>
              <a:effectLst/>
            </c:spPr>
          </c:errBars>
          <c:cat>
            <c:strRef>
              <c:f>Sheet1!$N$109:$S$109</c:f>
              <c:strCache>
                <c:ptCount val="6"/>
                <c:pt idx="0">
                  <c:v>G1</c:v>
                </c:pt>
                <c:pt idx="1">
                  <c:v>G2</c:v>
                </c:pt>
                <c:pt idx="2">
                  <c:v>G3</c:v>
                </c:pt>
                <c:pt idx="3">
                  <c:v>G4</c:v>
                </c:pt>
                <c:pt idx="4">
                  <c:v>G5</c:v>
                </c:pt>
                <c:pt idx="5">
                  <c:v>G6</c:v>
                </c:pt>
              </c:strCache>
            </c:strRef>
          </c:cat>
          <c:val>
            <c:numRef>
              <c:f>Sheet1!$N$110:$S$110</c:f>
              <c:numCache>
                <c:formatCode>General</c:formatCode>
                <c:ptCount val="6"/>
                <c:pt idx="0">
                  <c:v>0.38235294117647056</c:v>
                </c:pt>
                <c:pt idx="1">
                  <c:v>0.5490196078431373</c:v>
                </c:pt>
                <c:pt idx="2">
                  <c:v>0.58823529411764708</c:v>
                </c:pt>
                <c:pt idx="3">
                  <c:v>0.55882352941176472</c:v>
                </c:pt>
                <c:pt idx="4">
                  <c:v>0.76470588235294112</c:v>
                </c:pt>
                <c:pt idx="5">
                  <c:v>0.40196078431372551</c:v>
                </c:pt>
              </c:numCache>
            </c:numRef>
          </c:val>
          <c:smooth val="0"/>
        </c:ser>
        <c:ser>
          <c:idx val="1"/>
          <c:order val="1"/>
          <c:tx>
            <c:strRef>
              <c:f>Sheet1!$M$111</c:f>
              <c:strCache>
                <c:ptCount val="1"/>
                <c:pt idx="0">
                  <c:v>Control</c:v>
                </c:pt>
              </c:strCache>
            </c:strRef>
          </c:tx>
          <c:spPr>
            <a:ln w="22225" cap="rnd">
              <a:solidFill>
                <a:schemeClr val="tx1"/>
              </a:solidFill>
              <a:round/>
            </a:ln>
            <a:effectLst/>
          </c:spPr>
          <c:marker>
            <c:symbol val="triangle"/>
            <c:size val="5"/>
            <c:spPr>
              <a:solidFill>
                <a:schemeClr val="tx1"/>
              </a:solidFill>
              <a:ln w="9525">
                <a:solidFill>
                  <a:schemeClr val="tx1"/>
                </a:solidFill>
              </a:ln>
              <a:effectLst/>
            </c:spPr>
          </c:marker>
          <c:errBars>
            <c:errDir val="y"/>
            <c:errBarType val="both"/>
            <c:errValType val="cust"/>
            <c:noEndCap val="0"/>
            <c:plus>
              <c:numRef>
                <c:f>Sheet1!$N$113:$S$113</c:f>
                <c:numCache>
                  <c:formatCode>General</c:formatCode>
                  <c:ptCount val="6"/>
                  <c:pt idx="0">
                    <c:v>5.3086221061493653E-2</c:v>
                  </c:pt>
                  <c:pt idx="1">
                    <c:v>5.0143968049193806E-2</c:v>
                  </c:pt>
                  <c:pt idx="2">
                    <c:v>4.9137114063300652E-2</c:v>
                  </c:pt>
                  <c:pt idx="3">
                    <c:v>4.3536477080734354E-2</c:v>
                  </c:pt>
                  <c:pt idx="4">
                    <c:v>4.0327380002359088E-2</c:v>
                  </c:pt>
                  <c:pt idx="5">
                    <c:v>4.5353072573413242E-2</c:v>
                  </c:pt>
                </c:numCache>
              </c:numRef>
            </c:plus>
            <c:minus>
              <c:numRef>
                <c:f>Sheet1!$N$113:$S$113</c:f>
                <c:numCache>
                  <c:formatCode>General</c:formatCode>
                  <c:ptCount val="6"/>
                  <c:pt idx="0">
                    <c:v>5.3086221061493653E-2</c:v>
                  </c:pt>
                  <c:pt idx="1">
                    <c:v>5.0143968049193806E-2</c:v>
                  </c:pt>
                  <c:pt idx="2">
                    <c:v>4.9137114063300652E-2</c:v>
                  </c:pt>
                  <c:pt idx="3">
                    <c:v>4.3536477080734354E-2</c:v>
                  </c:pt>
                  <c:pt idx="4">
                    <c:v>4.0327380002359088E-2</c:v>
                  </c:pt>
                  <c:pt idx="5">
                    <c:v>4.5353072573413242E-2</c:v>
                  </c:pt>
                </c:numCache>
              </c:numRef>
            </c:minus>
            <c:spPr>
              <a:noFill/>
              <a:ln w="9525" cap="flat" cmpd="sng" algn="ctr">
                <a:solidFill>
                  <a:schemeClr val="tx1">
                    <a:lumMod val="65000"/>
                    <a:lumOff val="35000"/>
                  </a:schemeClr>
                </a:solidFill>
                <a:round/>
              </a:ln>
              <a:effectLst/>
            </c:spPr>
          </c:errBars>
          <c:cat>
            <c:strRef>
              <c:f>Sheet1!$N$109:$S$109</c:f>
              <c:strCache>
                <c:ptCount val="6"/>
                <c:pt idx="0">
                  <c:v>G1</c:v>
                </c:pt>
                <c:pt idx="1">
                  <c:v>G2</c:v>
                </c:pt>
                <c:pt idx="2">
                  <c:v>G3</c:v>
                </c:pt>
                <c:pt idx="3">
                  <c:v>G4</c:v>
                </c:pt>
                <c:pt idx="4">
                  <c:v>G5</c:v>
                </c:pt>
                <c:pt idx="5">
                  <c:v>G6</c:v>
                </c:pt>
              </c:strCache>
            </c:strRef>
          </c:cat>
          <c:val>
            <c:numRef>
              <c:f>Sheet1!$N$111:$S$111</c:f>
              <c:numCache>
                <c:formatCode>General</c:formatCode>
                <c:ptCount val="6"/>
                <c:pt idx="0">
                  <c:v>0.42156862745098039</c:v>
                </c:pt>
                <c:pt idx="1">
                  <c:v>0.67647058823529416</c:v>
                </c:pt>
                <c:pt idx="2">
                  <c:v>0.77450980392156865</c:v>
                </c:pt>
                <c:pt idx="3">
                  <c:v>0.83333333333333337</c:v>
                </c:pt>
                <c:pt idx="4">
                  <c:v>0.8529411764705882</c:v>
                </c:pt>
                <c:pt idx="5">
                  <c:v>0.34313725490196079</c:v>
                </c:pt>
              </c:numCache>
            </c:numRef>
          </c:val>
          <c:smooth val="0"/>
        </c:ser>
        <c:dLbls>
          <c:showLegendKey val="0"/>
          <c:showVal val="0"/>
          <c:showCatName val="0"/>
          <c:showSerName val="0"/>
          <c:showPercent val="0"/>
          <c:showBubbleSize val="0"/>
        </c:dLbls>
        <c:marker val="1"/>
        <c:smooth val="0"/>
        <c:axId val="252841040"/>
        <c:axId val="252841824"/>
      </c:lineChart>
      <c:catAx>
        <c:axId val="25284104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Block</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2841824"/>
        <c:crosses val="autoZero"/>
        <c:auto val="1"/>
        <c:lblAlgn val="ctr"/>
        <c:lblOffset val="100"/>
        <c:noMultiLvlLbl val="0"/>
      </c:catAx>
      <c:valAx>
        <c:axId val="252841824"/>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000" b="0" i="0" baseline="0">
                    <a:effectLst/>
                  </a:rPr>
                  <a:t>Mean proportion of X responses</a:t>
                </a:r>
                <a:endParaRPr lang="en-GB" sz="1000">
                  <a:effectLst/>
                </a:endParaRP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2841040"/>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D4DF0-1DD8-437A-9DF8-42AE9FBEF3A3}" type="datetimeFigureOut">
              <a:rPr lang="en-GB" smtClean="0"/>
              <a:t>31/10/2018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8FBD85-C530-4B35-9AC1-246BA0FF075C}" type="slidenum">
              <a:rPr lang="en-GB" smtClean="0"/>
              <a:t>‹#›</a:t>
            </a:fld>
            <a:endParaRPr lang="en-GB"/>
          </a:p>
        </p:txBody>
      </p:sp>
    </p:spTree>
    <p:extLst>
      <p:ext uri="{BB962C8B-B14F-4D97-AF65-F5344CB8AC3E}">
        <p14:creationId xmlns:p14="http://schemas.microsoft.com/office/powerpoint/2010/main" val="3149022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1) Associative learning plays a central role in the aetiology of many psychiatric disorders.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2) Alcohol is an unconditioned stimulus (US) which produces physiological (increased heart rate) and psychological (euphoria) unconditioned responses (URs). Environmental stimuli that are consistently present during alcohol consumption become conditioned stimuli (CSs).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3) After many CS-US pairings during alcohol consumption, the CS acquires the ability to remind the individual of the positive psychological effects of consuming alcohol that whets the appetite and leads to cravings (Stewart et al., 1984).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4) It is believed in alcohol dependence, alcohol consumption behaviour has transferred from goal-directed to habitual and therefore a CS produces automatic consumption behaviour (De Wit &amp; Dickinson, 2009; Tiffany, 1990).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5) The same principles of Pavlovian conditioning can be applied to anxiety disorders and eating disorders (Jansen, 1998; Mineka &amp; </a:t>
            </a:r>
            <a:r>
              <a:rPr lang="en-GB" dirty="0" err="1" smtClean="0"/>
              <a:t>Oehlbery</a:t>
            </a:r>
            <a:r>
              <a:rPr lang="en-GB" dirty="0" smtClean="0"/>
              <a:t>, 2008).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4D8FBD85-C530-4B35-9AC1-246BA0FF075C}" type="slidenum">
              <a:rPr lang="en-GB" smtClean="0"/>
              <a:t>1</a:t>
            </a:fld>
            <a:endParaRPr lang="en-GB"/>
          </a:p>
        </p:txBody>
      </p:sp>
    </p:spTree>
    <p:extLst>
      <p:ext uri="{BB962C8B-B14F-4D97-AF65-F5344CB8AC3E}">
        <p14:creationId xmlns:p14="http://schemas.microsoft.com/office/powerpoint/2010/main" val="1073383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Verbally</a:t>
            </a:r>
            <a:r>
              <a:rPr lang="en-GB" baseline="0" dirty="0" smtClean="0"/>
              <a:t> expand on what extinction is</a:t>
            </a:r>
          </a:p>
          <a:p>
            <a:r>
              <a:rPr lang="en-GB" baseline="0" dirty="0" smtClean="0"/>
              <a:t>Verbally expand on the extent and which ways CET is effective at treating </a:t>
            </a:r>
            <a:r>
              <a:rPr lang="en-GB" baseline="0" dirty="0" smtClean="0"/>
              <a:t>AD</a:t>
            </a:r>
          </a:p>
          <a:p>
            <a:r>
              <a:rPr lang="en-GB" baseline="0" dirty="0" smtClean="0"/>
              <a:t>Discuss why appetitive vs aversive isn’t the case</a:t>
            </a:r>
            <a:endParaRPr lang="en-GB" dirty="0"/>
          </a:p>
        </p:txBody>
      </p:sp>
      <p:sp>
        <p:nvSpPr>
          <p:cNvPr id="4" name="Slide Number Placeholder 3"/>
          <p:cNvSpPr>
            <a:spLocks noGrp="1"/>
          </p:cNvSpPr>
          <p:nvPr>
            <p:ph type="sldNum" sz="quarter" idx="10"/>
          </p:nvPr>
        </p:nvSpPr>
        <p:spPr/>
        <p:txBody>
          <a:bodyPr/>
          <a:lstStyle/>
          <a:p>
            <a:fld id="{4D8FBD85-C530-4B35-9AC1-246BA0FF075C}" type="slidenum">
              <a:rPr lang="en-GB" smtClean="0"/>
              <a:t>2</a:t>
            </a:fld>
            <a:endParaRPr lang="en-GB"/>
          </a:p>
        </p:txBody>
      </p:sp>
    </p:spTree>
    <p:extLst>
      <p:ext uri="{BB962C8B-B14F-4D97-AF65-F5344CB8AC3E}">
        <p14:creationId xmlns:p14="http://schemas.microsoft.com/office/powerpoint/2010/main" val="1837443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Explain</a:t>
            </a:r>
            <a:r>
              <a:rPr lang="en-GB" baseline="0" dirty="0" smtClean="0"/>
              <a:t> patients were from MC and SSJ. Explain where controls are from and the inclusion exclusion criteria</a:t>
            </a:r>
          </a:p>
          <a:p>
            <a:r>
              <a:rPr lang="en-GB" baseline="0" dirty="0" smtClean="0"/>
              <a:t>Explain the visuals </a:t>
            </a:r>
            <a:endParaRPr lang="en-GB" dirty="0"/>
          </a:p>
        </p:txBody>
      </p:sp>
      <p:sp>
        <p:nvSpPr>
          <p:cNvPr id="4" name="Slide Number Placeholder 3"/>
          <p:cNvSpPr>
            <a:spLocks noGrp="1"/>
          </p:cNvSpPr>
          <p:nvPr>
            <p:ph type="sldNum" sz="quarter" idx="10"/>
          </p:nvPr>
        </p:nvSpPr>
        <p:spPr/>
        <p:txBody>
          <a:bodyPr/>
          <a:lstStyle/>
          <a:p>
            <a:fld id="{4D8FBD85-C530-4B35-9AC1-246BA0FF075C}" type="slidenum">
              <a:rPr lang="en-GB" smtClean="0"/>
              <a:t>3</a:t>
            </a:fld>
            <a:endParaRPr lang="en-GB"/>
          </a:p>
        </p:txBody>
      </p:sp>
    </p:spTree>
    <p:extLst>
      <p:ext uri="{BB962C8B-B14F-4D97-AF65-F5344CB8AC3E}">
        <p14:creationId xmlns:p14="http://schemas.microsoft.com/office/powerpoint/2010/main" val="1812617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Describe</a:t>
            </a:r>
            <a:r>
              <a:rPr lang="en-GB" baseline="0" dirty="0" smtClean="0"/>
              <a:t> the Y and X axis of the graphs and the ANOVAs used</a:t>
            </a:r>
          </a:p>
          <a:p>
            <a:r>
              <a:rPr lang="en-GB" baseline="0" dirty="0" smtClean="0"/>
              <a:t>Cue A: there was a main effect of block for </a:t>
            </a:r>
            <a:r>
              <a:rPr lang="en-GB" baseline="0" dirty="0" err="1" smtClean="0"/>
              <a:t>acq</a:t>
            </a:r>
            <a:r>
              <a:rPr lang="en-GB" baseline="0" dirty="0" smtClean="0"/>
              <a:t>, </a:t>
            </a:r>
            <a:r>
              <a:rPr lang="en-GB" baseline="0" dirty="0" err="1" smtClean="0"/>
              <a:t>ext</a:t>
            </a:r>
            <a:r>
              <a:rPr lang="en-GB" baseline="0" dirty="0" smtClean="0"/>
              <a:t>, rec. </a:t>
            </a:r>
          </a:p>
          <a:p>
            <a:r>
              <a:rPr lang="en-GB" baseline="0" dirty="0" smtClean="0"/>
              <a:t>There was no difference between groups except within extinction </a:t>
            </a:r>
          </a:p>
          <a:p>
            <a:r>
              <a:rPr lang="en-GB" baseline="0" dirty="0" smtClean="0"/>
              <a:t>Cue G: </a:t>
            </a:r>
            <a:r>
              <a:rPr lang="en-GB" baseline="0" dirty="0" err="1" smtClean="0"/>
              <a:t>Acq</a:t>
            </a:r>
            <a:r>
              <a:rPr lang="en-GB" baseline="0" dirty="0" smtClean="0"/>
              <a:t> and CI learning. </a:t>
            </a:r>
          </a:p>
          <a:p>
            <a:r>
              <a:rPr lang="en-GB" baseline="0" dirty="0" smtClean="0"/>
              <a:t>The groups learned at different rates, but ended at the same point. No diff in summation test</a:t>
            </a:r>
          </a:p>
          <a:p>
            <a:endParaRPr lang="en-GB" baseline="0" dirty="0" smtClean="0"/>
          </a:p>
          <a:p>
            <a:r>
              <a:rPr lang="en-GB" baseline="0" dirty="0" smtClean="0"/>
              <a:t>Conclusion: Both groups have impaired </a:t>
            </a:r>
            <a:r>
              <a:rPr lang="en-GB" baseline="0" dirty="0" err="1" smtClean="0"/>
              <a:t>acq</a:t>
            </a:r>
            <a:r>
              <a:rPr lang="en-GB" baseline="0" dirty="0" smtClean="0"/>
              <a:t> and </a:t>
            </a:r>
            <a:r>
              <a:rPr lang="en-GB" baseline="0" dirty="0" err="1" smtClean="0"/>
              <a:t>ext</a:t>
            </a:r>
            <a:r>
              <a:rPr lang="en-GB" baseline="0" dirty="0" smtClean="0"/>
              <a:t> of </a:t>
            </a:r>
            <a:r>
              <a:rPr lang="en-GB" baseline="0" dirty="0" err="1" smtClean="0"/>
              <a:t>Pav</a:t>
            </a:r>
            <a:r>
              <a:rPr lang="en-GB" baseline="0" dirty="0" smtClean="0"/>
              <a:t> </a:t>
            </a:r>
            <a:r>
              <a:rPr lang="en-GB" baseline="0" dirty="0" err="1" smtClean="0"/>
              <a:t>cond</a:t>
            </a:r>
            <a:r>
              <a:rPr lang="en-GB" baseline="0" dirty="0" smtClean="0"/>
              <a:t> – impaired general learning. Future research with more trials and/ or </a:t>
            </a:r>
            <a:r>
              <a:rPr lang="en-GB" baseline="0" dirty="0" err="1" smtClean="0"/>
              <a:t>alc</a:t>
            </a:r>
            <a:r>
              <a:rPr lang="en-GB" baseline="0" dirty="0" smtClean="0"/>
              <a:t>-cues  </a:t>
            </a:r>
            <a:endParaRPr lang="en-GB" dirty="0"/>
          </a:p>
        </p:txBody>
      </p:sp>
      <p:sp>
        <p:nvSpPr>
          <p:cNvPr id="4" name="Slide Number Placeholder 3"/>
          <p:cNvSpPr>
            <a:spLocks noGrp="1"/>
          </p:cNvSpPr>
          <p:nvPr>
            <p:ph type="sldNum" sz="quarter" idx="10"/>
          </p:nvPr>
        </p:nvSpPr>
        <p:spPr/>
        <p:txBody>
          <a:bodyPr/>
          <a:lstStyle/>
          <a:p>
            <a:fld id="{4D8FBD85-C530-4B35-9AC1-246BA0FF075C}" type="slidenum">
              <a:rPr lang="en-GB" smtClean="0"/>
              <a:t>4</a:t>
            </a:fld>
            <a:endParaRPr lang="en-GB"/>
          </a:p>
        </p:txBody>
      </p:sp>
    </p:spTree>
    <p:extLst>
      <p:ext uri="{BB962C8B-B14F-4D97-AF65-F5344CB8AC3E}">
        <p14:creationId xmlns:p14="http://schemas.microsoft.com/office/powerpoint/2010/main" val="37521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4729E74-A69D-411C-AD5F-5C147B94C23B}" type="datetimeFigureOut">
              <a:rPr lang="en-GB" smtClean="0"/>
              <a:t>31/10/2018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069329-99B1-4C37-A155-0A1B23521B66}" type="slidenum">
              <a:rPr lang="en-GB" smtClean="0"/>
              <a:t>‹#›</a:t>
            </a:fld>
            <a:endParaRPr lang="en-GB"/>
          </a:p>
        </p:txBody>
      </p:sp>
    </p:spTree>
    <p:extLst>
      <p:ext uri="{BB962C8B-B14F-4D97-AF65-F5344CB8AC3E}">
        <p14:creationId xmlns:p14="http://schemas.microsoft.com/office/powerpoint/2010/main" val="1134798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729E74-A69D-411C-AD5F-5C147B94C23B}" type="datetimeFigureOut">
              <a:rPr lang="en-GB" smtClean="0"/>
              <a:t>31/10/2018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069329-99B1-4C37-A155-0A1B23521B66}" type="slidenum">
              <a:rPr lang="en-GB" smtClean="0"/>
              <a:t>‹#›</a:t>
            </a:fld>
            <a:endParaRPr lang="en-GB"/>
          </a:p>
        </p:txBody>
      </p:sp>
    </p:spTree>
    <p:extLst>
      <p:ext uri="{BB962C8B-B14F-4D97-AF65-F5344CB8AC3E}">
        <p14:creationId xmlns:p14="http://schemas.microsoft.com/office/powerpoint/2010/main" val="4130308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729E74-A69D-411C-AD5F-5C147B94C23B}" type="datetimeFigureOut">
              <a:rPr lang="en-GB" smtClean="0"/>
              <a:t>31/10/2018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069329-99B1-4C37-A155-0A1B23521B66}" type="slidenum">
              <a:rPr lang="en-GB" smtClean="0"/>
              <a:t>‹#›</a:t>
            </a:fld>
            <a:endParaRPr lang="en-GB"/>
          </a:p>
        </p:txBody>
      </p:sp>
    </p:spTree>
    <p:extLst>
      <p:ext uri="{BB962C8B-B14F-4D97-AF65-F5344CB8AC3E}">
        <p14:creationId xmlns:p14="http://schemas.microsoft.com/office/powerpoint/2010/main" val="721795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729E74-A69D-411C-AD5F-5C147B94C23B}" type="datetimeFigureOut">
              <a:rPr lang="en-GB" smtClean="0"/>
              <a:t>31/10/2018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069329-99B1-4C37-A155-0A1B23521B66}" type="slidenum">
              <a:rPr lang="en-GB" smtClean="0"/>
              <a:t>‹#›</a:t>
            </a:fld>
            <a:endParaRPr lang="en-GB"/>
          </a:p>
        </p:txBody>
      </p:sp>
    </p:spTree>
    <p:extLst>
      <p:ext uri="{BB962C8B-B14F-4D97-AF65-F5344CB8AC3E}">
        <p14:creationId xmlns:p14="http://schemas.microsoft.com/office/powerpoint/2010/main" val="2846348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729E74-A69D-411C-AD5F-5C147B94C23B}" type="datetimeFigureOut">
              <a:rPr lang="en-GB" smtClean="0"/>
              <a:t>31/10/2018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069329-99B1-4C37-A155-0A1B23521B66}" type="slidenum">
              <a:rPr lang="en-GB" smtClean="0"/>
              <a:t>‹#›</a:t>
            </a:fld>
            <a:endParaRPr lang="en-GB"/>
          </a:p>
        </p:txBody>
      </p:sp>
    </p:spTree>
    <p:extLst>
      <p:ext uri="{BB962C8B-B14F-4D97-AF65-F5344CB8AC3E}">
        <p14:creationId xmlns:p14="http://schemas.microsoft.com/office/powerpoint/2010/main" val="40502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4729E74-A69D-411C-AD5F-5C147B94C23B}" type="datetimeFigureOut">
              <a:rPr lang="en-GB" smtClean="0"/>
              <a:t>31/10/2018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069329-99B1-4C37-A155-0A1B23521B66}" type="slidenum">
              <a:rPr lang="en-GB" smtClean="0"/>
              <a:t>‹#›</a:t>
            </a:fld>
            <a:endParaRPr lang="en-GB"/>
          </a:p>
        </p:txBody>
      </p:sp>
    </p:spTree>
    <p:extLst>
      <p:ext uri="{BB962C8B-B14F-4D97-AF65-F5344CB8AC3E}">
        <p14:creationId xmlns:p14="http://schemas.microsoft.com/office/powerpoint/2010/main" val="3377454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4729E74-A69D-411C-AD5F-5C147B94C23B}" type="datetimeFigureOut">
              <a:rPr lang="en-GB" smtClean="0"/>
              <a:t>31/10/2018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069329-99B1-4C37-A155-0A1B23521B66}" type="slidenum">
              <a:rPr lang="en-GB" smtClean="0"/>
              <a:t>‹#›</a:t>
            </a:fld>
            <a:endParaRPr lang="en-GB"/>
          </a:p>
        </p:txBody>
      </p:sp>
    </p:spTree>
    <p:extLst>
      <p:ext uri="{BB962C8B-B14F-4D97-AF65-F5344CB8AC3E}">
        <p14:creationId xmlns:p14="http://schemas.microsoft.com/office/powerpoint/2010/main" val="1240296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4729E74-A69D-411C-AD5F-5C147B94C23B}" type="datetimeFigureOut">
              <a:rPr lang="en-GB" smtClean="0"/>
              <a:t>31/10/2018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069329-99B1-4C37-A155-0A1B23521B66}" type="slidenum">
              <a:rPr lang="en-GB" smtClean="0"/>
              <a:t>‹#›</a:t>
            </a:fld>
            <a:endParaRPr lang="en-GB"/>
          </a:p>
        </p:txBody>
      </p:sp>
    </p:spTree>
    <p:extLst>
      <p:ext uri="{BB962C8B-B14F-4D97-AF65-F5344CB8AC3E}">
        <p14:creationId xmlns:p14="http://schemas.microsoft.com/office/powerpoint/2010/main" val="1414115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29E74-A69D-411C-AD5F-5C147B94C23B}" type="datetimeFigureOut">
              <a:rPr lang="en-GB" smtClean="0"/>
              <a:t>31/10/2018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069329-99B1-4C37-A155-0A1B23521B66}" type="slidenum">
              <a:rPr lang="en-GB" smtClean="0"/>
              <a:t>‹#›</a:t>
            </a:fld>
            <a:endParaRPr lang="en-GB"/>
          </a:p>
        </p:txBody>
      </p:sp>
    </p:spTree>
    <p:extLst>
      <p:ext uri="{BB962C8B-B14F-4D97-AF65-F5344CB8AC3E}">
        <p14:creationId xmlns:p14="http://schemas.microsoft.com/office/powerpoint/2010/main" val="1685261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729E74-A69D-411C-AD5F-5C147B94C23B}" type="datetimeFigureOut">
              <a:rPr lang="en-GB" smtClean="0"/>
              <a:t>31/10/2018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069329-99B1-4C37-A155-0A1B23521B66}" type="slidenum">
              <a:rPr lang="en-GB" smtClean="0"/>
              <a:t>‹#›</a:t>
            </a:fld>
            <a:endParaRPr lang="en-GB"/>
          </a:p>
        </p:txBody>
      </p:sp>
    </p:spTree>
    <p:extLst>
      <p:ext uri="{BB962C8B-B14F-4D97-AF65-F5344CB8AC3E}">
        <p14:creationId xmlns:p14="http://schemas.microsoft.com/office/powerpoint/2010/main" val="137426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729E74-A69D-411C-AD5F-5C147B94C23B}" type="datetimeFigureOut">
              <a:rPr lang="en-GB" smtClean="0"/>
              <a:t>31/10/2018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069329-99B1-4C37-A155-0A1B23521B66}" type="slidenum">
              <a:rPr lang="en-GB" smtClean="0"/>
              <a:t>‹#›</a:t>
            </a:fld>
            <a:endParaRPr lang="en-GB"/>
          </a:p>
        </p:txBody>
      </p:sp>
    </p:spTree>
    <p:extLst>
      <p:ext uri="{BB962C8B-B14F-4D97-AF65-F5344CB8AC3E}">
        <p14:creationId xmlns:p14="http://schemas.microsoft.com/office/powerpoint/2010/main" val="1915896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29E74-A69D-411C-AD5F-5C147B94C23B}" type="datetimeFigureOut">
              <a:rPr lang="en-GB" smtClean="0"/>
              <a:t>31/10/2018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69329-99B1-4C37-A155-0A1B23521B66}" type="slidenum">
              <a:rPr lang="en-GB" smtClean="0"/>
              <a:t>‹#›</a:t>
            </a:fld>
            <a:endParaRPr lang="en-GB"/>
          </a:p>
        </p:txBody>
      </p:sp>
    </p:spTree>
    <p:extLst>
      <p:ext uri="{BB962C8B-B14F-4D97-AF65-F5344CB8AC3E}">
        <p14:creationId xmlns:p14="http://schemas.microsoft.com/office/powerpoint/2010/main" val="159012561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hyperlink" Target="https://doi.org/10.1016/j.neubiorev.2012.11.010" TargetMode="External"/><Relationship Id="rId2" Type="http://schemas.openxmlformats.org/officeDocument/2006/relationships/hyperlink" Target="https://doi.org/10.1046/j.1360-0443.2002.00014.x" TargetMode="External"/><Relationship Id="rId1" Type="http://schemas.openxmlformats.org/officeDocument/2006/relationships/slideLayout" Target="../slideLayouts/slideLayout1.xml"/><Relationship Id="rId6" Type="http://schemas.openxmlformats.org/officeDocument/2006/relationships/hyperlink" Target="https://doi.org/10.1097/01.nmd.0000253843.70149.9a" TargetMode="External"/><Relationship Id="rId5" Type="http://schemas.openxmlformats.org/officeDocument/2006/relationships/hyperlink" Target="https://doi.org/10.1016/j.cpr.2017.07.006" TargetMode="External"/><Relationship Id="rId4" Type="http://schemas.openxmlformats.org/officeDocument/2006/relationships/hyperlink" Target="https://doi.org/10.1002/eat.2042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98768" y="592631"/>
            <a:ext cx="8852784" cy="646331"/>
          </a:xfrm>
          <a:prstGeom prst="rect">
            <a:avLst/>
          </a:prstGeom>
          <a:noFill/>
        </p:spPr>
        <p:txBody>
          <a:bodyPr wrap="square" rtlCol="0">
            <a:spAutoFit/>
          </a:bodyPr>
          <a:lstStyle/>
          <a:p>
            <a:r>
              <a:rPr lang="en-GB" sz="3600" dirty="0" smtClean="0">
                <a:solidFill>
                  <a:srgbClr val="7030A0"/>
                </a:solidFill>
              </a:rPr>
              <a:t>Associative learning in alcohol dependence </a:t>
            </a:r>
            <a:endParaRPr lang="en-GB" sz="3600" dirty="0">
              <a:solidFill>
                <a:srgbClr val="7030A0"/>
              </a:solidFill>
            </a:endParaRPr>
          </a:p>
        </p:txBody>
      </p:sp>
      <p:sp>
        <p:nvSpPr>
          <p:cNvPr id="5" name="TextBox 4"/>
          <p:cNvSpPr txBox="1"/>
          <p:nvPr/>
        </p:nvSpPr>
        <p:spPr>
          <a:xfrm>
            <a:off x="4746537" y="1602372"/>
            <a:ext cx="1801504" cy="369332"/>
          </a:xfrm>
          <a:prstGeom prst="rect">
            <a:avLst/>
          </a:prstGeom>
          <a:noFill/>
        </p:spPr>
        <p:txBody>
          <a:bodyPr wrap="square" rtlCol="0">
            <a:spAutoFit/>
          </a:bodyPr>
          <a:lstStyle/>
          <a:p>
            <a:r>
              <a:rPr lang="en-GB" dirty="0" smtClean="0"/>
              <a:t>By Carl Buckfield</a:t>
            </a:r>
            <a:endParaRPr lang="en-GB" dirty="0"/>
          </a:p>
        </p:txBody>
      </p:sp>
      <p:sp>
        <p:nvSpPr>
          <p:cNvPr id="6" name="TextBox 5"/>
          <p:cNvSpPr txBox="1"/>
          <p:nvPr/>
        </p:nvSpPr>
        <p:spPr>
          <a:xfrm>
            <a:off x="3286225" y="1956941"/>
            <a:ext cx="5199797" cy="369332"/>
          </a:xfrm>
          <a:prstGeom prst="rect">
            <a:avLst/>
          </a:prstGeom>
          <a:noFill/>
        </p:spPr>
        <p:txBody>
          <a:bodyPr wrap="square" rtlCol="0">
            <a:spAutoFit/>
          </a:bodyPr>
          <a:lstStyle/>
          <a:p>
            <a:r>
              <a:rPr lang="en-GB" dirty="0" smtClean="0"/>
              <a:t>Supervisors: </a:t>
            </a:r>
            <a:r>
              <a:rPr lang="en-GB" dirty="0" err="1" smtClean="0"/>
              <a:t>Prof.</a:t>
            </a:r>
            <a:r>
              <a:rPr lang="en-GB" dirty="0" smtClean="0"/>
              <a:t> Julia Sinclair &amp; </a:t>
            </a:r>
            <a:r>
              <a:rPr lang="en-GB" dirty="0" err="1" smtClean="0"/>
              <a:t>Dr.</a:t>
            </a:r>
            <a:r>
              <a:rPr lang="en-GB" dirty="0" smtClean="0"/>
              <a:t> Steven Glautier</a:t>
            </a:r>
            <a:endParaRPr lang="en-GB" dirty="0"/>
          </a:p>
        </p:txBody>
      </p:sp>
      <p:pic>
        <p:nvPicPr>
          <p:cNvPr id="1026" name="Picture 2" descr="Image result for society for the study of addic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447" y="6030236"/>
            <a:ext cx="3509611" cy="621266"/>
          </a:xfrm>
          <a:prstGeom prst="rect">
            <a:avLst/>
          </a:prstGeom>
          <a:solidFill>
            <a:schemeClr val="bg1"/>
          </a:solidFill>
        </p:spPr>
      </p:pic>
      <p:pic>
        <p:nvPicPr>
          <p:cNvPr id="1028" name="Picture 4" descr="Image result for university of southampton logo"/>
          <p:cNvPicPr>
            <a:picLocks noChangeAspect="1" noChangeArrowheads="1"/>
          </p:cNvPicPr>
          <p:nvPr/>
        </p:nvPicPr>
        <p:blipFill rotWithShape="1">
          <a:blip r:embed="rId4">
            <a:extLst>
              <a:ext uri="{28A0092B-C50C-407E-A947-70E740481C1C}">
                <a14:useLocalDpi xmlns:a14="http://schemas.microsoft.com/office/drawing/2010/main" val="0"/>
              </a:ext>
            </a:extLst>
          </a:blip>
          <a:srcRect t="29883" b="33580"/>
          <a:stretch/>
        </p:blipFill>
        <p:spPr bwMode="auto">
          <a:xfrm>
            <a:off x="9618787" y="6030236"/>
            <a:ext cx="2265529" cy="8277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5009882" y="2335115"/>
            <a:ext cx="4215759" cy="4410384"/>
            <a:chOff x="4801467" y="1460393"/>
            <a:chExt cx="2912978" cy="3190240"/>
          </a:xfrm>
        </p:grpSpPr>
        <p:pic>
          <p:nvPicPr>
            <p:cNvPr id="11" name="Picture 10"/>
            <p:cNvPicPr/>
            <p:nvPr/>
          </p:nvPicPr>
          <p:blipFill rotWithShape="1">
            <a:blip r:embed="rId5">
              <a:extLst>
                <a:ext uri="{28A0092B-C50C-407E-A947-70E740481C1C}">
                  <a14:useLocalDpi xmlns:a14="http://schemas.microsoft.com/office/drawing/2010/main" val="0"/>
                </a:ext>
              </a:extLst>
            </a:blip>
            <a:srcRect l="22548" t="20731" r="42565" b="11311"/>
            <a:stretch/>
          </p:blipFill>
          <p:spPr>
            <a:xfrm>
              <a:off x="4801467" y="1460393"/>
              <a:ext cx="2912978" cy="3190240"/>
            </a:xfrm>
            <a:prstGeom prst="rect">
              <a:avLst/>
            </a:prstGeom>
          </p:spPr>
        </p:pic>
        <p:sp>
          <p:nvSpPr>
            <p:cNvPr id="12" name="Rectangle 11"/>
            <p:cNvSpPr/>
            <p:nvPr/>
          </p:nvSpPr>
          <p:spPr>
            <a:xfrm>
              <a:off x="4881093" y="1481070"/>
              <a:ext cx="193183" cy="231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733364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03031"/>
            <a:ext cx="12192000" cy="707886"/>
          </a:xfrm>
          <a:prstGeom prst="rect">
            <a:avLst/>
          </a:prstGeom>
          <a:solidFill>
            <a:srgbClr val="A66BD3"/>
          </a:solidFill>
          <a:ln w="28575">
            <a:solidFill>
              <a:srgbClr val="7030A0"/>
            </a:solidFill>
          </a:ln>
        </p:spPr>
        <p:txBody>
          <a:bodyPr wrap="square" rtlCol="0">
            <a:spAutoFit/>
          </a:bodyPr>
          <a:lstStyle/>
          <a:p>
            <a:pPr algn="ctr"/>
            <a:r>
              <a:rPr lang="en-GB" sz="4000" dirty="0" smtClean="0"/>
              <a:t>Introduction</a:t>
            </a:r>
            <a:endParaRPr lang="en-GB" sz="4000" dirty="0"/>
          </a:p>
        </p:txBody>
      </p:sp>
      <p:sp>
        <p:nvSpPr>
          <p:cNvPr id="3" name="TextBox 2"/>
          <p:cNvSpPr txBox="1"/>
          <p:nvPr/>
        </p:nvSpPr>
        <p:spPr>
          <a:xfrm>
            <a:off x="285643" y="1017644"/>
            <a:ext cx="11735830"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Cue-exposure therapy (CET) is a behavioural treatment that uses Pavlovian extinction.  </a:t>
            </a:r>
            <a:endParaRPr lang="en-GB" dirty="0"/>
          </a:p>
        </p:txBody>
      </p:sp>
      <p:sp>
        <p:nvSpPr>
          <p:cNvPr id="4" name="TextBox 3"/>
          <p:cNvSpPr txBox="1"/>
          <p:nvPr/>
        </p:nvSpPr>
        <p:spPr>
          <a:xfrm>
            <a:off x="285644" y="1486555"/>
            <a:ext cx="11274778"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t>During CET, patients are exposed to alcohol-related cues in extinction to weaken the CS-US associations to reduce chances of relapse.  </a:t>
            </a:r>
            <a:endParaRPr lang="en-GB" dirty="0"/>
          </a:p>
        </p:txBody>
      </p:sp>
      <p:sp>
        <p:nvSpPr>
          <p:cNvPr id="5" name="TextBox 4"/>
          <p:cNvSpPr txBox="1"/>
          <p:nvPr/>
        </p:nvSpPr>
        <p:spPr>
          <a:xfrm>
            <a:off x="285643" y="2132886"/>
            <a:ext cx="11673065" cy="923330"/>
          </a:xfrm>
          <a:prstGeom prst="rect">
            <a:avLst/>
          </a:prstGeom>
          <a:noFill/>
        </p:spPr>
        <p:txBody>
          <a:bodyPr wrap="square" rtlCol="0">
            <a:spAutoFit/>
          </a:bodyPr>
          <a:lstStyle/>
          <a:p>
            <a:pPr marL="285750" indent="-285750">
              <a:buFont typeface="Arial" panose="020B0604020202020204" pitchFamily="34" charset="0"/>
              <a:buChar char="•"/>
            </a:pPr>
            <a:r>
              <a:rPr lang="en-GB" dirty="0" smtClean="0"/>
              <a:t>CET has been shown to be successful for the treatment of anxiety disorders (and binge eating disorder), but the same level of success has not been demonstrated for alcohol dependence (Conklin &amp; Tiffany, 2002; </a:t>
            </a:r>
            <a:r>
              <a:rPr lang="en-GB" dirty="0" err="1" smtClean="0"/>
              <a:t>Koskina</a:t>
            </a:r>
            <a:r>
              <a:rPr lang="en-GB" dirty="0" smtClean="0"/>
              <a:t> et al., 2017; Martinez-</a:t>
            </a:r>
            <a:r>
              <a:rPr lang="en-GB" dirty="0" err="1" smtClean="0"/>
              <a:t>Mallen</a:t>
            </a:r>
            <a:r>
              <a:rPr lang="en-GB" dirty="0" smtClean="0"/>
              <a:t> et al., 2007; </a:t>
            </a:r>
            <a:r>
              <a:rPr lang="en-GB" dirty="0" err="1" smtClean="0"/>
              <a:t>Mellentin</a:t>
            </a:r>
            <a:r>
              <a:rPr lang="en-GB" dirty="0" smtClean="0"/>
              <a:t> et al., 2017; Norton &amp; Price, 2007). </a:t>
            </a:r>
            <a:endParaRPr lang="en-GB" dirty="0"/>
          </a:p>
        </p:txBody>
      </p:sp>
      <p:sp>
        <p:nvSpPr>
          <p:cNvPr id="6" name="TextBox 5"/>
          <p:cNvSpPr txBox="1"/>
          <p:nvPr/>
        </p:nvSpPr>
        <p:spPr>
          <a:xfrm>
            <a:off x="-244555" y="3364090"/>
            <a:ext cx="12733457" cy="369332"/>
          </a:xfrm>
          <a:prstGeom prst="rect">
            <a:avLst/>
          </a:prstGeom>
          <a:noFill/>
        </p:spPr>
        <p:txBody>
          <a:bodyPr wrap="square" rtlCol="0">
            <a:spAutoFit/>
          </a:bodyPr>
          <a:lstStyle/>
          <a:p>
            <a:pPr algn="ctr"/>
            <a:r>
              <a:rPr lang="en-GB" dirty="0" smtClean="0">
                <a:solidFill>
                  <a:srgbClr val="7030A0"/>
                </a:solidFill>
              </a:rPr>
              <a:t>Is there something different between alcohol-dependent and non-dependent individuals in their Pavlovian conditioning? </a:t>
            </a:r>
            <a:endParaRPr lang="en-GB" dirty="0">
              <a:solidFill>
                <a:srgbClr val="7030A0"/>
              </a:solidFill>
            </a:endParaRPr>
          </a:p>
        </p:txBody>
      </p:sp>
      <p:sp>
        <p:nvSpPr>
          <p:cNvPr id="7" name="TextBox 6"/>
          <p:cNvSpPr txBox="1"/>
          <p:nvPr/>
        </p:nvSpPr>
        <p:spPr>
          <a:xfrm>
            <a:off x="285643" y="4159862"/>
            <a:ext cx="11274779" cy="646331"/>
          </a:xfrm>
          <a:prstGeom prst="rect">
            <a:avLst/>
          </a:prstGeom>
          <a:noFill/>
        </p:spPr>
        <p:txBody>
          <a:bodyPr wrap="square" rtlCol="0">
            <a:spAutoFit/>
          </a:bodyPr>
          <a:lstStyle/>
          <a:p>
            <a:r>
              <a:rPr lang="en-GB" dirty="0" smtClean="0">
                <a:solidFill>
                  <a:srgbClr val="7030A0"/>
                </a:solidFill>
              </a:rPr>
              <a:t>Aim: </a:t>
            </a:r>
            <a:r>
              <a:rPr lang="en-GB" dirty="0" smtClean="0"/>
              <a:t>to see if there are differences in Pavlovian acquisition, extinction, and response recovery between alcohol-dependent and healthy controls.  </a:t>
            </a:r>
            <a:endParaRPr lang="en-GB" dirty="0"/>
          </a:p>
        </p:txBody>
      </p:sp>
      <p:sp>
        <p:nvSpPr>
          <p:cNvPr id="8" name="TextBox 7"/>
          <p:cNvSpPr txBox="1"/>
          <p:nvPr/>
        </p:nvSpPr>
        <p:spPr>
          <a:xfrm>
            <a:off x="168996" y="4975914"/>
            <a:ext cx="11906357" cy="1477328"/>
          </a:xfrm>
          <a:prstGeom prst="rect">
            <a:avLst/>
          </a:prstGeom>
          <a:noFill/>
        </p:spPr>
        <p:txBody>
          <a:bodyPr wrap="square" rtlCol="0">
            <a:spAutoFit/>
          </a:bodyPr>
          <a:lstStyle/>
          <a:p>
            <a:r>
              <a:rPr lang="en-GB" dirty="0" smtClean="0">
                <a:solidFill>
                  <a:srgbClr val="7030A0"/>
                </a:solidFill>
              </a:rPr>
              <a:t>Hypotheses:</a:t>
            </a:r>
          </a:p>
          <a:p>
            <a:pPr marL="342900" lvl="0" indent="-342900">
              <a:buFont typeface="+mj-lt"/>
              <a:buAutoNum type="arabicParenR"/>
            </a:pPr>
            <a:r>
              <a:rPr lang="en-GB" dirty="0"/>
              <a:t>The alcohol-dependent group compared to the control group will have equivalent rates of acquisition learning.</a:t>
            </a:r>
          </a:p>
          <a:p>
            <a:pPr marL="342900" lvl="0" indent="-342900">
              <a:buFont typeface="+mj-lt"/>
              <a:buAutoNum type="arabicParenR"/>
            </a:pPr>
            <a:r>
              <a:rPr lang="en-GB" dirty="0"/>
              <a:t>The alcohol-dependent group would have slower a rate of extinction of the CS-US pairings compared to the control group.</a:t>
            </a:r>
          </a:p>
          <a:p>
            <a:pPr marL="342900" lvl="0" indent="-342900">
              <a:buFont typeface="+mj-lt"/>
              <a:buAutoNum type="arabicParenR"/>
            </a:pPr>
            <a:r>
              <a:rPr lang="en-GB" dirty="0"/>
              <a:t>The alcohol-dependent group would have greater response recovery of the CS-US pairings compared to the control group.  </a:t>
            </a:r>
          </a:p>
          <a:p>
            <a:endParaRPr lang="en-GB" dirty="0"/>
          </a:p>
        </p:txBody>
      </p:sp>
    </p:spTree>
    <p:extLst>
      <p:ext uri="{BB962C8B-B14F-4D97-AF65-F5344CB8AC3E}">
        <p14:creationId xmlns:p14="http://schemas.microsoft.com/office/powerpoint/2010/main" val="270590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03031"/>
            <a:ext cx="12192000" cy="707886"/>
          </a:xfrm>
          <a:prstGeom prst="rect">
            <a:avLst/>
          </a:prstGeom>
          <a:solidFill>
            <a:srgbClr val="A66BD3"/>
          </a:solidFill>
          <a:ln w="28575">
            <a:solidFill>
              <a:srgbClr val="7030A0"/>
            </a:solidFill>
          </a:ln>
        </p:spPr>
        <p:txBody>
          <a:bodyPr wrap="square" rtlCol="0">
            <a:spAutoFit/>
          </a:bodyPr>
          <a:lstStyle/>
          <a:p>
            <a:pPr algn="ctr"/>
            <a:r>
              <a:rPr lang="en-GB" sz="4000" dirty="0" smtClean="0"/>
              <a:t>Methods</a:t>
            </a:r>
            <a:endParaRPr lang="en-GB" sz="4000" dirty="0"/>
          </a:p>
        </p:txBody>
      </p:sp>
      <p:pic>
        <p:nvPicPr>
          <p:cNvPr id="3" name="Picture 2"/>
          <p:cNvPicPr/>
          <p:nvPr/>
        </p:nvPicPr>
        <p:blipFill rotWithShape="1">
          <a:blip r:embed="rId3">
            <a:extLst>
              <a:ext uri="{28A0092B-C50C-407E-A947-70E740481C1C}">
                <a14:useLocalDpi xmlns:a14="http://schemas.microsoft.com/office/drawing/2010/main" val="0"/>
              </a:ext>
            </a:extLst>
          </a:blip>
          <a:srcRect l="29181" t="32526" r="26178" b="42825"/>
          <a:stretch/>
        </p:blipFill>
        <p:spPr>
          <a:xfrm>
            <a:off x="113556" y="1573450"/>
            <a:ext cx="6327273" cy="2984902"/>
          </a:xfrm>
          <a:prstGeom prst="rect">
            <a:avLst/>
          </a:prstGeom>
        </p:spPr>
      </p:pic>
      <p:pic>
        <p:nvPicPr>
          <p:cNvPr id="4" name="Picture 3"/>
          <p:cNvPicPr>
            <a:picLocks noChangeAspect="1"/>
          </p:cNvPicPr>
          <p:nvPr/>
        </p:nvPicPr>
        <p:blipFill rotWithShape="1">
          <a:blip r:embed="rId4"/>
          <a:srcRect l="19437" t="35486" r="37042" b="42719"/>
          <a:stretch/>
        </p:blipFill>
        <p:spPr>
          <a:xfrm>
            <a:off x="4808851" y="4681182"/>
            <a:ext cx="7209587" cy="2070827"/>
          </a:xfrm>
          <a:prstGeom prst="rect">
            <a:avLst/>
          </a:prstGeom>
        </p:spPr>
      </p:pic>
      <p:sp>
        <p:nvSpPr>
          <p:cNvPr id="5" name="TextBox 4"/>
          <p:cNvSpPr txBox="1"/>
          <p:nvPr/>
        </p:nvSpPr>
        <p:spPr>
          <a:xfrm>
            <a:off x="0" y="965915"/>
            <a:ext cx="11681138" cy="646331"/>
          </a:xfrm>
          <a:prstGeom prst="rect">
            <a:avLst/>
          </a:prstGeom>
          <a:noFill/>
        </p:spPr>
        <p:txBody>
          <a:bodyPr wrap="square" rtlCol="0">
            <a:spAutoFit/>
          </a:bodyPr>
          <a:lstStyle/>
          <a:p>
            <a:r>
              <a:rPr lang="en-GB" dirty="0" smtClean="0">
                <a:solidFill>
                  <a:srgbClr val="7030A0"/>
                </a:solidFill>
              </a:rPr>
              <a:t>Participants:</a:t>
            </a:r>
            <a:r>
              <a:rPr lang="en-GB" dirty="0" smtClean="0"/>
              <a:t> </a:t>
            </a:r>
            <a:r>
              <a:rPr lang="en-GB" dirty="0"/>
              <a:t>102 participants (62 male, 40 female) with a mean age of 41.3 years (SD = 11.9, range = 21 – 81) completed the experiment. </a:t>
            </a:r>
          </a:p>
        </p:txBody>
      </p:sp>
      <p:sp>
        <p:nvSpPr>
          <p:cNvPr id="6" name="TextBox 5"/>
          <p:cNvSpPr txBox="1"/>
          <p:nvPr/>
        </p:nvSpPr>
        <p:spPr>
          <a:xfrm>
            <a:off x="6375041" y="1573450"/>
            <a:ext cx="5816959"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t>Participants had to learn the associations between cues and the colour flashed by the sensor.</a:t>
            </a:r>
            <a:endParaRPr lang="en-GB" dirty="0"/>
          </a:p>
        </p:txBody>
      </p:sp>
      <p:sp>
        <p:nvSpPr>
          <p:cNvPr id="7" name="TextBox 6"/>
          <p:cNvSpPr txBox="1"/>
          <p:nvPr/>
        </p:nvSpPr>
        <p:spPr>
          <a:xfrm>
            <a:off x="6393062" y="2266801"/>
            <a:ext cx="5625376" cy="923330"/>
          </a:xfrm>
          <a:prstGeom prst="rect">
            <a:avLst/>
          </a:prstGeom>
          <a:noFill/>
        </p:spPr>
        <p:txBody>
          <a:bodyPr wrap="square" rtlCol="0">
            <a:spAutoFit/>
          </a:bodyPr>
          <a:lstStyle/>
          <a:p>
            <a:pPr marL="285750" indent="-285750">
              <a:buFont typeface="Arial" panose="020B0604020202020204" pitchFamily="34" charset="0"/>
              <a:buChar char="•"/>
            </a:pPr>
            <a:r>
              <a:rPr lang="en-GB" dirty="0" smtClean="0"/>
              <a:t>Some cues made the sensor flash red and some green. Participants started off guessing, but over time learnt the associations.</a:t>
            </a:r>
            <a:endParaRPr lang="en-GB" dirty="0"/>
          </a:p>
        </p:txBody>
      </p:sp>
      <p:sp>
        <p:nvSpPr>
          <p:cNvPr id="8" name="TextBox 7"/>
          <p:cNvSpPr txBox="1"/>
          <p:nvPr/>
        </p:nvSpPr>
        <p:spPr>
          <a:xfrm>
            <a:off x="6440829" y="3265815"/>
            <a:ext cx="4995995"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Participants had to press the ‘R’ key or ‘G’ key. </a:t>
            </a:r>
            <a:endParaRPr lang="en-GB" dirty="0"/>
          </a:p>
        </p:txBody>
      </p:sp>
      <p:sp>
        <p:nvSpPr>
          <p:cNvPr id="10" name="TextBox 9"/>
          <p:cNvSpPr txBox="1"/>
          <p:nvPr/>
        </p:nvSpPr>
        <p:spPr>
          <a:xfrm>
            <a:off x="113556" y="4804012"/>
            <a:ext cx="4695295" cy="1969770"/>
          </a:xfrm>
          <a:prstGeom prst="rect">
            <a:avLst/>
          </a:prstGeom>
          <a:noFill/>
        </p:spPr>
        <p:txBody>
          <a:bodyPr wrap="square" rtlCol="0">
            <a:spAutoFit/>
          </a:bodyPr>
          <a:lstStyle/>
          <a:p>
            <a:pPr marL="285750" indent="-285750">
              <a:buFont typeface="Arial" panose="020B0604020202020204" pitchFamily="34" charset="0"/>
              <a:buChar char="•"/>
            </a:pPr>
            <a:r>
              <a:rPr lang="en-GB" dirty="0" smtClean="0"/>
              <a:t>In context A participants learned the CS-US</a:t>
            </a:r>
          </a:p>
          <a:p>
            <a:pPr marL="285750" indent="-285750">
              <a:buFont typeface="Arial" panose="020B0604020202020204" pitchFamily="34" charset="0"/>
              <a:buChar char="•"/>
            </a:pPr>
            <a:r>
              <a:rPr lang="en-GB" dirty="0" smtClean="0"/>
              <a:t>In context B cue A changed to no outcome (extinction)</a:t>
            </a:r>
          </a:p>
          <a:p>
            <a:r>
              <a:rPr lang="en-GB" sz="1600" dirty="0" smtClean="0"/>
              <a:t>- Cue G was also presented after extinction training to measure context inhibition (summation test)</a:t>
            </a:r>
          </a:p>
          <a:p>
            <a:pPr marL="285750" indent="-285750">
              <a:buFont typeface="Arial" panose="020B0604020202020204" pitchFamily="34" charset="0"/>
              <a:buChar char="•"/>
            </a:pPr>
            <a:r>
              <a:rPr lang="en-GB" dirty="0" smtClean="0"/>
              <a:t>In context C cue A was presented in a novel context </a:t>
            </a:r>
            <a:endParaRPr lang="en-GB" dirty="0"/>
          </a:p>
        </p:txBody>
      </p:sp>
    </p:spTree>
    <p:extLst>
      <p:ext uri="{BB962C8B-B14F-4D97-AF65-F5344CB8AC3E}">
        <p14:creationId xmlns:p14="http://schemas.microsoft.com/office/powerpoint/2010/main" val="991435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03031"/>
            <a:ext cx="12192000" cy="707886"/>
          </a:xfrm>
          <a:prstGeom prst="rect">
            <a:avLst/>
          </a:prstGeom>
          <a:solidFill>
            <a:srgbClr val="A66BD3"/>
          </a:solidFill>
          <a:ln w="28575">
            <a:solidFill>
              <a:srgbClr val="7030A0"/>
            </a:solidFill>
          </a:ln>
        </p:spPr>
        <p:txBody>
          <a:bodyPr wrap="square" rtlCol="0">
            <a:spAutoFit/>
          </a:bodyPr>
          <a:lstStyle/>
          <a:p>
            <a:pPr algn="ctr"/>
            <a:r>
              <a:rPr lang="en-GB" sz="4000" dirty="0" smtClean="0"/>
              <a:t>Results and Discussion</a:t>
            </a:r>
            <a:endParaRPr lang="en-GB" sz="4000" dirty="0"/>
          </a:p>
        </p:txBody>
      </p:sp>
      <p:graphicFrame>
        <p:nvGraphicFramePr>
          <p:cNvPr id="3" name="Chart 2"/>
          <p:cNvGraphicFramePr/>
          <p:nvPr>
            <p:extLst>
              <p:ext uri="{D42A27DB-BD31-4B8C-83A1-F6EECF244321}">
                <p14:modId xmlns:p14="http://schemas.microsoft.com/office/powerpoint/2010/main" val="3342004870"/>
              </p:ext>
            </p:extLst>
          </p:nvPr>
        </p:nvGraphicFramePr>
        <p:xfrm>
          <a:off x="373071" y="948279"/>
          <a:ext cx="5540062" cy="29686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p:nvPr>
            <p:extLst>
              <p:ext uri="{D42A27DB-BD31-4B8C-83A1-F6EECF244321}">
                <p14:modId xmlns:p14="http://schemas.microsoft.com/office/powerpoint/2010/main" val="1863463695"/>
              </p:ext>
            </p:extLst>
          </p:nvPr>
        </p:nvGraphicFramePr>
        <p:xfrm>
          <a:off x="6026896" y="948278"/>
          <a:ext cx="5771882" cy="296863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3439236" y="1119116"/>
            <a:ext cx="887105" cy="369332"/>
          </a:xfrm>
          <a:prstGeom prst="rect">
            <a:avLst/>
          </a:prstGeom>
          <a:noFill/>
        </p:spPr>
        <p:txBody>
          <a:bodyPr wrap="square" rtlCol="0">
            <a:spAutoFit/>
          </a:bodyPr>
          <a:lstStyle/>
          <a:p>
            <a:r>
              <a:rPr lang="en-GB" dirty="0" smtClean="0">
                <a:solidFill>
                  <a:srgbClr val="7030A0"/>
                </a:solidFill>
              </a:rPr>
              <a:t>Cue A</a:t>
            </a:r>
            <a:endParaRPr lang="en-GB" dirty="0">
              <a:solidFill>
                <a:srgbClr val="7030A0"/>
              </a:solidFill>
            </a:endParaRPr>
          </a:p>
        </p:txBody>
      </p:sp>
      <p:sp>
        <p:nvSpPr>
          <p:cNvPr id="6" name="TextBox 5"/>
          <p:cNvSpPr txBox="1"/>
          <p:nvPr/>
        </p:nvSpPr>
        <p:spPr>
          <a:xfrm>
            <a:off x="7194613" y="1119116"/>
            <a:ext cx="887105" cy="369332"/>
          </a:xfrm>
          <a:prstGeom prst="rect">
            <a:avLst/>
          </a:prstGeom>
          <a:noFill/>
        </p:spPr>
        <p:txBody>
          <a:bodyPr wrap="square" rtlCol="0">
            <a:spAutoFit/>
          </a:bodyPr>
          <a:lstStyle/>
          <a:p>
            <a:r>
              <a:rPr lang="en-GB" dirty="0" smtClean="0">
                <a:solidFill>
                  <a:srgbClr val="7030A0"/>
                </a:solidFill>
              </a:rPr>
              <a:t>Cue G</a:t>
            </a:r>
            <a:endParaRPr lang="en-GB" dirty="0">
              <a:solidFill>
                <a:srgbClr val="7030A0"/>
              </a:solidFill>
            </a:endParaRPr>
          </a:p>
        </p:txBody>
      </p:sp>
      <p:sp>
        <p:nvSpPr>
          <p:cNvPr id="7" name="TextBox 6"/>
          <p:cNvSpPr txBox="1"/>
          <p:nvPr/>
        </p:nvSpPr>
        <p:spPr>
          <a:xfrm>
            <a:off x="281637" y="3916908"/>
            <a:ext cx="5263455" cy="1200329"/>
          </a:xfrm>
          <a:prstGeom prst="rect">
            <a:avLst/>
          </a:prstGeom>
          <a:noFill/>
        </p:spPr>
        <p:txBody>
          <a:bodyPr wrap="square" rtlCol="0">
            <a:spAutoFit/>
          </a:bodyPr>
          <a:lstStyle/>
          <a:p>
            <a:r>
              <a:rPr lang="en-GB" dirty="0" smtClean="0"/>
              <a:t>There was successful acquisition </a:t>
            </a:r>
            <a:r>
              <a:rPr lang="en-GB" dirty="0" smtClean="0">
                <a:solidFill>
                  <a:srgbClr val="7030A0"/>
                </a:solidFill>
              </a:rPr>
              <a:t>[</a:t>
            </a:r>
            <a:r>
              <a:rPr lang="en-GB" i="1" dirty="0" smtClean="0">
                <a:solidFill>
                  <a:srgbClr val="7030A0"/>
                </a:solidFill>
              </a:rPr>
              <a:t>F</a:t>
            </a:r>
            <a:r>
              <a:rPr lang="en-GB" dirty="0" smtClean="0">
                <a:solidFill>
                  <a:srgbClr val="7030A0"/>
                </a:solidFill>
              </a:rPr>
              <a:t> (3.47, 347) = 16.7, </a:t>
            </a:r>
            <a:r>
              <a:rPr lang="en-GB" i="1" dirty="0" smtClean="0">
                <a:solidFill>
                  <a:srgbClr val="7030A0"/>
                </a:solidFill>
              </a:rPr>
              <a:t>p</a:t>
            </a:r>
            <a:r>
              <a:rPr lang="en-GB" dirty="0" smtClean="0">
                <a:solidFill>
                  <a:srgbClr val="7030A0"/>
                </a:solidFill>
              </a:rPr>
              <a:t> &lt; .001]</a:t>
            </a:r>
            <a:r>
              <a:rPr lang="en-GB" dirty="0" smtClean="0"/>
              <a:t>, extinction </a:t>
            </a:r>
            <a:r>
              <a:rPr lang="en-GB" dirty="0" smtClean="0">
                <a:solidFill>
                  <a:srgbClr val="7030A0"/>
                </a:solidFill>
              </a:rPr>
              <a:t>[</a:t>
            </a:r>
            <a:r>
              <a:rPr lang="en-GB" i="1" dirty="0" smtClean="0">
                <a:solidFill>
                  <a:srgbClr val="7030A0"/>
                </a:solidFill>
              </a:rPr>
              <a:t>F</a:t>
            </a:r>
            <a:r>
              <a:rPr lang="en-GB" dirty="0" smtClean="0">
                <a:solidFill>
                  <a:srgbClr val="7030A0"/>
                </a:solidFill>
              </a:rPr>
              <a:t> (3.09, 309) = 80.6, </a:t>
            </a:r>
            <a:r>
              <a:rPr lang="en-GB" i="1" dirty="0" smtClean="0">
                <a:solidFill>
                  <a:srgbClr val="7030A0"/>
                </a:solidFill>
              </a:rPr>
              <a:t>p</a:t>
            </a:r>
            <a:r>
              <a:rPr lang="en-GB" dirty="0" smtClean="0">
                <a:solidFill>
                  <a:srgbClr val="7030A0"/>
                </a:solidFill>
              </a:rPr>
              <a:t> &lt; .001]</a:t>
            </a:r>
            <a:r>
              <a:rPr lang="en-GB" dirty="0" smtClean="0"/>
              <a:t>, and response recovery </a:t>
            </a:r>
            <a:r>
              <a:rPr lang="en-GB" dirty="0" smtClean="0">
                <a:solidFill>
                  <a:srgbClr val="7030A0"/>
                </a:solidFill>
              </a:rPr>
              <a:t>[</a:t>
            </a:r>
            <a:r>
              <a:rPr lang="en-GB" i="1" dirty="0" smtClean="0">
                <a:solidFill>
                  <a:srgbClr val="7030A0"/>
                </a:solidFill>
              </a:rPr>
              <a:t>F</a:t>
            </a:r>
            <a:r>
              <a:rPr lang="en-GB" dirty="0" smtClean="0">
                <a:solidFill>
                  <a:srgbClr val="7030A0"/>
                </a:solidFill>
              </a:rPr>
              <a:t> (1, 100) = 14.1, </a:t>
            </a:r>
            <a:r>
              <a:rPr lang="en-GB" i="1" dirty="0" smtClean="0">
                <a:solidFill>
                  <a:srgbClr val="7030A0"/>
                </a:solidFill>
              </a:rPr>
              <a:t>p</a:t>
            </a:r>
            <a:r>
              <a:rPr lang="en-GB" dirty="0" smtClean="0">
                <a:solidFill>
                  <a:srgbClr val="7030A0"/>
                </a:solidFill>
              </a:rPr>
              <a:t> &lt; .001] </a:t>
            </a:r>
            <a:r>
              <a:rPr lang="en-GB" dirty="0" smtClean="0"/>
              <a:t>for cue A</a:t>
            </a:r>
            <a:endParaRPr lang="en-GB" dirty="0"/>
          </a:p>
        </p:txBody>
      </p:sp>
      <p:sp>
        <p:nvSpPr>
          <p:cNvPr id="8" name="TextBox 7"/>
          <p:cNvSpPr txBox="1"/>
          <p:nvPr/>
        </p:nvSpPr>
        <p:spPr>
          <a:xfrm>
            <a:off x="281637" y="5017659"/>
            <a:ext cx="5540062" cy="646331"/>
          </a:xfrm>
          <a:prstGeom prst="rect">
            <a:avLst/>
          </a:prstGeom>
          <a:noFill/>
        </p:spPr>
        <p:txBody>
          <a:bodyPr wrap="square" rtlCol="0">
            <a:spAutoFit/>
          </a:bodyPr>
          <a:lstStyle/>
          <a:p>
            <a:r>
              <a:rPr lang="en-GB" dirty="0" smtClean="0"/>
              <a:t>There was no difference between groups at acquisition and response recovery rates </a:t>
            </a:r>
            <a:endParaRPr lang="en-GB" dirty="0"/>
          </a:p>
        </p:txBody>
      </p:sp>
      <p:sp>
        <p:nvSpPr>
          <p:cNvPr id="9" name="TextBox 8"/>
          <p:cNvSpPr txBox="1"/>
          <p:nvPr/>
        </p:nvSpPr>
        <p:spPr>
          <a:xfrm>
            <a:off x="281637" y="5593870"/>
            <a:ext cx="5277102" cy="646331"/>
          </a:xfrm>
          <a:prstGeom prst="rect">
            <a:avLst/>
          </a:prstGeom>
          <a:noFill/>
        </p:spPr>
        <p:txBody>
          <a:bodyPr wrap="square" rtlCol="0">
            <a:spAutoFit/>
          </a:bodyPr>
          <a:lstStyle/>
          <a:p>
            <a:r>
              <a:rPr lang="en-GB" dirty="0" smtClean="0"/>
              <a:t>There was a significant block*group interaction in the extinction data </a:t>
            </a:r>
            <a:r>
              <a:rPr lang="en-GB" dirty="0" smtClean="0">
                <a:solidFill>
                  <a:srgbClr val="7030A0"/>
                </a:solidFill>
              </a:rPr>
              <a:t>[</a:t>
            </a:r>
            <a:r>
              <a:rPr lang="en-GB" i="1" dirty="0" smtClean="0">
                <a:solidFill>
                  <a:srgbClr val="7030A0"/>
                </a:solidFill>
              </a:rPr>
              <a:t>F</a:t>
            </a:r>
            <a:r>
              <a:rPr lang="en-GB" dirty="0" smtClean="0">
                <a:solidFill>
                  <a:srgbClr val="7030A0"/>
                </a:solidFill>
              </a:rPr>
              <a:t> (3.09, 309) = 3.17, </a:t>
            </a:r>
            <a:r>
              <a:rPr lang="en-GB" i="1" dirty="0" smtClean="0">
                <a:solidFill>
                  <a:srgbClr val="7030A0"/>
                </a:solidFill>
              </a:rPr>
              <a:t>p</a:t>
            </a:r>
            <a:r>
              <a:rPr lang="en-GB" dirty="0" smtClean="0">
                <a:solidFill>
                  <a:srgbClr val="7030A0"/>
                </a:solidFill>
              </a:rPr>
              <a:t> &lt; .05]</a:t>
            </a:r>
            <a:endParaRPr lang="en-GB" dirty="0"/>
          </a:p>
        </p:txBody>
      </p:sp>
      <p:sp>
        <p:nvSpPr>
          <p:cNvPr id="10" name="TextBox 9"/>
          <p:cNvSpPr txBox="1"/>
          <p:nvPr/>
        </p:nvSpPr>
        <p:spPr>
          <a:xfrm>
            <a:off x="6026896" y="3916908"/>
            <a:ext cx="6065020" cy="923330"/>
          </a:xfrm>
          <a:prstGeom prst="rect">
            <a:avLst/>
          </a:prstGeom>
          <a:noFill/>
        </p:spPr>
        <p:txBody>
          <a:bodyPr wrap="square" rtlCol="0">
            <a:spAutoFit/>
          </a:bodyPr>
          <a:lstStyle/>
          <a:p>
            <a:r>
              <a:rPr lang="en-GB" dirty="0" smtClean="0"/>
              <a:t>There was successful acquisition of cue G </a:t>
            </a:r>
            <a:r>
              <a:rPr lang="en-GB" dirty="0" smtClean="0">
                <a:solidFill>
                  <a:srgbClr val="7030A0"/>
                </a:solidFill>
              </a:rPr>
              <a:t>[</a:t>
            </a:r>
            <a:r>
              <a:rPr lang="en-GB" i="1" dirty="0" smtClean="0">
                <a:solidFill>
                  <a:srgbClr val="7030A0"/>
                </a:solidFill>
              </a:rPr>
              <a:t>F</a:t>
            </a:r>
            <a:r>
              <a:rPr lang="en-GB" dirty="0" smtClean="0">
                <a:solidFill>
                  <a:srgbClr val="7030A0"/>
                </a:solidFill>
              </a:rPr>
              <a:t> (3.56, 355) = 26.9, </a:t>
            </a:r>
            <a:r>
              <a:rPr lang="en-GB" i="1" dirty="0" smtClean="0">
                <a:solidFill>
                  <a:srgbClr val="7030A0"/>
                </a:solidFill>
              </a:rPr>
              <a:t>p</a:t>
            </a:r>
            <a:r>
              <a:rPr lang="en-GB" dirty="0" smtClean="0">
                <a:solidFill>
                  <a:srgbClr val="7030A0"/>
                </a:solidFill>
              </a:rPr>
              <a:t> &lt; .001]</a:t>
            </a:r>
            <a:r>
              <a:rPr lang="en-GB" dirty="0" smtClean="0"/>
              <a:t> and context inhibition learning </a:t>
            </a:r>
            <a:r>
              <a:rPr lang="en-GB" dirty="0" smtClean="0">
                <a:solidFill>
                  <a:srgbClr val="7030A0"/>
                </a:solidFill>
              </a:rPr>
              <a:t>[</a:t>
            </a:r>
            <a:r>
              <a:rPr lang="en-GB" i="1" dirty="0" smtClean="0">
                <a:solidFill>
                  <a:srgbClr val="7030A0"/>
                </a:solidFill>
              </a:rPr>
              <a:t>F</a:t>
            </a:r>
            <a:r>
              <a:rPr lang="en-GB" dirty="0" smtClean="0">
                <a:solidFill>
                  <a:srgbClr val="7030A0"/>
                </a:solidFill>
              </a:rPr>
              <a:t> (1, 100) = 106, </a:t>
            </a:r>
            <a:r>
              <a:rPr lang="en-GB" i="1" dirty="0" smtClean="0">
                <a:solidFill>
                  <a:srgbClr val="7030A0"/>
                </a:solidFill>
              </a:rPr>
              <a:t>p</a:t>
            </a:r>
            <a:r>
              <a:rPr lang="en-GB" dirty="0" smtClean="0">
                <a:solidFill>
                  <a:srgbClr val="7030A0"/>
                </a:solidFill>
              </a:rPr>
              <a:t> &lt; .001]</a:t>
            </a:r>
            <a:r>
              <a:rPr lang="en-GB" dirty="0" smtClean="0"/>
              <a:t> </a:t>
            </a:r>
            <a:endParaRPr lang="en-GB" dirty="0"/>
          </a:p>
        </p:txBody>
      </p:sp>
      <p:sp>
        <p:nvSpPr>
          <p:cNvPr id="11" name="TextBox 10"/>
          <p:cNvSpPr txBox="1"/>
          <p:nvPr/>
        </p:nvSpPr>
        <p:spPr>
          <a:xfrm>
            <a:off x="6004566" y="4805178"/>
            <a:ext cx="5504597" cy="646331"/>
          </a:xfrm>
          <a:prstGeom prst="rect">
            <a:avLst/>
          </a:prstGeom>
          <a:noFill/>
        </p:spPr>
        <p:txBody>
          <a:bodyPr wrap="square" rtlCol="0">
            <a:spAutoFit/>
          </a:bodyPr>
          <a:lstStyle/>
          <a:p>
            <a:r>
              <a:rPr lang="en-GB" dirty="0" smtClean="0"/>
              <a:t>There was a difference between groups in acquisition </a:t>
            </a:r>
            <a:r>
              <a:rPr lang="en-GB" i="1" dirty="0" smtClean="0">
                <a:solidFill>
                  <a:srgbClr val="7030A0"/>
                </a:solidFill>
              </a:rPr>
              <a:t>F</a:t>
            </a:r>
            <a:r>
              <a:rPr lang="en-GB" dirty="0" smtClean="0">
                <a:solidFill>
                  <a:srgbClr val="7030A0"/>
                </a:solidFill>
              </a:rPr>
              <a:t> (1, 100) = 7.44, </a:t>
            </a:r>
            <a:r>
              <a:rPr lang="en-GB" i="1" dirty="0" smtClean="0">
                <a:solidFill>
                  <a:srgbClr val="7030A0"/>
                </a:solidFill>
              </a:rPr>
              <a:t>p</a:t>
            </a:r>
            <a:r>
              <a:rPr lang="en-GB" dirty="0" smtClean="0">
                <a:solidFill>
                  <a:srgbClr val="7030A0"/>
                </a:solidFill>
              </a:rPr>
              <a:t> &lt; .01]</a:t>
            </a:r>
            <a:r>
              <a:rPr lang="en-GB" dirty="0" smtClean="0"/>
              <a:t> , but not context inhibition. </a:t>
            </a:r>
            <a:endParaRPr lang="en-GB" dirty="0"/>
          </a:p>
        </p:txBody>
      </p:sp>
      <p:sp>
        <p:nvSpPr>
          <p:cNvPr id="12" name="TextBox 11"/>
          <p:cNvSpPr txBox="1"/>
          <p:nvPr/>
        </p:nvSpPr>
        <p:spPr>
          <a:xfrm>
            <a:off x="6026896" y="5917035"/>
            <a:ext cx="5885645" cy="646331"/>
          </a:xfrm>
          <a:prstGeom prst="rect">
            <a:avLst/>
          </a:prstGeom>
          <a:noFill/>
        </p:spPr>
        <p:txBody>
          <a:bodyPr wrap="square" rtlCol="0">
            <a:spAutoFit/>
          </a:bodyPr>
          <a:lstStyle/>
          <a:p>
            <a:r>
              <a:rPr lang="en-GB" dirty="0" smtClean="0">
                <a:solidFill>
                  <a:srgbClr val="7030A0"/>
                </a:solidFill>
              </a:rPr>
              <a:t>Conclusion: </a:t>
            </a:r>
            <a:r>
              <a:rPr lang="en-GB" dirty="0" smtClean="0"/>
              <a:t>alcohol-dependent patients have impaired CS-US learning with slower rates of acquisition and extinction. </a:t>
            </a:r>
            <a:endParaRPr lang="en-GB" dirty="0"/>
          </a:p>
        </p:txBody>
      </p:sp>
    </p:spTree>
    <p:extLst>
      <p:ext uri="{BB962C8B-B14F-4D97-AF65-F5344CB8AC3E}">
        <p14:creationId xmlns:p14="http://schemas.microsoft.com/office/powerpoint/2010/main" val="1720379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19" y="948690"/>
            <a:ext cx="11906361" cy="4247317"/>
          </a:xfrm>
          <a:prstGeom prst="rect">
            <a:avLst/>
          </a:prstGeom>
          <a:noFill/>
        </p:spPr>
        <p:txBody>
          <a:bodyPr wrap="square" rtlCol="0">
            <a:spAutoFit/>
          </a:bodyPr>
          <a:lstStyle/>
          <a:p>
            <a:pPr marL="285750" indent="-285750">
              <a:buFont typeface="Arial" panose="020B0604020202020204" pitchFamily="34" charset="0"/>
              <a:buChar char="•"/>
            </a:pPr>
            <a:r>
              <a:rPr lang="en-GB" dirty="0"/>
              <a:t>Conklin, C. A., &amp; Tiffany, S. T. (2002). Applying extinction research and theory to cue-exposure addiction treatments. </a:t>
            </a:r>
            <a:r>
              <a:rPr lang="en-GB" i="1" dirty="0"/>
              <a:t>Addiction</a:t>
            </a:r>
            <a:r>
              <a:rPr lang="en-GB" dirty="0"/>
              <a:t>, </a:t>
            </a:r>
            <a:r>
              <a:rPr lang="en-GB" i="1" dirty="0"/>
              <a:t>97</a:t>
            </a:r>
            <a:r>
              <a:rPr lang="en-GB" dirty="0"/>
              <a:t>(2), 155–167. </a:t>
            </a:r>
            <a:r>
              <a:rPr lang="en-GB" dirty="0">
                <a:hlinkClick r:id="rId2"/>
              </a:rPr>
              <a:t>https://</a:t>
            </a:r>
            <a:r>
              <a:rPr lang="en-GB" dirty="0" smtClean="0">
                <a:hlinkClick r:id="rId2"/>
              </a:rPr>
              <a:t>doi.org/10.1046/j.1360-0443.2002.00014.x</a:t>
            </a:r>
            <a:endParaRPr lang="en-GB" dirty="0" smtClean="0"/>
          </a:p>
          <a:p>
            <a:endParaRPr lang="en-GB" dirty="0"/>
          </a:p>
          <a:p>
            <a:pPr marL="285750" indent="-285750">
              <a:buFont typeface="Arial" panose="020B0604020202020204" pitchFamily="34" charset="0"/>
              <a:buChar char="•"/>
            </a:pPr>
            <a:r>
              <a:rPr lang="en-GB" dirty="0" err="1"/>
              <a:t>Koskina</a:t>
            </a:r>
            <a:r>
              <a:rPr lang="en-GB" dirty="0"/>
              <a:t>, A., Campbell, I. C., &amp; Schmidt, U. (2013). Exposure therapy in eating disorders revisited. </a:t>
            </a:r>
            <a:r>
              <a:rPr lang="en-GB" i="1" dirty="0"/>
              <a:t>Neuroscience and </a:t>
            </a:r>
            <a:r>
              <a:rPr lang="en-GB" i="1" dirty="0" err="1"/>
              <a:t>Biobehavioral</a:t>
            </a:r>
            <a:r>
              <a:rPr lang="en-GB" i="1" dirty="0"/>
              <a:t> Reviews</a:t>
            </a:r>
            <a:r>
              <a:rPr lang="en-GB" dirty="0"/>
              <a:t>, </a:t>
            </a:r>
            <a:r>
              <a:rPr lang="en-GB" i="1" dirty="0"/>
              <a:t>37</a:t>
            </a:r>
            <a:r>
              <a:rPr lang="en-GB" dirty="0"/>
              <a:t>(2), 193–208. </a:t>
            </a:r>
            <a:r>
              <a:rPr lang="en-GB" dirty="0">
                <a:hlinkClick r:id="rId3"/>
              </a:rPr>
              <a:t>https://</a:t>
            </a:r>
            <a:r>
              <a:rPr lang="en-GB" dirty="0" smtClean="0">
                <a:hlinkClick r:id="rId3"/>
              </a:rPr>
              <a:t>doi.org/10.1016/j.neubiorev.2012.11.010</a:t>
            </a: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Martinez-</a:t>
            </a:r>
            <a:r>
              <a:rPr lang="en-GB" dirty="0" err="1" smtClean="0"/>
              <a:t>Mallen</a:t>
            </a:r>
            <a:r>
              <a:rPr lang="en-GB" dirty="0" smtClean="0"/>
              <a:t> et al., (2007). </a:t>
            </a:r>
            <a:r>
              <a:rPr lang="en-GB" dirty="0"/>
              <a:t>Cue </a:t>
            </a:r>
            <a:r>
              <a:rPr lang="en-GB" dirty="0" smtClean="0"/>
              <a:t>exposure </a:t>
            </a:r>
            <a:r>
              <a:rPr lang="en-GB" dirty="0"/>
              <a:t>in the </a:t>
            </a:r>
            <a:r>
              <a:rPr lang="en-GB" dirty="0" smtClean="0"/>
              <a:t>treatment </a:t>
            </a:r>
            <a:r>
              <a:rPr lang="en-GB" dirty="0"/>
              <a:t>of </a:t>
            </a:r>
            <a:r>
              <a:rPr lang="en-GB" dirty="0" smtClean="0"/>
              <a:t>resistant </a:t>
            </a:r>
            <a:r>
              <a:rPr lang="en-GB" dirty="0"/>
              <a:t>a</a:t>
            </a:r>
            <a:r>
              <a:rPr lang="en-GB" dirty="0" smtClean="0"/>
              <a:t>dolescent </a:t>
            </a:r>
            <a:r>
              <a:rPr lang="en-GB" dirty="0"/>
              <a:t>b</a:t>
            </a:r>
            <a:r>
              <a:rPr lang="en-GB" dirty="0" smtClean="0"/>
              <a:t>ulimia nervosa. </a:t>
            </a:r>
            <a:r>
              <a:rPr lang="en-GB" i="1" dirty="0" smtClean="0"/>
              <a:t>International Journal of Eating Disorders, 40</a:t>
            </a:r>
            <a:r>
              <a:rPr lang="en-GB" dirty="0" smtClean="0"/>
              <a:t> (7), 596-601. </a:t>
            </a:r>
            <a:r>
              <a:rPr lang="en-GB" b="1" dirty="0">
                <a:hlinkClick r:id="rId4"/>
              </a:rPr>
              <a:t>https://doi.org/10.1002/eat.20423</a:t>
            </a:r>
            <a:endParaRPr lang="en-GB" dirty="0"/>
          </a:p>
          <a:p>
            <a:r>
              <a:rPr lang="en-GB" dirty="0"/>
              <a:t> </a:t>
            </a:r>
            <a:endParaRPr lang="en-GB" dirty="0" smtClean="0"/>
          </a:p>
          <a:p>
            <a:pPr marL="285750" indent="-285750">
              <a:buFont typeface="Arial" panose="020B0604020202020204" pitchFamily="34" charset="0"/>
              <a:buChar char="•"/>
            </a:pPr>
            <a:r>
              <a:rPr lang="en-GB" dirty="0" err="1"/>
              <a:t>Mellentin</a:t>
            </a:r>
            <a:r>
              <a:rPr lang="en-GB" dirty="0"/>
              <a:t>, A. I., </a:t>
            </a:r>
            <a:r>
              <a:rPr lang="en-GB" dirty="0" err="1"/>
              <a:t>Skøt</a:t>
            </a:r>
            <a:r>
              <a:rPr lang="en-GB" dirty="0"/>
              <a:t>, L., Nielsen, B., </a:t>
            </a:r>
            <a:r>
              <a:rPr lang="en-GB" dirty="0" err="1"/>
              <a:t>Schippers</a:t>
            </a:r>
            <a:r>
              <a:rPr lang="en-GB" dirty="0"/>
              <a:t>, G. M., Nielsen, A. S., </a:t>
            </a:r>
            <a:r>
              <a:rPr lang="en-GB" dirty="0" err="1"/>
              <a:t>Stenager</a:t>
            </a:r>
            <a:r>
              <a:rPr lang="en-GB" dirty="0"/>
              <a:t>, E., &amp; Juhl, C. (2017). Cue exposure therapy for the treatment of alcohol use disorders: A meta-analytic review. </a:t>
            </a:r>
            <a:r>
              <a:rPr lang="en-GB" i="1" dirty="0"/>
              <a:t>Clinical Psychology Review</a:t>
            </a:r>
            <a:r>
              <a:rPr lang="en-GB" dirty="0"/>
              <a:t>, </a:t>
            </a:r>
            <a:r>
              <a:rPr lang="en-GB" i="1" dirty="0"/>
              <a:t>57</a:t>
            </a:r>
            <a:r>
              <a:rPr lang="en-GB" dirty="0"/>
              <a:t>(March), 195–207. </a:t>
            </a:r>
            <a:r>
              <a:rPr lang="en-GB" dirty="0">
                <a:hlinkClick r:id="rId5"/>
              </a:rPr>
              <a:t>https://</a:t>
            </a:r>
            <a:r>
              <a:rPr lang="en-GB" dirty="0" smtClean="0">
                <a:hlinkClick r:id="rId5"/>
              </a:rPr>
              <a:t>doi.org/10.1016/j.cpr.2017.07.006</a:t>
            </a:r>
            <a:endParaRPr lang="en-GB" dirty="0" smtClean="0"/>
          </a:p>
          <a:p>
            <a:endParaRPr lang="en-GB" dirty="0"/>
          </a:p>
          <a:p>
            <a:pPr marL="285750" indent="-285750">
              <a:buFont typeface="Arial" panose="020B0604020202020204" pitchFamily="34" charset="0"/>
              <a:buChar char="•"/>
            </a:pPr>
            <a:r>
              <a:rPr lang="en-GB" dirty="0"/>
              <a:t>Norton, P. J., &amp; Price, E. C. (2007). A Meta-Analytic Review of Adult Cognitive-</a:t>
            </a:r>
            <a:r>
              <a:rPr lang="en-GB" dirty="0" err="1"/>
              <a:t>Behavioral</a:t>
            </a:r>
            <a:r>
              <a:rPr lang="en-GB" dirty="0"/>
              <a:t> Treatment Outcome Across the Anxiety Disorders. </a:t>
            </a:r>
            <a:r>
              <a:rPr lang="en-GB" i="1" dirty="0"/>
              <a:t>J </a:t>
            </a:r>
            <a:r>
              <a:rPr lang="en-GB" i="1" dirty="0" err="1"/>
              <a:t>Nerv</a:t>
            </a:r>
            <a:r>
              <a:rPr lang="en-GB" i="1" dirty="0"/>
              <a:t> </a:t>
            </a:r>
            <a:r>
              <a:rPr lang="en-GB" i="1" dirty="0" err="1"/>
              <a:t>Ment</a:t>
            </a:r>
            <a:r>
              <a:rPr lang="en-GB" i="1" dirty="0"/>
              <a:t> Dis</a:t>
            </a:r>
            <a:r>
              <a:rPr lang="en-GB" dirty="0"/>
              <a:t>, </a:t>
            </a:r>
            <a:r>
              <a:rPr lang="en-GB" i="1" dirty="0"/>
              <a:t>195</a:t>
            </a:r>
            <a:r>
              <a:rPr lang="en-GB" dirty="0"/>
              <a:t>(6), 521–531. </a:t>
            </a:r>
            <a:r>
              <a:rPr lang="en-GB" dirty="0">
                <a:hlinkClick r:id="rId6"/>
              </a:rPr>
              <a:t>https://</a:t>
            </a:r>
            <a:r>
              <a:rPr lang="en-GB" dirty="0" smtClean="0">
                <a:hlinkClick r:id="rId6"/>
              </a:rPr>
              <a:t>doi.org/10.1097/01.nmd.0000253843.70149.9a</a:t>
            </a:r>
            <a:endParaRPr lang="en-GB" dirty="0" smtClean="0"/>
          </a:p>
        </p:txBody>
      </p:sp>
      <p:sp>
        <p:nvSpPr>
          <p:cNvPr id="4" name="TextBox 3"/>
          <p:cNvSpPr txBox="1"/>
          <p:nvPr/>
        </p:nvSpPr>
        <p:spPr>
          <a:xfrm>
            <a:off x="0" y="103031"/>
            <a:ext cx="12192000" cy="707886"/>
          </a:xfrm>
          <a:prstGeom prst="rect">
            <a:avLst/>
          </a:prstGeom>
          <a:solidFill>
            <a:srgbClr val="A66BD3"/>
          </a:solidFill>
          <a:ln w="28575">
            <a:solidFill>
              <a:srgbClr val="7030A0"/>
            </a:solidFill>
          </a:ln>
        </p:spPr>
        <p:txBody>
          <a:bodyPr wrap="square" rtlCol="0">
            <a:spAutoFit/>
          </a:bodyPr>
          <a:lstStyle/>
          <a:p>
            <a:pPr algn="ctr"/>
            <a:r>
              <a:rPr lang="en-GB" sz="4000" dirty="0" smtClean="0"/>
              <a:t>References</a:t>
            </a:r>
            <a:endParaRPr lang="en-GB" sz="4000" dirty="0"/>
          </a:p>
        </p:txBody>
      </p:sp>
    </p:spTree>
    <p:extLst>
      <p:ext uri="{BB962C8B-B14F-4D97-AF65-F5344CB8AC3E}">
        <p14:creationId xmlns:p14="http://schemas.microsoft.com/office/powerpoint/2010/main" val="2585488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573</TotalTime>
  <Words>962</Words>
  <Application>Microsoft Office PowerPoint</Application>
  <PresentationFormat>Widescreen</PresentationFormat>
  <Paragraphs>66</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none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Buckfield C.</dc:creator>
  <cp:lastModifiedBy>Buckfield C.</cp:lastModifiedBy>
  <cp:revision>36</cp:revision>
  <dcterms:created xsi:type="dcterms:W3CDTF">2018-10-22T10:01:44Z</dcterms:created>
  <dcterms:modified xsi:type="dcterms:W3CDTF">2018-10-31T12:51:24Z</dcterms:modified>
</cp:coreProperties>
</file>