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lsm" ContentType="application/vnd.ms-excel.sheet.macroEnabled.12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9" r:id="rId1"/>
    <p:sldMasterId id="2147483837" r:id="rId2"/>
  </p:sldMasterIdLst>
  <p:notesMasterIdLst>
    <p:notesMasterId r:id="rId26"/>
  </p:notesMasterIdLst>
  <p:handoutMasterIdLst>
    <p:handoutMasterId r:id="rId27"/>
  </p:handoutMasterIdLst>
  <p:sldIdLst>
    <p:sldId id="256" r:id="rId3"/>
    <p:sldId id="498" r:id="rId4"/>
    <p:sldId id="500" r:id="rId5"/>
    <p:sldId id="480" r:id="rId6"/>
    <p:sldId id="484" r:id="rId7"/>
    <p:sldId id="510" r:id="rId8"/>
    <p:sldId id="513" r:id="rId9"/>
    <p:sldId id="481" r:id="rId10"/>
    <p:sldId id="507" r:id="rId11"/>
    <p:sldId id="482" r:id="rId12"/>
    <p:sldId id="483" r:id="rId13"/>
    <p:sldId id="488" r:id="rId14"/>
    <p:sldId id="509" r:id="rId15"/>
    <p:sldId id="477" r:id="rId16"/>
    <p:sldId id="476" r:id="rId17"/>
    <p:sldId id="508" r:id="rId18"/>
    <p:sldId id="466" r:id="rId19"/>
    <p:sldId id="467" r:id="rId20"/>
    <p:sldId id="491" r:id="rId21"/>
    <p:sldId id="511" r:id="rId22"/>
    <p:sldId id="506" r:id="rId23"/>
    <p:sldId id="512" r:id="rId24"/>
    <p:sldId id="493" r:id="rId2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35FF"/>
    <a:srgbClr val="FFB102"/>
    <a:srgbClr val="BF01B1"/>
    <a:srgbClr val="B85308"/>
    <a:srgbClr val="000000"/>
    <a:srgbClr val="DE6104"/>
    <a:srgbClr val="CB98FE"/>
    <a:srgbClr val="E9D1DD"/>
    <a:srgbClr val="FFD9D9"/>
    <a:srgbClr val="A3D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43" autoAdjust="0"/>
  </p:normalViewPr>
  <p:slideViewPr>
    <p:cSldViewPr>
      <p:cViewPr>
        <p:scale>
          <a:sx n="118" d="100"/>
          <a:sy n="118" d="100"/>
        </p:scale>
        <p:origin x="-720" y="1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0"/>
    </p:cViewPr>
  </p:sorterViewPr>
  <p:notesViewPr>
    <p:cSldViewPr showGuides="1">
      <p:cViewPr varScale="1">
        <p:scale>
          <a:sx n="79" d="100"/>
          <a:sy n="79" d="100"/>
        </p:scale>
        <p:origin x="-393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5.xlsm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684141600646535"/>
          <c:y val="0.0506181294861942"/>
          <c:w val="0.706524239812031"/>
          <c:h val="0.8233886632269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problem use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Men (N=3231)</c:v>
                </c:pt>
                <c:pt idx="1">
                  <c:v>Women (N=3432)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61.71</c:v>
                </c:pt>
                <c:pt idx="1">
                  <c:v>79.52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Past problem use</c:v>
                </c:pt>
              </c:strCache>
            </c:strRef>
          </c:tx>
          <c:spPr>
            <a:solidFill>
              <a:srgbClr val="BF01B1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Men (N=3231)</c:v>
                </c:pt>
                <c:pt idx="1">
                  <c:v>Women (N=3432)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13.59</c:v>
                </c:pt>
                <c:pt idx="1">
                  <c:v>9.0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Current problem use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Men (N=3231)</c:v>
                </c:pt>
                <c:pt idx="1">
                  <c:v>Women (N=3432)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11.14</c:v>
                </c:pt>
                <c:pt idx="1">
                  <c:v>5.859999999999999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Continuous problem use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Men (N=3231)</c:v>
                </c:pt>
                <c:pt idx="1">
                  <c:v>Women (N=3432)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13.56</c:v>
                </c:pt>
                <c:pt idx="1">
                  <c:v>5.619999999999999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2756424"/>
        <c:axId val="2082759544"/>
      </c:barChart>
      <c:catAx>
        <c:axId val="2082756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82759544"/>
        <c:crosses val="autoZero"/>
        <c:auto val="1"/>
        <c:lblAlgn val="ctr"/>
        <c:lblOffset val="100"/>
        <c:noMultiLvlLbl val="0"/>
      </c:catAx>
      <c:valAx>
        <c:axId val="20827595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82756424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83081645074029"/>
          <c:y val="0.0574140195479132"/>
          <c:w val="0.213661056847033"/>
          <c:h val="0.67335277764467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697723097112861"/>
          <c:y val="0.065"/>
          <c:w val="0.705685203412073"/>
          <c:h val="0.75981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FFB102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Hostility toward adults</c:v>
                </c:pt>
                <c:pt idx="1">
                  <c:v>Hostlity toward children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7.609999999999999</c:v>
                </c:pt>
                <c:pt idx="1">
                  <c:v>4.98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E835FF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Hostility toward adults</c:v>
                </c:pt>
                <c:pt idx="1">
                  <c:v>Hostlity toward children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5.359999999999999</c:v>
                </c:pt>
                <c:pt idx="1">
                  <c:v>4.4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2847640"/>
        <c:axId val="2082850616"/>
      </c:barChart>
      <c:catAx>
        <c:axId val="2082847640"/>
        <c:scaling>
          <c:orientation val="minMax"/>
        </c:scaling>
        <c:delete val="0"/>
        <c:axPos val="b"/>
        <c:majorTickMark val="out"/>
        <c:minorTickMark val="none"/>
        <c:tickLblPos val="nextTo"/>
        <c:crossAx val="2082850616"/>
        <c:crosses val="autoZero"/>
        <c:auto val="1"/>
        <c:lblAlgn val="ctr"/>
        <c:lblOffset val="100"/>
        <c:noMultiLvlLbl val="0"/>
      </c:catAx>
      <c:valAx>
        <c:axId val="2082850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82847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045751312336"/>
          <c:y val="0.284690698818898"/>
          <c:w val="0.182875820209974"/>
          <c:h val="0.30249360236220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684141600646535"/>
          <c:y val="0.0506181294861942"/>
          <c:w val="0.743983167719817"/>
          <c:h val="0.8233886632269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Anxious toward adults</c:v>
                </c:pt>
                <c:pt idx="1">
                  <c:v>Anxious toward children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9.19</c:v>
                </c:pt>
                <c:pt idx="1">
                  <c:v>9.38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BF01B1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Anxious toward adults</c:v>
                </c:pt>
                <c:pt idx="1">
                  <c:v>Anxious toward children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10.93</c:v>
                </c:pt>
                <c:pt idx="1">
                  <c:v>3.96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2886312"/>
        <c:axId val="2082889288"/>
      </c:barChart>
      <c:catAx>
        <c:axId val="2082886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82889288"/>
        <c:crosses val="autoZero"/>
        <c:auto val="1"/>
        <c:lblAlgn val="ctr"/>
        <c:lblOffset val="100"/>
        <c:noMultiLvlLbl val="0"/>
      </c:catAx>
      <c:valAx>
        <c:axId val="2082889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82886312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83081645074029"/>
          <c:y val="0.0574140195479132"/>
          <c:w val="0.213661056847033"/>
          <c:h val="0.67335277764467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694589735850392"/>
          <c:y val="0.0385144691807027"/>
          <c:w val="0.718103762814402"/>
          <c:h val="0.8187562319954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Cog11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Sheet1!$B$1:$D$1</c:f>
              <c:strCache>
                <c:ptCount val="3"/>
                <c:pt idx="0">
                  <c:v>Past</c:v>
                </c:pt>
                <c:pt idx="1">
                  <c:v>Current </c:v>
                </c:pt>
                <c:pt idx="2">
                  <c:v>Continous 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Anxious-adults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Sheet1!$B$1:$D$1</c:f>
              <c:strCache>
                <c:ptCount val="3"/>
                <c:pt idx="0">
                  <c:v>Past</c:v>
                </c:pt>
                <c:pt idx="1">
                  <c:v>Current </c:v>
                </c:pt>
                <c:pt idx="2">
                  <c:v>Continous 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0.76</c:v>
                </c:pt>
                <c:pt idx="1">
                  <c:v>0.87</c:v>
                </c:pt>
                <c:pt idx="2">
                  <c:v>0.94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Anxious-children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strRef>
              <c:f>Sheet1!$B$1:$D$1</c:f>
              <c:strCache>
                <c:ptCount val="3"/>
                <c:pt idx="0">
                  <c:v>Past</c:v>
                </c:pt>
                <c:pt idx="1">
                  <c:v>Current </c:v>
                </c:pt>
                <c:pt idx="2">
                  <c:v>Continous 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1.19</c:v>
                </c:pt>
                <c:pt idx="1">
                  <c:v>1.17</c:v>
                </c:pt>
                <c:pt idx="2">
                  <c:v>1.6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Hostile-adults</c:v>
                </c:pt>
              </c:strCache>
            </c:strRef>
          </c:tx>
          <c:spPr>
            <a:solidFill>
              <a:srgbClr val="BF01B1"/>
            </a:solidFill>
          </c:spPr>
          <c:invertIfNegative val="0"/>
          <c:cat>
            <c:strRef>
              <c:f>Sheet1!$B$1:$D$1</c:f>
              <c:strCache>
                <c:ptCount val="3"/>
                <c:pt idx="0">
                  <c:v>Past</c:v>
                </c:pt>
                <c:pt idx="1">
                  <c:v>Current </c:v>
                </c:pt>
                <c:pt idx="2">
                  <c:v>Continous 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  <c:pt idx="0">
                  <c:v>1.53</c:v>
                </c:pt>
                <c:pt idx="1">
                  <c:v>1.14</c:v>
                </c:pt>
                <c:pt idx="2">
                  <c:v>1.56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Hostile-children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Sheet1!$B$1:$D$1</c:f>
              <c:strCache>
                <c:ptCount val="3"/>
                <c:pt idx="0">
                  <c:v>Past</c:v>
                </c:pt>
                <c:pt idx="1">
                  <c:v>Current </c:v>
                </c:pt>
                <c:pt idx="2">
                  <c:v>Continous </c:v>
                </c:pt>
              </c:strCache>
            </c:strRef>
          </c:cat>
          <c:val>
            <c:numRef>
              <c:f>Sheet1!$B$6:$D$6</c:f>
              <c:numCache>
                <c:formatCode>General</c:formatCode>
                <c:ptCount val="3"/>
                <c:pt idx="0">
                  <c:v>1.42</c:v>
                </c:pt>
                <c:pt idx="1">
                  <c:v>1.04</c:v>
                </c:pt>
                <c:pt idx="2">
                  <c:v>0.82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2959560"/>
        <c:axId val="2082962616"/>
      </c:barChart>
      <c:catAx>
        <c:axId val="2082959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82962616"/>
        <c:crosses val="autoZero"/>
        <c:auto val="1"/>
        <c:lblAlgn val="ctr"/>
        <c:lblOffset val="100"/>
        <c:noMultiLvlLbl val="0"/>
      </c:catAx>
      <c:valAx>
        <c:axId val="2082962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82959560"/>
        <c:crosses val="autoZero"/>
        <c:crossBetween val="between"/>
      </c:valAx>
      <c:spPr>
        <a:noFill/>
        <a:ln w="25410">
          <a:noFill/>
        </a:ln>
      </c:spPr>
    </c:plotArea>
    <c:legend>
      <c:legendPos val="r"/>
      <c:layout>
        <c:manualLayout>
          <c:xMode val="edge"/>
          <c:yMode val="edge"/>
          <c:x val="0.805465790991372"/>
          <c:y val="0.0131275257259509"/>
          <c:w val="0.194534209008627"/>
          <c:h val="0.792219028177033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1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668236463105355"/>
          <c:y val="0.0385155866211911"/>
          <c:w val="0.773602116683324"/>
          <c:h val="0.7973657838224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Cog 11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Sheet1!$B$1:$D$1</c:f>
              <c:strCache>
                <c:ptCount val="3"/>
                <c:pt idx="0">
                  <c:v>Past</c:v>
                </c:pt>
                <c:pt idx="1">
                  <c:v>Current </c:v>
                </c:pt>
                <c:pt idx="2">
                  <c:v>Continous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1.0</c:v>
                </c:pt>
                <c:pt idx="1">
                  <c:v>1.0</c:v>
                </c:pt>
                <c:pt idx="2">
                  <c:v>0.99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Hostile-adults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Sheet1!$B$1:$D$1</c:f>
              <c:strCache>
                <c:ptCount val="3"/>
                <c:pt idx="0">
                  <c:v>Past</c:v>
                </c:pt>
                <c:pt idx="1">
                  <c:v>Current </c:v>
                </c:pt>
                <c:pt idx="2">
                  <c:v>Continous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1.21</c:v>
                </c:pt>
                <c:pt idx="1">
                  <c:v>0.99</c:v>
                </c:pt>
                <c:pt idx="2">
                  <c:v>0.71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Hostile-children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strRef>
              <c:f>Sheet1!$B$1:$D$1</c:f>
              <c:strCache>
                <c:ptCount val="3"/>
                <c:pt idx="0">
                  <c:v>Past</c:v>
                </c:pt>
                <c:pt idx="1">
                  <c:v>Current </c:v>
                </c:pt>
                <c:pt idx="2">
                  <c:v>Continous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0.8</c:v>
                </c:pt>
                <c:pt idx="1">
                  <c:v>1.42</c:v>
                </c:pt>
                <c:pt idx="2">
                  <c:v>0.54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Anxious-adults</c:v>
                </c:pt>
              </c:strCache>
            </c:strRef>
          </c:tx>
          <c:spPr>
            <a:solidFill>
              <a:srgbClr val="BF01B1"/>
            </a:solidFill>
          </c:spPr>
          <c:invertIfNegative val="0"/>
          <c:cat>
            <c:strRef>
              <c:f>Sheet1!$B$1:$D$1</c:f>
              <c:strCache>
                <c:ptCount val="3"/>
                <c:pt idx="0">
                  <c:v>Past</c:v>
                </c:pt>
                <c:pt idx="1">
                  <c:v>Current </c:v>
                </c:pt>
                <c:pt idx="2">
                  <c:v>Continous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  <c:pt idx="0">
                  <c:v>1.05</c:v>
                </c:pt>
                <c:pt idx="1">
                  <c:v>0.81</c:v>
                </c:pt>
                <c:pt idx="2">
                  <c:v>0.95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Anxious-children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Sheet1!$B$1:$D$1</c:f>
              <c:strCache>
                <c:ptCount val="3"/>
                <c:pt idx="0">
                  <c:v>Past</c:v>
                </c:pt>
                <c:pt idx="1">
                  <c:v>Current </c:v>
                </c:pt>
                <c:pt idx="2">
                  <c:v>Continous</c:v>
                </c:pt>
              </c:strCache>
            </c:strRef>
          </c:cat>
          <c:val>
            <c:numRef>
              <c:f>Sheet1!$B$6:$D$6</c:f>
              <c:numCache>
                <c:formatCode>General</c:formatCode>
                <c:ptCount val="3"/>
                <c:pt idx="0">
                  <c:v>1.9</c:v>
                </c:pt>
                <c:pt idx="1">
                  <c:v>1.13</c:v>
                </c:pt>
                <c:pt idx="2">
                  <c:v>2.34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3051992"/>
        <c:axId val="2083055048"/>
      </c:barChart>
      <c:catAx>
        <c:axId val="2083051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83055048"/>
        <c:crosses val="autoZero"/>
        <c:auto val="1"/>
        <c:lblAlgn val="ctr"/>
        <c:lblOffset val="100"/>
        <c:noMultiLvlLbl val="0"/>
      </c:catAx>
      <c:valAx>
        <c:axId val="2083055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83051992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15580614785588"/>
          <c:y val="0.0621137732115037"/>
          <c:w val="0.181484682353077"/>
          <c:h val="0.800249835080775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799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0.77315</cdr:x>
      <cdr:y>0.02599</cdr:y>
    </cdr:from>
    <cdr:to>
      <cdr:x>0.83129</cdr:x>
      <cdr:y>0.12938</cdr:y>
    </cdr:to>
    <cdr:sp macro="" textlink="">
      <cdr:nvSpPr>
        <cdr:cNvPr id="2" name="Text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691659" y="92596"/>
          <a:ext cx="503238" cy="3683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defRPr>
          </a:lvl5pPr>
          <a:lvl6pPr marL="2286000" algn="l" defTabSz="457200" rtl="0" eaLnBrk="1" latinLnBrk="0" hangingPunct="1">
            <a:defRPr sz="2400" kern="120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defRPr>
          </a:lvl6pPr>
          <a:lvl7pPr marL="2743200" algn="l" defTabSz="457200" rtl="0" eaLnBrk="1" latinLnBrk="0" hangingPunct="1">
            <a:defRPr sz="2400" kern="120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defRPr>
          </a:lvl7pPr>
          <a:lvl8pPr marL="3200400" algn="l" defTabSz="457200" rtl="0" eaLnBrk="1" latinLnBrk="0" hangingPunct="1">
            <a:defRPr sz="2400" kern="120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defRPr>
          </a:lvl8pPr>
          <a:lvl9pPr marL="3657600" algn="l" defTabSz="457200" rtl="0" eaLnBrk="1" latinLnBrk="0" hangingPunct="1">
            <a:defRPr sz="2400" kern="120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defRPr>
          </a:lvl9pPr>
        </a:lstStyle>
        <a:p xmlns:a="http://schemas.openxmlformats.org/drawingml/2006/main">
          <a:pPr eaLnBrk="1" hangingPunct="1"/>
          <a:r>
            <a:rPr lang="en-US" sz="1800" dirty="0"/>
            <a:t>*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6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7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7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fld id="{1DE52C5C-5E44-FC49-B8C7-E90E12518B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55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fld id="{B620C05C-421C-DE43-AF4B-BF37CD0EBDFB}" type="datetimeFigureOut">
              <a:rPr lang="en-GB"/>
              <a:pPr>
                <a:defRPr/>
              </a:pPr>
              <a:t>09/11/2012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fld id="{10B7141D-7069-A24A-9919-99F4E7FA08A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13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B7141D-7069-A24A-9919-99F4E7FA08AB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274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0" y="0"/>
            <a:ext cx="9144000" cy="1008063"/>
          </a:xfrm>
          <a:prstGeom prst="rect">
            <a:avLst/>
          </a:prstGeom>
          <a:solidFill>
            <a:srgbClr val="F3A64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dirty="0"/>
          </a:p>
        </p:txBody>
      </p:sp>
      <p:pic>
        <p:nvPicPr>
          <p:cNvPr id="4" name="Picture 9" descr="ICLS_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075" y="1628775"/>
            <a:ext cx="4133850" cy="223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JPG RGB Small with Bord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616575"/>
            <a:ext cx="12954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051050" y="3933825"/>
            <a:ext cx="5545138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2000" b="1" dirty="0" smtClean="0">
                <a:solidFill>
                  <a:srgbClr val="000066"/>
                </a:solidFill>
                <a:ea typeface="ＭＳ Ｐゴシック" pitchFamily="34" charset="-128"/>
              </a:rPr>
              <a:t>Bridging social and biological sciences</a:t>
            </a:r>
            <a:endParaRPr lang="en-GB" sz="1200" b="1" dirty="0" smtClean="0">
              <a:solidFill>
                <a:srgbClr val="000066"/>
              </a:solidFill>
              <a:ea typeface="ＭＳ Ｐゴシック" pitchFamily="34" charset="-128"/>
            </a:endParaRPr>
          </a:p>
          <a:p>
            <a:pPr algn="ctr" eaLnBrk="1" hangingPunct="1">
              <a:defRPr/>
            </a:pPr>
            <a:r>
              <a:rPr lang="en-GB" sz="2000" b="1" dirty="0" smtClean="0">
                <a:solidFill>
                  <a:srgbClr val="000066"/>
                </a:solidFill>
                <a:ea typeface="ＭＳ Ｐゴシック" pitchFamily="34" charset="-128"/>
              </a:rPr>
              <a:t>www.ucl.ac.uk/icls</a:t>
            </a:r>
          </a:p>
          <a:p>
            <a:pPr algn="ctr" eaLnBrk="1" hangingPunct="1">
              <a:defRPr/>
            </a:pPr>
            <a:endParaRPr lang="en-GB" sz="1800" dirty="0" smtClean="0">
              <a:ea typeface="ＭＳ Ｐゴシック" pitchFamily="34" charset="-128"/>
            </a:endParaRP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5013325"/>
            <a:ext cx="6224588" cy="503238"/>
          </a:xfr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rgbClr val="000066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1692275" y="6234113"/>
            <a:ext cx="2133600" cy="4762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ICBM 2012, Budapest</a:t>
            </a:r>
          </a:p>
          <a:p>
            <a:pPr>
              <a:defRPr/>
            </a:pPr>
            <a:r>
              <a:rPr lang="en-US" dirty="0"/>
              <a:t>29 August -1 September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6084888" y="6237288"/>
            <a:ext cx="2895600" cy="476250"/>
          </a:xfrm>
        </p:spPr>
        <p:txBody>
          <a:bodyPr/>
          <a:lstStyle>
            <a:lvl1pPr>
              <a:defRPr b="0" smtClean="0"/>
            </a:lvl1pPr>
          </a:lstStyle>
          <a:p>
            <a:pPr>
              <a:defRPr/>
            </a:pPr>
            <a:r>
              <a:rPr lang="en-US" dirty="0"/>
              <a:t>www.ucl.ac.uk/icls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851275" y="6237288"/>
            <a:ext cx="936625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7882DF-60E0-3B48-BFB5-182FA965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42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Japan SDH, Osaka  25-27 July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www.ucl.ac.uk/icls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D86241-1C17-E44C-9B11-8D04A91DAA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672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412875"/>
            <a:ext cx="2070100" cy="4713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1412875"/>
            <a:ext cx="6057900" cy="4713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Japan SDH, Osaka  28-30 July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www.ucl.ac.uk/icls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786830-D78E-7A4F-BE28-AA388A5D13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059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280400" cy="576263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3921125"/>
          </a:xfrm>
        </p:spPr>
        <p:txBody>
          <a:bodyPr/>
          <a:lstStyle>
            <a:lvl2pPr marL="914400" indent="-457200">
              <a:buFont typeface="Wingdings" pitchFamily="2" charset="2"/>
              <a:buChar char="Ø"/>
              <a:defRPr/>
            </a:lvl2pPr>
            <a:lvl3pPr marL="1143000" indent="-228600">
              <a:buFont typeface="Arial" pitchFamily="34" charset="0"/>
              <a:buChar char="»"/>
              <a:defRPr/>
            </a:lvl3pPr>
            <a:lvl4pPr marL="1600200" indent="-228600">
              <a:buFont typeface="Symbol" pitchFamily="18" charset="2"/>
              <a:buChar char=""/>
              <a:defRPr/>
            </a:lvl4pPr>
          </a:lstStyle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237288"/>
            <a:ext cx="1800225" cy="504825"/>
          </a:xfrm>
        </p:spPr>
        <p:txBody>
          <a:bodyPr/>
          <a:lstStyle>
            <a:lvl1pPr algn="ctr">
              <a:defRPr dirty="0" smtClean="0"/>
            </a:lvl1pPr>
          </a:lstStyle>
          <a:p>
            <a:pPr>
              <a:defRPr/>
            </a:pPr>
            <a:r>
              <a:rPr lang="en-US" dirty="0"/>
              <a:t>Japan SDH, Osaka  </a:t>
            </a:r>
          </a:p>
          <a:p>
            <a:pPr>
              <a:defRPr/>
            </a:pPr>
            <a:r>
              <a:rPr lang="en-US" dirty="0"/>
              <a:t>28-30 July 2012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6084888" y="6381750"/>
            <a:ext cx="2894012" cy="2159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dirty="0"/>
              <a:t>www.ucl.ac.uk/icls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58986-C4E2-AA43-B0AE-EDF47FF1D8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325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0" y="0"/>
            <a:ext cx="9144000" cy="1008063"/>
          </a:xfrm>
          <a:prstGeom prst="rect">
            <a:avLst/>
          </a:prstGeom>
          <a:solidFill>
            <a:srgbClr val="F3A64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4" name="Picture 9" descr="ICLS_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075" y="1628775"/>
            <a:ext cx="4133850" cy="223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JPG RGB Small with Bord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616575"/>
            <a:ext cx="12954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051050" y="3933825"/>
            <a:ext cx="5545138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2000" b="1" dirty="0" smtClean="0">
                <a:solidFill>
                  <a:srgbClr val="000066"/>
                </a:solidFill>
              </a:rPr>
              <a:t>Bridging social and biological sciences</a:t>
            </a:r>
            <a:endParaRPr lang="en-GB" sz="1200" b="1" dirty="0" smtClean="0">
              <a:solidFill>
                <a:srgbClr val="000066"/>
              </a:solidFill>
            </a:endParaRPr>
          </a:p>
          <a:p>
            <a:pPr algn="ctr" eaLnBrk="1" hangingPunct="1">
              <a:defRPr/>
            </a:pPr>
            <a:r>
              <a:rPr lang="en-GB" sz="2000" b="1" dirty="0" smtClean="0">
                <a:solidFill>
                  <a:srgbClr val="000066"/>
                </a:solidFill>
              </a:rPr>
              <a:t>www.ucl.ac.uk/icls</a:t>
            </a:r>
          </a:p>
          <a:p>
            <a:pPr algn="ctr" eaLnBrk="1" hangingPunct="1">
              <a:defRPr/>
            </a:pPr>
            <a:endParaRPr lang="en-GB" dirty="0" smtClean="0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5013325"/>
            <a:ext cx="6224588" cy="503238"/>
          </a:xfr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rgbClr val="000066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1691680" y="6154737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6084888" y="6237288"/>
            <a:ext cx="2895600" cy="476250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 smtClean="0"/>
              <a:t>www.ucl.ac.uk/icls</a:t>
            </a:r>
            <a:endParaRPr 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851275" y="6237288"/>
            <a:ext cx="9366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882DF-60E0-3B48-BFB5-182FA96547E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69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1124744"/>
            <a:ext cx="8280400" cy="5762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921125"/>
          </a:xfrm>
        </p:spPr>
        <p:txBody>
          <a:bodyPr/>
          <a:lstStyle>
            <a:lvl2pPr marL="742950" indent="-285750">
              <a:buFont typeface="Wingdings" pitchFamily="2" charset="2"/>
              <a:buChar char="v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512" y="6165304"/>
            <a:ext cx="3682752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40152" y="6165304"/>
            <a:ext cx="2895600" cy="476250"/>
          </a:xfr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www.ucl.ac.uk/icls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A919C-6FC9-9A4A-B443-F521460D456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96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www.ucl.ac.uk/icls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D7698-9527-DB4A-9C89-CB89CDBB3B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837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2205038"/>
            <a:ext cx="4038600" cy="3921125"/>
          </a:xfrm>
        </p:spPr>
        <p:txBody>
          <a:bodyPr/>
          <a:lstStyle>
            <a:lvl1pPr>
              <a:defRPr sz="2800"/>
            </a:lvl1pPr>
            <a:lvl2pPr marL="742950" indent="-285750">
              <a:buFont typeface="Wingdings" pitchFamily="2" charset="2"/>
              <a:buChar char="v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4850" y="2205038"/>
            <a:ext cx="4038600" cy="3921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www.ucl.ac.uk/icls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8A2D3-4B63-AC49-97A1-235CE19B5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704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 marL="742950" indent="-285750">
              <a:buFont typeface="Wingdings" pitchFamily="2" charset="2"/>
              <a:buChar char="v"/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www.ucl.ac.uk/icls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01287-53EC-C444-A797-CE0C8A86DC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069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www.ucl.ac.uk/icls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52669-5E72-5C49-AFE8-0425602BA6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840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www.ucl.ac.uk/icls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97A43-B237-4641-BFD3-440E6169E2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598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ICBM 2012 Budapest</a:t>
            </a:r>
          </a:p>
          <a:p>
            <a:pPr>
              <a:defRPr/>
            </a:pPr>
            <a:r>
              <a:rPr lang="en-US" dirty="0"/>
              <a:t>29 August – 1September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www.ucl.ac.uk/icls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6A919C-6FC9-9A4A-B443-F521460D45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717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www.ucl.ac.uk/icls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1FB3E-C69F-F04C-8D92-483ADD30261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056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www.ucl.ac.uk/icls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70038-31E3-2748-826A-FBC07C446C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13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www.ucl.ac.uk/icls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86241-1C17-E44C-9B11-8D04A91DAA4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050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412875"/>
            <a:ext cx="2070100" cy="4713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1412875"/>
            <a:ext cx="6057900" cy="4713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www.ucl.ac.uk/icls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86830-D78E-7A4F-BE28-AA388A5D13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524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www.ucl.ac.uk/icls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2D7698-9527-DB4A-9C89-CB89CDBB3B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83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2205038"/>
            <a:ext cx="4038600" cy="3921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4850" y="2205038"/>
            <a:ext cx="4038600" cy="3921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www.ucl.ac.uk/icls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48A2D3-4B63-AC49-97A1-235CE19B57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17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www.ucl.ac.uk/icls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E01287-53EC-C444-A797-CE0C8A86DC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38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Japan SDH, Osaka  28-30 July 2012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www.ucl.ac.uk/icls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452669-5E72-5C49-AFE8-0425602BA6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68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Japan SDH, Osaka  28-30 July 2012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www.ucl.ac.uk/icls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697A43-B237-4641-BFD3-440E6169E2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20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Japan SDH, Osaka  25-27 July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www.ucl.ac.uk/icls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831FB3E-C69F-F04C-8D92-483ADD3026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946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Japan SDH, Osaka  25-27 July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www.ucl.ac.uk/icls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970038-31E3-2748-826A-FBC07C446C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860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2205038"/>
            <a:ext cx="8229600" cy="392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 smtClean="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ICBM 2012, Budapest 29 August-1 September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11863" y="6237288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smtClean="0">
                <a:solidFill>
                  <a:srgbClr val="000066"/>
                </a:solidFill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www.ucl.ac.uk/icls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3075" y="6237288"/>
            <a:ext cx="57626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98A21523-5ED7-BE43-BA01-28ABFB0E52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412875"/>
            <a:ext cx="8280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grpSp>
        <p:nvGrpSpPr>
          <p:cNvPr id="1031" name="Group 11"/>
          <p:cNvGrpSpPr>
            <a:grpSpLocks/>
          </p:cNvGrpSpPr>
          <p:nvPr/>
        </p:nvGrpSpPr>
        <p:grpSpPr bwMode="auto">
          <a:xfrm>
            <a:off x="0" y="0"/>
            <a:ext cx="9144000" cy="1008063"/>
            <a:chOff x="0" y="0"/>
            <a:chExt cx="5760" cy="635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5760" cy="635"/>
            </a:xfrm>
            <a:prstGeom prst="rect">
              <a:avLst/>
            </a:prstGeom>
            <a:solidFill>
              <a:srgbClr val="F3A64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pic>
          <p:nvPicPr>
            <p:cNvPr id="1033" name="Picture 7" descr="icls_banner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3" y="0"/>
              <a:ext cx="1497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4" name="Text Box 9"/>
            <p:cNvSpPr txBox="1">
              <a:spLocks noChangeArrowheads="1"/>
            </p:cNvSpPr>
            <p:nvPr/>
          </p:nvSpPr>
          <p:spPr bwMode="auto">
            <a:xfrm>
              <a:off x="295" y="136"/>
              <a:ext cx="208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400" b="1" dirty="0" smtClean="0">
                  <a:solidFill>
                    <a:srgbClr val="000046"/>
                  </a:solidFill>
                  <a:ea typeface="ＭＳ Ｐゴシック" pitchFamily="34" charset="-128"/>
                </a:rPr>
                <a:t>An ESRC Research Centre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charset="0"/>
        <a:buChar char="Ø"/>
        <a:defRPr sz="28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257300" indent="-342900" algn="l" rtl="0" fontAlgn="base">
        <a:spcBef>
          <a:spcPct val="20000"/>
        </a:spcBef>
        <a:spcAft>
          <a:spcPct val="0"/>
        </a:spcAft>
        <a:buFont typeface="Symbol" charset="0"/>
        <a:buChar char="º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2205038"/>
            <a:ext cx="8229600" cy="392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11863" y="6237288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www.ucl.ac.uk/icls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3075" y="6237288"/>
            <a:ext cx="57626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8A21523-5ED7-BE43-BA01-28ABFB0E52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412875"/>
            <a:ext cx="8280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grpSp>
        <p:nvGrpSpPr>
          <p:cNvPr id="1031" name="Group 11"/>
          <p:cNvGrpSpPr>
            <a:grpSpLocks/>
          </p:cNvGrpSpPr>
          <p:nvPr/>
        </p:nvGrpSpPr>
        <p:grpSpPr bwMode="auto">
          <a:xfrm>
            <a:off x="0" y="0"/>
            <a:ext cx="9144000" cy="1008063"/>
            <a:chOff x="0" y="0"/>
            <a:chExt cx="5760" cy="635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5760" cy="635"/>
            </a:xfrm>
            <a:prstGeom prst="rect">
              <a:avLst/>
            </a:prstGeom>
            <a:solidFill>
              <a:srgbClr val="F3A64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pic>
          <p:nvPicPr>
            <p:cNvPr id="1033" name="Picture 7" descr="icls_banner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3" y="0"/>
              <a:ext cx="1497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4" name="Text Box 9"/>
            <p:cNvSpPr txBox="1">
              <a:spLocks noChangeArrowheads="1"/>
            </p:cNvSpPr>
            <p:nvPr/>
          </p:nvSpPr>
          <p:spPr bwMode="auto">
            <a:xfrm>
              <a:off x="295" y="136"/>
              <a:ext cx="208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400" b="1" dirty="0" smtClean="0">
                  <a:solidFill>
                    <a:srgbClr val="000046"/>
                  </a:solidFill>
                </a:rPr>
                <a:t>An ESRC Research Centre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chart" Target="../charts/char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chart" Target="../charts/char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chart" Target="../charts/char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4.png"/><Relationship Id="rId3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4725144"/>
            <a:ext cx="6224588" cy="503238"/>
          </a:xfrm>
        </p:spPr>
        <p:txBody>
          <a:bodyPr/>
          <a:lstStyle/>
          <a:p>
            <a:r>
              <a:rPr lang="en-US" dirty="0" smtClean="0"/>
              <a:t>Noriko Cable, PhD </a:t>
            </a:r>
          </a:p>
          <a:p>
            <a:r>
              <a:rPr lang="en-US" dirty="0" smtClean="0"/>
              <a:t>Senior Research Fellow</a:t>
            </a:r>
          </a:p>
          <a:p>
            <a:r>
              <a:rPr lang="en-US" dirty="0" smtClean="0"/>
              <a:t>n.cable@ucl.ac.uk</a:t>
            </a:r>
            <a:endParaRPr lang="en-US" dirty="0"/>
          </a:p>
        </p:txBody>
      </p:sp>
      <p:sp>
        <p:nvSpPr>
          <p:cNvPr id="14338" name="Date Placeholder 1"/>
          <p:cNvSpPr>
            <a:spLocks noGrp="1"/>
          </p:cNvSpPr>
          <p:nvPr>
            <p:ph type="dt" sz="half" idx="10"/>
          </p:nvPr>
        </p:nvSpPr>
        <p:spPr>
          <a:xfrm>
            <a:off x="2699792" y="5926989"/>
            <a:ext cx="3780420" cy="928192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200" dirty="0" smtClean="0"/>
              <a:t>Society for the Studies of Addictions Conference</a:t>
            </a:r>
          </a:p>
          <a:p>
            <a:pPr algn="ctr"/>
            <a:r>
              <a:rPr lang="en-US" sz="1200" dirty="0" smtClean="0"/>
              <a:t>8-9 November 2012, York</a:t>
            </a:r>
            <a:endParaRPr lang="en-US" sz="1200" dirty="0"/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 smtClean="0"/>
              <a:t>www.ucl.ac.uk/icls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219256" cy="4176464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Adult problem alcohol use (Outcome)</a:t>
            </a:r>
            <a:endParaRPr lang="en-US" dirty="0">
              <a:latin typeface="Arial" charset="0"/>
            </a:endParaRPr>
          </a:p>
          <a:p>
            <a:pPr lvl="1"/>
            <a:r>
              <a:rPr lang="en-US" dirty="0" smtClean="0">
                <a:latin typeface="Arial" charset="0"/>
              </a:rPr>
              <a:t>Obtained at age 33/42 via CAGE (scoring 2 or more)</a:t>
            </a:r>
          </a:p>
          <a:p>
            <a:pPr lvl="1"/>
            <a:r>
              <a:rPr lang="en-US" dirty="0" smtClean="0">
                <a:latin typeface="Arial" charset="0"/>
              </a:rPr>
              <a:t>Obtained at age 50 via AUDIT (Scoring 8+, hazardous &amp; possible dependence)</a:t>
            </a:r>
            <a:endParaRPr lang="en-US" dirty="0">
              <a:latin typeface="Arial" charset="0"/>
            </a:endParaRPr>
          </a:p>
          <a:p>
            <a:pPr lvl="1"/>
            <a:r>
              <a:rPr lang="en-US" dirty="0" smtClean="0">
                <a:latin typeface="Arial" charset="0"/>
              </a:rPr>
              <a:t>Derived a variable by combining responses: </a:t>
            </a:r>
            <a:endParaRPr lang="en-US" dirty="0">
              <a:latin typeface="Arial" charset="0"/>
            </a:endParaRPr>
          </a:p>
          <a:p>
            <a:pPr lvl="2"/>
            <a:r>
              <a:rPr lang="en-US" dirty="0" smtClean="0">
                <a:latin typeface="Arial" charset="0"/>
              </a:rPr>
              <a:t>Not problem use (reference), Ex-problem use (33/42 only), Current problem use (Age 50 only), and Continuous problem use (Age 33/42 – Age 50)</a:t>
            </a:r>
            <a:endParaRPr lang="en-US" dirty="0">
              <a:latin typeface="Arial" charset="0"/>
            </a:endParaRPr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66"/>
                </a:solidFill>
              </a:rPr>
              <a:t>www.ucl.ac.uk/icls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51520" y="6237312"/>
            <a:ext cx="2448272" cy="43204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SSA conference, </a:t>
            </a:r>
          </a:p>
          <a:p>
            <a:pPr>
              <a:defRPr/>
            </a:pPr>
            <a:r>
              <a:rPr lang="en-US" dirty="0" smtClean="0"/>
              <a:t>8-9 November 2012,York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Confounders</a:t>
            </a:r>
          </a:p>
          <a:p>
            <a:pPr lvl="2"/>
            <a:r>
              <a:rPr lang="en-US" dirty="0" smtClean="0">
                <a:latin typeface="Arial" charset="0"/>
              </a:rPr>
              <a:t>Father’s social position</a:t>
            </a:r>
          </a:p>
          <a:p>
            <a:pPr lvl="3"/>
            <a:r>
              <a:rPr lang="en-US" dirty="0" smtClean="0">
                <a:latin typeface="Arial" charset="0"/>
              </a:rPr>
              <a:t>Registrar-General’s Social Class</a:t>
            </a:r>
          </a:p>
          <a:p>
            <a:pPr lvl="2"/>
            <a:r>
              <a:rPr lang="en-US" dirty="0" smtClean="0">
                <a:latin typeface="Arial" charset="0"/>
              </a:rPr>
              <a:t>Maternal education</a:t>
            </a:r>
          </a:p>
          <a:p>
            <a:pPr lvl="3"/>
            <a:r>
              <a:rPr lang="en-US" dirty="0" smtClean="0">
                <a:latin typeface="Arial" charset="0"/>
              </a:rPr>
              <a:t>Stayed beyond the minimum leaving age or not</a:t>
            </a:r>
            <a:endParaRPr lang="en-US" dirty="0">
              <a:latin typeface="Arial" charset="0"/>
            </a:endParaRPr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66"/>
                </a:solidFill>
              </a:rPr>
              <a:t>www.ucl.ac.uk/icls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Analysis</a:t>
            </a:r>
          </a:p>
          <a:p>
            <a:pPr lvl="1"/>
            <a:r>
              <a:rPr lang="en-US" dirty="0">
                <a:latin typeface="Arial" charset="0"/>
              </a:rPr>
              <a:t>Multinomial regression </a:t>
            </a:r>
            <a:r>
              <a:rPr lang="en-US" dirty="0" smtClean="0">
                <a:latin typeface="Arial" charset="0"/>
              </a:rPr>
              <a:t>analysis</a:t>
            </a:r>
          </a:p>
          <a:p>
            <a:pPr lvl="2"/>
            <a:r>
              <a:rPr lang="en-US" dirty="0" smtClean="0">
                <a:latin typeface="Arial" charset="0"/>
              </a:rPr>
              <a:t>No problem use as a reference category</a:t>
            </a:r>
            <a:endParaRPr lang="en-US" dirty="0">
              <a:latin typeface="Arial" charset="0"/>
            </a:endParaRP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66"/>
                </a:solidFill>
              </a:rPr>
              <a:t>www.ucl.ac.uk/icls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323528" y="6093296"/>
            <a:ext cx="2448272" cy="43204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SSA conference, </a:t>
            </a:r>
          </a:p>
          <a:p>
            <a:pPr>
              <a:defRPr/>
            </a:pPr>
            <a:r>
              <a:rPr lang="en-US" dirty="0" smtClean="0"/>
              <a:t>8-9 November 2012,York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2492896"/>
            <a:ext cx="8280400" cy="1728192"/>
          </a:xfrm>
        </p:spPr>
        <p:txBody>
          <a:bodyPr/>
          <a:lstStyle/>
          <a:p>
            <a:pPr algn="ctr"/>
            <a:r>
              <a:rPr lang="en-GB" dirty="0" smtClean="0"/>
              <a:t>Findings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www.ucl.ac.uk/icls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101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250825" y="980728"/>
            <a:ext cx="8280400" cy="930622"/>
          </a:xfrm>
        </p:spPr>
        <p:txBody>
          <a:bodyPr/>
          <a:lstStyle/>
          <a:p>
            <a:r>
              <a:rPr lang="en-US" sz="2800" dirty="0">
                <a:latin typeface="Arial" charset="0"/>
              </a:rPr>
              <a:t>Proportion of </a:t>
            </a:r>
            <a:r>
              <a:rPr lang="en-US" sz="2800" dirty="0" smtClean="0">
                <a:latin typeface="Arial" charset="0"/>
              </a:rPr>
              <a:t>types of adult problem alcohol use by gender</a:t>
            </a:r>
            <a:endParaRPr lang="en-US" sz="2800" dirty="0">
              <a:latin typeface="Arial" charset="0"/>
            </a:endParaRPr>
          </a:p>
        </p:txBody>
      </p:sp>
      <p:graphicFrame>
        <p:nvGraphicFramePr>
          <p:cNvPr id="2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553847"/>
              </p:ext>
            </p:extLst>
          </p:nvPr>
        </p:nvGraphicFramePr>
        <p:xfrm>
          <a:off x="755576" y="2348880"/>
          <a:ext cx="7797874" cy="3777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66"/>
                </a:solidFill>
              </a:rPr>
              <a:t>www.ucl.ac.uk/icls</a:t>
            </a:r>
          </a:p>
        </p:txBody>
      </p:sp>
      <p:sp>
        <p:nvSpPr>
          <p:cNvPr id="28676" name="TextBox 2"/>
          <p:cNvSpPr txBox="1">
            <a:spLocks noChangeArrowheads="1"/>
          </p:cNvSpPr>
          <p:nvPr/>
        </p:nvSpPr>
        <p:spPr bwMode="auto">
          <a:xfrm>
            <a:off x="250825" y="1911350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800" dirty="0"/>
              <a:t>%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24863" cy="1081088"/>
          </a:xfrm>
        </p:spPr>
        <p:txBody>
          <a:bodyPr/>
          <a:lstStyle/>
          <a:p>
            <a:r>
              <a:rPr lang="en-US" sz="2800" dirty="0">
                <a:latin typeface="Arial" charset="0"/>
              </a:rPr>
              <a:t>Proportions </a:t>
            </a:r>
            <a:r>
              <a:rPr lang="en-US" sz="2800" dirty="0" smtClean="0">
                <a:latin typeface="Arial" charset="0"/>
              </a:rPr>
              <a:t>of external traits (hostility toward adults/children) at age 11 by gender </a:t>
            </a:r>
            <a:endParaRPr lang="en-US" sz="2800" dirty="0">
              <a:latin typeface="Arial" charset="0"/>
            </a:endParaRP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66"/>
                </a:solidFill>
              </a:rPr>
              <a:t>www.ucl.ac.uk/icls</a:t>
            </a:r>
          </a:p>
        </p:txBody>
      </p:sp>
      <p:sp>
        <p:nvSpPr>
          <p:cNvPr id="29700" name="TextBox 2"/>
          <p:cNvSpPr txBox="1">
            <a:spLocks noChangeArrowheads="1"/>
          </p:cNvSpPr>
          <p:nvPr/>
        </p:nvSpPr>
        <p:spPr bwMode="auto">
          <a:xfrm>
            <a:off x="611560" y="2060848"/>
            <a:ext cx="360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800" dirty="0"/>
              <a:t>%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199208725"/>
              </p:ext>
            </p:extLst>
          </p:nvPr>
        </p:nvGraphicFramePr>
        <p:xfrm>
          <a:off x="1259632" y="220486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250825" y="980728"/>
            <a:ext cx="8280400" cy="930622"/>
          </a:xfrm>
        </p:spPr>
        <p:txBody>
          <a:bodyPr/>
          <a:lstStyle/>
          <a:p>
            <a:r>
              <a:rPr lang="en-US" sz="2800" dirty="0">
                <a:latin typeface="Arial" charset="0"/>
              </a:rPr>
              <a:t>Proportion of </a:t>
            </a:r>
            <a:r>
              <a:rPr lang="en-US" sz="2800" dirty="0" smtClean="0">
                <a:latin typeface="Arial" charset="0"/>
              </a:rPr>
              <a:t>internal traits (anxious about being accepted by adults/children) by gender</a:t>
            </a:r>
            <a:endParaRPr lang="en-US" sz="2800" dirty="0">
              <a:latin typeface="Arial" charset="0"/>
            </a:endParaRPr>
          </a:p>
        </p:txBody>
      </p:sp>
      <p:graphicFrame>
        <p:nvGraphicFramePr>
          <p:cNvPr id="2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070588"/>
              </p:ext>
            </p:extLst>
          </p:nvPr>
        </p:nvGraphicFramePr>
        <p:xfrm>
          <a:off x="755576" y="2348880"/>
          <a:ext cx="7797874" cy="3777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66"/>
                </a:solidFill>
              </a:rPr>
              <a:t>www.ucl.ac.uk/icls</a:t>
            </a:r>
          </a:p>
        </p:txBody>
      </p:sp>
      <p:sp>
        <p:nvSpPr>
          <p:cNvPr id="28676" name="TextBox 2"/>
          <p:cNvSpPr txBox="1">
            <a:spLocks noChangeArrowheads="1"/>
          </p:cNvSpPr>
          <p:nvPr/>
        </p:nvSpPr>
        <p:spPr bwMode="auto">
          <a:xfrm>
            <a:off x="250825" y="1911350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800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2338038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323528" y="790095"/>
            <a:ext cx="8712646" cy="1967752"/>
          </a:xfrm>
        </p:spPr>
        <p:txBody>
          <a:bodyPr/>
          <a:lstStyle/>
          <a:p>
            <a:r>
              <a:rPr lang="en-GB" sz="2400" dirty="0">
                <a:latin typeface="Arial" charset="0"/>
              </a:rPr>
              <a:t>Relative Risk </a:t>
            </a:r>
            <a:r>
              <a:rPr lang="en-GB" sz="2400" dirty="0" smtClean="0">
                <a:latin typeface="Arial" charset="0"/>
              </a:rPr>
              <a:t>Ratio (RRR) obtained by </a:t>
            </a:r>
            <a:r>
              <a:rPr lang="en-GB" sz="2400" dirty="0">
                <a:latin typeface="Arial" charset="0"/>
              </a:rPr>
              <a:t>multinomial logistic </a:t>
            </a:r>
            <a:r>
              <a:rPr lang="en-GB" sz="2400" dirty="0" smtClean="0">
                <a:latin typeface="Arial" charset="0"/>
              </a:rPr>
              <a:t>regression for adult problem alcohol use after adjusting for social position of origin and maternal education (Men=3231) </a:t>
            </a:r>
            <a:endParaRPr lang="en-GB" sz="2400" dirty="0">
              <a:latin typeface="Arial" charset="0"/>
            </a:endParaRPr>
          </a:p>
        </p:txBody>
      </p:sp>
      <p:graphicFrame>
        <p:nvGraphicFramePr>
          <p:cNvPr id="2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8165817"/>
              </p:ext>
            </p:extLst>
          </p:nvPr>
        </p:nvGraphicFramePr>
        <p:xfrm>
          <a:off x="323850" y="2689226"/>
          <a:ext cx="8496300" cy="360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66"/>
                </a:solidFill>
              </a:rPr>
              <a:t>www.ucl.ac.uk/icls</a:t>
            </a:r>
          </a:p>
        </p:txBody>
      </p:sp>
      <p:sp>
        <p:nvSpPr>
          <p:cNvPr id="30724" name="TextBox 2"/>
          <p:cNvSpPr txBox="1">
            <a:spLocks noChangeArrowheads="1"/>
          </p:cNvSpPr>
          <p:nvPr/>
        </p:nvSpPr>
        <p:spPr bwMode="auto">
          <a:xfrm>
            <a:off x="2051720" y="3050895"/>
            <a:ext cx="5762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/>
              <a:t>*</a:t>
            </a:r>
            <a:endParaRPr lang="en-US" sz="1800" dirty="0"/>
          </a:p>
        </p:txBody>
      </p:sp>
      <p:sp>
        <p:nvSpPr>
          <p:cNvPr id="30726" name="TextBox 7"/>
          <p:cNvSpPr txBox="1">
            <a:spLocks noChangeArrowheads="1"/>
          </p:cNvSpPr>
          <p:nvPr/>
        </p:nvSpPr>
        <p:spPr bwMode="auto">
          <a:xfrm>
            <a:off x="6156176" y="2964961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/>
              <a:t>*</a:t>
            </a:r>
            <a:endParaRPr lang="en-US" sz="1800" dirty="0"/>
          </a:p>
        </p:txBody>
      </p:sp>
      <p:sp>
        <p:nvSpPr>
          <p:cNvPr id="30727" name="TextBox 8"/>
          <p:cNvSpPr txBox="1">
            <a:spLocks noChangeArrowheads="1"/>
          </p:cNvSpPr>
          <p:nvPr/>
        </p:nvSpPr>
        <p:spPr bwMode="auto">
          <a:xfrm>
            <a:off x="5764420" y="2964961"/>
            <a:ext cx="5032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*</a:t>
            </a:r>
          </a:p>
        </p:txBody>
      </p:sp>
      <p:sp>
        <p:nvSpPr>
          <p:cNvPr id="30728" name="TextBox 10"/>
          <p:cNvSpPr txBox="1">
            <a:spLocks noChangeArrowheads="1"/>
          </p:cNvSpPr>
          <p:nvPr/>
        </p:nvSpPr>
        <p:spPr bwMode="auto">
          <a:xfrm>
            <a:off x="2268538" y="6237288"/>
            <a:ext cx="34559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* &lt;0.05, **&lt;0.01, *** &lt;0.001</a:t>
            </a:r>
          </a:p>
        </p:txBody>
      </p:sp>
      <p:sp>
        <p:nvSpPr>
          <p:cNvPr id="30729" name="TextBox 13"/>
          <p:cNvSpPr txBox="1">
            <a:spLocks noChangeArrowheads="1"/>
          </p:cNvSpPr>
          <p:nvPr/>
        </p:nvSpPr>
        <p:spPr bwMode="auto">
          <a:xfrm>
            <a:off x="539552" y="2387959"/>
            <a:ext cx="1296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RRR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737275" y="4139666"/>
            <a:ext cx="642631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92076" y="1052389"/>
            <a:ext cx="9090024" cy="1371377"/>
          </a:xfrm>
        </p:spPr>
        <p:txBody>
          <a:bodyPr/>
          <a:lstStyle/>
          <a:p>
            <a:r>
              <a:rPr lang="en-GB" sz="2400" dirty="0">
                <a:latin typeface="Arial" charset="0"/>
              </a:rPr>
              <a:t>Relative Risk Ratio (RRR) obtained by multinomial logistic regression for adult </a:t>
            </a:r>
            <a:r>
              <a:rPr lang="en-GB" sz="2400" dirty="0" smtClean="0">
                <a:latin typeface="Arial" charset="0"/>
              </a:rPr>
              <a:t>problem </a:t>
            </a:r>
            <a:r>
              <a:rPr lang="en-GB" sz="2400" dirty="0">
                <a:latin typeface="Arial" charset="0"/>
              </a:rPr>
              <a:t>alcohol use </a:t>
            </a:r>
            <a:r>
              <a:rPr lang="en-GB" sz="2400" dirty="0" smtClean="0">
                <a:latin typeface="Arial" charset="0"/>
              </a:rPr>
              <a:t>after adjusted for social </a:t>
            </a:r>
            <a:r>
              <a:rPr lang="en-GB" sz="2400" dirty="0">
                <a:latin typeface="Arial" charset="0"/>
              </a:rPr>
              <a:t>position </a:t>
            </a:r>
            <a:r>
              <a:rPr lang="en-GB" sz="2400" dirty="0" smtClean="0">
                <a:latin typeface="Arial" charset="0"/>
              </a:rPr>
              <a:t>of origin and </a:t>
            </a:r>
            <a:r>
              <a:rPr lang="en-GB" sz="2400" dirty="0">
                <a:latin typeface="Arial" charset="0"/>
              </a:rPr>
              <a:t>maternal education </a:t>
            </a:r>
            <a:r>
              <a:rPr lang="en-GB" sz="2400" dirty="0" smtClean="0">
                <a:latin typeface="Arial" charset="0"/>
              </a:rPr>
              <a:t>(Women=3432) </a:t>
            </a:r>
            <a:endParaRPr lang="en-GB" sz="2400" dirty="0">
              <a:latin typeface="Arial" charset="0"/>
            </a:endParaRPr>
          </a:p>
        </p:txBody>
      </p:sp>
      <p:graphicFrame>
        <p:nvGraphicFramePr>
          <p:cNvPr id="2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002839"/>
              </p:ext>
            </p:extLst>
          </p:nvPr>
        </p:nvGraphicFramePr>
        <p:xfrm>
          <a:off x="328613" y="2665413"/>
          <a:ext cx="8655050" cy="356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11863" y="6381750"/>
            <a:ext cx="2895600" cy="476250"/>
          </a:xfr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66"/>
                </a:solidFill>
              </a:rPr>
              <a:t>www.ucl.ac.uk/icls</a:t>
            </a:r>
          </a:p>
        </p:txBody>
      </p:sp>
      <p:sp>
        <p:nvSpPr>
          <p:cNvPr id="31748" name="TextBox 8"/>
          <p:cNvSpPr txBox="1">
            <a:spLocks noChangeArrowheads="1"/>
          </p:cNvSpPr>
          <p:nvPr/>
        </p:nvSpPr>
        <p:spPr bwMode="auto">
          <a:xfrm>
            <a:off x="2555776" y="3168440"/>
            <a:ext cx="5032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*</a:t>
            </a:r>
          </a:p>
        </p:txBody>
      </p:sp>
      <p:sp>
        <p:nvSpPr>
          <p:cNvPr id="31749" name="TextBox 10"/>
          <p:cNvSpPr txBox="1">
            <a:spLocks noChangeArrowheads="1"/>
          </p:cNvSpPr>
          <p:nvPr/>
        </p:nvSpPr>
        <p:spPr bwMode="auto">
          <a:xfrm>
            <a:off x="250825" y="6227763"/>
            <a:ext cx="34575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* &lt;0.05, **&lt;0.01, *** &lt;0.001</a:t>
            </a:r>
          </a:p>
        </p:txBody>
      </p:sp>
      <p:sp>
        <p:nvSpPr>
          <p:cNvPr id="31750" name="TextBox 13"/>
          <p:cNvSpPr txBox="1">
            <a:spLocks noChangeArrowheads="1"/>
          </p:cNvSpPr>
          <p:nvPr/>
        </p:nvSpPr>
        <p:spPr bwMode="auto">
          <a:xfrm>
            <a:off x="323850" y="2424113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RRR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755576" y="4509120"/>
            <a:ext cx="685906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Discussion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Anxiousness being accepted by adults (=internal) </a:t>
            </a:r>
            <a:r>
              <a:rPr lang="en-US" dirty="0" smtClean="0">
                <a:latin typeface="Arial" charset="0"/>
              </a:rPr>
              <a:t>showed longitudinal associations with: </a:t>
            </a:r>
          </a:p>
          <a:p>
            <a:pPr lvl="1"/>
            <a:r>
              <a:rPr lang="en-US" dirty="0" smtClean="0">
                <a:latin typeface="Arial" charset="0"/>
              </a:rPr>
              <a:t>Continuous problem alcohol use in men and </a:t>
            </a:r>
            <a:r>
              <a:rPr lang="en-US" dirty="0" smtClean="0">
                <a:latin typeface="Arial" charset="0"/>
              </a:rPr>
              <a:t>women. </a:t>
            </a:r>
          </a:p>
          <a:p>
            <a:r>
              <a:rPr lang="en-US" dirty="0" smtClean="0">
                <a:latin typeface="Arial" charset="0"/>
              </a:rPr>
              <a:t>Boys’ hostility toward adults (=external)</a:t>
            </a:r>
          </a:p>
          <a:p>
            <a:pPr lvl="1"/>
            <a:r>
              <a:rPr lang="en-US" dirty="0">
                <a:latin typeface="Arial" charset="0"/>
              </a:rPr>
              <a:t>P</a:t>
            </a:r>
            <a:r>
              <a:rPr lang="en-US" dirty="0" smtClean="0">
                <a:latin typeface="Arial" charset="0"/>
              </a:rPr>
              <a:t>roblem use in </a:t>
            </a:r>
            <a:r>
              <a:rPr lang="en-US" dirty="0" err="1" smtClean="0">
                <a:latin typeface="Arial" charset="0"/>
              </a:rPr>
              <a:t>midadulthood</a:t>
            </a:r>
            <a:endParaRPr lang="en-US" dirty="0" smtClean="0">
              <a:latin typeface="Arial" charset="0"/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66"/>
                </a:solidFill>
              </a:rPr>
              <a:t>www.ucl.ac.uk/icls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294763" y="1124744"/>
            <a:ext cx="8820150" cy="2520503"/>
          </a:xfrm>
        </p:spPr>
        <p:txBody>
          <a:bodyPr/>
          <a:lstStyle/>
          <a:p>
            <a:r>
              <a:rPr lang="en-GB" dirty="0"/>
              <a:t>The role of early cognitive ability and traits on patterns of adult problem alcohol use: Evidence from the 1958 British Birth Cohort Study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66"/>
                </a:solidFill>
              </a:rPr>
              <a:t>www.ucl.ac.uk/icls</a:t>
            </a:r>
          </a:p>
        </p:txBody>
      </p:sp>
      <p:sp>
        <p:nvSpPr>
          <p:cNvPr id="15364" name="TextBox 2"/>
          <p:cNvSpPr txBox="1">
            <a:spLocks noChangeArrowheads="1"/>
          </p:cNvSpPr>
          <p:nvPr/>
        </p:nvSpPr>
        <p:spPr bwMode="auto">
          <a:xfrm>
            <a:off x="1547664" y="4352416"/>
            <a:ext cx="604867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800" dirty="0"/>
              <a:t>Noriko </a:t>
            </a:r>
            <a:r>
              <a:rPr lang="en-GB" sz="1800" dirty="0" smtClean="0"/>
              <a:t>Cable</a:t>
            </a:r>
            <a:r>
              <a:rPr lang="en-GB" sz="1800" baseline="30000" dirty="0" smtClean="0"/>
              <a:t>1</a:t>
            </a:r>
            <a:r>
              <a:rPr lang="en-GB" sz="1800" dirty="0" smtClean="0"/>
              <a:t>, </a:t>
            </a:r>
            <a:r>
              <a:rPr lang="en-GB" sz="1800" dirty="0"/>
              <a:t>Linda Ng </a:t>
            </a:r>
            <a:r>
              <a:rPr lang="en-GB" sz="1800" dirty="0" smtClean="0"/>
              <a:t>Fat</a:t>
            </a:r>
            <a:r>
              <a:rPr lang="en-GB" sz="1800" baseline="30000" dirty="0"/>
              <a:t>1</a:t>
            </a:r>
            <a:r>
              <a:rPr lang="en-GB" sz="1800" dirty="0" smtClean="0"/>
              <a:t>, </a:t>
            </a:r>
            <a:r>
              <a:rPr lang="en-GB" sz="1800" dirty="0"/>
              <a:t>Gareth Hagger-</a:t>
            </a:r>
            <a:r>
              <a:rPr lang="en-GB" sz="1800" dirty="0" smtClean="0"/>
              <a:t>Johnson</a:t>
            </a:r>
            <a:r>
              <a:rPr lang="en-GB" sz="1800" baseline="30000" dirty="0"/>
              <a:t>1</a:t>
            </a:r>
            <a:r>
              <a:rPr lang="en-GB" sz="1800" dirty="0" smtClean="0"/>
              <a:t>, </a:t>
            </a:r>
            <a:r>
              <a:rPr lang="en-GB" sz="1800" dirty="0"/>
              <a:t>Steven </a:t>
            </a:r>
            <a:r>
              <a:rPr lang="en-GB" sz="1800" dirty="0" smtClean="0"/>
              <a:t>Bell</a:t>
            </a:r>
            <a:r>
              <a:rPr lang="en-GB" sz="1800" baseline="30000" dirty="0"/>
              <a:t>1</a:t>
            </a:r>
            <a:r>
              <a:rPr lang="en-GB" sz="1800" dirty="0" smtClean="0"/>
              <a:t>, </a:t>
            </a:r>
            <a:r>
              <a:rPr lang="en-GB" sz="1800" dirty="0"/>
              <a:t>Nicola </a:t>
            </a:r>
            <a:r>
              <a:rPr lang="en-GB" sz="1800" dirty="0" smtClean="0"/>
              <a:t>Shelton</a:t>
            </a:r>
            <a:r>
              <a:rPr lang="en-GB" sz="1800" baseline="30000" dirty="0"/>
              <a:t>1</a:t>
            </a:r>
            <a:r>
              <a:rPr lang="en-GB" sz="1800" dirty="0" smtClean="0"/>
              <a:t>, Annie Britton</a:t>
            </a:r>
            <a:r>
              <a:rPr lang="en-GB" sz="1800" baseline="30000" dirty="0" smtClean="0"/>
              <a:t>1</a:t>
            </a:r>
            <a:r>
              <a:rPr lang="en-GB" sz="1800" dirty="0" smtClean="0"/>
              <a:t>, Yuki Sato</a:t>
            </a:r>
            <a:r>
              <a:rPr lang="en-GB" sz="1800" baseline="30000" dirty="0" smtClean="0"/>
              <a:t>2</a:t>
            </a:r>
            <a:endParaRPr lang="en-GB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1115616" y="5229200"/>
            <a:ext cx="7092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aseline="30000" dirty="0" smtClean="0"/>
              <a:t>1</a:t>
            </a:r>
            <a:r>
              <a:rPr lang="en-GB" sz="1400" dirty="0" smtClean="0"/>
              <a:t>Alcohol Research Interest Group, University College London, UK</a:t>
            </a:r>
          </a:p>
          <a:p>
            <a:r>
              <a:rPr lang="en-GB" sz="1400" baseline="30000" dirty="0" smtClean="0"/>
              <a:t>2</a:t>
            </a:r>
            <a:r>
              <a:rPr lang="en-GB" sz="1400" dirty="0" smtClean="0"/>
              <a:t>Research Institute of Environmental Health, Ministry of Environmental Health, Japan</a:t>
            </a:r>
            <a:endParaRPr lang="en-GB" sz="14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323528" y="6093296"/>
            <a:ext cx="2448272" cy="43204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SSA conference, </a:t>
            </a:r>
          </a:p>
          <a:p>
            <a:pPr>
              <a:defRPr/>
            </a:pPr>
            <a:r>
              <a:rPr lang="en-US" dirty="0" smtClean="0"/>
              <a:t>8-9 November 2012,York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 (cont’d)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Timing of problem alcohol use</a:t>
            </a:r>
          </a:p>
          <a:p>
            <a:pPr lvl="1"/>
            <a:r>
              <a:rPr lang="en-GB" dirty="0" smtClean="0"/>
              <a:t>Contextual?</a:t>
            </a:r>
          </a:p>
          <a:p>
            <a:pPr lvl="2"/>
            <a:r>
              <a:rPr lang="en-GB" dirty="0" smtClean="0"/>
              <a:t>Past problem use (early middle adulthood)</a:t>
            </a:r>
          </a:p>
          <a:p>
            <a:pPr lvl="3"/>
            <a:r>
              <a:rPr lang="en-GB" dirty="0" smtClean="0"/>
              <a:t>Outgrowing of problems socialising with:</a:t>
            </a:r>
          </a:p>
          <a:p>
            <a:pPr lvl="4"/>
            <a:r>
              <a:rPr lang="en-GB" dirty="0"/>
              <a:t>A</a:t>
            </a:r>
            <a:r>
              <a:rPr lang="en-GB" dirty="0" smtClean="0"/>
              <a:t>dults (men) </a:t>
            </a:r>
            <a:endParaRPr lang="en-GB" dirty="0"/>
          </a:p>
          <a:p>
            <a:pPr lvl="4"/>
            <a:r>
              <a:rPr lang="en-GB" dirty="0"/>
              <a:t>P</a:t>
            </a:r>
            <a:r>
              <a:rPr lang="en-GB" dirty="0" smtClean="0"/>
              <a:t>eer (women)</a:t>
            </a:r>
            <a:endParaRPr lang="en-GB" dirty="0" smtClean="0"/>
          </a:p>
          <a:p>
            <a:pPr lvl="2"/>
            <a:r>
              <a:rPr lang="en-GB" dirty="0" smtClean="0"/>
              <a:t>Continuous problem use</a:t>
            </a:r>
          </a:p>
          <a:p>
            <a:pPr lvl="3"/>
            <a:r>
              <a:rPr lang="en-GB" dirty="0" smtClean="0"/>
              <a:t>Tapped into </a:t>
            </a:r>
            <a:r>
              <a:rPr lang="en-GB" dirty="0"/>
              <a:t>s</a:t>
            </a:r>
            <a:r>
              <a:rPr lang="en-GB" dirty="0" smtClean="0"/>
              <a:t>ocial </a:t>
            </a:r>
            <a:r>
              <a:rPr lang="en-GB" dirty="0" smtClean="0"/>
              <a:t>desirability from earlier time </a:t>
            </a:r>
          </a:p>
          <a:p>
            <a:pPr lvl="1"/>
            <a:r>
              <a:rPr lang="en-GB" dirty="0" smtClean="0"/>
              <a:t>Further </a:t>
            </a:r>
            <a:r>
              <a:rPr lang="en-GB" dirty="0" smtClean="0"/>
              <a:t>studies are needed.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www.ucl.ac.uk/icls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6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Limitations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Measurements on </a:t>
            </a:r>
            <a:r>
              <a:rPr lang="en-GB" dirty="0" smtClean="0"/>
              <a:t>problem </a:t>
            </a:r>
            <a:r>
              <a:rPr lang="en-GB" dirty="0" smtClean="0"/>
              <a:t>alcohol use</a:t>
            </a:r>
          </a:p>
          <a:p>
            <a:pPr lvl="1"/>
            <a:r>
              <a:rPr lang="en-GB" dirty="0" smtClean="0"/>
              <a:t>CAGE vs. AUDIT</a:t>
            </a:r>
          </a:p>
          <a:p>
            <a:r>
              <a:rPr lang="en-GB" dirty="0" smtClean="0"/>
              <a:t>Attrition</a:t>
            </a:r>
          </a:p>
          <a:p>
            <a:pPr lvl="1"/>
            <a:r>
              <a:rPr lang="en-GB" dirty="0" smtClean="0"/>
              <a:t>Multiple imputation</a:t>
            </a:r>
          </a:p>
          <a:p>
            <a:endParaRPr lang="en-GB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www.ucl.ac.uk/icls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323528" y="6093296"/>
            <a:ext cx="2448272" cy="43204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SSA conference, </a:t>
            </a:r>
          </a:p>
          <a:p>
            <a:pPr>
              <a:defRPr/>
            </a:pPr>
            <a:r>
              <a:rPr lang="en-US" dirty="0" smtClean="0"/>
              <a:t>8-9 November 2012,York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55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Implications for population health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Alcohol education </a:t>
            </a:r>
            <a:r>
              <a:rPr lang="en-GB" dirty="0" smtClean="0"/>
              <a:t>programs at school can:</a:t>
            </a:r>
          </a:p>
          <a:p>
            <a:endParaRPr lang="en-GB" dirty="0" smtClean="0"/>
          </a:p>
          <a:p>
            <a:pPr lvl="1"/>
            <a:r>
              <a:rPr lang="en-US" dirty="0" smtClean="0">
                <a:latin typeface="Arial" charset="0"/>
              </a:rPr>
              <a:t>Address </a:t>
            </a:r>
            <a:r>
              <a:rPr lang="en-US" dirty="0" smtClean="0">
                <a:latin typeface="Arial" charset="0"/>
              </a:rPr>
              <a:t>socialization skills </a:t>
            </a:r>
            <a:r>
              <a:rPr lang="en-US" dirty="0">
                <a:latin typeface="Arial" charset="0"/>
              </a:rPr>
              <a:t>with peer without </a:t>
            </a:r>
            <a:r>
              <a:rPr lang="en-US" dirty="0" smtClean="0">
                <a:latin typeface="Arial" charset="0"/>
              </a:rPr>
              <a:t>drinking</a:t>
            </a:r>
            <a:endParaRPr lang="en-US" dirty="0" smtClean="0">
              <a:latin typeface="Arial" charset="0"/>
            </a:endParaRPr>
          </a:p>
          <a:p>
            <a:pPr lvl="1"/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Offer e</a:t>
            </a:r>
            <a:r>
              <a:rPr lang="en-US" dirty="0" smtClean="0">
                <a:latin typeface="Arial" charset="0"/>
              </a:rPr>
              <a:t>motional support </a:t>
            </a:r>
            <a:r>
              <a:rPr lang="en-US" dirty="0" smtClean="0">
                <a:latin typeface="Arial" charset="0"/>
              </a:rPr>
              <a:t>for boys</a:t>
            </a:r>
            <a:endParaRPr lang="en-US" dirty="0">
              <a:latin typeface="Arial" charset="0"/>
            </a:endParaRP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www.ucl.ac.uk/icls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923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323850" y="2060575"/>
            <a:ext cx="8280400" cy="2376488"/>
          </a:xfrm>
        </p:spPr>
        <p:txBody>
          <a:bodyPr/>
          <a:lstStyle/>
          <a:p>
            <a:pPr algn="ctr"/>
            <a:r>
              <a:rPr lang="en-US" dirty="0">
                <a:latin typeface="Arial" charset="0"/>
              </a:rPr>
              <a:t>Thank you for listening.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Do you have any questions?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E-mail: n.cable@ucl.ac.uk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66"/>
                </a:solidFill>
              </a:rPr>
              <a:t>www.ucl.ac.uk/icls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528" y="6093296"/>
            <a:ext cx="2448272" cy="43204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SSA conference, </a:t>
            </a:r>
          </a:p>
          <a:p>
            <a:pPr>
              <a:defRPr/>
            </a:pPr>
            <a:r>
              <a:rPr lang="en-US" dirty="0" smtClean="0"/>
              <a:t>8-9 November 2012,York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Background</a:t>
            </a:r>
            <a:endParaRPr lang="en-US" dirty="0">
              <a:latin typeface="Arial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Early determinants for adult problem alcohol use</a:t>
            </a:r>
          </a:p>
          <a:p>
            <a:pPr lvl="1"/>
            <a:r>
              <a:rPr lang="en-US" dirty="0" smtClean="0">
                <a:latin typeface="Arial" charset="0"/>
              </a:rPr>
              <a:t>Genetics, early exposure to alcohol use</a:t>
            </a:r>
          </a:p>
          <a:p>
            <a:pPr lvl="1"/>
            <a:r>
              <a:rPr lang="en-US" dirty="0" smtClean="0">
                <a:latin typeface="Arial" charset="0"/>
              </a:rPr>
              <a:t>Cognitive abilities at earlier age</a:t>
            </a:r>
          </a:p>
          <a:p>
            <a:pPr lvl="2"/>
            <a:r>
              <a:rPr lang="en-US" dirty="0" smtClean="0">
                <a:latin typeface="Arial" charset="0"/>
              </a:rPr>
              <a:t>Intelligence worked opposite to women</a:t>
            </a:r>
          </a:p>
          <a:p>
            <a:pPr lvl="1"/>
            <a:r>
              <a:rPr lang="en-US" dirty="0" smtClean="0">
                <a:latin typeface="Arial" charset="0"/>
              </a:rPr>
              <a:t>Social disinhibition in adolescence </a:t>
            </a:r>
            <a:endParaRPr lang="en-US" dirty="0">
              <a:latin typeface="Arial" charset="0"/>
            </a:endParaRPr>
          </a:p>
          <a:p>
            <a:pPr lvl="2"/>
            <a:r>
              <a:rPr lang="en-US" dirty="0" smtClean="0">
                <a:latin typeface="Arial" charset="0"/>
              </a:rPr>
              <a:t>Associated with adult alcohol use and misuse</a:t>
            </a:r>
          </a:p>
          <a:p>
            <a:pPr marL="0" indent="0">
              <a:buNone/>
            </a:pPr>
            <a:endParaRPr lang="en-US" dirty="0">
              <a:latin typeface="Arial" charset="0"/>
            </a:endParaRPr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66"/>
                </a:solidFill>
              </a:rPr>
              <a:t>www.ucl.ac.uk/icls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23528" y="6093296"/>
            <a:ext cx="2448272" cy="43204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SSA conference, </a:t>
            </a:r>
          </a:p>
          <a:p>
            <a:pPr>
              <a:defRPr/>
            </a:pPr>
            <a:r>
              <a:rPr lang="en-US" dirty="0" smtClean="0"/>
              <a:t>8-9 November 2012,York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Research </a:t>
            </a:r>
            <a:r>
              <a:rPr lang="en-US" dirty="0" smtClean="0">
                <a:latin typeface="Arial" charset="0"/>
              </a:rPr>
              <a:t>aim</a:t>
            </a:r>
            <a:endParaRPr lang="en-US" dirty="0">
              <a:latin typeface="Arial" charset="0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n-GB" dirty="0" smtClean="0"/>
              <a:t>To </a:t>
            </a:r>
            <a:r>
              <a:rPr lang="en-GB" dirty="0"/>
              <a:t>address how early cognitive ability and internal and external traits would determine the patterns of problem alcohol use in adulthood. </a:t>
            </a:r>
            <a:endParaRPr lang="en-US" dirty="0">
              <a:latin typeface="Arial" charset="0"/>
            </a:endParaRP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66"/>
                </a:solidFill>
              </a:rPr>
              <a:t>www.ucl.ac.uk/icls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323528" y="6093296"/>
            <a:ext cx="2448272" cy="43204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SSA conference, </a:t>
            </a:r>
          </a:p>
          <a:p>
            <a:pPr>
              <a:defRPr/>
            </a:pPr>
            <a:r>
              <a:rPr lang="en-US" dirty="0" smtClean="0"/>
              <a:t>8-9 November 2012,York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Methods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67544" y="1779603"/>
            <a:ext cx="7416824" cy="4569197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Participants</a:t>
            </a:r>
          </a:p>
          <a:p>
            <a:pPr lvl="1"/>
            <a:r>
              <a:rPr lang="en-US" dirty="0" smtClean="0">
                <a:latin typeface="Arial" charset="0"/>
              </a:rPr>
              <a:t>National Child Developmental Study (NCDS)</a:t>
            </a:r>
            <a:endParaRPr lang="en-US" dirty="0">
              <a:latin typeface="Arial" charset="0"/>
            </a:endParaRPr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66"/>
                </a:solidFill>
              </a:rPr>
              <a:t>www.ucl.ac.uk/icls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323528" y="6093296"/>
            <a:ext cx="2448272" cy="43204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SSA conference, </a:t>
            </a:r>
          </a:p>
          <a:p>
            <a:pPr>
              <a:defRPr/>
            </a:pPr>
            <a:r>
              <a:rPr lang="en-US" dirty="0" smtClean="0"/>
              <a:t>8-9 November 2012,York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6000"/>
                    </a14:imgEffect>
                    <a14:imgEffect>
                      <a14:brightnessContrast bright="4000" contrast="-4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797297"/>
            <a:ext cx="5400600" cy="340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7704856" cy="4176464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>
                <a:latin typeface="Arial" charset="0"/>
              </a:rPr>
              <a:t>Targeting British Residents, born during one week in 1958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>
                <a:latin typeface="Arial" charset="0"/>
              </a:rPr>
              <a:t>Based on the Perinatal Mortality Survey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>
                <a:latin typeface="Arial" charset="0"/>
              </a:rPr>
              <a:t>To understand how physical, cognitive, behavioural, psychosocial development take place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>
                <a:latin typeface="Arial" charset="0"/>
              </a:rPr>
              <a:t>How development, environments, behaviours would affect human health </a:t>
            </a:r>
            <a:endParaRPr lang="en-US" dirty="0">
              <a:latin typeface="Arial" charset="0"/>
            </a:endParaRP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www.ucl.ac.uk/icls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SSA conference, </a:t>
            </a:r>
          </a:p>
          <a:p>
            <a:pPr>
              <a:defRPr/>
            </a:pPr>
            <a:r>
              <a:rPr lang="en-US" dirty="0" smtClean="0"/>
              <a:t>8-9 November 2012,York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409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>
                <a:latin typeface="Arial" charset="0"/>
              </a:rPr>
              <a:t>Followed regularly since birth, age 7, 11, 16, 23, 33, 42, 46, 50, 55 (2013</a:t>
            </a:r>
            <a:r>
              <a:rPr lang="en-US" dirty="0" smtClean="0">
                <a:latin typeface="Arial" charset="0"/>
              </a:rPr>
              <a:t>) and ongoing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charset="0"/>
              </a:rPr>
              <a:t>Data </a:t>
            </a:r>
            <a:r>
              <a:rPr lang="en-US" dirty="0">
                <a:latin typeface="Arial" charset="0"/>
              </a:rPr>
              <a:t>accessible via </a:t>
            </a:r>
            <a:r>
              <a:rPr lang="en-US" dirty="0" smtClean="0">
                <a:latin typeface="Arial" charset="0"/>
              </a:rPr>
              <a:t>the UK </a:t>
            </a:r>
            <a:r>
              <a:rPr lang="en-US" dirty="0">
                <a:latin typeface="Arial" charset="0"/>
              </a:rPr>
              <a:t>data archive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latin typeface="Arial" charset="0"/>
              </a:rPr>
              <a:t>Available cases</a:t>
            </a:r>
          </a:p>
          <a:p>
            <a:pPr lvl="2">
              <a:buFont typeface="Wingdings" pitchFamily="2" charset="2"/>
              <a:buChar char="v"/>
            </a:pPr>
            <a:r>
              <a:rPr lang="en-US" dirty="0">
                <a:latin typeface="Arial" charset="0"/>
              </a:rPr>
              <a:t>Men= 3231, Women=3432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www.ucl.ac.uk/icls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SSA conference, </a:t>
            </a:r>
          </a:p>
          <a:p>
            <a:pPr>
              <a:defRPr/>
            </a:pPr>
            <a:r>
              <a:rPr lang="en-US" dirty="0" smtClean="0"/>
              <a:t>8-9 November 2012,York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261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Methods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80520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Childhood traits (External vs. Internal)</a:t>
            </a:r>
          </a:p>
          <a:p>
            <a:pPr lvl="1"/>
            <a:r>
              <a:rPr lang="en-US" dirty="0" smtClean="0">
                <a:latin typeface="Arial" charset="0"/>
              </a:rPr>
              <a:t>Used scores on the 4 subscales from the Bristol Social Adjustment </a:t>
            </a:r>
            <a:r>
              <a:rPr lang="en-US" dirty="0" smtClean="0">
                <a:latin typeface="Arial" charset="0"/>
              </a:rPr>
              <a:t>Guide, administered at age 11</a:t>
            </a:r>
            <a:endParaRPr lang="en-US" dirty="0" smtClean="0">
              <a:latin typeface="Arial" charset="0"/>
            </a:endParaRPr>
          </a:p>
          <a:p>
            <a:pPr lvl="2"/>
            <a:r>
              <a:rPr lang="en-US" dirty="0" smtClean="0">
                <a:latin typeface="Arial" charset="0"/>
              </a:rPr>
              <a:t>Reported by a CM’s teacher</a:t>
            </a:r>
          </a:p>
          <a:p>
            <a:pPr lvl="2"/>
            <a:r>
              <a:rPr lang="en-US" dirty="0" smtClean="0">
                <a:latin typeface="Arial" charset="0"/>
              </a:rPr>
              <a:t>External traits: Hostility</a:t>
            </a:r>
          </a:p>
          <a:p>
            <a:pPr lvl="3"/>
            <a:r>
              <a:rPr lang="en-US" dirty="0" smtClean="0">
                <a:latin typeface="Arial" charset="0"/>
              </a:rPr>
              <a:t>Adults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&amp;  </a:t>
            </a:r>
            <a:r>
              <a:rPr lang="en-US" dirty="0">
                <a:latin typeface="Arial" charset="0"/>
              </a:rPr>
              <a:t>C</a:t>
            </a:r>
            <a:r>
              <a:rPr lang="en-US" dirty="0" smtClean="0">
                <a:latin typeface="Arial" charset="0"/>
              </a:rPr>
              <a:t>hildren </a:t>
            </a:r>
          </a:p>
          <a:p>
            <a:pPr lvl="2"/>
            <a:r>
              <a:rPr lang="en-US" dirty="0" smtClean="0">
                <a:latin typeface="Arial" charset="0"/>
              </a:rPr>
              <a:t>Internal traits: Anxious about being accepted by:</a:t>
            </a:r>
          </a:p>
          <a:p>
            <a:pPr lvl="3"/>
            <a:r>
              <a:rPr lang="en-US" dirty="0" smtClean="0">
                <a:latin typeface="Arial" charset="0"/>
              </a:rPr>
              <a:t>Adults &amp; Children</a:t>
            </a:r>
          </a:p>
          <a:p>
            <a:pPr lvl="2"/>
            <a:r>
              <a:rPr lang="en-US" dirty="0" smtClean="0">
                <a:latin typeface="Arial" charset="0"/>
              </a:rPr>
              <a:t>Scores deciled</a:t>
            </a:r>
          </a:p>
          <a:p>
            <a:pPr lvl="3"/>
            <a:r>
              <a:rPr lang="en-US" dirty="0" smtClean="0">
                <a:latin typeface="Arial" charset="0"/>
              </a:rPr>
              <a:t>Cut off at the highest 10% (=poorest)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66"/>
                </a:solidFill>
              </a:rPr>
              <a:t>www.ucl.ac.uk/icls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Childhood cognition</a:t>
            </a:r>
          </a:p>
          <a:p>
            <a:pPr lvl="1"/>
            <a:r>
              <a:rPr lang="en-US" dirty="0" smtClean="0">
                <a:latin typeface="Arial" charset="0"/>
              </a:rPr>
              <a:t>A </a:t>
            </a:r>
            <a:r>
              <a:rPr lang="en-US" dirty="0" smtClean="0">
                <a:latin typeface="Arial" charset="0"/>
              </a:rPr>
              <a:t>total </a:t>
            </a:r>
            <a:r>
              <a:rPr lang="en-US" dirty="0" smtClean="0">
                <a:latin typeface="Arial" charset="0"/>
              </a:rPr>
              <a:t>score </a:t>
            </a:r>
            <a:r>
              <a:rPr lang="en-US" dirty="0">
                <a:latin typeface="Arial" charset="0"/>
              </a:rPr>
              <a:t>on the General Ability Test, administered at age 11</a:t>
            </a:r>
          </a:p>
          <a:p>
            <a:pPr lvl="2"/>
            <a:r>
              <a:rPr lang="en-US" dirty="0" smtClean="0">
                <a:latin typeface="Arial" charset="0"/>
              </a:rPr>
              <a:t>Indicating children’s verbal </a:t>
            </a:r>
            <a:r>
              <a:rPr lang="en-US" dirty="0">
                <a:latin typeface="Arial" charset="0"/>
              </a:rPr>
              <a:t>and </a:t>
            </a:r>
            <a:r>
              <a:rPr lang="en-US" dirty="0" smtClean="0">
                <a:latin typeface="Arial" charset="0"/>
              </a:rPr>
              <a:t>non-</a:t>
            </a:r>
            <a:r>
              <a:rPr lang="en-US" dirty="0" smtClean="0">
                <a:latin typeface="Arial" charset="0"/>
              </a:rPr>
              <a:t>verbal skills</a:t>
            </a:r>
            <a:endParaRPr lang="en-US" dirty="0" smtClean="0">
              <a:latin typeface="Arial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www.ucl.ac.uk/icls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323528" y="6093296"/>
            <a:ext cx="2448272" cy="43204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SSA conference, </a:t>
            </a:r>
          </a:p>
          <a:p>
            <a:pPr>
              <a:defRPr/>
            </a:pPr>
            <a:r>
              <a:rPr lang="en-US" dirty="0" smtClean="0"/>
              <a:t>8-9 November 2012,York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074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CLSyellow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5875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CLS">
  <a:themeElements>
    <a:clrScheme name="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8875</TotalTime>
  <Words>895</Words>
  <Application>Microsoft Macintosh PowerPoint</Application>
  <PresentationFormat>On-screen Show (4:3)</PresentationFormat>
  <Paragraphs>145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ICLSyellow</vt:lpstr>
      <vt:lpstr>ICLS</vt:lpstr>
      <vt:lpstr>PowerPoint Presentation</vt:lpstr>
      <vt:lpstr>The role of early cognitive ability and traits on patterns of adult problem alcohol use: Evidence from the 1958 British Birth Cohort Study</vt:lpstr>
      <vt:lpstr>Background</vt:lpstr>
      <vt:lpstr>Research aim</vt:lpstr>
      <vt:lpstr>Methods</vt:lpstr>
      <vt:lpstr>PowerPoint Presentation</vt:lpstr>
      <vt:lpstr>PowerPoint Presentation</vt:lpstr>
      <vt:lpstr>Methods</vt:lpstr>
      <vt:lpstr>PowerPoint Presentation</vt:lpstr>
      <vt:lpstr>PowerPoint Presentation</vt:lpstr>
      <vt:lpstr>PowerPoint Presentation</vt:lpstr>
      <vt:lpstr>PowerPoint Presentation</vt:lpstr>
      <vt:lpstr>Findings</vt:lpstr>
      <vt:lpstr>Proportion of types of adult problem alcohol use by gender</vt:lpstr>
      <vt:lpstr>Proportions of external traits (hostility toward adults/children) at age 11 by gender </vt:lpstr>
      <vt:lpstr>Proportion of internal traits (anxious about being accepted by adults/children) by gender</vt:lpstr>
      <vt:lpstr>Relative Risk Ratio (RRR) obtained by multinomial logistic regression for adult problem alcohol use after adjusting for social position of origin and maternal education (Men=3231) </vt:lpstr>
      <vt:lpstr>Relative Risk Ratio (RRR) obtained by multinomial logistic regression for adult problem alcohol use after adjusted for social position of origin and maternal education (Women=3432) </vt:lpstr>
      <vt:lpstr>Discussion</vt:lpstr>
      <vt:lpstr>Discussion (cont’d)</vt:lpstr>
      <vt:lpstr>Limitations</vt:lpstr>
      <vt:lpstr>Implications for population health</vt:lpstr>
      <vt:lpstr>Thank you for listening. Do you have any questions? E-mail: n.cable@ucl.ac.uk</vt:lpstr>
    </vt:vector>
  </TitlesOfParts>
  <Company>UCL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Noriko Cable</dc:creator>
  <cp:lastModifiedBy>Noriko Cable</cp:lastModifiedBy>
  <cp:revision>645</cp:revision>
  <cp:lastPrinted>2012-11-05T18:41:02Z</cp:lastPrinted>
  <dcterms:created xsi:type="dcterms:W3CDTF">2005-07-13T12:26:50Z</dcterms:created>
  <dcterms:modified xsi:type="dcterms:W3CDTF">2012-11-09T06:43:08Z</dcterms:modified>
</cp:coreProperties>
</file>