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9"/>
  </p:notesMasterIdLst>
  <p:sldIdLst>
    <p:sldId id="256" r:id="rId2"/>
    <p:sldId id="268" r:id="rId3"/>
    <p:sldId id="269" r:id="rId4"/>
    <p:sldId id="270" r:id="rId5"/>
    <p:sldId id="271" r:id="rId6"/>
    <p:sldId id="273" r:id="rId7"/>
    <p:sldId id="274" r:id="rId8"/>
    <p:sldId id="279" r:id="rId9"/>
    <p:sldId id="277" r:id="rId10"/>
    <p:sldId id="280" r:id="rId11"/>
    <p:sldId id="281" r:id="rId12"/>
    <p:sldId id="278" r:id="rId13"/>
    <p:sldId id="282" r:id="rId14"/>
    <p:sldId id="283" r:id="rId15"/>
    <p:sldId id="275" r:id="rId16"/>
    <p:sldId id="272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a Chambers" initials="S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1" autoAdjust="0"/>
    <p:restoredTop sz="53620" autoAdjust="0"/>
  </p:normalViewPr>
  <p:slideViewPr>
    <p:cSldViewPr snapToGrid="0">
      <p:cViewPr varScale="1">
        <p:scale>
          <a:sx n="58" d="100"/>
          <a:sy n="58" d="100"/>
        </p:scale>
        <p:origin x="2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25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3E-4599-AB64-7FD4BA8DBC7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3E-4599-AB64-7FD4BA8DBC7A}"/>
              </c:ext>
            </c:extLst>
          </c:dPt>
          <c:cat>
            <c:strRef>
              <c:f>Sheet6!$C$4:$C$5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Sheet6!$D$4:$D$5</c:f>
              <c:numCache>
                <c:formatCode>0.0%</c:formatCode>
                <c:ptCount val="2"/>
                <c:pt idx="0">
                  <c:v>0.174</c:v>
                </c:pt>
                <c:pt idx="1">
                  <c:v>0.826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3E-4599-AB64-7FD4BA8DB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C6E9A-6163-482D-9560-9CF2A238F66E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69EF9-0870-48E0-9694-891C44E3F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365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90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46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17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347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2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918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31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358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21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721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234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77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03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896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32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69EF9-0870-48E0-9694-891C44E3F15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7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00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1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6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06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9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9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8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00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10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1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9D80D-0758-4913-BBF1-4B4951792DBB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99F3-156D-4FE9-96F5-5CFEB934B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6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chart" Target="../charts/chart1.xml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318240" y="6439437"/>
            <a:ext cx="11597095" cy="69017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H="1">
            <a:off x="318240" y="6611815"/>
            <a:ext cx="11597095" cy="0"/>
          </a:xfrm>
          <a:prstGeom prst="line">
            <a:avLst/>
          </a:prstGeom>
          <a:ln w="920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xmlns="" id="{E9AA65F1-6E49-41A7-A3FB-D8475080E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40" y="275577"/>
            <a:ext cx="3073460" cy="28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4D14DB4-4D3E-45CA-9DDE-F3F29DEED305}"/>
              </a:ext>
            </a:extLst>
          </p:cNvPr>
          <p:cNvSpPr/>
          <p:nvPr/>
        </p:nvSpPr>
        <p:spPr>
          <a:xfrm>
            <a:off x="318239" y="325908"/>
            <a:ext cx="11597095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Camels &amp; </a:t>
            </a:r>
          </a:p>
          <a:p>
            <a:pPr algn="ctr"/>
            <a:r>
              <a:rPr lang="en-US" sz="72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Ostriches</a:t>
            </a:r>
          </a:p>
          <a:p>
            <a:pPr algn="ctr"/>
            <a:endParaRPr lang="en-US" sz="48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6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Understanding nuances in recovery journeys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r"/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Sophia Chambers - University of Southampton</a:t>
            </a:r>
          </a:p>
        </p:txBody>
      </p:sp>
      <p:pic>
        <p:nvPicPr>
          <p:cNvPr id="12" name="Picture 4" descr="Image result for cartoon ostrich head in the sand">
            <a:extLst>
              <a:ext uri="{FF2B5EF4-FFF2-40B4-BE49-F238E27FC236}">
                <a16:creationId xmlns:a16="http://schemas.microsoft.com/office/drawing/2014/main" xmlns="" id="{2C589CEF-109E-40D6-B185-B485B6D7F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086" y="275577"/>
            <a:ext cx="2531836" cy="28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69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age result for cartoon ostrich head in the sand">
            <a:extLst>
              <a:ext uri="{FF2B5EF4-FFF2-40B4-BE49-F238E27FC236}">
                <a16:creationId xmlns:a16="http://schemas.microsoft.com/office/drawing/2014/main" xmlns="" id="{58CAB97A-93D6-4631-96DB-2B4DB9065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6" y="1672113"/>
            <a:ext cx="4287026" cy="481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1DBDCEC-F08B-4501-BD45-31299AA27301}"/>
              </a:ext>
            </a:extLst>
          </p:cNvPr>
          <p:cNvSpPr/>
          <p:nvPr/>
        </p:nvSpPr>
        <p:spPr>
          <a:xfrm>
            <a:off x="4953000" y="738663"/>
            <a:ext cx="6351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/>
              <a:t>“I’m an ostrich I suppose…put my head in the sand. If I’m not thinking about it then…well, it’s history, past tense.”</a:t>
            </a:r>
          </a:p>
        </p:txBody>
      </p:sp>
    </p:spTree>
    <p:extLst>
      <p:ext uri="{BB962C8B-B14F-4D97-AF65-F5344CB8AC3E}">
        <p14:creationId xmlns:p14="http://schemas.microsoft.com/office/powerpoint/2010/main" val="1291958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age result for cartoon ostrich head in the sand">
            <a:extLst>
              <a:ext uri="{FF2B5EF4-FFF2-40B4-BE49-F238E27FC236}">
                <a16:creationId xmlns:a16="http://schemas.microsoft.com/office/drawing/2014/main" xmlns="" id="{58CAB97A-93D6-4631-96DB-2B4DB9065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6" y="1672113"/>
            <a:ext cx="4287026" cy="481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0EF9B6-9C63-4C74-B659-9DD8CBB577B6}"/>
              </a:ext>
            </a:extLst>
          </p:cNvPr>
          <p:cNvSpPr txBox="1"/>
          <p:nvPr/>
        </p:nvSpPr>
        <p:spPr>
          <a:xfrm>
            <a:off x="4455622" y="1093590"/>
            <a:ext cx="77363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“Oh no I don’t get that. That was just something I might, </a:t>
            </a:r>
            <a:r>
              <a:rPr lang="en-GB" sz="2800" i="1" dirty="0"/>
              <a:t>might</a:t>
            </a:r>
            <a:r>
              <a:rPr lang="en-GB" sz="2800" dirty="0"/>
              <a:t>, have been back then, but it doesn’t mean that stays with me forever. It’s like with my cancer, I had cancer then, I’m not cancerous now. </a:t>
            </a:r>
          </a:p>
          <a:p>
            <a:endParaRPr lang="en-GB" sz="2800" dirty="0"/>
          </a:p>
          <a:p>
            <a:r>
              <a:rPr lang="en-GB" sz="2800" dirty="0"/>
              <a:t>Anyway, I don’t keep thinking about drink…what I will think about is that time in hospital…the minute I came out, I left all of that in there. It was a big trauma that happened, hospital was the cross roads, and then I came out and went in a different direction. I don’t feel the need to remind myself of it all the time…well not of my drinking anyway.”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EB2CB02-9960-4F83-A88F-A642934DBABB}"/>
              </a:ext>
            </a:extLst>
          </p:cNvPr>
          <p:cNvSpPr/>
          <p:nvPr/>
        </p:nvSpPr>
        <p:spPr>
          <a:xfrm>
            <a:off x="168596" y="206455"/>
            <a:ext cx="117338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Some people I have spoken to say they will always be an alcoholic even if they have stopped drinking…</a:t>
            </a:r>
          </a:p>
        </p:txBody>
      </p:sp>
    </p:spTree>
    <p:extLst>
      <p:ext uri="{BB962C8B-B14F-4D97-AF65-F5344CB8AC3E}">
        <p14:creationId xmlns:p14="http://schemas.microsoft.com/office/powerpoint/2010/main" val="1882018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FA0E9313-C1CF-44D1-843E-59B22FC11D85}"/>
              </a:ext>
            </a:extLst>
          </p:cNvPr>
          <p:cNvSpPr/>
          <p:nvPr/>
        </p:nvSpPr>
        <p:spPr>
          <a:xfrm>
            <a:off x="2604134" y="89852"/>
            <a:ext cx="6983730" cy="66782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F6DA22B5-84CF-43CA-A122-38DFAFA39AF9}"/>
              </a:ext>
            </a:extLst>
          </p:cNvPr>
          <p:cNvSpPr/>
          <p:nvPr/>
        </p:nvSpPr>
        <p:spPr>
          <a:xfrm>
            <a:off x="5423375" y="2718511"/>
            <a:ext cx="1333425" cy="13333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6187D98-0E08-4787-9FF8-1B06268F2619}"/>
              </a:ext>
            </a:extLst>
          </p:cNvPr>
          <p:cNvSpPr/>
          <p:nvPr/>
        </p:nvSpPr>
        <p:spPr>
          <a:xfrm>
            <a:off x="5623877" y="2984500"/>
            <a:ext cx="944245" cy="889000"/>
          </a:xfrm>
          <a:prstGeom prst="ellipse">
            <a:avLst/>
          </a:prstGeom>
          <a:solidFill>
            <a:srgbClr val="FFFF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3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  Self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017F06AB-3D3B-410A-9023-96EE4C16020D}"/>
              </a:ext>
            </a:extLst>
          </p:cNvPr>
          <p:cNvSpPr txBox="1"/>
          <p:nvPr/>
        </p:nvSpPr>
        <p:spPr>
          <a:xfrm>
            <a:off x="3900947" y="4252754"/>
            <a:ext cx="4390104" cy="177077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 disc: sobriety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Medium disc: “dry drunk” - NOW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 disc: when drinking 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4B3D0D2-2C24-48B2-8A38-4D7CAD99938D}"/>
              </a:ext>
            </a:extLst>
          </p:cNvPr>
          <p:cNvSpPr/>
          <p:nvPr/>
        </p:nvSpPr>
        <p:spPr>
          <a:xfrm>
            <a:off x="5641802" y="2984500"/>
            <a:ext cx="896569" cy="8412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976BB084-CCE6-4018-BE08-1E10C839BE56}"/>
              </a:ext>
            </a:extLst>
          </p:cNvPr>
          <p:cNvSpPr/>
          <p:nvPr/>
        </p:nvSpPr>
        <p:spPr>
          <a:xfrm>
            <a:off x="5840090" y="3185365"/>
            <a:ext cx="495272" cy="4762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005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xmlns="" id="{BB4047A6-E902-46B4-972F-6967F2058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780" y="206754"/>
            <a:ext cx="5972517" cy="552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E01720A-171A-45A3-8DBD-178D0668907D}"/>
              </a:ext>
            </a:extLst>
          </p:cNvPr>
          <p:cNvSpPr txBox="1"/>
          <p:nvPr/>
        </p:nvSpPr>
        <p:spPr>
          <a:xfrm>
            <a:off x="777693" y="1194304"/>
            <a:ext cx="5486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“I have camels all around my house, I have a broach of a camel, I have a stuffed toy camel in my car, I have a photo in my wallet. </a:t>
            </a:r>
          </a:p>
          <a:p>
            <a:endParaRPr lang="en-GB" sz="3200" dirty="0"/>
          </a:p>
          <a:p>
            <a:r>
              <a:rPr lang="en-GB" sz="3200" dirty="0"/>
              <a:t>I think to myself, if that camel can go a day without water, I can go a day without a drink.”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1812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xmlns="" id="{BB4047A6-E902-46B4-972F-6967F2058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780" y="206754"/>
            <a:ext cx="5972517" cy="552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E01720A-171A-45A3-8DBD-178D0668907D}"/>
              </a:ext>
            </a:extLst>
          </p:cNvPr>
          <p:cNvSpPr txBox="1"/>
          <p:nvPr/>
        </p:nvSpPr>
        <p:spPr>
          <a:xfrm>
            <a:off x="405380" y="1075442"/>
            <a:ext cx="5486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“I’ll be an alcoholic for the rest of my life but the bouts of illness come and go depending on whether I’m sober or not…If I don’t call myself an alcoholic, I am denying what I am.</a:t>
            </a:r>
          </a:p>
          <a:p>
            <a:endParaRPr lang="en-GB" sz="3200" dirty="0"/>
          </a:p>
          <a:p>
            <a:r>
              <a:rPr lang="en-GB" sz="3200" dirty="0"/>
              <a:t>I could have gone another 30 years without drink but I would have still died an alcoholic.”</a:t>
            </a:r>
          </a:p>
        </p:txBody>
      </p:sp>
    </p:spTree>
    <p:extLst>
      <p:ext uri="{BB962C8B-B14F-4D97-AF65-F5344CB8AC3E}">
        <p14:creationId xmlns:p14="http://schemas.microsoft.com/office/powerpoint/2010/main" val="586758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xmlns="" id="{4E4146A6-686D-42B1-A653-F9284D6F3405}"/>
              </a:ext>
            </a:extLst>
          </p:cNvPr>
          <p:cNvSpPr/>
          <p:nvPr/>
        </p:nvSpPr>
        <p:spPr>
          <a:xfrm>
            <a:off x="2604134" y="89852"/>
            <a:ext cx="6983730" cy="66782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0E25972F-06D1-473A-8617-7B8AAA473AF4}"/>
              </a:ext>
            </a:extLst>
          </p:cNvPr>
          <p:cNvSpPr/>
          <p:nvPr/>
        </p:nvSpPr>
        <p:spPr>
          <a:xfrm>
            <a:off x="5623877" y="2984500"/>
            <a:ext cx="944245" cy="889000"/>
          </a:xfrm>
          <a:prstGeom prst="ellipse">
            <a:avLst/>
          </a:prstGeom>
          <a:solidFill>
            <a:srgbClr val="FFFF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3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  Self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FAE04C0-3F80-4B36-B723-1F307B899DBC}"/>
              </a:ext>
            </a:extLst>
          </p:cNvPr>
          <p:cNvSpPr txBox="1"/>
          <p:nvPr/>
        </p:nvSpPr>
        <p:spPr>
          <a:xfrm>
            <a:off x="678752" y="4912701"/>
            <a:ext cx="1009371" cy="123488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NOW: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disc at all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D7C4EE9E-6D1A-4A10-A562-A49BC72E7382}"/>
              </a:ext>
            </a:extLst>
          </p:cNvPr>
          <p:cNvSpPr/>
          <p:nvPr/>
        </p:nvSpPr>
        <p:spPr>
          <a:xfrm>
            <a:off x="5641802" y="2984500"/>
            <a:ext cx="896569" cy="8412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Image result for cartoon ostrich head in the sand">
            <a:extLst>
              <a:ext uri="{FF2B5EF4-FFF2-40B4-BE49-F238E27FC236}">
                <a16:creationId xmlns:a16="http://schemas.microsoft.com/office/drawing/2014/main" xmlns="" id="{CFF9B1F5-2B01-43F1-A61E-1FBA5D2D0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2" y="2353498"/>
            <a:ext cx="1915609" cy="21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lated image">
            <a:extLst>
              <a:ext uri="{FF2B5EF4-FFF2-40B4-BE49-F238E27FC236}">
                <a16:creationId xmlns:a16="http://schemas.microsoft.com/office/drawing/2014/main" xmlns="" id="{A39E4CE1-C082-4E21-98A4-BB69514C5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047" y="2347923"/>
            <a:ext cx="2285894" cy="211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072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not all that counts can be counted">
            <a:extLst>
              <a:ext uri="{FF2B5EF4-FFF2-40B4-BE49-F238E27FC236}">
                <a16:creationId xmlns:a16="http://schemas.microsoft.com/office/drawing/2014/main" xmlns="" id="{E5DA4AED-0FDB-45EB-B9B9-D31F3AA47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819" y="120517"/>
            <a:ext cx="8803037" cy="660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024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318240" y="6439437"/>
            <a:ext cx="11597095" cy="69017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18241" y="6611815"/>
            <a:ext cx="11597094" cy="78496"/>
          </a:xfrm>
          <a:prstGeom prst="line">
            <a:avLst/>
          </a:prstGeom>
          <a:ln w="920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18240" y="321972"/>
            <a:ext cx="11597095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4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6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you! </a:t>
            </a:r>
          </a:p>
          <a:p>
            <a:pPr algn="ctr"/>
            <a:r>
              <a:rPr lang="en-US" sz="6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Any questions?</a:t>
            </a:r>
          </a:p>
          <a:p>
            <a:pPr algn="ctr"/>
            <a:endParaRPr lang="en-US" sz="28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8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8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8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8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48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sec1n14@soton.ac.uk</a:t>
            </a:r>
          </a:p>
        </p:txBody>
      </p:sp>
    </p:spTree>
    <p:extLst>
      <p:ext uri="{BB962C8B-B14F-4D97-AF65-F5344CB8AC3E}">
        <p14:creationId xmlns:p14="http://schemas.microsoft.com/office/powerpoint/2010/main" val="85089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5B765DE2-BED5-45E4-8EDD-4F45C5C098D7}"/>
              </a:ext>
            </a:extLst>
          </p:cNvPr>
          <p:cNvCxnSpPr/>
          <p:nvPr/>
        </p:nvCxnSpPr>
        <p:spPr>
          <a:xfrm>
            <a:off x="4861560" y="121920"/>
            <a:ext cx="0" cy="658368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94118C43-3CAD-4E15-8132-6C99E50B836C}"/>
              </a:ext>
            </a:extLst>
          </p:cNvPr>
          <p:cNvCxnSpPr/>
          <p:nvPr/>
        </p:nvCxnSpPr>
        <p:spPr>
          <a:xfrm>
            <a:off x="10051093" y="121920"/>
            <a:ext cx="0" cy="658368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xmlns="" id="{B9B9F1A8-293A-4788-9E19-38F0C9F99C8F}"/>
              </a:ext>
            </a:extLst>
          </p:cNvPr>
          <p:cNvSpPr/>
          <p:nvPr/>
        </p:nvSpPr>
        <p:spPr>
          <a:xfrm>
            <a:off x="1734949" y="289871"/>
            <a:ext cx="10636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T1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C6C94792-81D3-4D49-AB2C-E5E348CD68ED}"/>
              </a:ext>
            </a:extLst>
          </p:cNvPr>
          <p:cNvSpPr/>
          <p:nvPr/>
        </p:nvSpPr>
        <p:spPr>
          <a:xfrm>
            <a:off x="6924481" y="289871"/>
            <a:ext cx="10636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T2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xmlns="" id="{65B3EE90-D9E5-479A-B901-2DBE2F800A27}"/>
              </a:ext>
            </a:extLst>
          </p:cNvPr>
          <p:cNvSpPr/>
          <p:nvPr/>
        </p:nvSpPr>
        <p:spPr>
          <a:xfrm>
            <a:off x="5094514" y="5368835"/>
            <a:ext cx="69233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</a:rPr>
              <a:t>QUALITATIVE</a:t>
            </a:r>
            <a:endParaRPr lang="en-US" sz="5400" b="1" cap="none" spc="0" dirty="0">
              <a:ln w="22225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xmlns="" id="{CF1283BF-D208-4EC7-A04B-032E6CE5DC1A}"/>
              </a:ext>
            </a:extLst>
          </p:cNvPr>
          <p:cNvCxnSpPr>
            <a:cxnSpLocks/>
            <a:endCxn id="110" idx="3"/>
          </p:cNvCxnSpPr>
          <p:nvPr/>
        </p:nvCxnSpPr>
        <p:spPr>
          <a:xfrm>
            <a:off x="10552922" y="5830500"/>
            <a:ext cx="1464907" cy="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xmlns="" id="{70A190F2-5DFB-457E-92C7-A4559A90BECE}"/>
              </a:ext>
            </a:extLst>
          </p:cNvPr>
          <p:cNvCxnSpPr>
            <a:cxnSpLocks/>
          </p:cNvCxnSpPr>
          <p:nvPr/>
        </p:nvCxnSpPr>
        <p:spPr>
          <a:xfrm flipH="1">
            <a:off x="5094514" y="5841808"/>
            <a:ext cx="1412032" cy="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66649BEB-009E-4D57-B7E6-3BFA3645DD66}"/>
              </a:ext>
            </a:extLst>
          </p:cNvPr>
          <p:cNvSpPr txBox="1"/>
          <p:nvPr/>
        </p:nvSpPr>
        <p:spPr>
          <a:xfrm>
            <a:off x="477725" y="1683549"/>
            <a:ext cx="38110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Hospital based observational cohort study (baseline)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D1BF112E-CF46-49DF-8D54-C61DDD624EBE}"/>
              </a:ext>
            </a:extLst>
          </p:cNvPr>
          <p:cNvSpPr txBox="1"/>
          <p:nvPr/>
        </p:nvSpPr>
        <p:spPr>
          <a:xfrm>
            <a:off x="5550781" y="1683549"/>
            <a:ext cx="38110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6-month follow-up of all participants</a:t>
            </a:r>
          </a:p>
        </p:txBody>
      </p:sp>
    </p:spTree>
    <p:extLst>
      <p:ext uri="{BB962C8B-B14F-4D97-AF65-F5344CB8AC3E}">
        <p14:creationId xmlns:p14="http://schemas.microsoft.com/office/powerpoint/2010/main" val="139961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C9DDB75-247A-437A-A3B9-B619B9B3983B}"/>
              </a:ext>
            </a:extLst>
          </p:cNvPr>
          <p:cNvSpPr/>
          <p:nvPr/>
        </p:nvSpPr>
        <p:spPr>
          <a:xfrm>
            <a:off x="127756" y="2971565"/>
            <a:ext cx="180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144 Participants recruited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E7332A1-407E-45AB-9EB2-84D2CAE795B6}"/>
              </a:ext>
            </a:extLst>
          </p:cNvPr>
          <p:cNvSpPr/>
          <p:nvPr/>
        </p:nvSpPr>
        <p:spPr>
          <a:xfrm>
            <a:off x="2845528" y="4860323"/>
            <a:ext cx="1620000" cy="13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kern="1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Withdrew consent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D3720C5-1C3C-4030-AB3E-CCB8C83FA1C2}"/>
              </a:ext>
            </a:extLst>
          </p:cNvPr>
          <p:cNvSpPr/>
          <p:nvPr/>
        </p:nvSpPr>
        <p:spPr>
          <a:xfrm>
            <a:off x="2845528" y="1440323"/>
            <a:ext cx="1620000" cy="1368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141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Completed baseline interview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11D9998-BE53-43CD-B306-1379524C050F}"/>
              </a:ext>
            </a:extLst>
          </p:cNvPr>
          <p:cNvSpPr/>
          <p:nvPr/>
        </p:nvSpPr>
        <p:spPr>
          <a:xfrm>
            <a:off x="5776373" y="466282"/>
            <a:ext cx="1620000" cy="13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9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Lost to follow-up at 6 months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F15D8BA-D6FF-4012-896C-AE2074F9DEF9}"/>
              </a:ext>
            </a:extLst>
          </p:cNvPr>
          <p:cNvSpPr/>
          <p:nvPr/>
        </p:nvSpPr>
        <p:spPr>
          <a:xfrm>
            <a:off x="5776373" y="2808323"/>
            <a:ext cx="1620000" cy="136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132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Followed-up at 6 months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7D29396-0983-442B-A37F-CB82C0A1B7B3}"/>
              </a:ext>
            </a:extLst>
          </p:cNvPr>
          <p:cNvSpPr/>
          <p:nvPr/>
        </p:nvSpPr>
        <p:spPr>
          <a:xfrm>
            <a:off x="8147780" y="4176323"/>
            <a:ext cx="1620000" cy="1368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11 Deceased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xmlns="" id="{189C01F1-5CC4-49A2-8974-3ED896520E1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4465528" y="1150282"/>
            <a:ext cx="1310845" cy="97404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xmlns="" id="{0EE79DAF-F994-4011-BEC7-547613DD375A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4465528" y="2124323"/>
            <a:ext cx="1310845" cy="1368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93BFB2B-1059-4F3A-AC70-7F69081560B7}"/>
              </a:ext>
            </a:extLst>
          </p:cNvPr>
          <p:cNvSpPr/>
          <p:nvPr/>
        </p:nvSpPr>
        <p:spPr>
          <a:xfrm>
            <a:off x="8147780" y="1440323"/>
            <a:ext cx="1620000" cy="1368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121 completed follow-up interview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xmlns="" id="{E3821817-37FC-43DD-8ED9-4780A962D439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 flipV="1">
            <a:off x="1927756" y="2124323"/>
            <a:ext cx="917772" cy="156724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xmlns="" id="{D9081C92-AF0F-474C-BD90-8872BD88DCFB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1927756" y="3691565"/>
            <a:ext cx="917772" cy="18527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xmlns="" id="{1439D3ED-F4AF-48A1-B14A-92DFDBEFCAFF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7396373" y="3492323"/>
            <a:ext cx="751407" cy="1368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xmlns="" id="{860F45C9-8D93-4D66-ACDB-0E3471D01A17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7396373" y="2124323"/>
            <a:ext cx="751407" cy="1368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300AD42-DF15-40FE-8FE1-49C9636C3854}"/>
              </a:ext>
            </a:extLst>
          </p:cNvPr>
          <p:cNvSpPr/>
          <p:nvPr/>
        </p:nvSpPr>
        <p:spPr>
          <a:xfrm>
            <a:off x="10334407" y="1440323"/>
            <a:ext cx="1620000" cy="1368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i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26 participated in qualitative interview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25448E2-5F9E-468C-9843-DBF6C9F8DA26}"/>
              </a:ext>
            </a:extLst>
          </p:cNvPr>
          <p:cNvCxnSpPr>
            <a:cxnSpLocks/>
            <a:stCxn id="11" idx="3"/>
            <a:endCxn id="16" idx="1"/>
          </p:cNvCxnSpPr>
          <p:nvPr/>
        </p:nvCxnSpPr>
        <p:spPr>
          <a:xfrm>
            <a:off x="9767780" y="2124323"/>
            <a:ext cx="5666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5B765DE2-BED5-45E4-8EDD-4F45C5C098D7}"/>
              </a:ext>
            </a:extLst>
          </p:cNvPr>
          <p:cNvCxnSpPr/>
          <p:nvPr/>
        </p:nvCxnSpPr>
        <p:spPr>
          <a:xfrm>
            <a:off x="4861560" y="121920"/>
            <a:ext cx="0" cy="658368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94118C43-3CAD-4E15-8132-6C99E50B836C}"/>
              </a:ext>
            </a:extLst>
          </p:cNvPr>
          <p:cNvCxnSpPr/>
          <p:nvPr/>
        </p:nvCxnSpPr>
        <p:spPr>
          <a:xfrm>
            <a:off x="10051093" y="121920"/>
            <a:ext cx="0" cy="658368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70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xmlns="" id="{F90C096A-7BD2-4A38-AAAB-5C479C05CF5D}"/>
              </a:ext>
            </a:extLst>
          </p:cNvPr>
          <p:cNvSpPr/>
          <p:nvPr/>
        </p:nvSpPr>
        <p:spPr>
          <a:xfrm>
            <a:off x="8554939" y="176822"/>
            <a:ext cx="2988129" cy="275952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892B0F2C-FE46-4E4D-B2CD-55977607DD9D}"/>
              </a:ext>
            </a:extLst>
          </p:cNvPr>
          <p:cNvSpPr/>
          <p:nvPr/>
        </p:nvSpPr>
        <p:spPr>
          <a:xfrm>
            <a:off x="9547652" y="1425959"/>
            <a:ext cx="383722" cy="408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CED38F3A-FB49-4526-B3A2-577C1A5236A2}"/>
              </a:ext>
            </a:extLst>
          </p:cNvPr>
          <p:cNvCxnSpPr>
            <a:cxnSpLocks/>
          </p:cNvCxnSpPr>
          <p:nvPr/>
        </p:nvCxnSpPr>
        <p:spPr>
          <a:xfrm>
            <a:off x="8166538" y="1138328"/>
            <a:ext cx="1305266" cy="418258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ABCD86D-C674-4ADD-A8C8-908B2F5D1ABC}"/>
              </a:ext>
            </a:extLst>
          </p:cNvPr>
          <p:cNvSpPr txBox="1"/>
          <p:nvPr/>
        </p:nvSpPr>
        <p:spPr>
          <a:xfrm>
            <a:off x="241815" y="399664"/>
            <a:ext cx="792472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&lt;6% of those with alcohol dependence receive specialist treatment per year (Drummond, 2005)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Reliance on pre- / post- intervention studies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Research focus on those in specialist treatment settings might fuel binary beliefs about alcohol problems</a:t>
            </a:r>
          </a:p>
        </p:txBody>
      </p:sp>
      <p:pic>
        <p:nvPicPr>
          <p:cNvPr id="28" name="Picture 4" descr="Image result for messy journey">
            <a:extLst>
              <a:ext uri="{FF2B5EF4-FFF2-40B4-BE49-F238E27FC236}">
                <a16:creationId xmlns:a16="http://schemas.microsoft.com/office/drawing/2014/main" xmlns="" id="{2E4D95FA-2029-4EB7-99DD-D258B0A04B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83" t="22210" r="4752" b="34789"/>
          <a:stretch/>
        </p:blipFill>
        <p:spPr bwMode="auto">
          <a:xfrm>
            <a:off x="7636775" y="3675014"/>
            <a:ext cx="4141568" cy="265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04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D2BBB5DD-C36A-4D3A-9285-CE8556B51563}"/>
              </a:ext>
            </a:extLst>
          </p:cNvPr>
          <p:cNvCxnSpPr/>
          <p:nvPr/>
        </p:nvCxnSpPr>
        <p:spPr>
          <a:xfrm>
            <a:off x="503743" y="5911763"/>
            <a:ext cx="1097280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043216D-A76F-4427-A9E3-8A8ACD251C1A}"/>
              </a:ext>
            </a:extLst>
          </p:cNvPr>
          <p:cNvCxnSpPr>
            <a:cxnSpLocks/>
          </p:cNvCxnSpPr>
          <p:nvPr/>
        </p:nvCxnSpPr>
        <p:spPr>
          <a:xfrm>
            <a:off x="7430589" y="5464098"/>
            <a:ext cx="0" cy="11272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8C09575-62DB-4CEA-835D-6F13E8CAB063}"/>
              </a:ext>
            </a:extLst>
          </p:cNvPr>
          <p:cNvSpPr txBox="1"/>
          <p:nvPr/>
        </p:nvSpPr>
        <p:spPr>
          <a:xfrm>
            <a:off x="6436676" y="4817767"/>
            <a:ext cx="1987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HOSPITAL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1EEB098-1572-40BD-AFC8-D0768ED3FFBD}"/>
              </a:ext>
            </a:extLst>
          </p:cNvPr>
          <p:cNvSpPr txBox="1"/>
          <p:nvPr/>
        </p:nvSpPr>
        <p:spPr>
          <a:xfrm>
            <a:off x="8614396" y="3620078"/>
            <a:ext cx="1987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6 MONTHS LATER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CFACE611-8C46-4AD4-A5F5-41F7A119AD20}"/>
              </a:ext>
            </a:extLst>
          </p:cNvPr>
          <p:cNvCxnSpPr>
            <a:cxnSpLocks/>
          </p:cNvCxnSpPr>
          <p:nvPr/>
        </p:nvCxnSpPr>
        <p:spPr>
          <a:xfrm>
            <a:off x="9608309" y="5464098"/>
            <a:ext cx="0" cy="11272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Image result for cartoon hospital">
            <a:extLst>
              <a:ext uri="{FF2B5EF4-FFF2-40B4-BE49-F238E27FC236}">
                <a16:creationId xmlns:a16="http://schemas.microsoft.com/office/drawing/2014/main" xmlns="" id="{C4F08F3E-A5F4-4389-877B-EC5738FCF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43" y="2051223"/>
            <a:ext cx="3654959" cy="304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BA9D7C4-8FC9-4409-94C6-A440A0898AEB}"/>
              </a:ext>
            </a:extLst>
          </p:cNvPr>
          <p:cNvSpPr txBox="1"/>
          <p:nvPr/>
        </p:nvSpPr>
        <p:spPr>
          <a:xfrm>
            <a:off x="3605845" y="478518"/>
            <a:ext cx="78706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£3.5 billion per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78% hospital-based care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115% increase in alcohol-related hospital admissions 2003 – 2013 </a:t>
            </a:r>
          </a:p>
        </p:txBody>
      </p:sp>
    </p:spTree>
    <p:extLst>
      <p:ext uri="{BB962C8B-B14F-4D97-AF65-F5344CB8AC3E}">
        <p14:creationId xmlns:p14="http://schemas.microsoft.com/office/powerpoint/2010/main" val="63670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E3AA2F-4812-4E9C-972E-7FC328541820}"/>
              </a:ext>
            </a:extLst>
          </p:cNvPr>
          <p:cNvSpPr txBox="1"/>
          <p:nvPr/>
        </p:nvSpPr>
        <p:spPr>
          <a:xfrm>
            <a:off x="210467" y="93939"/>
            <a:ext cx="5281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Baseline Demographics</a:t>
            </a:r>
          </a:p>
        </p:txBody>
      </p:sp>
      <p:pic>
        <p:nvPicPr>
          <p:cNvPr id="10" name="Picture 6" descr="http://www.clipartbest.com/cliparts/ncE/E9o/ncEE9oKai.png">
            <a:extLst>
              <a:ext uri="{FF2B5EF4-FFF2-40B4-BE49-F238E27FC236}">
                <a16:creationId xmlns:a16="http://schemas.microsoft.com/office/drawing/2014/main" xmlns="" id="{29DAE13A-1721-4F86-8EE9-61CB15787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01" y="863842"/>
            <a:ext cx="2291193" cy="229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02AF702-5274-4C12-822B-D0F3507D7A5C}"/>
              </a:ext>
            </a:extLst>
          </p:cNvPr>
          <p:cNvSpPr txBox="1"/>
          <p:nvPr/>
        </p:nvSpPr>
        <p:spPr>
          <a:xfrm>
            <a:off x="334367" y="3088862"/>
            <a:ext cx="2516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71%	  29%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90918E5-C9B6-4A59-B067-605D814E4805}"/>
              </a:ext>
            </a:extLst>
          </p:cNvPr>
          <p:cNvSpPr txBox="1"/>
          <p:nvPr/>
        </p:nvSpPr>
        <p:spPr>
          <a:xfrm>
            <a:off x="6502093" y="256201"/>
            <a:ext cx="4037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47% sick/disabled</a:t>
            </a:r>
          </a:p>
          <a:p>
            <a:pPr algn="ctr"/>
            <a:r>
              <a:rPr lang="en-GB" sz="4000" b="1" dirty="0"/>
              <a:t>19% retired</a:t>
            </a:r>
          </a:p>
        </p:txBody>
      </p:sp>
      <p:pic>
        <p:nvPicPr>
          <p:cNvPr id="18" name="Picture 10" descr="https://www.meetuniversity.com/blog/wp-content/uploads/2015/08/53362_graduate-cap.jpg">
            <a:extLst>
              <a:ext uri="{FF2B5EF4-FFF2-40B4-BE49-F238E27FC236}">
                <a16:creationId xmlns:a16="http://schemas.microsoft.com/office/drawing/2014/main" xmlns="" id="{80B9C918-20BB-4265-9862-4CCD5AC70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846" y="5149765"/>
            <a:ext cx="2277646" cy="170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0D173DD-D5E5-4D30-B576-AA70EC83F6FB}"/>
              </a:ext>
            </a:extLst>
          </p:cNvPr>
          <p:cNvSpPr txBox="1"/>
          <p:nvPr/>
        </p:nvSpPr>
        <p:spPr>
          <a:xfrm>
            <a:off x="7514687" y="5342162"/>
            <a:ext cx="3488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50% secondary</a:t>
            </a:r>
          </a:p>
          <a:p>
            <a:pPr algn="ctr"/>
            <a:r>
              <a:rPr lang="en-GB" sz="4000" b="1" dirty="0"/>
              <a:t>31% college</a:t>
            </a:r>
          </a:p>
        </p:txBody>
      </p:sp>
      <p:pic>
        <p:nvPicPr>
          <p:cNvPr id="4100" name="Picture 4" descr="Image result for cartoon house">
            <a:extLst>
              <a:ext uri="{FF2B5EF4-FFF2-40B4-BE49-F238E27FC236}">
                <a16:creationId xmlns:a16="http://schemas.microsoft.com/office/drawing/2014/main" xmlns="" id="{DC88FCE1-9F85-4164-95D2-E7D991F9F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364" y="2215709"/>
            <a:ext cx="2881344" cy="245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D6F3F81-E30F-4255-BF69-4A6384852A97}"/>
              </a:ext>
            </a:extLst>
          </p:cNvPr>
          <p:cNvSpPr txBox="1"/>
          <p:nvPr/>
        </p:nvSpPr>
        <p:spPr>
          <a:xfrm>
            <a:off x="9964955" y="2514897"/>
            <a:ext cx="17035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51% living alone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5112A29-17CD-4743-A8EB-04158CF0CC3D}"/>
              </a:ext>
            </a:extLst>
          </p:cNvPr>
          <p:cNvSpPr txBox="1"/>
          <p:nvPr/>
        </p:nvSpPr>
        <p:spPr>
          <a:xfrm>
            <a:off x="447101" y="5024577"/>
            <a:ext cx="32418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Mean age: </a:t>
            </a:r>
          </a:p>
          <a:p>
            <a:pPr algn="ctr"/>
            <a:r>
              <a:rPr lang="en-GB" sz="4000" b="1" dirty="0"/>
              <a:t>50.8 years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D7493D5-7DD3-4508-A7E4-09A2153231D7}"/>
              </a:ext>
            </a:extLst>
          </p:cNvPr>
          <p:cNvSpPr txBox="1"/>
          <p:nvPr/>
        </p:nvSpPr>
        <p:spPr>
          <a:xfrm>
            <a:off x="3883134" y="1857756"/>
            <a:ext cx="23353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95% </a:t>
            </a:r>
          </a:p>
          <a:p>
            <a:pPr algn="ctr"/>
            <a:r>
              <a:rPr lang="en-GB" sz="4000" b="1" dirty="0"/>
              <a:t>White </a:t>
            </a:r>
          </a:p>
          <a:p>
            <a:pPr algn="ctr"/>
            <a:r>
              <a:rPr lang="en-GB" sz="4000" b="1" dirty="0"/>
              <a:t>British</a:t>
            </a:r>
          </a:p>
        </p:txBody>
      </p:sp>
    </p:spTree>
    <p:extLst>
      <p:ext uri="{BB962C8B-B14F-4D97-AF65-F5344CB8AC3E}">
        <p14:creationId xmlns:p14="http://schemas.microsoft.com/office/powerpoint/2010/main" val="321315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E3AA2F-4812-4E9C-972E-7FC328541820}"/>
              </a:ext>
            </a:extLst>
          </p:cNvPr>
          <p:cNvSpPr txBox="1"/>
          <p:nvPr/>
        </p:nvSpPr>
        <p:spPr>
          <a:xfrm>
            <a:off x="210467" y="93939"/>
            <a:ext cx="5281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Drinking Profile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D41A806-A9F8-43C3-8FFD-6FBB059CB50C}"/>
              </a:ext>
            </a:extLst>
          </p:cNvPr>
          <p:cNvSpPr txBox="1"/>
          <p:nvPr/>
        </p:nvSpPr>
        <p:spPr>
          <a:xfrm>
            <a:off x="196221" y="880494"/>
            <a:ext cx="5090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Weekly units: 140.6 </a:t>
            </a:r>
          </a:p>
          <a:p>
            <a:pPr algn="ctr"/>
            <a:r>
              <a:rPr lang="en-GB" sz="4000" b="1" dirty="0"/>
              <a:t>(range 0 – 576)</a:t>
            </a:r>
          </a:p>
        </p:txBody>
      </p:sp>
      <p:pic>
        <p:nvPicPr>
          <p:cNvPr id="5122" name="Picture 2" descr="Image result for vodka">
            <a:extLst>
              <a:ext uri="{FF2B5EF4-FFF2-40B4-BE49-F238E27FC236}">
                <a16:creationId xmlns:a16="http://schemas.microsoft.com/office/drawing/2014/main" xmlns="" id="{2DC2AE8B-1494-4BD4-99C3-157F55183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86" r="18429"/>
          <a:stretch/>
        </p:blipFill>
        <p:spPr bwMode="auto">
          <a:xfrm>
            <a:off x="274837" y="4217024"/>
            <a:ext cx="1468052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E98683B-050E-4C4F-9207-323279AD5322}"/>
              </a:ext>
            </a:extLst>
          </p:cNvPr>
          <p:cNvSpPr txBox="1"/>
          <p:nvPr/>
        </p:nvSpPr>
        <p:spPr>
          <a:xfrm>
            <a:off x="1413025" y="5881588"/>
            <a:ext cx="1661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35.5%</a:t>
            </a:r>
          </a:p>
        </p:txBody>
      </p:sp>
      <p:pic>
        <p:nvPicPr>
          <p:cNvPr id="5136" name="Picture 16" descr="Image result for weekly calendar cartoon">
            <a:extLst>
              <a:ext uri="{FF2B5EF4-FFF2-40B4-BE49-F238E27FC236}">
                <a16:creationId xmlns:a16="http://schemas.microsoft.com/office/drawing/2014/main" xmlns="" id="{A7C77081-4239-430C-A6CB-815EAAE5E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7" r="13317"/>
          <a:stretch/>
        </p:blipFill>
        <p:spPr bwMode="auto">
          <a:xfrm>
            <a:off x="7040216" y="193019"/>
            <a:ext cx="2162628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130BA3D-757E-4A75-A30A-68762238BD26}"/>
              </a:ext>
            </a:extLst>
          </p:cNvPr>
          <p:cNvSpPr txBox="1"/>
          <p:nvPr/>
        </p:nvSpPr>
        <p:spPr>
          <a:xfrm>
            <a:off x="9202844" y="200820"/>
            <a:ext cx="2798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7/7 drinking days for 67.4%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xmlns="" id="{D3EBED36-4DEE-425C-8F36-51B66FD4B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998629"/>
              </p:ext>
            </p:extLst>
          </p:nvPr>
        </p:nvGraphicFramePr>
        <p:xfrm>
          <a:off x="5718538" y="3796822"/>
          <a:ext cx="2572013" cy="288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88E8281-EF61-4052-843D-0A1C3ECC453C}"/>
              </a:ext>
            </a:extLst>
          </p:cNvPr>
          <p:cNvSpPr txBox="1"/>
          <p:nvPr/>
        </p:nvSpPr>
        <p:spPr>
          <a:xfrm>
            <a:off x="7997421" y="5972938"/>
            <a:ext cx="4194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17% in treatment</a:t>
            </a:r>
          </a:p>
        </p:txBody>
      </p:sp>
      <p:pic>
        <p:nvPicPr>
          <p:cNvPr id="28" name="Picture 2" descr="Image result for cartoon hospital">
            <a:extLst>
              <a:ext uri="{FF2B5EF4-FFF2-40B4-BE49-F238E27FC236}">
                <a16:creationId xmlns:a16="http://schemas.microsoft.com/office/drawing/2014/main" xmlns="" id="{618B0181-1452-4028-B816-C6A489CAB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178" y="2814771"/>
            <a:ext cx="2179617" cy="181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4FF626B-D70D-4BB2-B3F9-4DB57D5A15F0}"/>
              </a:ext>
            </a:extLst>
          </p:cNvPr>
          <p:cNvSpPr txBox="1"/>
          <p:nvPr/>
        </p:nvSpPr>
        <p:spPr>
          <a:xfrm>
            <a:off x="9758602" y="4512120"/>
            <a:ext cx="2376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42.6%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BBE3642-0EC6-4FDB-9504-60679692E092}"/>
              </a:ext>
            </a:extLst>
          </p:cNvPr>
          <p:cNvSpPr/>
          <p:nvPr/>
        </p:nvSpPr>
        <p:spPr>
          <a:xfrm>
            <a:off x="1418444" y="2937806"/>
            <a:ext cx="508991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20+ </a:t>
            </a:r>
            <a:r>
              <a:rPr lang="en-US" sz="7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AUDIT</a:t>
            </a:r>
            <a:endParaRPr lang="en-US" sz="72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32032B8-CAA6-4F49-B272-28DBACCF56D5}"/>
              </a:ext>
            </a:extLst>
          </p:cNvPr>
          <p:cNvSpPr txBox="1"/>
          <p:nvPr/>
        </p:nvSpPr>
        <p:spPr>
          <a:xfrm>
            <a:off x="2993721" y="3973510"/>
            <a:ext cx="1661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88.7%</a:t>
            </a:r>
          </a:p>
        </p:txBody>
      </p:sp>
    </p:spTree>
    <p:extLst>
      <p:ext uri="{BB962C8B-B14F-4D97-AF65-F5344CB8AC3E}">
        <p14:creationId xmlns:p14="http://schemas.microsoft.com/office/powerpoint/2010/main" val="1534763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0C066F-FD6F-4424-B1E7-2BB629EC03A0}"/>
              </a:ext>
            </a:extLst>
          </p:cNvPr>
          <p:cNvSpPr txBox="1"/>
          <p:nvPr/>
        </p:nvSpPr>
        <p:spPr>
          <a:xfrm>
            <a:off x="7886700" y="5103674"/>
            <a:ext cx="4092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Pictorial Representation of Illness and Self Measure (PRISM; </a:t>
            </a:r>
            <a:r>
              <a:rPr lang="en-GB" sz="2800" dirty="0" err="1"/>
              <a:t>Buchi</a:t>
            </a:r>
            <a:r>
              <a:rPr lang="en-GB" sz="2800" dirty="0"/>
              <a:t> et al, 1999)</a:t>
            </a: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5ED1E25-DE72-4699-85D3-AEAA6AD9F670}"/>
              </a:ext>
            </a:extLst>
          </p:cNvPr>
          <p:cNvGrpSpPr/>
          <p:nvPr/>
        </p:nvGrpSpPr>
        <p:grpSpPr>
          <a:xfrm>
            <a:off x="577944" y="561474"/>
            <a:ext cx="7844162" cy="5757494"/>
            <a:chOff x="-2266950" y="0"/>
            <a:chExt cx="9251074" cy="667890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D8DE5339-9328-4771-A704-A213B8C6CCB9}"/>
                </a:ext>
              </a:extLst>
            </p:cNvPr>
            <p:cNvSpPr/>
            <p:nvPr/>
          </p:nvSpPr>
          <p:spPr>
            <a:xfrm>
              <a:off x="0" y="0"/>
              <a:ext cx="6984124" cy="667890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2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EE6B071-AA65-4CE5-9E6B-5CB3849AEF5B}"/>
                </a:ext>
              </a:extLst>
            </p:cNvPr>
            <p:cNvSpPr/>
            <p:nvPr/>
          </p:nvSpPr>
          <p:spPr>
            <a:xfrm>
              <a:off x="-1847851" y="3586597"/>
              <a:ext cx="495300" cy="47625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0D858079-D62A-41EE-9A05-C383D544B145}"/>
                </a:ext>
              </a:extLst>
            </p:cNvPr>
            <p:cNvSpPr/>
            <p:nvPr/>
          </p:nvSpPr>
          <p:spPr>
            <a:xfrm>
              <a:off x="-2266950" y="247650"/>
              <a:ext cx="1333500" cy="13335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79AE6E05-1461-4142-8063-8142257E4010}"/>
                </a:ext>
              </a:extLst>
            </p:cNvPr>
            <p:cNvSpPr/>
            <p:nvPr/>
          </p:nvSpPr>
          <p:spPr>
            <a:xfrm>
              <a:off x="-2048512" y="2163186"/>
              <a:ext cx="896620" cy="841375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xmlns="" id="{E44B2EE6-C68F-415A-B070-7E1CAE1908C4}"/>
              </a:ext>
            </a:extLst>
          </p:cNvPr>
          <p:cNvSpPr/>
          <p:nvPr/>
        </p:nvSpPr>
        <p:spPr>
          <a:xfrm>
            <a:off x="4988997" y="2995721"/>
            <a:ext cx="944245" cy="889000"/>
          </a:xfrm>
          <a:prstGeom prst="ellipse">
            <a:avLst/>
          </a:prstGeom>
          <a:solidFill>
            <a:srgbClr val="FFFF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3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  Self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9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19617E9-2639-4BB8-9768-6F5CEDF63973}"/>
              </a:ext>
            </a:extLst>
          </p:cNvPr>
          <p:cNvGrpSpPr/>
          <p:nvPr/>
        </p:nvGrpSpPr>
        <p:grpSpPr>
          <a:xfrm>
            <a:off x="2604134" y="89852"/>
            <a:ext cx="6983730" cy="6678295"/>
            <a:chOff x="0" y="0"/>
            <a:chExt cx="6984124" cy="667890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FA0E9313-C1CF-44D1-843E-59B22FC11D85}"/>
                </a:ext>
              </a:extLst>
            </p:cNvPr>
            <p:cNvSpPr/>
            <p:nvPr/>
          </p:nvSpPr>
          <p:spPr>
            <a:xfrm>
              <a:off x="0" y="0"/>
              <a:ext cx="6984124" cy="667890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2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FCC5A5D3-656C-46C7-A799-BEA8A767C97A}"/>
                </a:ext>
              </a:extLst>
            </p:cNvPr>
            <p:cNvSpPr/>
            <p:nvPr/>
          </p:nvSpPr>
          <p:spPr>
            <a:xfrm>
              <a:off x="1276350" y="1581150"/>
              <a:ext cx="495300" cy="47625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F6DA22B5-84CF-43CA-A122-38DFAFA39AF9}"/>
                </a:ext>
              </a:extLst>
            </p:cNvPr>
            <p:cNvSpPr/>
            <p:nvPr/>
          </p:nvSpPr>
          <p:spPr>
            <a:xfrm>
              <a:off x="2819400" y="2628900"/>
              <a:ext cx="1333500" cy="13335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D393A671-5663-4FC0-8675-7F9863CE5F4E}"/>
                </a:ext>
              </a:extLst>
            </p:cNvPr>
            <p:cNvSpPr/>
            <p:nvPr/>
          </p:nvSpPr>
          <p:spPr>
            <a:xfrm>
              <a:off x="1924050" y="2057400"/>
              <a:ext cx="896620" cy="8413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40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6187D98-0E08-4787-9FF8-1B06268F2619}"/>
              </a:ext>
            </a:extLst>
          </p:cNvPr>
          <p:cNvSpPr/>
          <p:nvPr/>
        </p:nvSpPr>
        <p:spPr>
          <a:xfrm>
            <a:off x="5623877" y="2984500"/>
            <a:ext cx="944245" cy="889000"/>
          </a:xfrm>
          <a:prstGeom prst="ellipse">
            <a:avLst/>
          </a:prstGeom>
          <a:solidFill>
            <a:srgbClr val="FFFF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3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  Self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FEF4845D-5493-41A8-9859-5F2B16876370}"/>
              </a:ext>
            </a:extLst>
          </p:cNvPr>
          <p:cNvCxnSpPr/>
          <p:nvPr/>
        </p:nvCxnSpPr>
        <p:spPr>
          <a:xfrm>
            <a:off x="3427374" y="2147064"/>
            <a:ext cx="1733550" cy="1362075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14">
            <a:extLst>
              <a:ext uri="{FF2B5EF4-FFF2-40B4-BE49-F238E27FC236}">
                <a16:creationId xmlns:a16="http://schemas.microsoft.com/office/drawing/2014/main" xmlns="" id="{2FCABA7D-71F1-4040-AC1C-F638BC3905C3}"/>
              </a:ext>
            </a:extLst>
          </p:cNvPr>
          <p:cNvSpPr txBox="1"/>
          <p:nvPr/>
        </p:nvSpPr>
        <p:spPr>
          <a:xfrm>
            <a:off x="678752" y="4912701"/>
            <a:ext cx="1009371" cy="123488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NOW: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disc at all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017F06AB-3D3B-410A-9023-96EE4C16020D}"/>
              </a:ext>
            </a:extLst>
          </p:cNvPr>
          <p:cNvSpPr txBox="1"/>
          <p:nvPr/>
        </p:nvSpPr>
        <p:spPr>
          <a:xfrm>
            <a:off x="2795738" y="2984500"/>
            <a:ext cx="1579946" cy="907061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 up to hospital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473D5C9D-C0A0-4F7F-ABEB-B745D6DF8E6F}"/>
              </a:ext>
            </a:extLst>
          </p:cNvPr>
          <p:cNvSpPr txBox="1"/>
          <p:nvPr/>
        </p:nvSpPr>
        <p:spPr>
          <a:xfrm>
            <a:off x="7565423" y="1598894"/>
            <a:ext cx="1399091" cy="109633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“Social drinker”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AC5C6234-1173-4946-9FB1-90BC51DF36CA}"/>
              </a:ext>
            </a:extLst>
          </p:cNvPr>
          <p:cNvSpPr/>
          <p:nvPr/>
        </p:nvSpPr>
        <p:spPr>
          <a:xfrm>
            <a:off x="7122275" y="1194651"/>
            <a:ext cx="495272" cy="4762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5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574</Words>
  <Application>Microsoft Macintosh PowerPoint</Application>
  <PresentationFormat>Widescreen</PresentationFormat>
  <Paragraphs>124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Chambers</dc:creator>
  <cp:lastModifiedBy>Milward, Joanna</cp:lastModifiedBy>
  <cp:revision>213</cp:revision>
  <dcterms:created xsi:type="dcterms:W3CDTF">2016-09-05T10:59:31Z</dcterms:created>
  <dcterms:modified xsi:type="dcterms:W3CDTF">2018-01-19T08:41:57Z</dcterms:modified>
</cp:coreProperties>
</file>