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rts/chart1.xml" ContentType="application/vnd.openxmlformats-officedocument.drawingml.chart+xml"/>
  <Override PartName="/ppt/notesSlides/notesSlide15.xml" ContentType="application/vnd.openxmlformats-officedocument.presentationml.notesSlide+xml"/>
  <Override PartName="/ppt/charts/chart2.xml" ContentType="application/vnd.openxmlformats-officedocument.drawingml.chart+xml"/>
  <Override PartName="/ppt/charts/chart3.xml" ContentType="application/vnd.openxmlformats-officedocument.drawingml.chart+xml"/>
  <Override PartName="/ppt/notesSlides/notesSlide16.xml" ContentType="application/vnd.openxmlformats-officedocument.presentationml.notesSlide+xml"/>
  <Override PartName="/ppt/charts/chart4.xml" ContentType="application/vnd.openxmlformats-officedocument.drawingml.chart+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charts/chart5.xml" ContentType="application/vnd.openxmlformats-officedocument.drawingml.chart+xml"/>
  <Override PartName="/ppt/notesSlides/notesSlide24.xml" ContentType="application/vnd.openxmlformats-officedocument.presentationml.notesSlide+xml"/>
  <Override PartName="/ppt/charts/chart6.xml" ContentType="application/vnd.openxmlformats-officedocument.drawingml.chart+xml"/>
  <Override PartName="/ppt/notesSlides/notesSlide25.xml" ContentType="application/vnd.openxmlformats-officedocument.presentationml.notesSlide+xml"/>
  <Override PartName="/ppt/charts/chart7.xml" ContentType="application/vnd.openxmlformats-officedocument.drawingml.chart+xml"/>
  <Override PartName="/ppt/notesSlides/notesSlide26.xml" ContentType="application/vnd.openxmlformats-officedocument.presentationml.notesSlide+xml"/>
  <Override PartName="/ppt/charts/chart8.xml" ContentType="application/vnd.openxmlformats-officedocument.drawingml.chart+xml"/>
  <Override PartName="/ppt/notesSlides/notesSlide27.xml" ContentType="application/vnd.openxmlformats-officedocument.presentationml.notesSlide+xml"/>
  <Override PartName="/ppt/charts/chart9.xml" ContentType="application/vnd.openxmlformats-officedocument.drawingml.chart+xml"/>
  <Override PartName="/ppt/notesSlides/notesSlide28.xml" ContentType="application/vnd.openxmlformats-officedocument.presentationml.notesSlide+xml"/>
  <Override PartName="/ppt/charts/chart10.xml" ContentType="application/vnd.openxmlformats-officedocument.drawingml.chart+xml"/>
  <Override PartName="/ppt/notesSlides/notesSlide29.xml" ContentType="application/vnd.openxmlformats-officedocument.presentationml.notesSlide+xml"/>
  <Override PartName="/ppt/charts/chart11.xml" ContentType="application/vnd.openxmlformats-officedocument.drawingml.chart+xml"/>
  <Override PartName="/ppt/notesSlides/notesSlide30.xml" ContentType="application/vnd.openxmlformats-officedocument.presentationml.notesSlide+xml"/>
  <Override PartName="/ppt/charts/chart12.xml" ContentType="application/vnd.openxmlformats-officedocument.drawingml.chart+xml"/>
  <Override PartName="/ppt/notesSlides/notesSlide31.xml" ContentType="application/vnd.openxmlformats-officedocument.presentationml.notesSlide+xml"/>
  <Override PartName="/ppt/charts/chart13.xml" ContentType="application/vnd.openxmlformats-officedocument.drawingml.chart+xml"/>
  <Override PartName="/ppt/notesSlides/notesSlide32.xml" ContentType="application/vnd.openxmlformats-officedocument.presentationml.notesSlide+xml"/>
  <Override PartName="/ppt/charts/chart14.xml" ContentType="application/vnd.openxmlformats-officedocument.drawingml.chart+xml"/>
  <Override PartName="/ppt/notesSlides/notesSlide33.xml" ContentType="application/vnd.openxmlformats-officedocument.presentationml.notesSlide+xml"/>
  <Override PartName="/ppt/charts/chart15.xml" ContentType="application/vnd.openxmlformats-officedocument.drawingml.chart+xml"/>
  <Override PartName="/ppt/notesSlides/notesSlide34.xml" ContentType="application/vnd.openxmlformats-officedocument.presentationml.notesSlide+xml"/>
  <Override PartName="/ppt/charts/chart16.xml" ContentType="application/vnd.openxmlformats-officedocument.drawingml.chart+xml"/>
  <Override PartName="/ppt/notesSlides/notesSlide35.xml" ContentType="application/vnd.openxmlformats-officedocument.presentationml.notesSlide+xml"/>
  <Override PartName="/ppt/charts/chart17.xml" ContentType="application/vnd.openxmlformats-officedocument.drawingml.chart+xml"/>
  <Override PartName="/ppt/notesSlides/notesSlide36.xml" ContentType="application/vnd.openxmlformats-officedocument.presentationml.notesSlide+xml"/>
  <Override PartName="/ppt/charts/chart18.xml" ContentType="application/vnd.openxmlformats-officedocument.drawingml.chart+xml"/>
  <Override PartName="/ppt/notesSlides/notesSlide37.xml" ContentType="application/vnd.openxmlformats-officedocument.presentationml.notesSlide+xml"/>
  <Override PartName="/ppt/charts/chart19.xml" ContentType="application/vnd.openxmlformats-officedocument.drawingml.chart+xml"/>
  <Override PartName="/ppt/notesSlides/notesSlide38.xml" ContentType="application/vnd.openxmlformats-officedocument.presentationml.notesSlide+xml"/>
  <Override PartName="/ppt/charts/chart20.xml" ContentType="application/vnd.openxmlformats-officedocument.drawingml.chart+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charts/chart21.xml" ContentType="application/vnd.openxmlformats-officedocument.drawingml.chart+xml"/>
  <Override PartName="/ppt/notesSlides/notesSlide42.xml" ContentType="application/vnd.openxmlformats-officedocument.presentationml.notesSlide+xml"/>
  <Override PartName="/ppt/charts/chart22.xml" ContentType="application/vnd.openxmlformats-officedocument.drawingml.chart+xml"/>
  <Override PartName="/ppt/charts/chart2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ppt/charts/colors1.xml" ContentType="application/vnd.ms-office.chartcolorstyle+xml"/>
  <Override PartName="/ppt/charts/style1.xml" ContentType="application/vnd.ms-office.chart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5"/>
  </p:notesMasterIdLst>
  <p:handoutMasterIdLst>
    <p:handoutMasterId r:id="rId46"/>
  </p:handoutMasterIdLst>
  <p:sldIdLst>
    <p:sldId id="488" r:id="rId2"/>
    <p:sldId id="536" r:id="rId3"/>
    <p:sldId id="460" r:id="rId4"/>
    <p:sldId id="485" r:id="rId5"/>
    <p:sldId id="482" r:id="rId6"/>
    <p:sldId id="489" r:id="rId7"/>
    <p:sldId id="490" r:id="rId8"/>
    <p:sldId id="497" r:id="rId9"/>
    <p:sldId id="499" r:id="rId10"/>
    <p:sldId id="535" r:id="rId11"/>
    <p:sldId id="491" r:id="rId12"/>
    <p:sldId id="492" r:id="rId13"/>
    <p:sldId id="538" r:id="rId14"/>
    <p:sldId id="493" r:id="rId15"/>
    <p:sldId id="494" r:id="rId16"/>
    <p:sldId id="495" r:id="rId17"/>
    <p:sldId id="502" r:id="rId18"/>
    <p:sldId id="537" r:id="rId19"/>
    <p:sldId id="496" r:id="rId20"/>
    <p:sldId id="486" r:id="rId21"/>
    <p:sldId id="515" r:id="rId22"/>
    <p:sldId id="517" r:id="rId23"/>
    <p:sldId id="440" r:id="rId24"/>
    <p:sldId id="451" r:id="rId25"/>
    <p:sldId id="468" r:id="rId26"/>
    <p:sldId id="531" r:id="rId27"/>
    <p:sldId id="441" r:id="rId28"/>
    <p:sldId id="442" r:id="rId29"/>
    <p:sldId id="507" r:id="rId30"/>
    <p:sldId id="508" r:id="rId31"/>
    <p:sldId id="512" r:id="rId32"/>
    <p:sldId id="514" r:id="rId33"/>
    <p:sldId id="510" r:id="rId34"/>
    <p:sldId id="443" r:id="rId35"/>
    <p:sldId id="471" r:id="rId36"/>
    <p:sldId id="477" r:id="rId37"/>
    <p:sldId id="480" r:id="rId38"/>
    <p:sldId id="481" r:id="rId39"/>
    <p:sldId id="452" r:id="rId40"/>
    <p:sldId id="503" r:id="rId41"/>
    <p:sldId id="533" r:id="rId42"/>
    <p:sldId id="534" r:id="rId43"/>
    <p:sldId id="539" r:id="rId4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15:clr>
            <a:srgbClr val="A4A3A4"/>
          </p15:clr>
        </p15:guide>
        <p15:guide id="2" pos="358">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333399"/>
    <a:srgbClr val="FF0000"/>
    <a:srgbClr val="7575D1"/>
    <a:srgbClr val="7D0000"/>
    <a:srgbClr val="002B82"/>
    <a:srgbClr val="CC6600"/>
    <a:srgbClr val="FF6600"/>
    <a:srgbClr val="BC8F00"/>
    <a:srgbClr val="5A9B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882" autoAdjust="0"/>
    <p:restoredTop sz="87817" autoAdjust="0"/>
  </p:normalViewPr>
  <p:slideViewPr>
    <p:cSldViewPr snapToGrid="0">
      <p:cViewPr varScale="1">
        <p:scale>
          <a:sx n="95" d="100"/>
          <a:sy n="95" d="100"/>
        </p:scale>
        <p:origin x="-702" y="-90"/>
      </p:cViewPr>
      <p:guideLst>
        <p:guide orient="horz"/>
        <p:guide pos="358"/>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47" d="100"/>
          <a:sy n="47" d="100"/>
        </p:scale>
        <p:origin x="-2323" y="-96"/>
      </p:cViewPr>
      <p:guideLst>
        <p:guide orient="horz" pos="2880"/>
        <p:guide pos="2160"/>
      </p:guideLst>
    </p:cSldViewPr>
  </p:notesViewPr>
  <p:gridSpacing cx="36004" cy="36004"/>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1.xml.rels><?xml version="1.0" encoding="UTF-8" standalone="yes"?>
<Relationships xmlns="http://schemas.openxmlformats.org/package/2006/relationships"><Relationship Id="rId3" Type="http://schemas.microsoft.com/office/2011/relationships/chartStyle" Target="style1.xml"/><Relationship Id="rId2" Type="http://schemas.microsoft.com/office/2011/relationships/chartColorStyle" Target="colors1.xml"/><Relationship Id="rId1" Type="http://schemas.openxmlformats.org/officeDocument/2006/relationships/package" Target="../embeddings/Microsoft_Excel_Worksheet11.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3.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Worksheet14.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Excel_Worksheet15.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Excel_Worksheet16.xlsx"/></Relationships>
</file>

<file path=ppt/charts/_rels/chart17.xml.rels><?xml version="1.0" encoding="UTF-8" standalone="yes"?>
<Relationships xmlns="http://schemas.openxmlformats.org/package/2006/relationships"><Relationship Id="rId1" Type="http://schemas.openxmlformats.org/officeDocument/2006/relationships/package" Target="../embeddings/Microsoft_Excel_Worksheet17.xlsx"/></Relationships>
</file>

<file path=ppt/charts/_rels/chart18.xml.rels><?xml version="1.0" encoding="UTF-8" standalone="yes"?>
<Relationships xmlns="http://schemas.openxmlformats.org/package/2006/relationships"><Relationship Id="rId1" Type="http://schemas.openxmlformats.org/officeDocument/2006/relationships/package" Target="../embeddings/Microsoft_Excel_Worksheet18.xlsx"/></Relationships>
</file>

<file path=ppt/charts/_rels/chart19.xml.rels><?xml version="1.0" encoding="UTF-8" standalone="yes"?>
<Relationships xmlns="http://schemas.openxmlformats.org/package/2006/relationships"><Relationship Id="rId1" Type="http://schemas.openxmlformats.org/officeDocument/2006/relationships/package" Target="../embeddings/Microsoft_Excel_Worksheet19.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20.xml.rels><?xml version="1.0" encoding="UTF-8" standalone="yes"?>
<Relationships xmlns="http://schemas.openxmlformats.org/package/2006/relationships"><Relationship Id="rId1" Type="http://schemas.openxmlformats.org/officeDocument/2006/relationships/package" Target="../embeddings/Microsoft_Excel_Worksheet20.xlsx"/></Relationships>
</file>

<file path=ppt/charts/_rels/chart21.xml.rels><?xml version="1.0" encoding="UTF-8" standalone="yes"?>
<Relationships xmlns="http://schemas.openxmlformats.org/package/2006/relationships"><Relationship Id="rId1" Type="http://schemas.openxmlformats.org/officeDocument/2006/relationships/package" Target="../embeddings/Microsoft_Excel_Worksheet21.xlsx"/></Relationships>
</file>

<file path=ppt/charts/_rels/chart22.xml.rels><?xml version="1.0" encoding="UTF-8" standalone="yes"?>
<Relationships xmlns="http://schemas.openxmlformats.org/package/2006/relationships"><Relationship Id="rId1" Type="http://schemas.openxmlformats.org/officeDocument/2006/relationships/package" Target="../embeddings/Microsoft_Excel_Worksheet22.xlsx"/></Relationships>
</file>

<file path=ppt/charts/_rels/chart23.xml.rels><?xml version="1.0" encoding="UTF-8" standalone="yes"?>
<Relationships xmlns="http://schemas.openxmlformats.org/package/2006/relationships"><Relationship Id="rId1" Type="http://schemas.openxmlformats.org/officeDocument/2006/relationships/package" Target="../embeddings/Microsoft_Excel_Worksheet23.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Smoker</c:v>
                </c:pt>
              </c:strCache>
            </c:strRef>
          </c:tx>
          <c:spPr>
            <a:solidFill>
              <a:schemeClr val="accent2">
                <a:lumMod val="60000"/>
                <a:lumOff val="40000"/>
              </a:schemeClr>
            </a:solidFill>
            <a:ln w="50800">
              <a:solidFill>
                <a:schemeClr val="accent2"/>
              </a:solidFill>
            </a:ln>
          </c:spPr>
          <c:invertIfNegative val="0"/>
          <c:dPt>
            <c:idx val="0"/>
            <c:invertIfNegative val="0"/>
            <c:bubble3D val="0"/>
            <c:spPr>
              <a:solidFill>
                <a:schemeClr val="accent2">
                  <a:lumMod val="60000"/>
                  <a:lumOff val="40000"/>
                </a:schemeClr>
              </a:solidFill>
              <a:ln w="50800">
                <a:solidFill>
                  <a:schemeClr val="accent2">
                    <a:lumMod val="60000"/>
                    <a:lumOff val="40000"/>
                  </a:schemeClr>
                </a:solidFill>
              </a:ln>
            </c:spPr>
          </c:dPt>
          <c:dPt>
            <c:idx val="1"/>
            <c:invertIfNegative val="0"/>
            <c:bubble3D val="0"/>
            <c:spPr>
              <a:solidFill>
                <a:srgbClr val="00B050"/>
              </a:solidFill>
              <a:ln w="50800">
                <a:solidFill>
                  <a:srgbClr val="00B050"/>
                </a:solidFill>
              </a:ln>
            </c:spPr>
          </c:dPt>
          <c:dPt>
            <c:idx val="2"/>
            <c:invertIfNegative val="0"/>
            <c:bubble3D val="0"/>
            <c:spPr>
              <a:solidFill>
                <a:srgbClr val="FF0000"/>
              </a:solidFill>
              <a:ln w="50800">
                <a:solidFill>
                  <a:srgbClr val="FF0000"/>
                </a:solidFill>
              </a:ln>
            </c:spPr>
          </c:dPt>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Sheet1!$A$2:$A$4</c:f>
              <c:strCache>
                <c:ptCount val="3"/>
                <c:pt idx="0">
                  <c:v>No aid</c:v>
                </c:pt>
                <c:pt idx="1">
                  <c:v>NRT</c:v>
                </c:pt>
                <c:pt idx="2">
                  <c:v>E-cigs</c:v>
                </c:pt>
              </c:strCache>
            </c:strRef>
          </c:cat>
          <c:val>
            <c:numRef>
              <c:f>Sheet1!$B$2:$B$4</c:f>
              <c:numCache>
                <c:formatCode>0.0</c:formatCode>
                <c:ptCount val="3"/>
                <c:pt idx="0">
                  <c:v>15.4</c:v>
                </c:pt>
                <c:pt idx="1">
                  <c:v>10.1</c:v>
                </c:pt>
                <c:pt idx="2">
                  <c:v>20</c:v>
                </c:pt>
              </c:numCache>
            </c:numRef>
          </c:val>
        </c:ser>
        <c:dLbls>
          <c:showLegendKey val="0"/>
          <c:showVal val="0"/>
          <c:showCatName val="0"/>
          <c:showSerName val="0"/>
          <c:showPercent val="0"/>
          <c:showBubbleSize val="0"/>
        </c:dLbls>
        <c:gapWidth val="150"/>
        <c:axId val="131427328"/>
        <c:axId val="132064384"/>
      </c:barChart>
      <c:catAx>
        <c:axId val="131427328"/>
        <c:scaling>
          <c:orientation val="minMax"/>
        </c:scaling>
        <c:delete val="0"/>
        <c:axPos val="b"/>
        <c:numFmt formatCode="General" sourceLinked="0"/>
        <c:majorTickMark val="out"/>
        <c:minorTickMark val="none"/>
        <c:tickLblPos val="nextTo"/>
        <c:spPr>
          <a:ln w="25400">
            <a:solidFill>
              <a:schemeClr val="tx1"/>
            </a:solidFill>
          </a:ln>
        </c:spPr>
        <c:crossAx val="132064384"/>
        <c:crosses val="autoZero"/>
        <c:auto val="1"/>
        <c:lblAlgn val="ctr"/>
        <c:lblOffset val="100"/>
        <c:noMultiLvlLbl val="0"/>
      </c:catAx>
      <c:valAx>
        <c:axId val="132064384"/>
        <c:scaling>
          <c:orientation val="minMax"/>
          <c:max val="30"/>
        </c:scaling>
        <c:delete val="0"/>
        <c:axPos val="l"/>
        <c:title>
          <c:tx>
            <c:rich>
              <a:bodyPr rot="-5400000" vert="horz"/>
              <a:lstStyle/>
              <a:p>
                <a:pPr>
                  <a:defRPr/>
                </a:pPr>
                <a:r>
                  <a:rPr lang="en-GB"/>
                  <a:t>% self-reported ‘still not smoking’</a:t>
                </a:r>
              </a:p>
            </c:rich>
          </c:tx>
          <c:layout>
            <c:manualLayout>
              <c:xMode val="edge"/>
              <c:yMode val="edge"/>
              <c:x val="2.0749328505982996E-2"/>
              <c:y val="0.10777117954635863"/>
            </c:manualLayout>
          </c:layout>
          <c:overlay val="0"/>
        </c:title>
        <c:numFmt formatCode="0.0" sourceLinked="1"/>
        <c:majorTickMark val="out"/>
        <c:minorTickMark val="none"/>
        <c:tickLblPos val="nextTo"/>
        <c:spPr>
          <a:ln w="25400">
            <a:solidFill>
              <a:schemeClr val="tx1"/>
            </a:solidFill>
          </a:ln>
        </c:spPr>
        <c:crossAx val="131427328"/>
        <c:crosses val="autoZero"/>
        <c:crossBetween val="between"/>
      </c:valAx>
    </c:plotArea>
    <c:plotVisOnly val="1"/>
    <c:dispBlanksAs val="gap"/>
    <c:showDLblsOverMax val="0"/>
  </c:chart>
  <c:txPr>
    <a:bodyPr/>
    <a:lstStyle/>
    <a:p>
      <a:pPr>
        <a:defRPr sz="1600" b="0">
          <a:latin typeface="+mn-lt"/>
        </a:defRPr>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194547730144843"/>
          <c:y val="5.3469062827071284E-2"/>
          <c:w val="0.68603127734033242"/>
          <c:h val="0.7579288650835192"/>
        </c:manualLayout>
      </c:layout>
      <c:lineChart>
        <c:grouping val="standard"/>
        <c:varyColors val="0"/>
        <c:ser>
          <c:idx val="0"/>
          <c:order val="0"/>
          <c:tx>
            <c:strRef>
              <c:f>Sheet1!$B$1</c:f>
              <c:strCache>
                <c:ptCount val="1"/>
                <c:pt idx="0">
                  <c:v>E-cigs</c:v>
                </c:pt>
              </c:strCache>
            </c:strRef>
          </c:tx>
          <c:spPr>
            <a:ln w="50800">
              <a:solidFill>
                <a:srgbClr val="008000"/>
              </a:solidFill>
            </a:ln>
          </c:spPr>
          <c:marker>
            <c:symbol val="none"/>
          </c:marker>
          <c:cat>
            <c:strRef>
              <c:f>Sheet1!$A$2:$A$15</c:f>
              <c:strCache>
                <c:ptCount val="14"/>
                <c:pt idx="0">
                  <c:v>2011-2</c:v>
                </c:pt>
                <c:pt idx="1">
                  <c:v>2011-3</c:v>
                </c:pt>
                <c:pt idx="2">
                  <c:v>2011-4</c:v>
                </c:pt>
                <c:pt idx="3">
                  <c:v>2012-1</c:v>
                </c:pt>
                <c:pt idx="4">
                  <c:v>2012-2</c:v>
                </c:pt>
                <c:pt idx="5">
                  <c:v>2012-3</c:v>
                </c:pt>
                <c:pt idx="6">
                  <c:v>2012-4</c:v>
                </c:pt>
                <c:pt idx="7">
                  <c:v>2013-1</c:v>
                </c:pt>
                <c:pt idx="8">
                  <c:v>2013-2</c:v>
                </c:pt>
                <c:pt idx="9">
                  <c:v>2013-3</c:v>
                </c:pt>
                <c:pt idx="10">
                  <c:v>2013-4</c:v>
                </c:pt>
                <c:pt idx="11">
                  <c:v>2014-1</c:v>
                </c:pt>
                <c:pt idx="12">
                  <c:v>2014-2</c:v>
                </c:pt>
                <c:pt idx="13">
                  <c:v>2014-3</c:v>
                </c:pt>
              </c:strCache>
            </c:strRef>
          </c:cat>
          <c:val>
            <c:numRef>
              <c:f>Sheet1!$B$2:$B$15</c:f>
              <c:numCache>
                <c:formatCode>General</c:formatCode>
                <c:ptCount val="14"/>
                <c:pt idx="0">
                  <c:v>5.6</c:v>
                </c:pt>
                <c:pt idx="1">
                  <c:v>0</c:v>
                </c:pt>
                <c:pt idx="2">
                  <c:v>3.3</c:v>
                </c:pt>
                <c:pt idx="3">
                  <c:v>2.8</c:v>
                </c:pt>
                <c:pt idx="4">
                  <c:v>10.9</c:v>
                </c:pt>
                <c:pt idx="5">
                  <c:v>13.3</c:v>
                </c:pt>
                <c:pt idx="6">
                  <c:v>13.2</c:v>
                </c:pt>
                <c:pt idx="7">
                  <c:v>27.8</c:v>
                </c:pt>
                <c:pt idx="8">
                  <c:v>24.1</c:v>
                </c:pt>
                <c:pt idx="9">
                  <c:v>29.2</c:v>
                </c:pt>
                <c:pt idx="10">
                  <c:v>25.4</c:v>
                </c:pt>
                <c:pt idx="11">
                  <c:v>31.4</c:v>
                </c:pt>
                <c:pt idx="12">
                  <c:v>37.799999999999997</c:v>
                </c:pt>
                <c:pt idx="13">
                  <c:v>29.9</c:v>
                </c:pt>
              </c:numCache>
            </c:numRef>
          </c:val>
          <c:smooth val="0"/>
        </c:ser>
        <c:ser>
          <c:idx val="1"/>
          <c:order val="1"/>
          <c:tx>
            <c:strRef>
              <c:f>Sheet1!$C$1</c:f>
              <c:strCache>
                <c:ptCount val="1"/>
                <c:pt idx="0">
                  <c:v>NRT</c:v>
                </c:pt>
              </c:strCache>
            </c:strRef>
          </c:tx>
          <c:spPr>
            <a:ln w="50800"/>
          </c:spPr>
          <c:marker>
            <c:symbol val="none"/>
          </c:marker>
          <c:cat>
            <c:strRef>
              <c:f>Sheet1!$A$2:$A$15</c:f>
              <c:strCache>
                <c:ptCount val="14"/>
                <c:pt idx="0">
                  <c:v>2011-2</c:v>
                </c:pt>
                <c:pt idx="1">
                  <c:v>2011-3</c:v>
                </c:pt>
                <c:pt idx="2">
                  <c:v>2011-4</c:v>
                </c:pt>
                <c:pt idx="3">
                  <c:v>2012-1</c:v>
                </c:pt>
                <c:pt idx="4">
                  <c:v>2012-2</c:v>
                </c:pt>
                <c:pt idx="5">
                  <c:v>2012-3</c:v>
                </c:pt>
                <c:pt idx="6">
                  <c:v>2012-4</c:v>
                </c:pt>
                <c:pt idx="7">
                  <c:v>2013-1</c:v>
                </c:pt>
                <c:pt idx="8">
                  <c:v>2013-2</c:v>
                </c:pt>
                <c:pt idx="9">
                  <c:v>2013-3</c:v>
                </c:pt>
                <c:pt idx="10">
                  <c:v>2013-4</c:v>
                </c:pt>
                <c:pt idx="11">
                  <c:v>2014-1</c:v>
                </c:pt>
                <c:pt idx="12">
                  <c:v>2014-2</c:v>
                </c:pt>
                <c:pt idx="13">
                  <c:v>2014-3</c:v>
                </c:pt>
              </c:strCache>
            </c:strRef>
          </c:cat>
          <c:val>
            <c:numRef>
              <c:f>Sheet1!$C$2:$C$15</c:f>
              <c:numCache>
                <c:formatCode>General</c:formatCode>
                <c:ptCount val="14"/>
                <c:pt idx="0">
                  <c:v>29.2</c:v>
                </c:pt>
                <c:pt idx="1">
                  <c:v>18</c:v>
                </c:pt>
                <c:pt idx="2">
                  <c:v>30.6</c:v>
                </c:pt>
                <c:pt idx="3">
                  <c:v>20.8</c:v>
                </c:pt>
                <c:pt idx="4">
                  <c:v>12.7</c:v>
                </c:pt>
                <c:pt idx="5">
                  <c:v>13.3</c:v>
                </c:pt>
                <c:pt idx="6">
                  <c:v>16.7</c:v>
                </c:pt>
                <c:pt idx="7">
                  <c:v>17</c:v>
                </c:pt>
                <c:pt idx="8">
                  <c:v>18.399999999999999</c:v>
                </c:pt>
                <c:pt idx="9">
                  <c:v>19.8</c:v>
                </c:pt>
                <c:pt idx="10">
                  <c:v>19.399999999999999</c:v>
                </c:pt>
                <c:pt idx="11">
                  <c:v>15.1</c:v>
                </c:pt>
                <c:pt idx="12">
                  <c:v>9.8000000000000007</c:v>
                </c:pt>
                <c:pt idx="13">
                  <c:v>12.8</c:v>
                </c:pt>
              </c:numCache>
            </c:numRef>
          </c:val>
          <c:smooth val="0"/>
        </c:ser>
        <c:ser>
          <c:idx val="2"/>
          <c:order val="2"/>
          <c:tx>
            <c:strRef>
              <c:f>Sheet1!$D$1</c:f>
              <c:strCache>
                <c:ptCount val="1"/>
                <c:pt idx="0">
                  <c:v>All nicotine</c:v>
                </c:pt>
              </c:strCache>
            </c:strRef>
          </c:tx>
          <c:spPr>
            <a:ln w="50800">
              <a:solidFill>
                <a:srgbClr val="FF0000"/>
              </a:solidFill>
            </a:ln>
          </c:spPr>
          <c:marker>
            <c:symbol val="none"/>
          </c:marker>
          <c:cat>
            <c:strRef>
              <c:f>Sheet1!$A$2:$A$15</c:f>
              <c:strCache>
                <c:ptCount val="14"/>
                <c:pt idx="0">
                  <c:v>2011-2</c:v>
                </c:pt>
                <c:pt idx="1">
                  <c:v>2011-3</c:v>
                </c:pt>
                <c:pt idx="2">
                  <c:v>2011-4</c:v>
                </c:pt>
                <c:pt idx="3">
                  <c:v>2012-1</c:v>
                </c:pt>
                <c:pt idx="4">
                  <c:v>2012-2</c:v>
                </c:pt>
                <c:pt idx="5">
                  <c:v>2012-3</c:v>
                </c:pt>
                <c:pt idx="6">
                  <c:v>2012-4</c:v>
                </c:pt>
                <c:pt idx="7">
                  <c:v>2013-1</c:v>
                </c:pt>
                <c:pt idx="8">
                  <c:v>2013-2</c:v>
                </c:pt>
                <c:pt idx="9">
                  <c:v>2013-3</c:v>
                </c:pt>
                <c:pt idx="10">
                  <c:v>2013-4</c:v>
                </c:pt>
                <c:pt idx="11">
                  <c:v>2014-1</c:v>
                </c:pt>
                <c:pt idx="12">
                  <c:v>2014-2</c:v>
                </c:pt>
                <c:pt idx="13">
                  <c:v>2014-3</c:v>
                </c:pt>
              </c:strCache>
            </c:strRef>
          </c:cat>
          <c:val>
            <c:numRef>
              <c:f>Sheet1!$D$2:$D$15</c:f>
              <c:numCache>
                <c:formatCode>General</c:formatCode>
                <c:ptCount val="14"/>
                <c:pt idx="0">
                  <c:v>33.299999999999997</c:v>
                </c:pt>
                <c:pt idx="1">
                  <c:v>18</c:v>
                </c:pt>
                <c:pt idx="2">
                  <c:v>34.4</c:v>
                </c:pt>
                <c:pt idx="3">
                  <c:v>23.6</c:v>
                </c:pt>
                <c:pt idx="4">
                  <c:v>23.4</c:v>
                </c:pt>
                <c:pt idx="5">
                  <c:v>26.7</c:v>
                </c:pt>
                <c:pt idx="6">
                  <c:v>29.6</c:v>
                </c:pt>
                <c:pt idx="7">
                  <c:v>40.700000000000003</c:v>
                </c:pt>
                <c:pt idx="8">
                  <c:v>42.5</c:v>
                </c:pt>
                <c:pt idx="9">
                  <c:v>46.3</c:v>
                </c:pt>
                <c:pt idx="10">
                  <c:v>41.9</c:v>
                </c:pt>
                <c:pt idx="11">
                  <c:v>43.8</c:v>
                </c:pt>
                <c:pt idx="12">
                  <c:v>46.3</c:v>
                </c:pt>
                <c:pt idx="13">
                  <c:v>41.6</c:v>
                </c:pt>
              </c:numCache>
            </c:numRef>
          </c:val>
          <c:smooth val="0"/>
        </c:ser>
        <c:dLbls>
          <c:showLegendKey val="0"/>
          <c:showVal val="0"/>
          <c:showCatName val="0"/>
          <c:showSerName val="0"/>
          <c:showPercent val="0"/>
          <c:showBubbleSize val="0"/>
        </c:dLbls>
        <c:marker val="1"/>
        <c:smooth val="0"/>
        <c:axId val="107322368"/>
        <c:axId val="107324160"/>
      </c:lineChart>
      <c:catAx>
        <c:axId val="107322368"/>
        <c:scaling>
          <c:orientation val="minMax"/>
        </c:scaling>
        <c:delete val="0"/>
        <c:axPos val="b"/>
        <c:numFmt formatCode="General" sourceLinked="0"/>
        <c:majorTickMark val="out"/>
        <c:minorTickMark val="none"/>
        <c:tickLblPos val="nextTo"/>
        <c:txPr>
          <a:bodyPr/>
          <a:lstStyle/>
          <a:p>
            <a:pPr>
              <a:defRPr sz="1400"/>
            </a:pPr>
            <a:endParaRPr lang="en-US"/>
          </a:p>
        </c:txPr>
        <c:crossAx val="107324160"/>
        <c:crosses val="autoZero"/>
        <c:auto val="1"/>
        <c:lblAlgn val="ctr"/>
        <c:lblOffset val="100"/>
        <c:noMultiLvlLbl val="0"/>
      </c:catAx>
      <c:valAx>
        <c:axId val="107324160"/>
        <c:scaling>
          <c:orientation val="minMax"/>
          <c:max val="70"/>
        </c:scaling>
        <c:delete val="0"/>
        <c:axPos val="l"/>
        <c:title>
          <c:tx>
            <c:rich>
              <a:bodyPr rot="-5400000" vert="horz"/>
              <a:lstStyle/>
              <a:p>
                <a:pPr>
                  <a:defRPr sz="1600" b="0"/>
                </a:pPr>
                <a:r>
                  <a:rPr lang="en-GB" sz="1600" b="0" dirty="0" err="1" smtClean="0"/>
                  <a:t>Percent</a:t>
                </a:r>
                <a:r>
                  <a:rPr lang="en-GB" sz="1600" b="0" baseline="0" dirty="0" smtClean="0"/>
                  <a:t> of ex-smokers </a:t>
                </a:r>
                <a:endParaRPr lang="en-GB" sz="1600" b="0" dirty="0"/>
              </a:p>
            </c:rich>
          </c:tx>
          <c:layout>
            <c:manualLayout>
              <c:xMode val="edge"/>
              <c:yMode val="edge"/>
              <c:x val="1.5432098765432098E-2"/>
              <c:y val="0.24642159027813529"/>
            </c:manualLayout>
          </c:layout>
          <c:overlay val="0"/>
        </c:title>
        <c:numFmt formatCode="General" sourceLinked="1"/>
        <c:majorTickMark val="out"/>
        <c:minorTickMark val="none"/>
        <c:tickLblPos val="nextTo"/>
        <c:crossAx val="107322368"/>
        <c:crosses val="autoZero"/>
        <c:crossBetween val="between"/>
      </c:valAx>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E-cig</c:v>
                </c:pt>
              </c:strCache>
            </c:strRef>
          </c:tx>
          <c:spPr>
            <a:solidFill>
              <a:schemeClr val="accent1"/>
            </a:solidFill>
            <a:ln>
              <a:noFill/>
            </a:ln>
            <a:effectLst/>
          </c:spPr>
          <c:invertIfNegative val="0"/>
          <c:cat>
            <c:strRef>
              <c:f>Sheet1!$A$2:$A$3</c:f>
              <c:strCache>
                <c:ptCount val="2"/>
                <c:pt idx="0">
                  <c:v>Never smoker</c:v>
                </c:pt>
                <c:pt idx="1">
                  <c:v>Long-term ex-smoker</c:v>
                </c:pt>
              </c:strCache>
            </c:strRef>
          </c:cat>
          <c:val>
            <c:numRef>
              <c:f>Sheet1!$B$2:$B$3</c:f>
              <c:numCache>
                <c:formatCode>General</c:formatCode>
                <c:ptCount val="2"/>
                <c:pt idx="0">
                  <c:v>0.2</c:v>
                </c:pt>
                <c:pt idx="1">
                  <c:v>2.9</c:v>
                </c:pt>
              </c:numCache>
            </c:numRef>
          </c:val>
        </c:ser>
        <c:ser>
          <c:idx val="1"/>
          <c:order val="1"/>
          <c:tx>
            <c:strRef>
              <c:f>Sheet1!$C$1</c:f>
              <c:strCache>
                <c:ptCount val="1"/>
                <c:pt idx="0">
                  <c:v>NRT</c:v>
                </c:pt>
              </c:strCache>
            </c:strRef>
          </c:tx>
          <c:spPr>
            <a:solidFill>
              <a:schemeClr val="accent2"/>
            </a:solidFill>
            <a:ln>
              <a:noFill/>
            </a:ln>
            <a:effectLst/>
          </c:spPr>
          <c:invertIfNegative val="0"/>
          <c:cat>
            <c:strRef>
              <c:f>Sheet1!$A$2:$A$3</c:f>
              <c:strCache>
                <c:ptCount val="2"/>
                <c:pt idx="0">
                  <c:v>Never smoker</c:v>
                </c:pt>
                <c:pt idx="1">
                  <c:v>Long-term ex-smoker</c:v>
                </c:pt>
              </c:strCache>
            </c:strRef>
          </c:cat>
          <c:val>
            <c:numRef>
              <c:f>Sheet1!$C$2:$C$3</c:f>
              <c:numCache>
                <c:formatCode>General</c:formatCode>
                <c:ptCount val="2"/>
                <c:pt idx="0">
                  <c:v>0.2</c:v>
                </c:pt>
                <c:pt idx="1">
                  <c:v>3.6</c:v>
                </c:pt>
              </c:numCache>
            </c:numRef>
          </c:val>
        </c:ser>
        <c:dLbls>
          <c:showLegendKey val="0"/>
          <c:showVal val="0"/>
          <c:showCatName val="0"/>
          <c:showSerName val="0"/>
          <c:showPercent val="0"/>
          <c:showBubbleSize val="0"/>
        </c:dLbls>
        <c:gapWidth val="219"/>
        <c:overlap val="-27"/>
        <c:axId val="112890624"/>
        <c:axId val="112892160"/>
      </c:barChart>
      <c:catAx>
        <c:axId val="1128906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en-US"/>
          </a:p>
        </c:txPr>
        <c:crossAx val="112892160"/>
        <c:crosses val="autoZero"/>
        <c:auto val="1"/>
        <c:lblAlgn val="ctr"/>
        <c:lblOffset val="100"/>
        <c:noMultiLvlLbl val="0"/>
      </c:catAx>
      <c:valAx>
        <c:axId val="112892160"/>
        <c:scaling>
          <c:orientation val="minMax"/>
        </c:scaling>
        <c:delete val="0"/>
        <c:axPos val="l"/>
        <c:title>
          <c:tx>
            <c:rich>
              <a:bodyPr rot="-54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r>
                  <a:rPr lang="en-GB" sz="1800" dirty="0" smtClean="0"/>
                  <a:t>Percent</a:t>
                </a:r>
                <a:endParaRPr lang="en-GB" sz="1800" dirty="0"/>
              </a:p>
            </c:rich>
          </c:tx>
          <c:overlay val="0"/>
          <c:spPr>
            <a:noFill/>
            <a:ln>
              <a:noFill/>
            </a:ln>
            <a:effectLst/>
          </c:sp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1289062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8152717021483425"/>
          <c:y val="3.6632866861704347E-2"/>
          <c:w val="0.68140164771070277"/>
          <c:h val="0.71303234250920744"/>
        </c:manualLayout>
      </c:layout>
      <c:lineChart>
        <c:grouping val="standard"/>
        <c:varyColors val="0"/>
        <c:ser>
          <c:idx val="0"/>
          <c:order val="0"/>
          <c:tx>
            <c:strRef>
              <c:f>Sheet1!$B$1</c:f>
              <c:strCache>
                <c:ptCount val="1"/>
                <c:pt idx="0">
                  <c:v>E-cigarette</c:v>
                </c:pt>
              </c:strCache>
            </c:strRef>
          </c:tx>
          <c:spPr>
            <a:ln w="50800">
              <a:solidFill>
                <a:srgbClr val="008000"/>
              </a:solidFill>
            </a:ln>
          </c:spPr>
          <c:marker>
            <c:symbol val="none"/>
          </c:marker>
          <c:cat>
            <c:strRef>
              <c:f>Sheet1!$A$2:$A$15</c:f>
              <c:strCache>
                <c:ptCount val="14"/>
                <c:pt idx="0">
                  <c:v>2011-2</c:v>
                </c:pt>
                <c:pt idx="1">
                  <c:v>2011-3</c:v>
                </c:pt>
                <c:pt idx="2">
                  <c:v>2011-4</c:v>
                </c:pt>
                <c:pt idx="3">
                  <c:v>2012-1</c:v>
                </c:pt>
                <c:pt idx="4">
                  <c:v>2012-2</c:v>
                </c:pt>
                <c:pt idx="5">
                  <c:v>2012-3</c:v>
                </c:pt>
                <c:pt idx="6">
                  <c:v>2012-4</c:v>
                </c:pt>
                <c:pt idx="7">
                  <c:v>2013-1</c:v>
                </c:pt>
                <c:pt idx="8">
                  <c:v>2013-2</c:v>
                </c:pt>
                <c:pt idx="9">
                  <c:v>2013-3</c:v>
                </c:pt>
                <c:pt idx="10">
                  <c:v>2013-4</c:v>
                </c:pt>
                <c:pt idx="11">
                  <c:v>2014-1</c:v>
                </c:pt>
                <c:pt idx="12">
                  <c:v>2014-2</c:v>
                </c:pt>
                <c:pt idx="13">
                  <c:v>2014-3</c:v>
                </c:pt>
              </c:strCache>
            </c:strRef>
          </c:cat>
          <c:val>
            <c:numRef>
              <c:f>Sheet1!$B$2:$B$15</c:f>
              <c:numCache>
                <c:formatCode>General</c:formatCode>
                <c:ptCount val="14"/>
                <c:pt idx="0">
                  <c:v>0.5</c:v>
                </c:pt>
                <c:pt idx="1">
                  <c:v>0.7</c:v>
                </c:pt>
                <c:pt idx="2">
                  <c:v>0.9</c:v>
                </c:pt>
                <c:pt idx="3">
                  <c:v>1.2</c:v>
                </c:pt>
                <c:pt idx="4">
                  <c:v>1.5</c:v>
                </c:pt>
                <c:pt idx="5">
                  <c:v>1.8</c:v>
                </c:pt>
                <c:pt idx="6">
                  <c:v>2.6</c:v>
                </c:pt>
                <c:pt idx="7">
                  <c:v>3.4</c:v>
                </c:pt>
                <c:pt idx="8">
                  <c:v>3.4</c:v>
                </c:pt>
                <c:pt idx="9">
                  <c:v>4.5999999999999996</c:v>
                </c:pt>
                <c:pt idx="10">
                  <c:v>4.7</c:v>
                </c:pt>
                <c:pt idx="11">
                  <c:v>4.7</c:v>
                </c:pt>
                <c:pt idx="12">
                  <c:v>5.0999999999999996</c:v>
                </c:pt>
                <c:pt idx="13">
                  <c:v>5.3</c:v>
                </c:pt>
              </c:numCache>
            </c:numRef>
          </c:val>
          <c:smooth val="0"/>
        </c:ser>
        <c:ser>
          <c:idx val="1"/>
          <c:order val="1"/>
          <c:tx>
            <c:strRef>
              <c:f>Sheet1!$C$1</c:f>
              <c:strCache>
                <c:ptCount val="1"/>
                <c:pt idx="0">
                  <c:v>Cigarettes</c:v>
                </c:pt>
              </c:strCache>
            </c:strRef>
          </c:tx>
          <c:spPr>
            <a:ln w="50800">
              <a:solidFill>
                <a:srgbClr val="FF0000"/>
              </a:solidFill>
            </a:ln>
          </c:spPr>
          <c:marker>
            <c:symbol val="none"/>
          </c:marker>
          <c:cat>
            <c:strRef>
              <c:f>Sheet1!$A$2:$A$15</c:f>
              <c:strCache>
                <c:ptCount val="14"/>
                <c:pt idx="0">
                  <c:v>2011-2</c:v>
                </c:pt>
                <c:pt idx="1">
                  <c:v>2011-3</c:v>
                </c:pt>
                <c:pt idx="2">
                  <c:v>2011-4</c:v>
                </c:pt>
                <c:pt idx="3">
                  <c:v>2012-1</c:v>
                </c:pt>
                <c:pt idx="4">
                  <c:v>2012-2</c:v>
                </c:pt>
                <c:pt idx="5">
                  <c:v>2012-3</c:v>
                </c:pt>
                <c:pt idx="6">
                  <c:v>2012-4</c:v>
                </c:pt>
                <c:pt idx="7">
                  <c:v>2013-1</c:v>
                </c:pt>
                <c:pt idx="8">
                  <c:v>2013-2</c:v>
                </c:pt>
                <c:pt idx="9">
                  <c:v>2013-3</c:v>
                </c:pt>
                <c:pt idx="10">
                  <c:v>2013-4</c:v>
                </c:pt>
                <c:pt idx="11">
                  <c:v>2014-1</c:v>
                </c:pt>
                <c:pt idx="12">
                  <c:v>2014-2</c:v>
                </c:pt>
                <c:pt idx="13">
                  <c:v>2014-3</c:v>
                </c:pt>
              </c:strCache>
            </c:strRef>
          </c:cat>
          <c:val>
            <c:numRef>
              <c:f>Sheet1!$C$2:$C$15</c:f>
              <c:numCache>
                <c:formatCode>General</c:formatCode>
                <c:ptCount val="14"/>
                <c:pt idx="0">
                  <c:v>20.7</c:v>
                </c:pt>
                <c:pt idx="1">
                  <c:v>21.8</c:v>
                </c:pt>
                <c:pt idx="2">
                  <c:v>20.5</c:v>
                </c:pt>
                <c:pt idx="3">
                  <c:v>19.8</c:v>
                </c:pt>
                <c:pt idx="4">
                  <c:v>19.3</c:v>
                </c:pt>
                <c:pt idx="5">
                  <c:v>20.7</c:v>
                </c:pt>
                <c:pt idx="6">
                  <c:v>21.1</c:v>
                </c:pt>
                <c:pt idx="7">
                  <c:v>18.2</c:v>
                </c:pt>
                <c:pt idx="8">
                  <c:v>18.899999999999999</c:v>
                </c:pt>
                <c:pt idx="9">
                  <c:v>19.2</c:v>
                </c:pt>
                <c:pt idx="10">
                  <c:v>19.600000000000001</c:v>
                </c:pt>
                <c:pt idx="11">
                  <c:v>17.8</c:v>
                </c:pt>
                <c:pt idx="12">
                  <c:v>18.5</c:v>
                </c:pt>
                <c:pt idx="13">
                  <c:v>19.2</c:v>
                </c:pt>
              </c:numCache>
            </c:numRef>
          </c:val>
          <c:smooth val="0"/>
        </c:ser>
        <c:ser>
          <c:idx val="2"/>
          <c:order val="2"/>
          <c:tx>
            <c:strRef>
              <c:f>Sheet1!$D$1</c:f>
              <c:strCache>
                <c:ptCount val="1"/>
                <c:pt idx="0">
                  <c:v>Nicotine or cigarettes</c:v>
                </c:pt>
              </c:strCache>
            </c:strRef>
          </c:tx>
          <c:spPr>
            <a:ln w="50800">
              <a:solidFill>
                <a:srgbClr val="333399"/>
              </a:solidFill>
            </a:ln>
          </c:spPr>
          <c:marker>
            <c:symbol val="none"/>
          </c:marker>
          <c:cat>
            <c:strRef>
              <c:f>Sheet1!$A$2:$A$15</c:f>
              <c:strCache>
                <c:ptCount val="14"/>
                <c:pt idx="0">
                  <c:v>2011-2</c:v>
                </c:pt>
                <c:pt idx="1">
                  <c:v>2011-3</c:v>
                </c:pt>
                <c:pt idx="2">
                  <c:v>2011-4</c:v>
                </c:pt>
                <c:pt idx="3">
                  <c:v>2012-1</c:v>
                </c:pt>
                <c:pt idx="4">
                  <c:v>2012-2</c:v>
                </c:pt>
                <c:pt idx="5">
                  <c:v>2012-3</c:v>
                </c:pt>
                <c:pt idx="6">
                  <c:v>2012-4</c:v>
                </c:pt>
                <c:pt idx="7">
                  <c:v>2013-1</c:v>
                </c:pt>
                <c:pt idx="8">
                  <c:v>2013-2</c:v>
                </c:pt>
                <c:pt idx="9">
                  <c:v>2013-3</c:v>
                </c:pt>
                <c:pt idx="10">
                  <c:v>2013-4</c:v>
                </c:pt>
                <c:pt idx="11">
                  <c:v>2014-1</c:v>
                </c:pt>
                <c:pt idx="12">
                  <c:v>2014-2</c:v>
                </c:pt>
                <c:pt idx="13">
                  <c:v>2014-3</c:v>
                </c:pt>
              </c:strCache>
            </c:strRef>
          </c:cat>
          <c:val>
            <c:numRef>
              <c:f>Sheet1!$D$2:$D$15</c:f>
              <c:numCache>
                <c:formatCode>General</c:formatCode>
                <c:ptCount val="14"/>
                <c:pt idx="0">
                  <c:v>21.2</c:v>
                </c:pt>
                <c:pt idx="1">
                  <c:v>22</c:v>
                </c:pt>
                <c:pt idx="2">
                  <c:v>20.9</c:v>
                </c:pt>
                <c:pt idx="3">
                  <c:v>20.2</c:v>
                </c:pt>
                <c:pt idx="4">
                  <c:v>19.600000000000001</c:v>
                </c:pt>
                <c:pt idx="5">
                  <c:v>21.1</c:v>
                </c:pt>
                <c:pt idx="6">
                  <c:v>21.6</c:v>
                </c:pt>
                <c:pt idx="7">
                  <c:v>18.899999999999999</c:v>
                </c:pt>
                <c:pt idx="8">
                  <c:v>19.600000000000001</c:v>
                </c:pt>
                <c:pt idx="9">
                  <c:v>20.100000000000001</c:v>
                </c:pt>
                <c:pt idx="10">
                  <c:v>20.2</c:v>
                </c:pt>
                <c:pt idx="11">
                  <c:v>18.8</c:v>
                </c:pt>
                <c:pt idx="12">
                  <c:v>19.3</c:v>
                </c:pt>
                <c:pt idx="13">
                  <c:v>19.899999999999999</c:v>
                </c:pt>
              </c:numCache>
            </c:numRef>
          </c:val>
          <c:smooth val="0"/>
        </c:ser>
        <c:dLbls>
          <c:showLegendKey val="0"/>
          <c:showVal val="0"/>
          <c:showCatName val="0"/>
          <c:showSerName val="0"/>
          <c:showPercent val="0"/>
          <c:showBubbleSize val="0"/>
        </c:dLbls>
        <c:marker val="1"/>
        <c:smooth val="0"/>
        <c:axId val="120355840"/>
        <c:axId val="120357632"/>
      </c:lineChart>
      <c:catAx>
        <c:axId val="120355840"/>
        <c:scaling>
          <c:orientation val="minMax"/>
        </c:scaling>
        <c:delete val="0"/>
        <c:axPos val="b"/>
        <c:numFmt formatCode="General" sourceLinked="0"/>
        <c:majorTickMark val="out"/>
        <c:minorTickMark val="none"/>
        <c:tickLblPos val="nextTo"/>
        <c:crossAx val="120357632"/>
        <c:crosses val="autoZero"/>
        <c:auto val="1"/>
        <c:lblAlgn val="ctr"/>
        <c:lblOffset val="100"/>
        <c:noMultiLvlLbl val="0"/>
      </c:catAx>
      <c:valAx>
        <c:axId val="120357632"/>
        <c:scaling>
          <c:orientation val="minMax"/>
          <c:max val="25"/>
          <c:min val="0"/>
        </c:scaling>
        <c:delete val="0"/>
        <c:axPos val="l"/>
        <c:title>
          <c:tx>
            <c:rich>
              <a:bodyPr rot="-5400000" vert="horz"/>
              <a:lstStyle/>
              <a:p>
                <a:pPr>
                  <a:defRPr sz="1600" b="0"/>
                </a:pPr>
                <a:r>
                  <a:rPr lang="en-GB" sz="1600" b="0" dirty="0" err="1" smtClean="0"/>
                  <a:t>Percent</a:t>
                </a:r>
                <a:r>
                  <a:rPr lang="en-GB" sz="1600" b="0" dirty="0" smtClean="0"/>
                  <a:t> smoking cigs or using nicotine</a:t>
                </a:r>
                <a:endParaRPr lang="en-GB" sz="1600" b="0" dirty="0"/>
              </a:p>
            </c:rich>
          </c:tx>
          <c:layout>
            <c:manualLayout>
              <c:xMode val="edge"/>
              <c:yMode val="edge"/>
              <c:x val="3.2407407407407406E-2"/>
              <c:y val="3.316310805015419E-2"/>
            </c:manualLayout>
          </c:layout>
          <c:overlay val="0"/>
        </c:title>
        <c:numFmt formatCode="General" sourceLinked="1"/>
        <c:majorTickMark val="out"/>
        <c:minorTickMark val="none"/>
        <c:tickLblPos val="nextTo"/>
        <c:crossAx val="120355840"/>
        <c:crosses val="autoZero"/>
        <c:crossBetween val="between"/>
      </c:valAx>
    </c:plotArea>
    <c:legend>
      <c:legendPos val="r"/>
      <c:layout>
        <c:manualLayout>
          <c:xMode val="edge"/>
          <c:yMode val="edge"/>
          <c:x val="0.64492259648099548"/>
          <c:y val="0.33202149465207736"/>
          <c:w val="0.33192925537085644"/>
          <c:h val="0.21810363893827678"/>
        </c:manualLayout>
      </c:layout>
      <c:overlay val="0"/>
    </c:legend>
    <c:plotVisOnly val="1"/>
    <c:dispBlanksAs val="gap"/>
    <c:showDLblsOverMax val="0"/>
  </c:chart>
  <c:txPr>
    <a:bodyPr/>
    <a:lstStyle/>
    <a:p>
      <a:pPr>
        <a:defRPr sz="1800"/>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4568934091571886"/>
          <c:y val="5.3469062827071284E-2"/>
          <c:w val="0.80177201808107323"/>
          <c:h val="0.71303234250920744"/>
        </c:manualLayout>
      </c:layout>
      <c:lineChart>
        <c:grouping val="standard"/>
        <c:varyColors val="0"/>
        <c:ser>
          <c:idx val="0"/>
          <c:order val="0"/>
          <c:tx>
            <c:strRef>
              <c:f>Sheet1!$B$1</c:f>
              <c:strCache>
                <c:ptCount val="1"/>
                <c:pt idx="0">
                  <c:v>Uptake</c:v>
                </c:pt>
              </c:strCache>
            </c:strRef>
          </c:tx>
          <c:spPr>
            <a:ln w="50800">
              <a:solidFill>
                <a:srgbClr val="008000"/>
              </a:solidFill>
            </a:ln>
          </c:spPr>
          <c:marker>
            <c:symbol val="none"/>
          </c:marker>
          <c:cat>
            <c:strRef>
              <c:f>Sheet1!$A$2:$A$15</c:f>
              <c:strCache>
                <c:ptCount val="14"/>
                <c:pt idx="0">
                  <c:v>2011-2</c:v>
                </c:pt>
                <c:pt idx="1">
                  <c:v>2011-3</c:v>
                </c:pt>
                <c:pt idx="2">
                  <c:v>2011-4</c:v>
                </c:pt>
                <c:pt idx="3">
                  <c:v>2012-1</c:v>
                </c:pt>
                <c:pt idx="4">
                  <c:v>2012-2</c:v>
                </c:pt>
                <c:pt idx="5">
                  <c:v>2012-3</c:v>
                </c:pt>
                <c:pt idx="6">
                  <c:v>2012-4</c:v>
                </c:pt>
                <c:pt idx="7">
                  <c:v>2013-1</c:v>
                </c:pt>
                <c:pt idx="8">
                  <c:v>2013-2</c:v>
                </c:pt>
                <c:pt idx="9">
                  <c:v>2013-3</c:v>
                </c:pt>
                <c:pt idx="10">
                  <c:v>2013-4</c:v>
                </c:pt>
                <c:pt idx="11">
                  <c:v>2014-1</c:v>
                </c:pt>
                <c:pt idx="12">
                  <c:v>2014-2</c:v>
                </c:pt>
                <c:pt idx="13">
                  <c:v>2014-3</c:v>
                </c:pt>
              </c:strCache>
            </c:strRef>
          </c:cat>
          <c:val>
            <c:numRef>
              <c:f>Sheet1!$B$2:$B$15</c:f>
              <c:numCache>
                <c:formatCode>General</c:formatCode>
                <c:ptCount val="14"/>
                <c:pt idx="0">
                  <c:v>30.2</c:v>
                </c:pt>
                <c:pt idx="1">
                  <c:v>31.3</c:v>
                </c:pt>
                <c:pt idx="2">
                  <c:v>27.5</c:v>
                </c:pt>
                <c:pt idx="3">
                  <c:v>27.1</c:v>
                </c:pt>
                <c:pt idx="4">
                  <c:v>27.1</c:v>
                </c:pt>
                <c:pt idx="5">
                  <c:v>29.3</c:v>
                </c:pt>
                <c:pt idx="6">
                  <c:v>29.7</c:v>
                </c:pt>
                <c:pt idx="7">
                  <c:v>30</c:v>
                </c:pt>
                <c:pt idx="8">
                  <c:v>32.5</c:v>
                </c:pt>
                <c:pt idx="9">
                  <c:v>29.2</c:v>
                </c:pt>
                <c:pt idx="10">
                  <c:v>29.9</c:v>
                </c:pt>
                <c:pt idx="11">
                  <c:v>31</c:v>
                </c:pt>
                <c:pt idx="12">
                  <c:v>27</c:v>
                </c:pt>
                <c:pt idx="13">
                  <c:v>26.9</c:v>
                </c:pt>
              </c:numCache>
            </c:numRef>
          </c:val>
          <c:smooth val="0"/>
        </c:ser>
        <c:dLbls>
          <c:showLegendKey val="0"/>
          <c:showVal val="0"/>
          <c:showCatName val="0"/>
          <c:showSerName val="0"/>
          <c:showPercent val="0"/>
          <c:showBubbleSize val="0"/>
        </c:dLbls>
        <c:marker val="1"/>
        <c:smooth val="0"/>
        <c:axId val="120745984"/>
        <c:axId val="120747520"/>
      </c:lineChart>
      <c:catAx>
        <c:axId val="120745984"/>
        <c:scaling>
          <c:orientation val="minMax"/>
        </c:scaling>
        <c:delete val="0"/>
        <c:axPos val="b"/>
        <c:numFmt formatCode="General" sourceLinked="0"/>
        <c:majorTickMark val="out"/>
        <c:minorTickMark val="none"/>
        <c:tickLblPos val="nextTo"/>
        <c:crossAx val="120747520"/>
        <c:crosses val="autoZero"/>
        <c:auto val="1"/>
        <c:lblAlgn val="ctr"/>
        <c:lblOffset val="100"/>
        <c:noMultiLvlLbl val="0"/>
      </c:catAx>
      <c:valAx>
        <c:axId val="120747520"/>
        <c:scaling>
          <c:orientation val="minMax"/>
          <c:max val="100"/>
          <c:min val="0"/>
        </c:scaling>
        <c:delete val="0"/>
        <c:axPos val="l"/>
        <c:title>
          <c:tx>
            <c:rich>
              <a:bodyPr rot="-5400000" vert="horz"/>
              <a:lstStyle/>
              <a:p>
                <a:pPr>
                  <a:defRPr sz="1600" b="0"/>
                </a:pPr>
                <a:r>
                  <a:rPr lang="en-GB" sz="1600" b="0" dirty="0" err="1" smtClean="0"/>
                  <a:t>Percent</a:t>
                </a:r>
                <a:r>
                  <a:rPr lang="en-GB" sz="1600" b="0" dirty="0" smtClean="0"/>
                  <a:t> who</a:t>
                </a:r>
                <a:r>
                  <a:rPr lang="en-GB" sz="1600" b="0" baseline="0" dirty="0" smtClean="0"/>
                  <a:t> report having ever smoked regularly</a:t>
                </a:r>
                <a:endParaRPr lang="en-GB" sz="1600" b="0" dirty="0"/>
              </a:p>
            </c:rich>
          </c:tx>
          <c:layout>
            <c:manualLayout>
              <c:xMode val="edge"/>
              <c:yMode val="edge"/>
              <c:x val="9.2592592592592587E-3"/>
              <c:y val="2.7551042728365217E-2"/>
            </c:manualLayout>
          </c:layout>
          <c:overlay val="0"/>
        </c:title>
        <c:numFmt formatCode="General" sourceLinked="1"/>
        <c:majorTickMark val="out"/>
        <c:minorTickMark val="none"/>
        <c:tickLblPos val="nextTo"/>
        <c:crossAx val="120745984"/>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4568934091571886"/>
          <c:y val="5.3469062827071284E-2"/>
          <c:w val="0.80177201808107323"/>
          <c:h val="0.71303234250920744"/>
        </c:manualLayout>
      </c:layout>
      <c:lineChart>
        <c:grouping val="standard"/>
        <c:varyColors val="0"/>
        <c:ser>
          <c:idx val="0"/>
          <c:order val="0"/>
          <c:tx>
            <c:strRef>
              <c:f>Sheet1!$B$1</c:f>
              <c:strCache>
                <c:ptCount val="1"/>
                <c:pt idx="0">
                  <c:v>Quit success</c:v>
                </c:pt>
              </c:strCache>
            </c:strRef>
          </c:tx>
          <c:spPr>
            <a:ln w="50800">
              <a:solidFill>
                <a:srgbClr val="008000"/>
              </a:solidFill>
            </a:ln>
          </c:spPr>
          <c:marker>
            <c:symbol val="none"/>
          </c:marker>
          <c:cat>
            <c:strRef>
              <c:f>Sheet1!$A$2:$A$15</c:f>
              <c:strCache>
                <c:ptCount val="14"/>
                <c:pt idx="0">
                  <c:v>2011-2</c:v>
                </c:pt>
                <c:pt idx="1">
                  <c:v>2011-3</c:v>
                </c:pt>
                <c:pt idx="2">
                  <c:v>2011-4</c:v>
                </c:pt>
                <c:pt idx="3">
                  <c:v>2012-1</c:v>
                </c:pt>
                <c:pt idx="4">
                  <c:v>2012-2</c:v>
                </c:pt>
                <c:pt idx="5">
                  <c:v>2012-3</c:v>
                </c:pt>
                <c:pt idx="6">
                  <c:v>2012-4</c:v>
                </c:pt>
                <c:pt idx="7">
                  <c:v>2013-1</c:v>
                </c:pt>
                <c:pt idx="8">
                  <c:v>2013-2</c:v>
                </c:pt>
                <c:pt idx="9">
                  <c:v>2013-3</c:v>
                </c:pt>
                <c:pt idx="10">
                  <c:v>2013-4</c:v>
                </c:pt>
                <c:pt idx="11">
                  <c:v>2014-1</c:v>
                </c:pt>
                <c:pt idx="12">
                  <c:v>2014-2</c:v>
                </c:pt>
                <c:pt idx="13">
                  <c:v>2014-3</c:v>
                </c:pt>
              </c:strCache>
            </c:strRef>
          </c:cat>
          <c:val>
            <c:numRef>
              <c:f>Sheet1!$B$2:$B$15</c:f>
              <c:numCache>
                <c:formatCode>General</c:formatCode>
                <c:ptCount val="14"/>
                <c:pt idx="0">
                  <c:v>4.8</c:v>
                </c:pt>
                <c:pt idx="1">
                  <c:v>4.5999999999999996</c:v>
                </c:pt>
                <c:pt idx="2">
                  <c:v>5</c:v>
                </c:pt>
                <c:pt idx="3">
                  <c:v>5.7</c:v>
                </c:pt>
                <c:pt idx="4">
                  <c:v>7.5</c:v>
                </c:pt>
                <c:pt idx="5">
                  <c:v>5.7</c:v>
                </c:pt>
                <c:pt idx="6">
                  <c:v>6.1</c:v>
                </c:pt>
                <c:pt idx="7">
                  <c:v>5.7</c:v>
                </c:pt>
                <c:pt idx="8">
                  <c:v>6.9</c:v>
                </c:pt>
                <c:pt idx="9">
                  <c:v>6.8</c:v>
                </c:pt>
                <c:pt idx="10">
                  <c:v>5.5</c:v>
                </c:pt>
                <c:pt idx="11">
                  <c:v>8.6999999999999993</c:v>
                </c:pt>
                <c:pt idx="12">
                  <c:v>6.6</c:v>
                </c:pt>
                <c:pt idx="13">
                  <c:v>7.2</c:v>
                </c:pt>
              </c:numCache>
            </c:numRef>
          </c:val>
          <c:smooth val="0"/>
        </c:ser>
        <c:dLbls>
          <c:showLegendKey val="0"/>
          <c:showVal val="0"/>
          <c:showCatName val="0"/>
          <c:showSerName val="0"/>
          <c:showPercent val="0"/>
          <c:showBubbleSize val="0"/>
        </c:dLbls>
        <c:marker val="1"/>
        <c:smooth val="0"/>
        <c:axId val="121266560"/>
        <c:axId val="121268096"/>
      </c:lineChart>
      <c:catAx>
        <c:axId val="121266560"/>
        <c:scaling>
          <c:orientation val="minMax"/>
        </c:scaling>
        <c:delete val="0"/>
        <c:axPos val="b"/>
        <c:numFmt formatCode="General" sourceLinked="0"/>
        <c:majorTickMark val="out"/>
        <c:minorTickMark val="none"/>
        <c:tickLblPos val="nextTo"/>
        <c:crossAx val="121268096"/>
        <c:crosses val="autoZero"/>
        <c:auto val="1"/>
        <c:lblAlgn val="ctr"/>
        <c:lblOffset val="100"/>
        <c:noMultiLvlLbl val="0"/>
      </c:catAx>
      <c:valAx>
        <c:axId val="121268096"/>
        <c:scaling>
          <c:orientation val="minMax"/>
          <c:max val="10"/>
          <c:min val="0"/>
        </c:scaling>
        <c:delete val="0"/>
        <c:axPos val="l"/>
        <c:title>
          <c:tx>
            <c:rich>
              <a:bodyPr rot="-5400000" vert="horz"/>
              <a:lstStyle/>
              <a:p>
                <a:pPr>
                  <a:defRPr sz="1600" b="0"/>
                </a:pPr>
                <a:r>
                  <a:rPr lang="en-GB" sz="1600" b="0" dirty="0" err="1" smtClean="0"/>
                  <a:t>Percent</a:t>
                </a:r>
                <a:r>
                  <a:rPr lang="en-GB" sz="1600" b="0" dirty="0" smtClean="0"/>
                  <a:t> who have smoked in the past year who do not smoke now</a:t>
                </a:r>
                <a:endParaRPr lang="en-GB" sz="1600" b="0" dirty="0"/>
              </a:p>
            </c:rich>
          </c:tx>
          <c:layout>
            <c:manualLayout>
              <c:xMode val="edge"/>
              <c:yMode val="edge"/>
              <c:x val="9.2592592592592587E-3"/>
              <c:y val="2.7551042728365217E-2"/>
            </c:manualLayout>
          </c:layout>
          <c:overlay val="0"/>
        </c:title>
        <c:numFmt formatCode="General" sourceLinked="1"/>
        <c:majorTickMark val="out"/>
        <c:minorTickMark val="none"/>
        <c:tickLblPos val="nextTo"/>
        <c:crossAx val="121266560"/>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94547730144843"/>
          <c:y val="5.3469062827071284E-2"/>
          <c:w val="0.80177201808107323"/>
          <c:h val="0.71303234250920744"/>
        </c:manualLayout>
      </c:layout>
      <c:lineChart>
        <c:grouping val="standard"/>
        <c:varyColors val="0"/>
        <c:ser>
          <c:idx val="0"/>
          <c:order val="0"/>
          <c:tx>
            <c:strRef>
              <c:f>Sheet1!$B$1</c:f>
              <c:strCache>
                <c:ptCount val="1"/>
                <c:pt idx="0">
                  <c:v>Quit attempts</c:v>
                </c:pt>
              </c:strCache>
            </c:strRef>
          </c:tx>
          <c:spPr>
            <a:ln w="50800">
              <a:solidFill>
                <a:srgbClr val="008000"/>
              </a:solidFill>
            </a:ln>
          </c:spPr>
          <c:marker>
            <c:symbol val="none"/>
          </c:marker>
          <c:cat>
            <c:strRef>
              <c:f>Sheet1!$A$2:$A$15</c:f>
              <c:strCache>
                <c:ptCount val="14"/>
                <c:pt idx="0">
                  <c:v>2011-2</c:v>
                </c:pt>
                <c:pt idx="1">
                  <c:v>2011-3</c:v>
                </c:pt>
                <c:pt idx="2">
                  <c:v>2011-4</c:v>
                </c:pt>
                <c:pt idx="3">
                  <c:v>2012-1</c:v>
                </c:pt>
                <c:pt idx="4">
                  <c:v>2012-2</c:v>
                </c:pt>
                <c:pt idx="5">
                  <c:v>2012-3</c:v>
                </c:pt>
                <c:pt idx="6">
                  <c:v>2012-4</c:v>
                </c:pt>
                <c:pt idx="7">
                  <c:v>2013-1</c:v>
                </c:pt>
                <c:pt idx="8">
                  <c:v>2013-2</c:v>
                </c:pt>
                <c:pt idx="9">
                  <c:v>2013-3</c:v>
                </c:pt>
                <c:pt idx="10">
                  <c:v>2013-4</c:v>
                </c:pt>
                <c:pt idx="11">
                  <c:v>2014-1</c:v>
                </c:pt>
                <c:pt idx="12">
                  <c:v>2014-2</c:v>
                </c:pt>
                <c:pt idx="13">
                  <c:v>2014-3</c:v>
                </c:pt>
              </c:strCache>
            </c:strRef>
          </c:cat>
          <c:val>
            <c:numRef>
              <c:f>Sheet1!$B$2:$B$15</c:f>
              <c:numCache>
                <c:formatCode>General</c:formatCode>
                <c:ptCount val="14"/>
                <c:pt idx="0">
                  <c:v>15.6</c:v>
                </c:pt>
                <c:pt idx="1">
                  <c:v>13</c:v>
                </c:pt>
                <c:pt idx="2">
                  <c:v>12.7</c:v>
                </c:pt>
                <c:pt idx="3">
                  <c:v>14.1</c:v>
                </c:pt>
                <c:pt idx="4">
                  <c:v>13.9</c:v>
                </c:pt>
                <c:pt idx="5">
                  <c:v>15.6</c:v>
                </c:pt>
                <c:pt idx="6">
                  <c:v>14.1</c:v>
                </c:pt>
                <c:pt idx="7">
                  <c:v>15.3</c:v>
                </c:pt>
                <c:pt idx="8">
                  <c:v>15.7</c:v>
                </c:pt>
                <c:pt idx="9">
                  <c:v>16.3</c:v>
                </c:pt>
                <c:pt idx="10">
                  <c:v>15.2</c:v>
                </c:pt>
                <c:pt idx="11">
                  <c:v>17.2</c:v>
                </c:pt>
                <c:pt idx="12">
                  <c:v>15.8</c:v>
                </c:pt>
                <c:pt idx="13">
                  <c:v>16.399999999999999</c:v>
                </c:pt>
              </c:numCache>
            </c:numRef>
          </c:val>
          <c:smooth val="0"/>
        </c:ser>
        <c:dLbls>
          <c:showLegendKey val="0"/>
          <c:showVal val="0"/>
          <c:showCatName val="0"/>
          <c:showSerName val="0"/>
          <c:showPercent val="0"/>
          <c:showBubbleSize val="0"/>
        </c:dLbls>
        <c:marker val="1"/>
        <c:smooth val="0"/>
        <c:axId val="128942848"/>
        <c:axId val="128944384"/>
      </c:lineChart>
      <c:catAx>
        <c:axId val="128942848"/>
        <c:scaling>
          <c:orientation val="minMax"/>
        </c:scaling>
        <c:delete val="0"/>
        <c:axPos val="b"/>
        <c:numFmt formatCode="General" sourceLinked="0"/>
        <c:majorTickMark val="out"/>
        <c:minorTickMark val="none"/>
        <c:tickLblPos val="nextTo"/>
        <c:crossAx val="128944384"/>
        <c:crosses val="autoZero"/>
        <c:auto val="1"/>
        <c:lblAlgn val="ctr"/>
        <c:lblOffset val="100"/>
        <c:noMultiLvlLbl val="0"/>
      </c:catAx>
      <c:valAx>
        <c:axId val="128944384"/>
        <c:scaling>
          <c:orientation val="minMax"/>
          <c:max val="25"/>
          <c:min val="0"/>
        </c:scaling>
        <c:delete val="0"/>
        <c:axPos val="l"/>
        <c:title>
          <c:tx>
            <c:rich>
              <a:bodyPr rot="-5400000" vert="horz"/>
              <a:lstStyle/>
              <a:p>
                <a:pPr>
                  <a:defRPr sz="1600" b="0"/>
                </a:pPr>
                <a:r>
                  <a:rPr lang="en-GB" sz="1600" b="0" dirty="0" smtClean="0"/>
                  <a:t>Percentage trying to quit in past 3m</a:t>
                </a:r>
                <a:endParaRPr lang="en-GB" sz="1600" b="0" dirty="0"/>
              </a:p>
            </c:rich>
          </c:tx>
          <c:layout>
            <c:manualLayout>
              <c:xMode val="edge"/>
              <c:yMode val="edge"/>
              <c:x val="9.2592592592592587E-3"/>
              <c:y val="6.9641532641782536E-2"/>
            </c:manualLayout>
          </c:layout>
          <c:overlay val="0"/>
        </c:title>
        <c:numFmt formatCode="General" sourceLinked="1"/>
        <c:majorTickMark val="out"/>
        <c:minorTickMark val="none"/>
        <c:tickLblPos val="nextTo"/>
        <c:crossAx val="128942848"/>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194547730144843"/>
          <c:y val="5.3469062827071284E-2"/>
          <c:w val="0.68603127734033242"/>
          <c:h val="0.7579288650835192"/>
        </c:manualLayout>
      </c:layout>
      <c:lineChart>
        <c:grouping val="standard"/>
        <c:varyColors val="0"/>
        <c:ser>
          <c:idx val="0"/>
          <c:order val="0"/>
          <c:tx>
            <c:strRef>
              <c:f>Sheet1!$B$1</c:f>
              <c:strCache>
                <c:ptCount val="1"/>
                <c:pt idx="0">
                  <c:v>E-cigs</c:v>
                </c:pt>
              </c:strCache>
            </c:strRef>
          </c:tx>
          <c:spPr>
            <a:ln w="50800">
              <a:solidFill>
                <a:srgbClr val="008000"/>
              </a:solidFill>
            </a:ln>
          </c:spPr>
          <c:marker>
            <c:symbol val="none"/>
          </c:marker>
          <c:cat>
            <c:strRef>
              <c:f>Sheet1!$A$2:$A$22</c:f>
              <c:strCache>
                <c:ptCount val="21"/>
                <c:pt idx="0">
                  <c:v>2009-3</c:v>
                </c:pt>
                <c:pt idx="1">
                  <c:v>2009-4</c:v>
                </c:pt>
                <c:pt idx="2">
                  <c:v>2010-1</c:v>
                </c:pt>
                <c:pt idx="3">
                  <c:v>2010-2</c:v>
                </c:pt>
                <c:pt idx="4">
                  <c:v>2010-3</c:v>
                </c:pt>
                <c:pt idx="5">
                  <c:v>2010-4</c:v>
                </c:pt>
                <c:pt idx="6">
                  <c:v>2011-1</c:v>
                </c:pt>
                <c:pt idx="7">
                  <c:v>2011-2</c:v>
                </c:pt>
                <c:pt idx="8">
                  <c:v>2011-3</c:v>
                </c:pt>
                <c:pt idx="9">
                  <c:v>2011-4</c:v>
                </c:pt>
                <c:pt idx="10">
                  <c:v>2012-1</c:v>
                </c:pt>
                <c:pt idx="11">
                  <c:v>2012-2</c:v>
                </c:pt>
                <c:pt idx="12">
                  <c:v>2012-3</c:v>
                </c:pt>
                <c:pt idx="13">
                  <c:v>2012-4</c:v>
                </c:pt>
                <c:pt idx="14">
                  <c:v>2013-1</c:v>
                </c:pt>
                <c:pt idx="15">
                  <c:v>2013-2</c:v>
                </c:pt>
                <c:pt idx="16">
                  <c:v>2013-3</c:v>
                </c:pt>
                <c:pt idx="17">
                  <c:v>2013-4</c:v>
                </c:pt>
                <c:pt idx="18">
                  <c:v>2014-1</c:v>
                </c:pt>
                <c:pt idx="19">
                  <c:v>2014-2</c:v>
                </c:pt>
                <c:pt idx="20">
                  <c:v>2014-3</c:v>
                </c:pt>
              </c:strCache>
            </c:strRef>
          </c:cat>
          <c:val>
            <c:numRef>
              <c:f>Sheet1!$B$2:$B$22</c:f>
              <c:numCache>
                <c:formatCode>General</c:formatCode>
                <c:ptCount val="21"/>
                <c:pt idx="0">
                  <c:v>0.6</c:v>
                </c:pt>
                <c:pt idx="1">
                  <c:v>0.5</c:v>
                </c:pt>
                <c:pt idx="2">
                  <c:v>0.4</c:v>
                </c:pt>
                <c:pt idx="3">
                  <c:v>0.7</c:v>
                </c:pt>
                <c:pt idx="4">
                  <c:v>0.9</c:v>
                </c:pt>
                <c:pt idx="5">
                  <c:v>0.7</c:v>
                </c:pt>
                <c:pt idx="6">
                  <c:v>0.4</c:v>
                </c:pt>
                <c:pt idx="7">
                  <c:v>1.7</c:v>
                </c:pt>
                <c:pt idx="8">
                  <c:v>4.0999999999999996</c:v>
                </c:pt>
                <c:pt idx="9">
                  <c:v>4</c:v>
                </c:pt>
                <c:pt idx="10">
                  <c:v>5.5</c:v>
                </c:pt>
                <c:pt idx="11">
                  <c:v>3.9</c:v>
                </c:pt>
                <c:pt idx="12">
                  <c:v>6.4</c:v>
                </c:pt>
                <c:pt idx="13">
                  <c:v>8.3000000000000007</c:v>
                </c:pt>
                <c:pt idx="14">
                  <c:v>16</c:v>
                </c:pt>
                <c:pt idx="15">
                  <c:v>21.5</c:v>
                </c:pt>
                <c:pt idx="16">
                  <c:v>29.1</c:v>
                </c:pt>
                <c:pt idx="17">
                  <c:v>28.5</c:v>
                </c:pt>
                <c:pt idx="18">
                  <c:v>28.4</c:v>
                </c:pt>
                <c:pt idx="19">
                  <c:v>31.4</c:v>
                </c:pt>
                <c:pt idx="20">
                  <c:v>28.5</c:v>
                </c:pt>
              </c:numCache>
            </c:numRef>
          </c:val>
          <c:smooth val="0"/>
        </c:ser>
        <c:ser>
          <c:idx val="1"/>
          <c:order val="1"/>
          <c:tx>
            <c:strRef>
              <c:f>Sheet1!$C$1</c:f>
              <c:strCache>
                <c:ptCount val="1"/>
                <c:pt idx="0">
                  <c:v>NRT OTC</c:v>
                </c:pt>
              </c:strCache>
            </c:strRef>
          </c:tx>
          <c:spPr>
            <a:ln w="50800"/>
          </c:spPr>
          <c:marker>
            <c:symbol val="none"/>
          </c:marker>
          <c:cat>
            <c:strRef>
              <c:f>Sheet1!$A$2:$A$22</c:f>
              <c:strCache>
                <c:ptCount val="21"/>
                <c:pt idx="0">
                  <c:v>2009-3</c:v>
                </c:pt>
                <c:pt idx="1">
                  <c:v>2009-4</c:v>
                </c:pt>
                <c:pt idx="2">
                  <c:v>2010-1</c:v>
                </c:pt>
                <c:pt idx="3">
                  <c:v>2010-2</c:v>
                </c:pt>
                <c:pt idx="4">
                  <c:v>2010-3</c:v>
                </c:pt>
                <c:pt idx="5">
                  <c:v>2010-4</c:v>
                </c:pt>
                <c:pt idx="6">
                  <c:v>2011-1</c:v>
                </c:pt>
                <c:pt idx="7">
                  <c:v>2011-2</c:v>
                </c:pt>
                <c:pt idx="8">
                  <c:v>2011-3</c:v>
                </c:pt>
                <c:pt idx="9">
                  <c:v>2011-4</c:v>
                </c:pt>
                <c:pt idx="10">
                  <c:v>2012-1</c:v>
                </c:pt>
                <c:pt idx="11">
                  <c:v>2012-2</c:v>
                </c:pt>
                <c:pt idx="12">
                  <c:v>2012-3</c:v>
                </c:pt>
                <c:pt idx="13">
                  <c:v>2012-4</c:v>
                </c:pt>
                <c:pt idx="14">
                  <c:v>2013-1</c:v>
                </c:pt>
                <c:pt idx="15">
                  <c:v>2013-2</c:v>
                </c:pt>
                <c:pt idx="16">
                  <c:v>2013-3</c:v>
                </c:pt>
                <c:pt idx="17">
                  <c:v>2013-4</c:v>
                </c:pt>
                <c:pt idx="18">
                  <c:v>2014-1</c:v>
                </c:pt>
                <c:pt idx="19">
                  <c:v>2014-2</c:v>
                </c:pt>
                <c:pt idx="20">
                  <c:v>2014-3</c:v>
                </c:pt>
              </c:strCache>
            </c:strRef>
          </c:cat>
          <c:val>
            <c:numRef>
              <c:f>Sheet1!$C$2:$C$22</c:f>
              <c:numCache>
                <c:formatCode>General</c:formatCode>
                <c:ptCount val="21"/>
                <c:pt idx="0">
                  <c:v>30.3</c:v>
                </c:pt>
                <c:pt idx="1">
                  <c:v>33.1</c:v>
                </c:pt>
                <c:pt idx="2">
                  <c:v>30.2</c:v>
                </c:pt>
                <c:pt idx="3">
                  <c:v>31.6</c:v>
                </c:pt>
                <c:pt idx="4">
                  <c:v>34.6</c:v>
                </c:pt>
                <c:pt idx="5">
                  <c:v>28</c:v>
                </c:pt>
                <c:pt idx="6">
                  <c:v>30.4</c:v>
                </c:pt>
                <c:pt idx="7">
                  <c:v>32.9</c:v>
                </c:pt>
                <c:pt idx="8">
                  <c:v>29.2</c:v>
                </c:pt>
                <c:pt idx="9">
                  <c:v>27.4</c:v>
                </c:pt>
                <c:pt idx="10">
                  <c:v>28.5</c:v>
                </c:pt>
                <c:pt idx="11">
                  <c:v>26.9</c:v>
                </c:pt>
                <c:pt idx="12">
                  <c:v>30.3</c:v>
                </c:pt>
                <c:pt idx="13">
                  <c:v>29</c:v>
                </c:pt>
                <c:pt idx="14">
                  <c:v>31.6</c:v>
                </c:pt>
                <c:pt idx="15">
                  <c:v>23.9</c:v>
                </c:pt>
                <c:pt idx="16">
                  <c:v>27.3</c:v>
                </c:pt>
                <c:pt idx="17">
                  <c:v>19.899999999999999</c:v>
                </c:pt>
                <c:pt idx="18">
                  <c:v>23.5</c:v>
                </c:pt>
                <c:pt idx="19">
                  <c:v>24.9</c:v>
                </c:pt>
                <c:pt idx="20">
                  <c:v>16.7</c:v>
                </c:pt>
              </c:numCache>
            </c:numRef>
          </c:val>
          <c:smooth val="0"/>
        </c:ser>
        <c:ser>
          <c:idx val="2"/>
          <c:order val="2"/>
          <c:tx>
            <c:strRef>
              <c:f>Sheet1!$D$1</c:f>
              <c:strCache>
                <c:ptCount val="1"/>
                <c:pt idx="0">
                  <c:v>NRT Rx</c:v>
                </c:pt>
              </c:strCache>
            </c:strRef>
          </c:tx>
          <c:spPr>
            <a:ln w="50800">
              <a:solidFill>
                <a:srgbClr val="FF0000"/>
              </a:solidFill>
            </a:ln>
          </c:spPr>
          <c:marker>
            <c:symbol val="none"/>
          </c:marker>
          <c:cat>
            <c:strRef>
              <c:f>Sheet1!$A$2:$A$22</c:f>
              <c:strCache>
                <c:ptCount val="21"/>
                <c:pt idx="0">
                  <c:v>2009-3</c:v>
                </c:pt>
                <c:pt idx="1">
                  <c:v>2009-4</c:v>
                </c:pt>
                <c:pt idx="2">
                  <c:v>2010-1</c:v>
                </c:pt>
                <c:pt idx="3">
                  <c:v>2010-2</c:v>
                </c:pt>
                <c:pt idx="4">
                  <c:v>2010-3</c:v>
                </c:pt>
                <c:pt idx="5">
                  <c:v>2010-4</c:v>
                </c:pt>
                <c:pt idx="6">
                  <c:v>2011-1</c:v>
                </c:pt>
                <c:pt idx="7">
                  <c:v>2011-2</c:v>
                </c:pt>
                <c:pt idx="8">
                  <c:v>2011-3</c:v>
                </c:pt>
                <c:pt idx="9">
                  <c:v>2011-4</c:v>
                </c:pt>
                <c:pt idx="10">
                  <c:v>2012-1</c:v>
                </c:pt>
                <c:pt idx="11">
                  <c:v>2012-2</c:v>
                </c:pt>
                <c:pt idx="12">
                  <c:v>2012-3</c:v>
                </c:pt>
                <c:pt idx="13">
                  <c:v>2012-4</c:v>
                </c:pt>
                <c:pt idx="14">
                  <c:v>2013-1</c:v>
                </c:pt>
                <c:pt idx="15">
                  <c:v>2013-2</c:v>
                </c:pt>
                <c:pt idx="16">
                  <c:v>2013-3</c:v>
                </c:pt>
                <c:pt idx="17">
                  <c:v>2013-4</c:v>
                </c:pt>
                <c:pt idx="18">
                  <c:v>2014-1</c:v>
                </c:pt>
                <c:pt idx="19">
                  <c:v>2014-2</c:v>
                </c:pt>
                <c:pt idx="20">
                  <c:v>2014-3</c:v>
                </c:pt>
              </c:strCache>
            </c:strRef>
          </c:cat>
          <c:val>
            <c:numRef>
              <c:f>Sheet1!$D$2:$D$22</c:f>
              <c:numCache>
                <c:formatCode>General</c:formatCode>
                <c:ptCount val="21"/>
                <c:pt idx="0">
                  <c:v>9.9</c:v>
                </c:pt>
                <c:pt idx="1">
                  <c:v>8.5</c:v>
                </c:pt>
                <c:pt idx="2">
                  <c:v>8.6999999999999993</c:v>
                </c:pt>
                <c:pt idx="3">
                  <c:v>10.5</c:v>
                </c:pt>
                <c:pt idx="4">
                  <c:v>9.1999999999999993</c:v>
                </c:pt>
                <c:pt idx="5">
                  <c:v>11.7</c:v>
                </c:pt>
                <c:pt idx="6">
                  <c:v>11.3</c:v>
                </c:pt>
                <c:pt idx="7">
                  <c:v>10.8</c:v>
                </c:pt>
                <c:pt idx="8">
                  <c:v>11.5</c:v>
                </c:pt>
                <c:pt idx="9">
                  <c:v>12.9</c:v>
                </c:pt>
                <c:pt idx="10">
                  <c:v>10.199999999999999</c:v>
                </c:pt>
                <c:pt idx="11">
                  <c:v>9.6999999999999993</c:v>
                </c:pt>
                <c:pt idx="12">
                  <c:v>9.6999999999999993</c:v>
                </c:pt>
                <c:pt idx="13">
                  <c:v>10</c:v>
                </c:pt>
                <c:pt idx="14">
                  <c:v>6.3</c:v>
                </c:pt>
                <c:pt idx="15">
                  <c:v>6.7</c:v>
                </c:pt>
                <c:pt idx="16">
                  <c:v>8.6</c:v>
                </c:pt>
                <c:pt idx="17">
                  <c:v>4.8</c:v>
                </c:pt>
                <c:pt idx="18">
                  <c:v>5.0999999999999996</c:v>
                </c:pt>
                <c:pt idx="19">
                  <c:v>4.9000000000000004</c:v>
                </c:pt>
                <c:pt idx="20">
                  <c:v>4.9000000000000004</c:v>
                </c:pt>
              </c:numCache>
            </c:numRef>
          </c:val>
          <c:smooth val="0"/>
        </c:ser>
        <c:ser>
          <c:idx val="3"/>
          <c:order val="3"/>
          <c:tx>
            <c:strRef>
              <c:f>Sheet1!$E$1</c:f>
              <c:strCache>
                <c:ptCount val="1"/>
                <c:pt idx="0">
                  <c:v>Champix</c:v>
                </c:pt>
              </c:strCache>
            </c:strRef>
          </c:tx>
          <c:spPr>
            <a:ln w="50800">
              <a:solidFill>
                <a:srgbClr val="CC6600"/>
              </a:solidFill>
            </a:ln>
          </c:spPr>
          <c:marker>
            <c:symbol val="none"/>
          </c:marker>
          <c:cat>
            <c:strRef>
              <c:f>Sheet1!$A$2:$A$22</c:f>
              <c:strCache>
                <c:ptCount val="21"/>
                <c:pt idx="0">
                  <c:v>2009-3</c:v>
                </c:pt>
                <c:pt idx="1">
                  <c:v>2009-4</c:v>
                </c:pt>
                <c:pt idx="2">
                  <c:v>2010-1</c:v>
                </c:pt>
                <c:pt idx="3">
                  <c:v>2010-2</c:v>
                </c:pt>
                <c:pt idx="4">
                  <c:v>2010-3</c:v>
                </c:pt>
                <c:pt idx="5">
                  <c:v>2010-4</c:v>
                </c:pt>
                <c:pt idx="6">
                  <c:v>2011-1</c:v>
                </c:pt>
                <c:pt idx="7">
                  <c:v>2011-2</c:v>
                </c:pt>
                <c:pt idx="8">
                  <c:v>2011-3</c:v>
                </c:pt>
                <c:pt idx="9">
                  <c:v>2011-4</c:v>
                </c:pt>
                <c:pt idx="10">
                  <c:v>2012-1</c:v>
                </c:pt>
                <c:pt idx="11">
                  <c:v>2012-2</c:v>
                </c:pt>
                <c:pt idx="12">
                  <c:v>2012-3</c:v>
                </c:pt>
                <c:pt idx="13">
                  <c:v>2012-4</c:v>
                </c:pt>
                <c:pt idx="14">
                  <c:v>2013-1</c:v>
                </c:pt>
                <c:pt idx="15">
                  <c:v>2013-2</c:v>
                </c:pt>
                <c:pt idx="16">
                  <c:v>2013-3</c:v>
                </c:pt>
                <c:pt idx="17">
                  <c:v>2013-4</c:v>
                </c:pt>
                <c:pt idx="18">
                  <c:v>2014-1</c:v>
                </c:pt>
                <c:pt idx="19">
                  <c:v>2014-2</c:v>
                </c:pt>
                <c:pt idx="20">
                  <c:v>2014-3</c:v>
                </c:pt>
              </c:strCache>
            </c:strRef>
          </c:cat>
          <c:val>
            <c:numRef>
              <c:f>Sheet1!$E$2:$E$22</c:f>
              <c:numCache>
                <c:formatCode>General</c:formatCode>
                <c:ptCount val="21"/>
                <c:pt idx="0">
                  <c:v>6.9</c:v>
                </c:pt>
                <c:pt idx="1">
                  <c:v>7.3</c:v>
                </c:pt>
                <c:pt idx="2">
                  <c:v>8</c:v>
                </c:pt>
                <c:pt idx="3">
                  <c:v>7</c:v>
                </c:pt>
                <c:pt idx="4">
                  <c:v>6.8</c:v>
                </c:pt>
                <c:pt idx="5">
                  <c:v>7.6</c:v>
                </c:pt>
                <c:pt idx="6">
                  <c:v>7.8</c:v>
                </c:pt>
                <c:pt idx="7">
                  <c:v>10.6</c:v>
                </c:pt>
                <c:pt idx="8">
                  <c:v>10</c:v>
                </c:pt>
                <c:pt idx="9">
                  <c:v>10.1</c:v>
                </c:pt>
                <c:pt idx="10">
                  <c:v>9.4</c:v>
                </c:pt>
                <c:pt idx="11">
                  <c:v>10.9</c:v>
                </c:pt>
                <c:pt idx="12">
                  <c:v>11.2</c:v>
                </c:pt>
                <c:pt idx="13">
                  <c:v>8.3000000000000007</c:v>
                </c:pt>
                <c:pt idx="14">
                  <c:v>6.7</c:v>
                </c:pt>
                <c:pt idx="15">
                  <c:v>6</c:v>
                </c:pt>
                <c:pt idx="16">
                  <c:v>6.1</c:v>
                </c:pt>
                <c:pt idx="17">
                  <c:v>5.3</c:v>
                </c:pt>
                <c:pt idx="18">
                  <c:v>7.1</c:v>
                </c:pt>
                <c:pt idx="19">
                  <c:v>4.3</c:v>
                </c:pt>
                <c:pt idx="20">
                  <c:v>6.9</c:v>
                </c:pt>
              </c:numCache>
            </c:numRef>
          </c:val>
          <c:smooth val="0"/>
        </c:ser>
        <c:ser>
          <c:idx val="4"/>
          <c:order val="4"/>
          <c:tx>
            <c:strRef>
              <c:f>Sheet1!$F$1</c:f>
              <c:strCache>
                <c:ptCount val="1"/>
                <c:pt idx="0">
                  <c:v>Beh'l supp</c:v>
                </c:pt>
              </c:strCache>
            </c:strRef>
          </c:tx>
          <c:spPr>
            <a:ln w="50800">
              <a:solidFill>
                <a:srgbClr val="0070C0"/>
              </a:solidFill>
            </a:ln>
          </c:spPr>
          <c:marker>
            <c:symbol val="none"/>
          </c:marker>
          <c:cat>
            <c:strRef>
              <c:f>Sheet1!$A$2:$A$22</c:f>
              <c:strCache>
                <c:ptCount val="21"/>
                <c:pt idx="0">
                  <c:v>2009-3</c:v>
                </c:pt>
                <c:pt idx="1">
                  <c:v>2009-4</c:v>
                </c:pt>
                <c:pt idx="2">
                  <c:v>2010-1</c:v>
                </c:pt>
                <c:pt idx="3">
                  <c:v>2010-2</c:v>
                </c:pt>
                <c:pt idx="4">
                  <c:v>2010-3</c:v>
                </c:pt>
                <c:pt idx="5">
                  <c:v>2010-4</c:v>
                </c:pt>
                <c:pt idx="6">
                  <c:v>2011-1</c:v>
                </c:pt>
                <c:pt idx="7">
                  <c:v>2011-2</c:v>
                </c:pt>
                <c:pt idx="8">
                  <c:v>2011-3</c:v>
                </c:pt>
                <c:pt idx="9">
                  <c:v>2011-4</c:v>
                </c:pt>
                <c:pt idx="10">
                  <c:v>2012-1</c:v>
                </c:pt>
                <c:pt idx="11">
                  <c:v>2012-2</c:v>
                </c:pt>
                <c:pt idx="12">
                  <c:v>2012-3</c:v>
                </c:pt>
                <c:pt idx="13">
                  <c:v>2012-4</c:v>
                </c:pt>
                <c:pt idx="14">
                  <c:v>2013-1</c:v>
                </c:pt>
                <c:pt idx="15">
                  <c:v>2013-2</c:v>
                </c:pt>
                <c:pt idx="16">
                  <c:v>2013-3</c:v>
                </c:pt>
                <c:pt idx="17">
                  <c:v>2013-4</c:v>
                </c:pt>
                <c:pt idx="18">
                  <c:v>2014-1</c:v>
                </c:pt>
                <c:pt idx="19">
                  <c:v>2014-2</c:v>
                </c:pt>
                <c:pt idx="20">
                  <c:v>2014-3</c:v>
                </c:pt>
              </c:strCache>
            </c:strRef>
          </c:cat>
          <c:val>
            <c:numRef>
              <c:f>Sheet1!$F$2:$F$22</c:f>
              <c:numCache>
                <c:formatCode>General</c:formatCode>
                <c:ptCount val="21"/>
                <c:pt idx="0">
                  <c:v>6.1</c:v>
                </c:pt>
                <c:pt idx="1">
                  <c:v>5.2</c:v>
                </c:pt>
                <c:pt idx="2">
                  <c:v>6.5</c:v>
                </c:pt>
                <c:pt idx="3">
                  <c:v>4.5999999999999996</c:v>
                </c:pt>
                <c:pt idx="4">
                  <c:v>6.8</c:v>
                </c:pt>
                <c:pt idx="5">
                  <c:v>5.8</c:v>
                </c:pt>
                <c:pt idx="6">
                  <c:v>4.7</c:v>
                </c:pt>
                <c:pt idx="7">
                  <c:v>3.1</c:v>
                </c:pt>
                <c:pt idx="8">
                  <c:v>4.9000000000000004</c:v>
                </c:pt>
                <c:pt idx="9">
                  <c:v>2.6</c:v>
                </c:pt>
                <c:pt idx="10">
                  <c:v>3.1</c:v>
                </c:pt>
                <c:pt idx="11">
                  <c:v>5.3</c:v>
                </c:pt>
                <c:pt idx="12">
                  <c:v>6.2</c:v>
                </c:pt>
                <c:pt idx="13">
                  <c:v>4.0999999999999996</c:v>
                </c:pt>
                <c:pt idx="14">
                  <c:v>3.8</c:v>
                </c:pt>
                <c:pt idx="15">
                  <c:v>2.4</c:v>
                </c:pt>
                <c:pt idx="16">
                  <c:v>3</c:v>
                </c:pt>
                <c:pt idx="17">
                  <c:v>2.7</c:v>
                </c:pt>
                <c:pt idx="18">
                  <c:v>3.5</c:v>
                </c:pt>
                <c:pt idx="19">
                  <c:v>2.2000000000000002</c:v>
                </c:pt>
                <c:pt idx="20">
                  <c:v>2.1</c:v>
                </c:pt>
              </c:numCache>
            </c:numRef>
          </c:val>
          <c:smooth val="0"/>
        </c:ser>
        <c:dLbls>
          <c:showLegendKey val="0"/>
          <c:showVal val="0"/>
          <c:showCatName val="0"/>
          <c:showSerName val="0"/>
          <c:showPercent val="0"/>
          <c:showBubbleSize val="0"/>
        </c:dLbls>
        <c:marker val="1"/>
        <c:smooth val="0"/>
        <c:axId val="129001728"/>
        <c:axId val="129015808"/>
      </c:lineChart>
      <c:catAx>
        <c:axId val="129001728"/>
        <c:scaling>
          <c:orientation val="minMax"/>
        </c:scaling>
        <c:delete val="0"/>
        <c:axPos val="b"/>
        <c:numFmt formatCode="General" sourceLinked="0"/>
        <c:majorTickMark val="out"/>
        <c:minorTickMark val="none"/>
        <c:tickLblPos val="nextTo"/>
        <c:txPr>
          <a:bodyPr/>
          <a:lstStyle/>
          <a:p>
            <a:pPr>
              <a:defRPr sz="1400"/>
            </a:pPr>
            <a:endParaRPr lang="en-US"/>
          </a:p>
        </c:txPr>
        <c:crossAx val="129015808"/>
        <c:crosses val="autoZero"/>
        <c:auto val="1"/>
        <c:lblAlgn val="ctr"/>
        <c:lblOffset val="100"/>
        <c:noMultiLvlLbl val="0"/>
      </c:catAx>
      <c:valAx>
        <c:axId val="129015808"/>
        <c:scaling>
          <c:orientation val="minMax"/>
          <c:max val="50"/>
        </c:scaling>
        <c:delete val="0"/>
        <c:axPos val="l"/>
        <c:title>
          <c:tx>
            <c:rich>
              <a:bodyPr rot="-5400000" vert="horz"/>
              <a:lstStyle/>
              <a:p>
                <a:pPr>
                  <a:defRPr sz="1600" b="0"/>
                </a:pPr>
                <a:r>
                  <a:rPr lang="en-GB" sz="1600" b="0" dirty="0" err="1" smtClean="0"/>
                  <a:t>Percent</a:t>
                </a:r>
                <a:r>
                  <a:rPr lang="en-GB" sz="1600" b="0" baseline="0" dirty="0" smtClean="0"/>
                  <a:t> of smokers trying to stop </a:t>
                </a:r>
                <a:endParaRPr lang="en-GB" sz="1600" b="0" dirty="0"/>
              </a:p>
            </c:rich>
          </c:tx>
          <c:layout>
            <c:manualLayout>
              <c:xMode val="edge"/>
              <c:yMode val="edge"/>
              <c:x val="1.5432098765432098E-2"/>
              <c:y val="0.24642159027813529"/>
            </c:manualLayout>
          </c:layout>
          <c:overlay val="0"/>
        </c:title>
        <c:numFmt formatCode="General" sourceLinked="1"/>
        <c:majorTickMark val="out"/>
        <c:minorTickMark val="none"/>
        <c:tickLblPos val="nextTo"/>
        <c:crossAx val="129001728"/>
        <c:crosses val="autoZero"/>
        <c:crossBetween val="between"/>
      </c:valAx>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percentStacked"/>
        <c:varyColors val="0"/>
        <c:ser>
          <c:idx val="0"/>
          <c:order val="0"/>
          <c:tx>
            <c:strRef>
              <c:f>Sheet1!$B$1</c:f>
              <c:strCache>
                <c:ptCount val="1"/>
                <c:pt idx="0">
                  <c:v>NHS</c:v>
                </c:pt>
              </c:strCache>
            </c:strRef>
          </c:tx>
          <c:spPr>
            <a:solidFill>
              <a:srgbClr val="FFC000"/>
            </a:solidFill>
            <a:ln>
              <a:noFill/>
            </a:ln>
            <a:effectLst/>
          </c:spPr>
          <c:invertIfNegative val="0"/>
          <c:cat>
            <c:numRef>
              <c:f>Sheet1!$A$2:$A$7</c:f>
              <c:numCache>
                <c:formatCode>General</c:formatCode>
                <c:ptCount val="6"/>
                <c:pt idx="0">
                  <c:v>2009</c:v>
                </c:pt>
                <c:pt idx="1">
                  <c:v>2010</c:v>
                </c:pt>
                <c:pt idx="2">
                  <c:v>2011</c:v>
                </c:pt>
                <c:pt idx="3">
                  <c:v>2012</c:v>
                </c:pt>
                <c:pt idx="4">
                  <c:v>2013</c:v>
                </c:pt>
                <c:pt idx="5">
                  <c:v>2014</c:v>
                </c:pt>
              </c:numCache>
            </c:numRef>
          </c:cat>
          <c:val>
            <c:numRef>
              <c:f>Sheet1!$B$2:$B$7</c:f>
              <c:numCache>
                <c:formatCode>General</c:formatCode>
                <c:ptCount val="6"/>
                <c:pt idx="0">
                  <c:v>2.4</c:v>
                </c:pt>
                <c:pt idx="1">
                  <c:v>2.1</c:v>
                </c:pt>
                <c:pt idx="2">
                  <c:v>2</c:v>
                </c:pt>
                <c:pt idx="3">
                  <c:v>2</c:v>
                </c:pt>
                <c:pt idx="4">
                  <c:v>1</c:v>
                </c:pt>
                <c:pt idx="5">
                  <c:v>1.4</c:v>
                </c:pt>
              </c:numCache>
            </c:numRef>
          </c:val>
        </c:ser>
        <c:ser>
          <c:idx val="1"/>
          <c:order val="1"/>
          <c:tx>
            <c:strRef>
              <c:f>Sheet1!$C$1</c:f>
              <c:strCache>
                <c:ptCount val="1"/>
                <c:pt idx="0">
                  <c:v>Med Rx/E-cigs</c:v>
                </c:pt>
              </c:strCache>
            </c:strRef>
          </c:tx>
          <c:spPr>
            <a:solidFill>
              <a:srgbClr val="FF0000"/>
            </a:solidFill>
            <a:ln>
              <a:noFill/>
            </a:ln>
            <a:effectLst/>
          </c:spPr>
          <c:invertIfNegative val="0"/>
          <c:cat>
            <c:numRef>
              <c:f>Sheet1!$A$2:$A$7</c:f>
              <c:numCache>
                <c:formatCode>General</c:formatCode>
                <c:ptCount val="6"/>
                <c:pt idx="0">
                  <c:v>2009</c:v>
                </c:pt>
                <c:pt idx="1">
                  <c:v>2010</c:v>
                </c:pt>
                <c:pt idx="2">
                  <c:v>2011</c:v>
                </c:pt>
                <c:pt idx="3">
                  <c:v>2012</c:v>
                </c:pt>
                <c:pt idx="4">
                  <c:v>2013</c:v>
                </c:pt>
                <c:pt idx="5">
                  <c:v>2014</c:v>
                </c:pt>
              </c:numCache>
            </c:numRef>
          </c:cat>
          <c:val>
            <c:numRef>
              <c:f>Sheet1!$C$2:$C$7</c:f>
              <c:numCache>
                <c:formatCode>General</c:formatCode>
                <c:ptCount val="6"/>
                <c:pt idx="0">
                  <c:v>17.3</c:v>
                </c:pt>
                <c:pt idx="1">
                  <c:v>18.899999999999999</c:v>
                </c:pt>
                <c:pt idx="2">
                  <c:v>24.1</c:v>
                </c:pt>
                <c:pt idx="3">
                  <c:v>26.9</c:v>
                </c:pt>
                <c:pt idx="4">
                  <c:v>36.1</c:v>
                </c:pt>
                <c:pt idx="5">
                  <c:v>39.9</c:v>
                </c:pt>
              </c:numCache>
            </c:numRef>
          </c:val>
        </c:ser>
        <c:ser>
          <c:idx val="2"/>
          <c:order val="2"/>
          <c:tx>
            <c:strRef>
              <c:f>Sheet1!$D$1</c:f>
              <c:strCache>
                <c:ptCount val="1"/>
                <c:pt idx="0">
                  <c:v>Nothing/NRT-OTC</c:v>
                </c:pt>
              </c:strCache>
            </c:strRef>
          </c:tx>
          <c:spPr>
            <a:solidFill>
              <a:schemeClr val="accent5">
                <a:lumMod val="90000"/>
              </a:schemeClr>
            </a:solidFill>
            <a:ln>
              <a:noFill/>
            </a:ln>
            <a:effectLst/>
          </c:spPr>
          <c:invertIfNegative val="0"/>
          <c:cat>
            <c:numRef>
              <c:f>Sheet1!$A$2:$A$7</c:f>
              <c:numCache>
                <c:formatCode>General</c:formatCode>
                <c:ptCount val="6"/>
                <c:pt idx="0">
                  <c:v>2009</c:v>
                </c:pt>
                <c:pt idx="1">
                  <c:v>2010</c:v>
                </c:pt>
                <c:pt idx="2">
                  <c:v>2011</c:v>
                </c:pt>
                <c:pt idx="3">
                  <c:v>2012</c:v>
                </c:pt>
                <c:pt idx="4">
                  <c:v>2013</c:v>
                </c:pt>
                <c:pt idx="5">
                  <c:v>2014</c:v>
                </c:pt>
              </c:numCache>
            </c:numRef>
          </c:cat>
          <c:val>
            <c:numRef>
              <c:f>Sheet1!$D$2:$D$7</c:f>
              <c:numCache>
                <c:formatCode>General</c:formatCode>
                <c:ptCount val="6"/>
                <c:pt idx="0">
                  <c:v>80.3</c:v>
                </c:pt>
                <c:pt idx="1">
                  <c:v>79</c:v>
                </c:pt>
                <c:pt idx="2">
                  <c:v>73.900000000000006</c:v>
                </c:pt>
                <c:pt idx="3">
                  <c:v>71.2</c:v>
                </c:pt>
                <c:pt idx="4">
                  <c:v>62.9</c:v>
                </c:pt>
                <c:pt idx="5">
                  <c:v>58.7</c:v>
                </c:pt>
              </c:numCache>
            </c:numRef>
          </c:val>
        </c:ser>
        <c:dLbls>
          <c:showLegendKey val="0"/>
          <c:showVal val="0"/>
          <c:showCatName val="0"/>
          <c:showSerName val="0"/>
          <c:showPercent val="0"/>
          <c:showBubbleSize val="0"/>
        </c:dLbls>
        <c:gapWidth val="150"/>
        <c:overlap val="100"/>
        <c:axId val="129190912"/>
        <c:axId val="129192704"/>
      </c:barChart>
      <c:catAx>
        <c:axId val="1291909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29192704"/>
        <c:crosses val="autoZero"/>
        <c:auto val="1"/>
        <c:lblAlgn val="ctr"/>
        <c:lblOffset val="100"/>
        <c:noMultiLvlLbl val="0"/>
      </c:catAx>
      <c:valAx>
        <c:axId val="129192704"/>
        <c:scaling>
          <c:orientation val="minMax"/>
        </c:scaling>
        <c:delete val="0"/>
        <c:axPos val="l"/>
        <c:majorGridlines>
          <c:spPr>
            <a:ln w="9525" cap="flat" cmpd="sng" algn="ctr">
              <a:no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2919091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Sheet1!$B$1</c:f>
              <c:strCache>
                <c:ptCount val="1"/>
                <c:pt idx="0">
                  <c:v>Value</c:v>
                </c:pt>
              </c:strCache>
            </c:strRef>
          </c:tx>
          <c:spPr>
            <a:ln w="50800">
              <a:solidFill>
                <a:srgbClr val="9900CC"/>
              </a:solidFill>
            </a:ln>
          </c:spPr>
          <c:marker>
            <c:symbol val="none"/>
          </c:marker>
          <c:dLbls>
            <c:numFmt formatCode="#,##0.0" sourceLinked="0"/>
            <c:spPr>
              <a:noFill/>
              <a:ln>
                <a:noFill/>
              </a:ln>
              <a:effectLst/>
            </c:sp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Sheet1!$A$2:$A$9</c:f>
              <c:strCache>
                <c:ptCount val="8"/>
                <c:pt idx="0">
                  <c:v>2007 (N=22079)</c:v>
                </c:pt>
                <c:pt idx="1">
                  <c:v>2008 (N=18990)</c:v>
                </c:pt>
                <c:pt idx="2">
                  <c:v>2009 (N=21137)</c:v>
                </c:pt>
                <c:pt idx="3">
                  <c:v>2010 (N=24794)</c:v>
                </c:pt>
                <c:pt idx="4">
                  <c:v>2011 (N=21879)</c:v>
                </c:pt>
                <c:pt idx="5">
                  <c:v>2012 (N=21330)</c:v>
                </c:pt>
                <c:pt idx="6">
                  <c:v>2013 (N=22167)</c:v>
                </c:pt>
                <c:pt idx="7">
                  <c:v>2014 (Sep) (N=15206)</c:v>
                </c:pt>
              </c:strCache>
            </c:strRef>
          </c:cat>
          <c:val>
            <c:numRef>
              <c:f>Sheet1!$B$2:$B$9</c:f>
              <c:numCache>
                <c:formatCode>General</c:formatCode>
                <c:ptCount val="8"/>
                <c:pt idx="0">
                  <c:v>24.2</c:v>
                </c:pt>
                <c:pt idx="1">
                  <c:v>22</c:v>
                </c:pt>
                <c:pt idx="2">
                  <c:v>21.5</c:v>
                </c:pt>
                <c:pt idx="3">
                  <c:v>21.4</c:v>
                </c:pt>
                <c:pt idx="4">
                  <c:v>20.7</c:v>
                </c:pt>
                <c:pt idx="5">
                  <c:v>20</c:v>
                </c:pt>
                <c:pt idx="6">
                  <c:v>19.3</c:v>
                </c:pt>
                <c:pt idx="7">
                  <c:v>18.5</c:v>
                </c:pt>
              </c:numCache>
            </c:numRef>
          </c:val>
          <c:smooth val="0"/>
        </c:ser>
        <c:ser>
          <c:idx val="1"/>
          <c:order val="1"/>
          <c:tx>
            <c:strRef>
              <c:f>Sheet1!$C$1</c:f>
              <c:strCache>
                <c:ptCount val="1"/>
                <c:pt idx="0">
                  <c:v>Upper 95% CI</c:v>
                </c:pt>
              </c:strCache>
            </c:strRef>
          </c:tx>
          <c:spPr>
            <a:ln w="38100">
              <a:solidFill>
                <a:srgbClr val="CC99FF"/>
              </a:solidFill>
            </a:ln>
          </c:spPr>
          <c:marker>
            <c:symbol val="none"/>
          </c:marker>
          <c:cat>
            <c:strRef>
              <c:f>Sheet1!$A$2:$A$9</c:f>
              <c:strCache>
                <c:ptCount val="8"/>
                <c:pt idx="0">
                  <c:v>2007 (N=22079)</c:v>
                </c:pt>
                <c:pt idx="1">
                  <c:v>2008 (N=18990)</c:v>
                </c:pt>
                <c:pt idx="2">
                  <c:v>2009 (N=21137)</c:v>
                </c:pt>
                <c:pt idx="3">
                  <c:v>2010 (N=24794)</c:v>
                </c:pt>
                <c:pt idx="4">
                  <c:v>2011 (N=21879)</c:v>
                </c:pt>
                <c:pt idx="5">
                  <c:v>2012 (N=21330)</c:v>
                </c:pt>
                <c:pt idx="6">
                  <c:v>2013 (N=22167)</c:v>
                </c:pt>
                <c:pt idx="7">
                  <c:v>2014 (Sep) (N=15206)</c:v>
                </c:pt>
              </c:strCache>
            </c:strRef>
          </c:cat>
          <c:val>
            <c:numRef>
              <c:f>Sheet1!$C$2:$C$9</c:f>
              <c:numCache>
                <c:formatCode>General</c:formatCode>
                <c:ptCount val="8"/>
                <c:pt idx="0">
                  <c:v>24.7</c:v>
                </c:pt>
                <c:pt idx="1">
                  <c:v>22.6</c:v>
                </c:pt>
                <c:pt idx="2">
                  <c:v>22.1</c:v>
                </c:pt>
                <c:pt idx="3">
                  <c:v>21.9</c:v>
                </c:pt>
                <c:pt idx="4">
                  <c:v>21.3</c:v>
                </c:pt>
                <c:pt idx="5">
                  <c:v>20.6</c:v>
                </c:pt>
                <c:pt idx="6">
                  <c:v>19.8</c:v>
                </c:pt>
                <c:pt idx="7">
                  <c:v>19.100000000000001</c:v>
                </c:pt>
              </c:numCache>
            </c:numRef>
          </c:val>
          <c:smooth val="0"/>
        </c:ser>
        <c:ser>
          <c:idx val="2"/>
          <c:order val="2"/>
          <c:tx>
            <c:strRef>
              <c:f>Sheet1!$D$1</c:f>
              <c:strCache>
                <c:ptCount val="1"/>
                <c:pt idx="0">
                  <c:v>Lower 95% CI</c:v>
                </c:pt>
              </c:strCache>
            </c:strRef>
          </c:tx>
          <c:spPr>
            <a:ln w="38100">
              <a:solidFill>
                <a:srgbClr val="CC99FF"/>
              </a:solidFill>
            </a:ln>
          </c:spPr>
          <c:marker>
            <c:symbol val="none"/>
          </c:marker>
          <c:cat>
            <c:strRef>
              <c:f>Sheet1!$A$2:$A$9</c:f>
              <c:strCache>
                <c:ptCount val="8"/>
                <c:pt idx="0">
                  <c:v>2007 (N=22079)</c:v>
                </c:pt>
                <c:pt idx="1">
                  <c:v>2008 (N=18990)</c:v>
                </c:pt>
                <c:pt idx="2">
                  <c:v>2009 (N=21137)</c:v>
                </c:pt>
                <c:pt idx="3">
                  <c:v>2010 (N=24794)</c:v>
                </c:pt>
                <c:pt idx="4">
                  <c:v>2011 (N=21879)</c:v>
                </c:pt>
                <c:pt idx="5">
                  <c:v>2012 (N=21330)</c:v>
                </c:pt>
                <c:pt idx="6">
                  <c:v>2013 (N=22167)</c:v>
                </c:pt>
                <c:pt idx="7">
                  <c:v>2014 (Sep) (N=15206)</c:v>
                </c:pt>
              </c:strCache>
            </c:strRef>
          </c:cat>
          <c:val>
            <c:numRef>
              <c:f>Sheet1!$D$2:$D$9</c:f>
              <c:numCache>
                <c:formatCode>General</c:formatCode>
                <c:ptCount val="8"/>
                <c:pt idx="0">
                  <c:v>23.6</c:v>
                </c:pt>
                <c:pt idx="1">
                  <c:v>21.4</c:v>
                </c:pt>
                <c:pt idx="2">
                  <c:v>21</c:v>
                </c:pt>
                <c:pt idx="3">
                  <c:v>20.8</c:v>
                </c:pt>
                <c:pt idx="4">
                  <c:v>20.2</c:v>
                </c:pt>
                <c:pt idx="5">
                  <c:v>19.5</c:v>
                </c:pt>
                <c:pt idx="6">
                  <c:v>18.8</c:v>
                </c:pt>
                <c:pt idx="7">
                  <c:v>17.899999999999999</c:v>
                </c:pt>
              </c:numCache>
            </c:numRef>
          </c:val>
          <c:smooth val="0"/>
        </c:ser>
        <c:dLbls>
          <c:showLegendKey val="0"/>
          <c:showVal val="0"/>
          <c:showCatName val="0"/>
          <c:showSerName val="0"/>
          <c:showPercent val="0"/>
          <c:showBubbleSize val="0"/>
        </c:dLbls>
        <c:marker val="1"/>
        <c:smooth val="0"/>
        <c:axId val="130026496"/>
        <c:axId val="130032384"/>
      </c:lineChart>
      <c:catAx>
        <c:axId val="130026496"/>
        <c:scaling>
          <c:orientation val="minMax"/>
        </c:scaling>
        <c:delete val="0"/>
        <c:axPos val="b"/>
        <c:numFmt formatCode="General" sourceLinked="1"/>
        <c:majorTickMark val="out"/>
        <c:minorTickMark val="none"/>
        <c:tickLblPos val="nextTo"/>
        <c:txPr>
          <a:bodyPr/>
          <a:lstStyle/>
          <a:p>
            <a:pPr>
              <a:defRPr sz="1400"/>
            </a:pPr>
            <a:endParaRPr lang="en-US"/>
          </a:p>
        </c:txPr>
        <c:crossAx val="130032384"/>
        <c:crosses val="autoZero"/>
        <c:auto val="1"/>
        <c:lblAlgn val="ctr"/>
        <c:lblOffset val="100"/>
        <c:noMultiLvlLbl val="0"/>
      </c:catAx>
      <c:valAx>
        <c:axId val="130032384"/>
        <c:scaling>
          <c:orientation val="minMax"/>
        </c:scaling>
        <c:delete val="0"/>
        <c:axPos val="l"/>
        <c:title>
          <c:tx>
            <c:rich>
              <a:bodyPr rot="-5400000" vert="horz"/>
              <a:lstStyle/>
              <a:p>
                <a:pPr>
                  <a:defRPr b="0"/>
                </a:pPr>
                <a:r>
                  <a:rPr lang="en-GB" b="0" dirty="0" err="1" smtClean="0"/>
                  <a:t>Percent</a:t>
                </a:r>
                <a:endParaRPr lang="en-GB" b="0" dirty="0"/>
              </a:p>
            </c:rich>
          </c:tx>
          <c:overlay val="0"/>
        </c:title>
        <c:numFmt formatCode="General" sourceLinked="1"/>
        <c:majorTickMark val="out"/>
        <c:minorTickMark val="none"/>
        <c:tickLblPos val="nextTo"/>
        <c:crossAx val="130026496"/>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Sheet1!$B$1</c:f>
              <c:strCache>
                <c:ptCount val="1"/>
                <c:pt idx="0">
                  <c:v>Value</c:v>
                </c:pt>
              </c:strCache>
            </c:strRef>
          </c:tx>
          <c:spPr>
            <a:ln w="50800">
              <a:solidFill>
                <a:srgbClr val="9900CC"/>
              </a:solidFill>
            </a:ln>
          </c:spPr>
          <c:marker>
            <c:symbol val="none"/>
          </c:marker>
          <c:dLbls>
            <c:numFmt formatCode="#,##0.0" sourceLinked="0"/>
            <c:spPr>
              <a:noFill/>
              <a:ln>
                <a:noFill/>
              </a:ln>
              <a:effectLst/>
            </c:sp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Sheet1!$A$2:$A$9</c:f>
              <c:strCache>
                <c:ptCount val="8"/>
                <c:pt idx="0">
                  <c:v>2007 (N=5959)</c:v>
                </c:pt>
                <c:pt idx="1">
                  <c:v>2008 (N=4602)</c:v>
                </c:pt>
                <c:pt idx="2">
                  <c:v>2009 (N=4973)</c:v>
                </c:pt>
                <c:pt idx="3">
                  <c:v>2010 (N=5775)</c:v>
                </c:pt>
                <c:pt idx="4">
                  <c:v>2011 (N=4892)</c:v>
                </c:pt>
                <c:pt idx="5">
                  <c:v>2012 (N=4726)</c:v>
                </c:pt>
                <c:pt idx="6">
                  <c:v>2013 (N=4710)</c:v>
                </c:pt>
                <c:pt idx="7">
                  <c:v>2014 (Sep) (N=3147)</c:v>
                </c:pt>
              </c:strCache>
            </c:strRef>
          </c:cat>
          <c:val>
            <c:numRef>
              <c:f>Sheet1!$B$2:$B$9</c:f>
              <c:numCache>
                <c:formatCode>General</c:formatCode>
                <c:ptCount val="8"/>
                <c:pt idx="0">
                  <c:v>42.5</c:v>
                </c:pt>
                <c:pt idx="1">
                  <c:v>39.799999999999997</c:v>
                </c:pt>
                <c:pt idx="2">
                  <c:v>37</c:v>
                </c:pt>
                <c:pt idx="3">
                  <c:v>35.9</c:v>
                </c:pt>
                <c:pt idx="4">
                  <c:v>33.5</c:v>
                </c:pt>
                <c:pt idx="5">
                  <c:v>34.4</c:v>
                </c:pt>
                <c:pt idx="6">
                  <c:v>38.5</c:v>
                </c:pt>
                <c:pt idx="7">
                  <c:v>38.299999999999997</c:v>
                </c:pt>
              </c:numCache>
            </c:numRef>
          </c:val>
          <c:smooth val="0"/>
        </c:ser>
        <c:ser>
          <c:idx val="1"/>
          <c:order val="1"/>
          <c:tx>
            <c:strRef>
              <c:f>Sheet1!$C$1</c:f>
              <c:strCache>
                <c:ptCount val="1"/>
                <c:pt idx="0">
                  <c:v>Upper 95% CI</c:v>
                </c:pt>
              </c:strCache>
            </c:strRef>
          </c:tx>
          <c:spPr>
            <a:ln w="38100">
              <a:solidFill>
                <a:srgbClr val="CC99FF"/>
              </a:solidFill>
            </a:ln>
          </c:spPr>
          <c:marker>
            <c:symbol val="none"/>
          </c:marker>
          <c:cat>
            <c:strRef>
              <c:f>Sheet1!$A$2:$A$9</c:f>
              <c:strCache>
                <c:ptCount val="8"/>
                <c:pt idx="0">
                  <c:v>2007 (N=5959)</c:v>
                </c:pt>
                <c:pt idx="1">
                  <c:v>2008 (N=4602)</c:v>
                </c:pt>
                <c:pt idx="2">
                  <c:v>2009 (N=4973)</c:v>
                </c:pt>
                <c:pt idx="3">
                  <c:v>2010 (N=5775)</c:v>
                </c:pt>
                <c:pt idx="4">
                  <c:v>2011 (N=4892)</c:v>
                </c:pt>
                <c:pt idx="5">
                  <c:v>2012 (N=4726)</c:v>
                </c:pt>
                <c:pt idx="6">
                  <c:v>2013 (N=4710)</c:v>
                </c:pt>
                <c:pt idx="7">
                  <c:v>2014 (Sep) (N=3147)</c:v>
                </c:pt>
              </c:strCache>
            </c:strRef>
          </c:cat>
          <c:val>
            <c:numRef>
              <c:f>Sheet1!$C$2:$C$9</c:f>
              <c:numCache>
                <c:formatCode>General</c:formatCode>
                <c:ptCount val="8"/>
                <c:pt idx="0">
                  <c:v>43.8</c:v>
                </c:pt>
                <c:pt idx="1">
                  <c:v>41.3</c:v>
                </c:pt>
                <c:pt idx="2">
                  <c:v>38.299999999999997</c:v>
                </c:pt>
                <c:pt idx="3">
                  <c:v>37.1</c:v>
                </c:pt>
                <c:pt idx="4">
                  <c:v>34.799999999999997</c:v>
                </c:pt>
                <c:pt idx="5">
                  <c:v>35.799999999999997</c:v>
                </c:pt>
                <c:pt idx="6">
                  <c:v>39.9</c:v>
                </c:pt>
                <c:pt idx="7">
                  <c:v>40.1</c:v>
                </c:pt>
              </c:numCache>
            </c:numRef>
          </c:val>
          <c:smooth val="0"/>
        </c:ser>
        <c:ser>
          <c:idx val="2"/>
          <c:order val="2"/>
          <c:tx>
            <c:strRef>
              <c:f>Sheet1!$D$1</c:f>
              <c:strCache>
                <c:ptCount val="1"/>
                <c:pt idx="0">
                  <c:v>Lower 95% CI</c:v>
                </c:pt>
              </c:strCache>
            </c:strRef>
          </c:tx>
          <c:spPr>
            <a:ln w="38100">
              <a:solidFill>
                <a:srgbClr val="CC99FF"/>
              </a:solidFill>
            </a:ln>
          </c:spPr>
          <c:marker>
            <c:symbol val="none"/>
          </c:marker>
          <c:cat>
            <c:strRef>
              <c:f>Sheet1!$A$2:$A$9</c:f>
              <c:strCache>
                <c:ptCount val="8"/>
                <c:pt idx="0">
                  <c:v>2007 (N=5959)</c:v>
                </c:pt>
                <c:pt idx="1">
                  <c:v>2008 (N=4602)</c:v>
                </c:pt>
                <c:pt idx="2">
                  <c:v>2009 (N=4973)</c:v>
                </c:pt>
                <c:pt idx="3">
                  <c:v>2010 (N=5775)</c:v>
                </c:pt>
                <c:pt idx="4">
                  <c:v>2011 (N=4892)</c:v>
                </c:pt>
                <c:pt idx="5">
                  <c:v>2012 (N=4726)</c:v>
                </c:pt>
                <c:pt idx="6">
                  <c:v>2013 (N=4710)</c:v>
                </c:pt>
                <c:pt idx="7">
                  <c:v>2014 (Sep) (N=3147)</c:v>
                </c:pt>
              </c:strCache>
            </c:strRef>
          </c:cat>
          <c:val>
            <c:numRef>
              <c:f>Sheet1!$D$2:$D$9</c:f>
              <c:numCache>
                <c:formatCode>General</c:formatCode>
                <c:ptCount val="8"/>
                <c:pt idx="0">
                  <c:v>41.3</c:v>
                </c:pt>
                <c:pt idx="1">
                  <c:v>38.4</c:v>
                </c:pt>
                <c:pt idx="2">
                  <c:v>35.6</c:v>
                </c:pt>
                <c:pt idx="3">
                  <c:v>34.6</c:v>
                </c:pt>
                <c:pt idx="4">
                  <c:v>32.200000000000003</c:v>
                </c:pt>
                <c:pt idx="5">
                  <c:v>33.1</c:v>
                </c:pt>
                <c:pt idx="6">
                  <c:v>37.1</c:v>
                </c:pt>
                <c:pt idx="7">
                  <c:v>36.6</c:v>
                </c:pt>
              </c:numCache>
            </c:numRef>
          </c:val>
          <c:smooth val="0"/>
        </c:ser>
        <c:dLbls>
          <c:showLegendKey val="0"/>
          <c:showVal val="0"/>
          <c:showCatName val="0"/>
          <c:showSerName val="0"/>
          <c:showPercent val="0"/>
          <c:showBubbleSize val="0"/>
        </c:dLbls>
        <c:marker val="1"/>
        <c:smooth val="0"/>
        <c:axId val="130099456"/>
        <c:axId val="130117632"/>
      </c:lineChart>
      <c:catAx>
        <c:axId val="130099456"/>
        <c:scaling>
          <c:orientation val="minMax"/>
        </c:scaling>
        <c:delete val="0"/>
        <c:axPos val="b"/>
        <c:numFmt formatCode="General" sourceLinked="1"/>
        <c:majorTickMark val="out"/>
        <c:minorTickMark val="none"/>
        <c:tickLblPos val="nextTo"/>
        <c:txPr>
          <a:bodyPr/>
          <a:lstStyle/>
          <a:p>
            <a:pPr>
              <a:defRPr sz="1400"/>
            </a:pPr>
            <a:endParaRPr lang="en-US"/>
          </a:p>
        </c:txPr>
        <c:crossAx val="130117632"/>
        <c:crosses val="autoZero"/>
        <c:auto val="1"/>
        <c:lblAlgn val="ctr"/>
        <c:lblOffset val="100"/>
        <c:noMultiLvlLbl val="0"/>
      </c:catAx>
      <c:valAx>
        <c:axId val="130117632"/>
        <c:scaling>
          <c:orientation val="minMax"/>
        </c:scaling>
        <c:delete val="0"/>
        <c:axPos val="l"/>
        <c:title>
          <c:tx>
            <c:rich>
              <a:bodyPr rot="-5400000" vert="horz"/>
              <a:lstStyle/>
              <a:p>
                <a:pPr>
                  <a:defRPr b="0"/>
                </a:pPr>
                <a:r>
                  <a:rPr lang="en-GB" b="0" dirty="0" err="1" smtClean="0"/>
                  <a:t>Percent</a:t>
                </a:r>
                <a:endParaRPr lang="en-GB" b="0" dirty="0"/>
              </a:p>
            </c:rich>
          </c:tx>
          <c:overlay val="0"/>
        </c:title>
        <c:numFmt formatCode="General" sourceLinked="1"/>
        <c:majorTickMark val="out"/>
        <c:minorTickMark val="none"/>
        <c:tickLblPos val="nextTo"/>
        <c:crossAx val="130099456"/>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9170520789667495"/>
          <c:y val="8.2381952726933647E-2"/>
          <c:w val="0.51129361324787459"/>
          <c:h val="0.70440641399321646"/>
        </c:manualLayout>
      </c:layout>
      <c:barChart>
        <c:barDir val="col"/>
        <c:grouping val="clustered"/>
        <c:varyColors val="0"/>
        <c:ser>
          <c:idx val="0"/>
          <c:order val="0"/>
          <c:tx>
            <c:strRef>
              <c:f>Sheet1!$B$1</c:f>
              <c:strCache>
                <c:ptCount val="1"/>
                <c:pt idx="0">
                  <c:v>Nothing</c:v>
                </c:pt>
              </c:strCache>
            </c:strRef>
          </c:tx>
          <c:spPr>
            <a:solidFill>
              <a:schemeClr val="accent2">
                <a:lumMod val="60000"/>
                <a:lumOff val="40000"/>
              </a:schemeClr>
            </a:solidFill>
          </c:spPr>
          <c:invertIfNegative val="0"/>
          <c:cat>
            <c:strRef>
              <c:f>Sheet1!$A$2:$A$5</c:f>
              <c:strCache>
                <c:ptCount val="4"/>
                <c:pt idx="0">
                  <c:v>&gt;35y old</c:v>
                </c:pt>
                <c:pt idx="1">
                  <c:v>Higher SES</c:v>
                </c:pt>
                <c:pt idx="2">
                  <c:v>Started &lt;6m ago</c:v>
                </c:pt>
                <c:pt idx="3">
                  <c:v>Gradual</c:v>
                </c:pt>
              </c:strCache>
            </c:strRef>
          </c:cat>
          <c:val>
            <c:numRef>
              <c:f>Sheet1!$B$2:$B$5</c:f>
              <c:numCache>
                <c:formatCode>General</c:formatCode>
                <c:ptCount val="4"/>
                <c:pt idx="0">
                  <c:v>47.5</c:v>
                </c:pt>
                <c:pt idx="1">
                  <c:v>34.5</c:v>
                </c:pt>
                <c:pt idx="2">
                  <c:v>63.5</c:v>
                </c:pt>
                <c:pt idx="3">
                  <c:v>41</c:v>
                </c:pt>
              </c:numCache>
            </c:numRef>
          </c:val>
        </c:ser>
        <c:ser>
          <c:idx val="2"/>
          <c:order val="1"/>
          <c:tx>
            <c:strRef>
              <c:f>Sheet1!$C$1</c:f>
              <c:strCache>
                <c:ptCount val="1"/>
                <c:pt idx="0">
                  <c:v>NRT</c:v>
                </c:pt>
              </c:strCache>
            </c:strRef>
          </c:tx>
          <c:spPr>
            <a:solidFill>
              <a:srgbClr val="00B050"/>
            </a:solidFill>
            <a:ln>
              <a:solidFill>
                <a:srgbClr val="00B050"/>
              </a:solidFill>
            </a:ln>
          </c:spPr>
          <c:invertIfNegative val="0"/>
          <c:cat>
            <c:strRef>
              <c:f>Sheet1!$A$2:$A$5</c:f>
              <c:strCache>
                <c:ptCount val="4"/>
                <c:pt idx="0">
                  <c:v>&gt;35y old</c:v>
                </c:pt>
                <c:pt idx="1">
                  <c:v>Higher SES</c:v>
                </c:pt>
                <c:pt idx="2">
                  <c:v>Started &lt;6m ago</c:v>
                </c:pt>
                <c:pt idx="3">
                  <c:v>Gradual</c:v>
                </c:pt>
              </c:strCache>
            </c:strRef>
          </c:cat>
          <c:val>
            <c:numRef>
              <c:f>Sheet1!$C$2:$C$5</c:f>
              <c:numCache>
                <c:formatCode>General</c:formatCode>
                <c:ptCount val="4"/>
                <c:pt idx="0">
                  <c:v>61</c:v>
                </c:pt>
                <c:pt idx="1">
                  <c:v>34.1</c:v>
                </c:pt>
                <c:pt idx="2">
                  <c:v>63.6</c:v>
                </c:pt>
                <c:pt idx="3">
                  <c:v>47.5</c:v>
                </c:pt>
              </c:numCache>
            </c:numRef>
          </c:val>
        </c:ser>
        <c:ser>
          <c:idx val="3"/>
          <c:order val="2"/>
          <c:tx>
            <c:strRef>
              <c:f>Sheet1!$D$1</c:f>
              <c:strCache>
                <c:ptCount val="1"/>
                <c:pt idx="0">
                  <c:v>E-cigarettes</c:v>
                </c:pt>
              </c:strCache>
            </c:strRef>
          </c:tx>
          <c:spPr>
            <a:solidFill>
              <a:srgbClr val="FF0000"/>
            </a:solidFill>
            <a:ln>
              <a:solidFill>
                <a:srgbClr val="FF0000"/>
              </a:solidFill>
            </a:ln>
          </c:spPr>
          <c:invertIfNegative val="0"/>
          <c:cat>
            <c:strRef>
              <c:f>Sheet1!$A$2:$A$5</c:f>
              <c:strCache>
                <c:ptCount val="4"/>
                <c:pt idx="0">
                  <c:v>&gt;35y old</c:v>
                </c:pt>
                <c:pt idx="1">
                  <c:v>Higher SES</c:v>
                </c:pt>
                <c:pt idx="2">
                  <c:v>Started &lt;6m ago</c:v>
                </c:pt>
                <c:pt idx="3">
                  <c:v>Gradual</c:v>
                </c:pt>
              </c:strCache>
            </c:strRef>
          </c:cat>
          <c:val>
            <c:numRef>
              <c:f>Sheet1!$D$2:$D$5</c:f>
              <c:numCache>
                <c:formatCode>General</c:formatCode>
                <c:ptCount val="4"/>
                <c:pt idx="0">
                  <c:v>53.7</c:v>
                </c:pt>
                <c:pt idx="1">
                  <c:v>40.700000000000003</c:v>
                </c:pt>
                <c:pt idx="2">
                  <c:v>76.3</c:v>
                </c:pt>
                <c:pt idx="3">
                  <c:v>49.6</c:v>
                </c:pt>
              </c:numCache>
            </c:numRef>
          </c:val>
        </c:ser>
        <c:dLbls>
          <c:showLegendKey val="0"/>
          <c:showVal val="0"/>
          <c:showCatName val="0"/>
          <c:showSerName val="0"/>
          <c:showPercent val="0"/>
          <c:showBubbleSize val="0"/>
        </c:dLbls>
        <c:gapWidth val="150"/>
        <c:axId val="133326720"/>
        <c:axId val="133328256"/>
      </c:barChart>
      <c:catAx>
        <c:axId val="133326720"/>
        <c:scaling>
          <c:orientation val="minMax"/>
        </c:scaling>
        <c:delete val="0"/>
        <c:axPos val="b"/>
        <c:numFmt formatCode="General" sourceLinked="0"/>
        <c:majorTickMark val="out"/>
        <c:minorTickMark val="none"/>
        <c:tickLblPos val="nextTo"/>
        <c:spPr>
          <a:ln>
            <a:solidFill>
              <a:schemeClr val="tx1"/>
            </a:solidFill>
          </a:ln>
        </c:spPr>
        <c:txPr>
          <a:bodyPr/>
          <a:lstStyle/>
          <a:p>
            <a:pPr>
              <a:defRPr sz="1100">
                <a:latin typeface="+mn-lt"/>
              </a:defRPr>
            </a:pPr>
            <a:endParaRPr lang="en-US"/>
          </a:p>
        </c:txPr>
        <c:crossAx val="133328256"/>
        <c:crosses val="autoZero"/>
        <c:auto val="1"/>
        <c:lblAlgn val="ctr"/>
        <c:lblOffset val="100"/>
        <c:noMultiLvlLbl val="0"/>
      </c:catAx>
      <c:valAx>
        <c:axId val="133328256"/>
        <c:scaling>
          <c:orientation val="minMax"/>
          <c:max val="100"/>
        </c:scaling>
        <c:delete val="0"/>
        <c:axPos val="l"/>
        <c:title>
          <c:tx>
            <c:rich>
              <a:bodyPr rot="-5400000" vert="horz"/>
              <a:lstStyle/>
              <a:p>
                <a:pPr>
                  <a:defRPr sz="1400" b="0">
                    <a:latin typeface="+mn-lt"/>
                  </a:defRPr>
                </a:pPr>
                <a:r>
                  <a:rPr lang="en-GB" sz="1400" b="0">
                    <a:latin typeface="+mn-lt"/>
                  </a:rPr>
                  <a:t>%</a:t>
                </a:r>
              </a:p>
            </c:rich>
          </c:tx>
          <c:layout>
            <c:manualLayout>
              <c:xMode val="edge"/>
              <c:yMode val="edge"/>
              <c:x val="2.0436420920497845E-2"/>
              <c:y val="0.39182154044865714"/>
            </c:manualLayout>
          </c:layout>
          <c:overlay val="0"/>
        </c:title>
        <c:numFmt formatCode="0" sourceLinked="0"/>
        <c:majorTickMark val="out"/>
        <c:minorTickMark val="none"/>
        <c:tickLblPos val="nextTo"/>
        <c:spPr>
          <a:ln>
            <a:solidFill>
              <a:schemeClr val="tx1"/>
            </a:solidFill>
          </a:ln>
        </c:spPr>
        <c:txPr>
          <a:bodyPr/>
          <a:lstStyle/>
          <a:p>
            <a:pPr>
              <a:defRPr sz="1400">
                <a:latin typeface="+mj-lt"/>
              </a:defRPr>
            </a:pPr>
            <a:endParaRPr lang="en-US"/>
          </a:p>
        </c:txPr>
        <c:crossAx val="133326720"/>
        <c:crosses val="autoZero"/>
        <c:crossBetween val="between"/>
      </c:valAx>
      <c:spPr>
        <a:ln>
          <a:solidFill>
            <a:schemeClr val="tx1"/>
          </a:solidFill>
        </a:ln>
      </c:spPr>
    </c:plotArea>
    <c:legend>
      <c:legendPos val="r"/>
      <c:layout>
        <c:manualLayout>
          <c:xMode val="edge"/>
          <c:yMode val="edge"/>
          <c:x val="0.73232694953139488"/>
          <c:y val="0.32109640091260866"/>
          <c:w val="0.20324936118170658"/>
          <c:h val="0.26472208637695727"/>
        </c:manualLayout>
      </c:layout>
      <c:overlay val="0"/>
      <c:txPr>
        <a:bodyPr/>
        <a:lstStyle/>
        <a:p>
          <a:pPr>
            <a:defRPr sz="1050">
              <a:latin typeface="+mn-lt"/>
            </a:defRPr>
          </a:pPr>
          <a:endParaRPr lang="en-US"/>
        </a:p>
      </c:txPr>
    </c:legend>
    <c:plotVisOnly val="1"/>
    <c:dispBlanksAs val="gap"/>
    <c:showDLblsOverMax val="0"/>
  </c:chart>
  <c:spPr>
    <a:noFill/>
  </c:spPr>
  <c:txPr>
    <a:bodyPr/>
    <a:lstStyle/>
    <a:p>
      <a:pPr>
        <a:defRPr sz="1800">
          <a:latin typeface="Palatino Linotype" panose="02040502050505030304" pitchFamily="18" charset="0"/>
        </a:defRPr>
      </a:pPr>
      <a:endParaRPr lang="en-US"/>
    </a:p>
  </c:txPr>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Sheet1!$B$1</c:f>
              <c:strCache>
                <c:ptCount val="1"/>
                <c:pt idx="0">
                  <c:v>Value</c:v>
                </c:pt>
              </c:strCache>
            </c:strRef>
          </c:tx>
          <c:spPr>
            <a:ln w="50800">
              <a:solidFill>
                <a:srgbClr val="9900CC"/>
              </a:solidFill>
            </a:ln>
          </c:spPr>
          <c:marker>
            <c:symbol val="none"/>
          </c:marker>
          <c:dLbls>
            <c:numFmt formatCode="#,##0.0" sourceLinked="0"/>
            <c:spPr>
              <a:noFill/>
              <a:ln>
                <a:noFill/>
              </a:ln>
              <a:effectLst/>
            </c:sp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Sheet1!$A$2:$A$9</c:f>
              <c:strCache>
                <c:ptCount val="8"/>
                <c:pt idx="0">
                  <c:v>2007 (N=2533)</c:v>
                </c:pt>
                <c:pt idx="1">
                  <c:v>2008 (N=1829)</c:v>
                </c:pt>
                <c:pt idx="2">
                  <c:v>2009 (N=1833)</c:v>
                </c:pt>
                <c:pt idx="3">
                  <c:v>2010 (N=2068)</c:v>
                </c:pt>
                <c:pt idx="4">
                  <c:v>2011 (N=1637)</c:v>
                </c:pt>
                <c:pt idx="5">
                  <c:v>2012 (N=1627)</c:v>
                </c:pt>
                <c:pt idx="6">
                  <c:v>2013 (N=1729)</c:v>
                </c:pt>
                <c:pt idx="7">
                  <c:v>2014 (Sep) (N=1153)</c:v>
                </c:pt>
              </c:strCache>
            </c:strRef>
          </c:cat>
          <c:val>
            <c:numRef>
              <c:f>Sheet1!$B$2:$B$9</c:f>
              <c:numCache>
                <c:formatCode>General</c:formatCode>
                <c:ptCount val="8"/>
                <c:pt idx="0">
                  <c:v>15.7</c:v>
                </c:pt>
                <c:pt idx="1">
                  <c:v>14.1</c:v>
                </c:pt>
                <c:pt idx="2">
                  <c:v>13.6</c:v>
                </c:pt>
                <c:pt idx="3">
                  <c:v>13.4</c:v>
                </c:pt>
                <c:pt idx="4">
                  <c:v>13.7</c:v>
                </c:pt>
                <c:pt idx="5">
                  <c:v>17.600000000000001</c:v>
                </c:pt>
                <c:pt idx="6">
                  <c:v>15.8</c:v>
                </c:pt>
                <c:pt idx="7">
                  <c:v>19.3</c:v>
                </c:pt>
              </c:numCache>
            </c:numRef>
          </c:val>
          <c:smooth val="0"/>
        </c:ser>
        <c:ser>
          <c:idx val="1"/>
          <c:order val="1"/>
          <c:tx>
            <c:strRef>
              <c:f>Sheet1!$C$1</c:f>
              <c:strCache>
                <c:ptCount val="1"/>
                <c:pt idx="0">
                  <c:v>Upper 95% CI</c:v>
                </c:pt>
              </c:strCache>
            </c:strRef>
          </c:tx>
          <c:spPr>
            <a:ln w="38100">
              <a:solidFill>
                <a:srgbClr val="CC99FF"/>
              </a:solidFill>
            </a:ln>
          </c:spPr>
          <c:marker>
            <c:symbol val="none"/>
          </c:marker>
          <c:cat>
            <c:strRef>
              <c:f>Sheet1!$A$2:$A$9</c:f>
              <c:strCache>
                <c:ptCount val="8"/>
                <c:pt idx="0">
                  <c:v>2007 (N=2533)</c:v>
                </c:pt>
                <c:pt idx="1">
                  <c:v>2008 (N=1829)</c:v>
                </c:pt>
                <c:pt idx="2">
                  <c:v>2009 (N=1833)</c:v>
                </c:pt>
                <c:pt idx="3">
                  <c:v>2010 (N=2068)</c:v>
                </c:pt>
                <c:pt idx="4">
                  <c:v>2011 (N=1637)</c:v>
                </c:pt>
                <c:pt idx="5">
                  <c:v>2012 (N=1627)</c:v>
                </c:pt>
                <c:pt idx="6">
                  <c:v>2013 (N=1729)</c:v>
                </c:pt>
                <c:pt idx="7">
                  <c:v>2014 (Sep) (N=1153)</c:v>
                </c:pt>
              </c:strCache>
            </c:strRef>
          </c:cat>
          <c:val>
            <c:numRef>
              <c:f>Sheet1!$C$2:$C$9</c:f>
              <c:numCache>
                <c:formatCode>General</c:formatCode>
                <c:ptCount val="8"/>
                <c:pt idx="0">
                  <c:v>17.100000000000001</c:v>
                </c:pt>
                <c:pt idx="1">
                  <c:v>15.7</c:v>
                </c:pt>
                <c:pt idx="2">
                  <c:v>15.1</c:v>
                </c:pt>
                <c:pt idx="3">
                  <c:v>14.9</c:v>
                </c:pt>
                <c:pt idx="4">
                  <c:v>15.4</c:v>
                </c:pt>
                <c:pt idx="5">
                  <c:v>19.399999999999999</c:v>
                </c:pt>
                <c:pt idx="6">
                  <c:v>17.5</c:v>
                </c:pt>
                <c:pt idx="7">
                  <c:v>21.6</c:v>
                </c:pt>
              </c:numCache>
            </c:numRef>
          </c:val>
          <c:smooth val="0"/>
        </c:ser>
        <c:ser>
          <c:idx val="2"/>
          <c:order val="2"/>
          <c:tx>
            <c:strRef>
              <c:f>Sheet1!$D$1</c:f>
              <c:strCache>
                <c:ptCount val="1"/>
                <c:pt idx="0">
                  <c:v>Lower 95% CI</c:v>
                </c:pt>
              </c:strCache>
            </c:strRef>
          </c:tx>
          <c:spPr>
            <a:ln w="38100">
              <a:solidFill>
                <a:srgbClr val="CC99FF"/>
              </a:solidFill>
            </a:ln>
          </c:spPr>
          <c:marker>
            <c:symbol val="none"/>
          </c:marker>
          <c:cat>
            <c:strRef>
              <c:f>Sheet1!$A$2:$A$9</c:f>
              <c:strCache>
                <c:ptCount val="8"/>
                <c:pt idx="0">
                  <c:v>2007 (N=2533)</c:v>
                </c:pt>
                <c:pt idx="1">
                  <c:v>2008 (N=1829)</c:v>
                </c:pt>
                <c:pt idx="2">
                  <c:v>2009 (N=1833)</c:v>
                </c:pt>
                <c:pt idx="3">
                  <c:v>2010 (N=2068)</c:v>
                </c:pt>
                <c:pt idx="4">
                  <c:v>2011 (N=1637)</c:v>
                </c:pt>
                <c:pt idx="5">
                  <c:v>2012 (N=1627)</c:v>
                </c:pt>
                <c:pt idx="6">
                  <c:v>2013 (N=1729)</c:v>
                </c:pt>
                <c:pt idx="7">
                  <c:v>2014 (Sep) (N=1153)</c:v>
                </c:pt>
              </c:strCache>
            </c:strRef>
          </c:cat>
          <c:val>
            <c:numRef>
              <c:f>Sheet1!$D$2:$D$9</c:f>
              <c:numCache>
                <c:formatCode>General</c:formatCode>
                <c:ptCount val="8"/>
                <c:pt idx="0">
                  <c:v>14.2</c:v>
                </c:pt>
                <c:pt idx="1">
                  <c:v>12.5</c:v>
                </c:pt>
                <c:pt idx="2">
                  <c:v>12</c:v>
                </c:pt>
                <c:pt idx="3">
                  <c:v>11.9</c:v>
                </c:pt>
                <c:pt idx="4">
                  <c:v>12.1</c:v>
                </c:pt>
                <c:pt idx="5">
                  <c:v>15.7</c:v>
                </c:pt>
                <c:pt idx="6">
                  <c:v>14.1</c:v>
                </c:pt>
                <c:pt idx="7">
                  <c:v>17</c:v>
                </c:pt>
              </c:numCache>
            </c:numRef>
          </c:val>
          <c:smooth val="0"/>
        </c:ser>
        <c:dLbls>
          <c:showLegendKey val="0"/>
          <c:showVal val="0"/>
          <c:showCatName val="0"/>
          <c:showSerName val="0"/>
          <c:showPercent val="0"/>
          <c:showBubbleSize val="0"/>
        </c:dLbls>
        <c:marker val="1"/>
        <c:smooth val="0"/>
        <c:axId val="130610688"/>
        <c:axId val="130612224"/>
      </c:lineChart>
      <c:catAx>
        <c:axId val="130610688"/>
        <c:scaling>
          <c:orientation val="minMax"/>
        </c:scaling>
        <c:delete val="0"/>
        <c:axPos val="b"/>
        <c:numFmt formatCode="General" sourceLinked="1"/>
        <c:majorTickMark val="out"/>
        <c:minorTickMark val="none"/>
        <c:tickLblPos val="nextTo"/>
        <c:txPr>
          <a:bodyPr/>
          <a:lstStyle/>
          <a:p>
            <a:pPr>
              <a:defRPr sz="1400"/>
            </a:pPr>
            <a:endParaRPr lang="en-US"/>
          </a:p>
        </c:txPr>
        <c:crossAx val="130612224"/>
        <c:crosses val="autoZero"/>
        <c:auto val="1"/>
        <c:lblAlgn val="ctr"/>
        <c:lblOffset val="100"/>
        <c:noMultiLvlLbl val="0"/>
      </c:catAx>
      <c:valAx>
        <c:axId val="130612224"/>
        <c:scaling>
          <c:orientation val="minMax"/>
          <c:max val="30"/>
        </c:scaling>
        <c:delete val="0"/>
        <c:axPos val="l"/>
        <c:title>
          <c:tx>
            <c:rich>
              <a:bodyPr rot="-5400000" vert="horz"/>
              <a:lstStyle/>
              <a:p>
                <a:pPr>
                  <a:defRPr b="0"/>
                </a:pPr>
                <a:r>
                  <a:rPr lang="en-GB" b="0" dirty="0" err="1" smtClean="0"/>
                  <a:t>Percent</a:t>
                </a:r>
                <a:endParaRPr lang="en-GB" b="0" dirty="0"/>
              </a:p>
            </c:rich>
          </c:tx>
          <c:overlay val="0"/>
        </c:title>
        <c:numFmt formatCode="General" sourceLinked="1"/>
        <c:majorTickMark val="out"/>
        <c:minorTickMark val="none"/>
        <c:tickLblPos val="nextTo"/>
        <c:crossAx val="130610688"/>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Sheet1!$B$1</c:f>
              <c:strCache>
                <c:ptCount val="1"/>
                <c:pt idx="0">
                  <c:v>Value</c:v>
                </c:pt>
              </c:strCache>
            </c:strRef>
          </c:tx>
          <c:spPr>
            <a:ln w="50800">
              <a:solidFill>
                <a:srgbClr val="9900CC"/>
              </a:solidFill>
            </a:ln>
          </c:spPr>
          <c:marker>
            <c:symbol val="none"/>
          </c:marker>
          <c:dLbls>
            <c:numFmt formatCode="#,##0.0" sourceLinked="0"/>
            <c:spPr>
              <a:noFill/>
              <a:ln>
                <a:noFill/>
              </a:ln>
              <a:effectLst/>
            </c:sp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Sheet1!$A$2:$A$8</c:f>
              <c:strCache>
                <c:ptCount val="7"/>
                <c:pt idx="0">
                  <c:v>2007 to 2008</c:v>
                </c:pt>
                <c:pt idx="1">
                  <c:v>2008-2009</c:v>
                </c:pt>
                <c:pt idx="2">
                  <c:v>2009-2010</c:v>
                </c:pt>
                <c:pt idx="3">
                  <c:v>2010-2011</c:v>
                </c:pt>
                <c:pt idx="4">
                  <c:v>2011-2012</c:v>
                </c:pt>
                <c:pt idx="5">
                  <c:v>2012-2013</c:v>
                </c:pt>
                <c:pt idx="6">
                  <c:v>2013-Sep 2014</c:v>
                </c:pt>
              </c:strCache>
            </c:strRef>
          </c:cat>
          <c:val>
            <c:numRef>
              <c:f>Sheet1!$B$2:$B$8</c:f>
              <c:numCache>
                <c:formatCode>General</c:formatCode>
                <c:ptCount val="7"/>
                <c:pt idx="0">
                  <c:v>2.1</c:v>
                </c:pt>
                <c:pt idx="1">
                  <c:v>0.5</c:v>
                </c:pt>
                <c:pt idx="2">
                  <c:v>0.2</c:v>
                </c:pt>
                <c:pt idx="3">
                  <c:v>0.6</c:v>
                </c:pt>
                <c:pt idx="4">
                  <c:v>0.7</c:v>
                </c:pt>
                <c:pt idx="5">
                  <c:v>0.8</c:v>
                </c:pt>
                <c:pt idx="6">
                  <c:v>0.8</c:v>
                </c:pt>
              </c:numCache>
            </c:numRef>
          </c:val>
          <c:smooth val="0"/>
        </c:ser>
        <c:ser>
          <c:idx val="1"/>
          <c:order val="1"/>
          <c:tx>
            <c:strRef>
              <c:f>Sheet1!$C$1</c:f>
              <c:strCache>
                <c:ptCount val="1"/>
                <c:pt idx="0">
                  <c:v>Column1</c:v>
                </c:pt>
              </c:strCache>
            </c:strRef>
          </c:tx>
          <c:marker>
            <c:symbol val="none"/>
          </c:marker>
          <c:cat>
            <c:strRef>
              <c:f>Sheet1!$A$2:$A$8</c:f>
              <c:strCache>
                <c:ptCount val="7"/>
                <c:pt idx="0">
                  <c:v>2007 to 2008</c:v>
                </c:pt>
                <c:pt idx="1">
                  <c:v>2008-2009</c:v>
                </c:pt>
                <c:pt idx="2">
                  <c:v>2009-2010</c:v>
                </c:pt>
                <c:pt idx="3">
                  <c:v>2010-2011</c:v>
                </c:pt>
                <c:pt idx="4">
                  <c:v>2011-2012</c:v>
                </c:pt>
                <c:pt idx="5">
                  <c:v>2012-2013</c:v>
                </c:pt>
                <c:pt idx="6">
                  <c:v>2013-Sep 2014</c:v>
                </c:pt>
              </c:strCache>
            </c:strRef>
          </c:cat>
          <c:val>
            <c:numRef>
              <c:f>Sheet1!$C$2:$C$8</c:f>
              <c:numCache>
                <c:formatCode>General</c:formatCode>
                <c:ptCount val="7"/>
              </c:numCache>
            </c:numRef>
          </c:val>
          <c:smooth val="0"/>
        </c:ser>
        <c:ser>
          <c:idx val="2"/>
          <c:order val="2"/>
          <c:tx>
            <c:strRef>
              <c:f>Sheet1!$D$1</c:f>
              <c:strCache>
                <c:ptCount val="1"/>
                <c:pt idx="0">
                  <c:v>Column2</c:v>
                </c:pt>
              </c:strCache>
            </c:strRef>
          </c:tx>
          <c:marker>
            <c:symbol val="none"/>
          </c:marker>
          <c:cat>
            <c:strRef>
              <c:f>Sheet1!$A$2:$A$8</c:f>
              <c:strCache>
                <c:ptCount val="7"/>
                <c:pt idx="0">
                  <c:v>2007 to 2008</c:v>
                </c:pt>
                <c:pt idx="1">
                  <c:v>2008-2009</c:v>
                </c:pt>
                <c:pt idx="2">
                  <c:v>2009-2010</c:v>
                </c:pt>
                <c:pt idx="3">
                  <c:v>2010-2011</c:v>
                </c:pt>
                <c:pt idx="4">
                  <c:v>2011-2012</c:v>
                </c:pt>
                <c:pt idx="5">
                  <c:v>2012-2013</c:v>
                </c:pt>
                <c:pt idx="6">
                  <c:v>2013-Sep 2014</c:v>
                </c:pt>
              </c:strCache>
            </c:strRef>
          </c:cat>
          <c:val>
            <c:numRef>
              <c:f>Sheet1!$D$2:$D$8</c:f>
              <c:numCache>
                <c:formatCode>General</c:formatCode>
                <c:ptCount val="7"/>
              </c:numCache>
            </c:numRef>
          </c:val>
          <c:smooth val="0"/>
        </c:ser>
        <c:dLbls>
          <c:showLegendKey val="0"/>
          <c:showVal val="0"/>
          <c:showCatName val="0"/>
          <c:showSerName val="0"/>
          <c:showPercent val="0"/>
          <c:showBubbleSize val="0"/>
        </c:dLbls>
        <c:marker val="1"/>
        <c:smooth val="0"/>
        <c:axId val="132512000"/>
        <c:axId val="132993024"/>
      </c:lineChart>
      <c:catAx>
        <c:axId val="132512000"/>
        <c:scaling>
          <c:orientation val="minMax"/>
        </c:scaling>
        <c:delete val="0"/>
        <c:axPos val="b"/>
        <c:numFmt formatCode="General" sourceLinked="1"/>
        <c:majorTickMark val="out"/>
        <c:minorTickMark val="none"/>
        <c:tickLblPos val="nextTo"/>
        <c:txPr>
          <a:bodyPr/>
          <a:lstStyle/>
          <a:p>
            <a:pPr>
              <a:defRPr sz="1400"/>
            </a:pPr>
            <a:endParaRPr lang="en-US"/>
          </a:p>
        </c:txPr>
        <c:crossAx val="132993024"/>
        <c:crosses val="autoZero"/>
        <c:auto val="1"/>
        <c:lblAlgn val="ctr"/>
        <c:lblOffset val="100"/>
        <c:noMultiLvlLbl val="0"/>
      </c:catAx>
      <c:valAx>
        <c:axId val="132993024"/>
        <c:scaling>
          <c:orientation val="minMax"/>
          <c:max val="5"/>
        </c:scaling>
        <c:delete val="0"/>
        <c:axPos val="l"/>
        <c:title>
          <c:tx>
            <c:rich>
              <a:bodyPr rot="-5400000" vert="horz"/>
              <a:lstStyle/>
              <a:p>
                <a:pPr>
                  <a:defRPr b="0"/>
                </a:pPr>
                <a:r>
                  <a:rPr lang="en-GB" b="0" dirty="0" err="1" smtClean="0"/>
                  <a:t>Percent</a:t>
                </a:r>
                <a:endParaRPr lang="en-GB" b="0" dirty="0"/>
              </a:p>
            </c:rich>
          </c:tx>
          <c:overlay val="0"/>
        </c:title>
        <c:numFmt formatCode="General" sourceLinked="1"/>
        <c:majorTickMark val="out"/>
        <c:minorTickMark val="none"/>
        <c:tickLblPos val="nextTo"/>
        <c:crossAx val="132512000"/>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Sheet1!$B$1</c:f>
              <c:strCache>
                <c:ptCount val="1"/>
                <c:pt idx="0">
                  <c:v>Value</c:v>
                </c:pt>
              </c:strCache>
            </c:strRef>
          </c:tx>
          <c:spPr>
            <a:ln w="50800">
              <a:solidFill>
                <a:srgbClr val="9900CC"/>
              </a:solidFill>
            </a:ln>
          </c:spPr>
          <c:marker>
            <c:symbol val="none"/>
          </c:marker>
          <c:dLbls>
            <c:numFmt formatCode="#,##0.0" sourceLinked="0"/>
            <c:spPr>
              <a:noFill/>
              <a:ln>
                <a:noFill/>
              </a:ln>
              <a:effectLst/>
            </c:sp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Sheet1!$A$2:$A$9</c:f>
              <c:strCache>
                <c:ptCount val="8"/>
                <c:pt idx="0">
                  <c:v>2007 (N=5959)</c:v>
                </c:pt>
                <c:pt idx="1">
                  <c:v>2008 (N=4602)</c:v>
                </c:pt>
                <c:pt idx="2">
                  <c:v>2009 (N=4973)</c:v>
                </c:pt>
                <c:pt idx="3">
                  <c:v>2010 (N=5775)</c:v>
                </c:pt>
                <c:pt idx="4">
                  <c:v>2011 (N=4892)</c:v>
                </c:pt>
                <c:pt idx="5">
                  <c:v>2012 (N=4726)</c:v>
                </c:pt>
                <c:pt idx="6">
                  <c:v>2013 (N=4710)</c:v>
                </c:pt>
                <c:pt idx="7">
                  <c:v>2014 (Sep) (N=3147)</c:v>
                </c:pt>
              </c:strCache>
            </c:strRef>
          </c:cat>
          <c:val>
            <c:numRef>
              <c:f>Sheet1!$B$2:$B$9</c:f>
              <c:numCache>
                <c:formatCode>General</c:formatCode>
                <c:ptCount val="8"/>
                <c:pt idx="0">
                  <c:v>6.7</c:v>
                </c:pt>
                <c:pt idx="1">
                  <c:v>5.6</c:v>
                </c:pt>
                <c:pt idx="2">
                  <c:v>5</c:v>
                </c:pt>
                <c:pt idx="3">
                  <c:v>4.8</c:v>
                </c:pt>
                <c:pt idx="4">
                  <c:v>4.5999999999999996</c:v>
                </c:pt>
                <c:pt idx="5">
                  <c:v>6.2</c:v>
                </c:pt>
                <c:pt idx="6">
                  <c:v>6.1</c:v>
                </c:pt>
                <c:pt idx="7">
                  <c:v>7.5</c:v>
                </c:pt>
              </c:numCache>
            </c:numRef>
          </c:val>
          <c:smooth val="0"/>
        </c:ser>
        <c:ser>
          <c:idx val="1"/>
          <c:order val="1"/>
          <c:tx>
            <c:strRef>
              <c:f>Sheet1!$C$1</c:f>
              <c:strCache>
                <c:ptCount val="1"/>
                <c:pt idx="0">
                  <c:v>Lower 95% CI</c:v>
                </c:pt>
              </c:strCache>
            </c:strRef>
          </c:tx>
          <c:spPr>
            <a:ln w="38100">
              <a:solidFill>
                <a:srgbClr val="CC99FF"/>
              </a:solidFill>
            </a:ln>
          </c:spPr>
          <c:marker>
            <c:symbol val="none"/>
          </c:marker>
          <c:cat>
            <c:strRef>
              <c:f>Sheet1!$A$2:$A$9</c:f>
              <c:strCache>
                <c:ptCount val="8"/>
                <c:pt idx="0">
                  <c:v>2007 (N=5959)</c:v>
                </c:pt>
                <c:pt idx="1">
                  <c:v>2008 (N=4602)</c:v>
                </c:pt>
                <c:pt idx="2">
                  <c:v>2009 (N=4973)</c:v>
                </c:pt>
                <c:pt idx="3">
                  <c:v>2010 (N=5775)</c:v>
                </c:pt>
                <c:pt idx="4">
                  <c:v>2011 (N=4892)</c:v>
                </c:pt>
                <c:pt idx="5">
                  <c:v>2012 (N=4726)</c:v>
                </c:pt>
                <c:pt idx="6">
                  <c:v>2013 (N=4710)</c:v>
                </c:pt>
                <c:pt idx="7">
                  <c:v>2014 (Sep) (N=3147)</c:v>
                </c:pt>
              </c:strCache>
            </c:strRef>
          </c:cat>
          <c:val>
            <c:numRef>
              <c:f>Sheet1!$C$2:$C$9</c:f>
              <c:numCache>
                <c:formatCode>General</c:formatCode>
                <c:ptCount val="8"/>
                <c:pt idx="0">
                  <c:v>6</c:v>
                </c:pt>
                <c:pt idx="1">
                  <c:v>4.9000000000000004</c:v>
                </c:pt>
                <c:pt idx="2">
                  <c:v>4.4000000000000004</c:v>
                </c:pt>
                <c:pt idx="3">
                  <c:v>4.2</c:v>
                </c:pt>
                <c:pt idx="4">
                  <c:v>4</c:v>
                </c:pt>
                <c:pt idx="5">
                  <c:v>5.5</c:v>
                </c:pt>
                <c:pt idx="6">
                  <c:v>5.5</c:v>
                </c:pt>
                <c:pt idx="7">
                  <c:v>6.6</c:v>
                </c:pt>
              </c:numCache>
            </c:numRef>
          </c:val>
          <c:smooth val="0"/>
        </c:ser>
        <c:ser>
          <c:idx val="2"/>
          <c:order val="2"/>
          <c:tx>
            <c:strRef>
              <c:f>Sheet1!$D$1</c:f>
              <c:strCache>
                <c:ptCount val="1"/>
                <c:pt idx="0">
                  <c:v>Upper 95% CI2</c:v>
                </c:pt>
              </c:strCache>
            </c:strRef>
          </c:tx>
          <c:spPr>
            <a:ln w="38100">
              <a:solidFill>
                <a:srgbClr val="CC99FF"/>
              </a:solidFill>
            </a:ln>
          </c:spPr>
          <c:marker>
            <c:symbol val="none"/>
          </c:marker>
          <c:cat>
            <c:strRef>
              <c:f>Sheet1!$A$2:$A$9</c:f>
              <c:strCache>
                <c:ptCount val="8"/>
                <c:pt idx="0">
                  <c:v>2007 (N=5959)</c:v>
                </c:pt>
                <c:pt idx="1">
                  <c:v>2008 (N=4602)</c:v>
                </c:pt>
                <c:pt idx="2">
                  <c:v>2009 (N=4973)</c:v>
                </c:pt>
                <c:pt idx="3">
                  <c:v>2010 (N=5775)</c:v>
                </c:pt>
                <c:pt idx="4">
                  <c:v>2011 (N=4892)</c:v>
                </c:pt>
                <c:pt idx="5">
                  <c:v>2012 (N=4726)</c:v>
                </c:pt>
                <c:pt idx="6">
                  <c:v>2013 (N=4710)</c:v>
                </c:pt>
                <c:pt idx="7">
                  <c:v>2014 (Sep) (N=3147)</c:v>
                </c:pt>
              </c:strCache>
            </c:strRef>
          </c:cat>
          <c:val>
            <c:numRef>
              <c:f>Sheet1!$D$2:$D$9</c:f>
              <c:numCache>
                <c:formatCode>General</c:formatCode>
                <c:ptCount val="8"/>
                <c:pt idx="0">
                  <c:v>7.3</c:v>
                </c:pt>
                <c:pt idx="1">
                  <c:v>6.3</c:v>
                </c:pt>
                <c:pt idx="2">
                  <c:v>5.6</c:v>
                </c:pt>
                <c:pt idx="3">
                  <c:v>5.3</c:v>
                </c:pt>
                <c:pt idx="4">
                  <c:v>5.2</c:v>
                </c:pt>
                <c:pt idx="5">
                  <c:v>6.9</c:v>
                </c:pt>
                <c:pt idx="6">
                  <c:v>6.8</c:v>
                </c:pt>
                <c:pt idx="7">
                  <c:v>8.4</c:v>
                </c:pt>
              </c:numCache>
            </c:numRef>
          </c:val>
          <c:smooth val="0"/>
        </c:ser>
        <c:dLbls>
          <c:showLegendKey val="0"/>
          <c:showVal val="0"/>
          <c:showCatName val="0"/>
          <c:showSerName val="0"/>
          <c:showPercent val="0"/>
          <c:showBubbleSize val="0"/>
        </c:dLbls>
        <c:marker val="1"/>
        <c:smooth val="0"/>
        <c:axId val="133424256"/>
        <c:axId val="133425792"/>
      </c:lineChart>
      <c:catAx>
        <c:axId val="133424256"/>
        <c:scaling>
          <c:orientation val="minMax"/>
        </c:scaling>
        <c:delete val="0"/>
        <c:axPos val="b"/>
        <c:numFmt formatCode="General" sourceLinked="1"/>
        <c:majorTickMark val="out"/>
        <c:minorTickMark val="none"/>
        <c:tickLblPos val="nextTo"/>
        <c:txPr>
          <a:bodyPr/>
          <a:lstStyle/>
          <a:p>
            <a:pPr>
              <a:defRPr sz="1400"/>
            </a:pPr>
            <a:endParaRPr lang="en-US"/>
          </a:p>
        </c:txPr>
        <c:crossAx val="133425792"/>
        <c:crosses val="autoZero"/>
        <c:auto val="1"/>
        <c:lblAlgn val="ctr"/>
        <c:lblOffset val="100"/>
        <c:noMultiLvlLbl val="0"/>
      </c:catAx>
      <c:valAx>
        <c:axId val="133425792"/>
        <c:scaling>
          <c:orientation val="minMax"/>
          <c:max val="12"/>
        </c:scaling>
        <c:delete val="0"/>
        <c:axPos val="l"/>
        <c:title>
          <c:tx>
            <c:rich>
              <a:bodyPr rot="-5400000" vert="horz"/>
              <a:lstStyle/>
              <a:p>
                <a:pPr>
                  <a:defRPr b="0"/>
                </a:pPr>
                <a:r>
                  <a:rPr lang="en-GB" b="0" dirty="0" err="1" smtClean="0"/>
                  <a:t>Percent</a:t>
                </a:r>
                <a:r>
                  <a:rPr lang="en-GB" b="0" dirty="0" smtClean="0"/>
                  <a:t> </a:t>
                </a:r>
                <a:endParaRPr lang="en-GB" b="0" dirty="0"/>
              </a:p>
            </c:rich>
          </c:tx>
          <c:overlay val="0"/>
        </c:title>
        <c:numFmt formatCode="General" sourceLinked="1"/>
        <c:majorTickMark val="out"/>
        <c:minorTickMark val="none"/>
        <c:tickLblPos val="nextTo"/>
        <c:crossAx val="133424256"/>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951650140954602"/>
          <c:y val="5.3469062827071284E-2"/>
          <c:w val="0.68140164771070277"/>
          <c:h val="0.71303234250920744"/>
        </c:manualLayout>
      </c:layout>
      <c:barChart>
        <c:barDir val="col"/>
        <c:grouping val="stacked"/>
        <c:varyColors val="0"/>
        <c:ser>
          <c:idx val="0"/>
          <c:order val="0"/>
          <c:tx>
            <c:strRef>
              <c:f>Sheet1!$B$1</c:f>
              <c:strCache>
                <c:ptCount val="1"/>
                <c:pt idx="0">
                  <c:v>Cigarettes</c:v>
                </c:pt>
              </c:strCache>
            </c:strRef>
          </c:tx>
          <c:spPr>
            <a:ln w="50800">
              <a:solidFill>
                <a:schemeClr val="accent1"/>
              </a:solidFill>
            </a:ln>
          </c:spPr>
          <c:invertIfNegative val="0"/>
          <c:cat>
            <c:strRef>
              <c:f>Sheet1!$A$2:$A$15</c:f>
              <c:strCache>
                <c:ptCount val="14"/>
                <c:pt idx="0">
                  <c:v>2011-2</c:v>
                </c:pt>
                <c:pt idx="1">
                  <c:v>2011-3</c:v>
                </c:pt>
                <c:pt idx="2">
                  <c:v>2011-4</c:v>
                </c:pt>
                <c:pt idx="3">
                  <c:v>2012-1</c:v>
                </c:pt>
                <c:pt idx="4">
                  <c:v>2012-2</c:v>
                </c:pt>
                <c:pt idx="5">
                  <c:v>2012-3</c:v>
                </c:pt>
                <c:pt idx="6">
                  <c:v>2012-4</c:v>
                </c:pt>
                <c:pt idx="7">
                  <c:v>2013-1</c:v>
                </c:pt>
                <c:pt idx="8">
                  <c:v>2013-2</c:v>
                </c:pt>
                <c:pt idx="9">
                  <c:v>2013-3</c:v>
                </c:pt>
                <c:pt idx="10">
                  <c:v>2013-4</c:v>
                </c:pt>
                <c:pt idx="11">
                  <c:v>2014-1</c:v>
                </c:pt>
                <c:pt idx="12">
                  <c:v>2014-2</c:v>
                </c:pt>
                <c:pt idx="13">
                  <c:v>2014-3</c:v>
                </c:pt>
              </c:strCache>
            </c:strRef>
          </c:cat>
          <c:val>
            <c:numRef>
              <c:f>Sheet1!$B$2:$B$15</c:f>
              <c:numCache>
                <c:formatCode>General</c:formatCode>
                <c:ptCount val="14"/>
                <c:pt idx="0">
                  <c:v>2.4670999999999998</c:v>
                </c:pt>
                <c:pt idx="1">
                  <c:v>2.6486000000000001</c:v>
                </c:pt>
                <c:pt idx="2">
                  <c:v>2.5129999999999999</c:v>
                </c:pt>
                <c:pt idx="3">
                  <c:v>2.4260000000000002</c:v>
                </c:pt>
                <c:pt idx="4">
                  <c:v>2.2831000000000001</c:v>
                </c:pt>
                <c:pt idx="5">
                  <c:v>2.4782000000000002</c:v>
                </c:pt>
                <c:pt idx="6">
                  <c:v>2.5659000000000001</c:v>
                </c:pt>
                <c:pt idx="7">
                  <c:v>2.0989</c:v>
                </c:pt>
                <c:pt idx="8">
                  <c:v>2.2065999999999999</c:v>
                </c:pt>
                <c:pt idx="9">
                  <c:v>2.2740999999999998</c:v>
                </c:pt>
                <c:pt idx="10">
                  <c:v>2.2599999999999998</c:v>
                </c:pt>
                <c:pt idx="11">
                  <c:v>1.9883999999999999</c:v>
                </c:pt>
                <c:pt idx="12">
                  <c:v>2.0512999999999999</c:v>
                </c:pt>
                <c:pt idx="13">
                  <c:v>2.1492</c:v>
                </c:pt>
              </c:numCache>
            </c:numRef>
          </c:val>
        </c:ser>
        <c:ser>
          <c:idx val="1"/>
          <c:order val="1"/>
          <c:tx>
            <c:strRef>
              <c:f>Sheet1!$C$1</c:f>
              <c:strCache>
                <c:ptCount val="1"/>
                <c:pt idx="0">
                  <c:v>Nicotine</c:v>
                </c:pt>
              </c:strCache>
            </c:strRef>
          </c:tx>
          <c:spPr>
            <a:ln w="50800">
              <a:solidFill>
                <a:schemeClr val="accent2">
                  <a:lumMod val="75000"/>
                </a:schemeClr>
              </a:solidFill>
            </a:ln>
          </c:spPr>
          <c:invertIfNegative val="0"/>
          <c:cat>
            <c:strRef>
              <c:f>Sheet1!$A$2:$A$15</c:f>
              <c:strCache>
                <c:ptCount val="14"/>
                <c:pt idx="0">
                  <c:v>2011-2</c:v>
                </c:pt>
                <c:pt idx="1">
                  <c:v>2011-3</c:v>
                </c:pt>
                <c:pt idx="2">
                  <c:v>2011-4</c:v>
                </c:pt>
                <c:pt idx="3">
                  <c:v>2012-1</c:v>
                </c:pt>
                <c:pt idx="4">
                  <c:v>2012-2</c:v>
                </c:pt>
                <c:pt idx="5">
                  <c:v>2012-3</c:v>
                </c:pt>
                <c:pt idx="6">
                  <c:v>2012-4</c:v>
                </c:pt>
                <c:pt idx="7">
                  <c:v>2013-1</c:v>
                </c:pt>
                <c:pt idx="8">
                  <c:v>2013-2</c:v>
                </c:pt>
                <c:pt idx="9">
                  <c:v>2013-3</c:v>
                </c:pt>
                <c:pt idx="10">
                  <c:v>2013-4</c:v>
                </c:pt>
                <c:pt idx="11">
                  <c:v>2014-1</c:v>
                </c:pt>
                <c:pt idx="12">
                  <c:v>2014-2</c:v>
                </c:pt>
                <c:pt idx="13">
                  <c:v>2014-3</c:v>
                </c:pt>
              </c:strCache>
            </c:strRef>
          </c:cat>
          <c:val>
            <c:numRef>
              <c:f>Sheet1!$C$2:$C$15</c:f>
              <c:numCache>
                <c:formatCode>General</c:formatCode>
                <c:ptCount val="14"/>
                <c:pt idx="0">
                  <c:v>0.12039999999999999</c:v>
                </c:pt>
                <c:pt idx="1">
                  <c:v>0.1053</c:v>
                </c:pt>
                <c:pt idx="2">
                  <c:v>8.7499999999999994E-2</c:v>
                </c:pt>
                <c:pt idx="3">
                  <c:v>0.106</c:v>
                </c:pt>
                <c:pt idx="4">
                  <c:v>9.1800000000000007E-2</c:v>
                </c:pt>
                <c:pt idx="5">
                  <c:v>0.10970000000000001</c:v>
                </c:pt>
                <c:pt idx="6">
                  <c:v>0.13469999999999999</c:v>
                </c:pt>
                <c:pt idx="7">
                  <c:v>0.15240000000000001</c:v>
                </c:pt>
                <c:pt idx="8">
                  <c:v>0.1298</c:v>
                </c:pt>
                <c:pt idx="9">
                  <c:v>0.19950000000000001</c:v>
                </c:pt>
                <c:pt idx="10">
                  <c:v>0.21190000000000001</c:v>
                </c:pt>
                <c:pt idx="11">
                  <c:v>0.2351</c:v>
                </c:pt>
                <c:pt idx="12">
                  <c:v>0.30009999999999998</c:v>
                </c:pt>
                <c:pt idx="13">
                  <c:v>0.3019</c:v>
                </c:pt>
              </c:numCache>
            </c:numRef>
          </c:val>
        </c:ser>
        <c:dLbls>
          <c:showLegendKey val="0"/>
          <c:showVal val="0"/>
          <c:showCatName val="0"/>
          <c:showSerName val="0"/>
          <c:showPercent val="0"/>
          <c:showBubbleSize val="0"/>
        </c:dLbls>
        <c:gapWidth val="150"/>
        <c:overlap val="100"/>
        <c:axId val="133614592"/>
        <c:axId val="138412800"/>
      </c:barChart>
      <c:catAx>
        <c:axId val="133614592"/>
        <c:scaling>
          <c:orientation val="minMax"/>
        </c:scaling>
        <c:delete val="0"/>
        <c:axPos val="b"/>
        <c:numFmt formatCode="General" sourceLinked="0"/>
        <c:majorTickMark val="out"/>
        <c:minorTickMark val="none"/>
        <c:tickLblPos val="nextTo"/>
        <c:crossAx val="138412800"/>
        <c:crosses val="autoZero"/>
        <c:auto val="1"/>
        <c:lblAlgn val="ctr"/>
        <c:lblOffset val="100"/>
        <c:noMultiLvlLbl val="0"/>
      </c:catAx>
      <c:valAx>
        <c:axId val="138412800"/>
        <c:scaling>
          <c:orientation val="minMax"/>
          <c:max val="3"/>
          <c:min val="0"/>
        </c:scaling>
        <c:delete val="0"/>
        <c:axPos val="l"/>
        <c:title>
          <c:tx>
            <c:rich>
              <a:bodyPr rot="-5400000" vert="horz"/>
              <a:lstStyle/>
              <a:p>
                <a:pPr>
                  <a:defRPr sz="1600" b="0"/>
                </a:pPr>
                <a:r>
                  <a:rPr lang="en-GB" sz="1600" b="0" dirty="0" smtClean="0"/>
                  <a:t>Per capita</a:t>
                </a:r>
                <a:r>
                  <a:rPr lang="en-GB" sz="1600" b="0" baseline="0" dirty="0" smtClean="0"/>
                  <a:t> daily consumption</a:t>
                </a:r>
                <a:endParaRPr lang="en-GB" sz="1600" b="0" dirty="0"/>
              </a:p>
            </c:rich>
          </c:tx>
          <c:layout>
            <c:manualLayout>
              <c:xMode val="edge"/>
              <c:yMode val="edge"/>
              <c:x val="4.1666666666666664E-2"/>
              <c:y val="0.15382251246861717"/>
            </c:manualLayout>
          </c:layout>
          <c:overlay val="0"/>
        </c:title>
        <c:numFmt formatCode="General" sourceLinked="1"/>
        <c:majorTickMark val="out"/>
        <c:minorTickMark val="none"/>
        <c:tickLblPos val="nextTo"/>
        <c:crossAx val="133614592"/>
        <c:crosses val="autoZero"/>
        <c:crossBetween val="between"/>
      </c:valAx>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6702584518353114"/>
          <c:y val="0.10697465673954941"/>
          <c:w val="0.54969671985763768"/>
          <c:h val="0.70440114379084973"/>
        </c:manualLayout>
      </c:layout>
      <c:barChart>
        <c:barDir val="col"/>
        <c:grouping val="clustered"/>
        <c:varyColors val="0"/>
        <c:ser>
          <c:idx val="0"/>
          <c:order val="0"/>
          <c:tx>
            <c:strRef>
              <c:f>Sheet1!$B$1</c:f>
              <c:strCache>
                <c:ptCount val="1"/>
                <c:pt idx="0">
                  <c:v>Nothing</c:v>
                </c:pt>
              </c:strCache>
            </c:strRef>
          </c:tx>
          <c:spPr>
            <a:solidFill>
              <a:schemeClr val="accent2">
                <a:lumMod val="60000"/>
                <a:lumOff val="40000"/>
              </a:schemeClr>
            </a:solidFill>
          </c:spPr>
          <c:invertIfNegative val="0"/>
          <c:cat>
            <c:strRef>
              <c:f>Sheet1!$A$2:$A$3</c:f>
              <c:strCache>
                <c:ptCount val="2"/>
                <c:pt idx="0">
                  <c:v>Dependence: time with urges</c:v>
                </c:pt>
                <c:pt idx="1">
                  <c:v>Dependence: strength of urges</c:v>
                </c:pt>
              </c:strCache>
            </c:strRef>
          </c:cat>
          <c:val>
            <c:numRef>
              <c:f>Sheet1!$B$2:$B$3</c:f>
              <c:numCache>
                <c:formatCode>General</c:formatCode>
                <c:ptCount val="2"/>
                <c:pt idx="0">
                  <c:v>1.8</c:v>
                </c:pt>
                <c:pt idx="1">
                  <c:v>1.8</c:v>
                </c:pt>
              </c:numCache>
            </c:numRef>
          </c:val>
        </c:ser>
        <c:ser>
          <c:idx val="2"/>
          <c:order val="1"/>
          <c:tx>
            <c:strRef>
              <c:f>Sheet1!$D$1</c:f>
              <c:strCache>
                <c:ptCount val="1"/>
                <c:pt idx="0">
                  <c:v>NRT</c:v>
                </c:pt>
              </c:strCache>
            </c:strRef>
          </c:tx>
          <c:spPr>
            <a:solidFill>
              <a:srgbClr val="00B050"/>
            </a:solidFill>
            <a:ln>
              <a:solidFill>
                <a:srgbClr val="00B050"/>
              </a:solidFill>
            </a:ln>
          </c:spPr>
          <c:invertIfNegative val="0"/>
          <c:cat>
            <c:strRef>
              <c:f>Sheet1!$A$2:$A$3</c:f>
              <c:strCache>
                <c:ptCount val="2"/>
                <c:pt idx="0">
                  <c:v>Dependence: time with urges</c:v>
                </c:pt>
                <c:pt idx="1">
                  <c:v>Dependence: strength of urges</c:v>
                </c:pt>
              </c:strCache>
            </c:strRef>
          </c:cat>
          <c:val>
            <c:numRef>
              <c:f>Sheet1!$D$2:$D$3</c:f>
              <c:numCache>
                <c:formatCode>General</c:formatCode>
                <c:ptCount val="2"/>
                <c:pt idx="0">
                  <c:v>2.2000000000000002</c:v>
                </c:pt>
                <c:pt idx="1">
                  <c:v>2.2000000000000002</c:v>
                </c:pt>
              </c:numCache>
            </c:numRef>
          </c:val>
        </c:ser>
        <c:ser>
          <c:idx val="3"/>
          <c:order val="2"/>
          <c:tx>
            <c:strRef>
              <c:f>Sheet1!$E$1</c:f>
              <c:strCache>
                <c:ptCount val="1"/>
                <c:pt idx="0">
                  <c:v>E-cigarettes</c:v>
                </c:pt>
              </c:strCache>
            </c:strRef>
          </c:tx>
          <c:spPr>
            <a:solidFill>
              <a:srgbClr val="FF0000"/>
            </a:solidFill>
            <a:ln>
              <a:solidFill>
                <a:srgbClr val="FF0000"/>
              </a:solidFill>
            </a:ln>
          </c:spPr>
          <c:invertIfNegative val="0"/>
          <c:cat>
            <c:strRef>
              <c:f>Sheet1!$A$2:$A$3</c:f>
              <c:strCache>
                <c:ptCount val="2"/>
                <c:pt idx="0">
                  <c:v>Dependence: time with urges</c:v>
                </c:pt>
                <c:pt idx="1">
                  <c:v>Dependence: strength of urges</c:v>
                </c:pt>
              </c:strCache>
            </c:strRef>
          </c:cat>
          <c:val>
            <c:numRef>
              <c:f>Sheet1!$E$2:$E$3</c:f>
              <c:numCache>
                <c:formatCode>General</c:formatCode>
                <c:ptCount val="2"/>
                <c:pt idx="0">
                  <c:v>2</c:v>
                </c:pt>
                <c:pt idx="1">
                  <c:v>2</c:v>
                </c:pt>
              </c:numCache>
            </c:numRef>
          </c:val>
        </c:ser>
        <c:dLbls>
          <c:showLegendKey val="0"/>
          <c:showVal val="0"/>
          <c:showCatName val="0"/>
          <c:showSerName val="0"/>
          <c:showPercent val="0"/>
          <c:showBubbleSize val="0"/>
        </c:dLbls>
        <c:gapWidth val="150"/>
        <c:axId val="153022848"/>
        <c:axId val="153024384"/>
      </c:barChart>
      <c:catAx>
        <c:axId val="153022848"/>
        <c:scaling>
          <c:orientation val="minMax"/>
        </c:scaling>
        <c:delete val="0"/>
        <c:axPos val="b"/>
        <c:numFmt formatCode="General" sourceLinked="0"/>
        <c:majorTickMark val="out"/>
        <c:minorTickMark val="none"/>
        <c:tickLblPos val="nextTo"/>
        <c:spPr>
          <a:ln>
            <a:solidFill>
              <a:schemeClr val="tx1"/>
            </a:solidFill>
          </a:ln>
        </c:spPr>
        <c:txPr>
          <a:bodyPr/>
          <a:lstStyle/>
          <a:p>
            <a:pPr>
              <a:defRPr sz="1050">
                <a:solidFill>
                  <a:schemeClr val="tx1"/>
                </a:solidFill>
              </a:defRPr>
            </a:pPr>
            <a:endParaRPr lang="en-US"/>
          </a:p>
        </c:txPr>
        <c:crossAx val="153024384"/>
        <c:crosses val="autoZero"/>
        <c:auto val="1"/>
        <c:lblAlgn val="ctr"/>
        <c:lblOffset val="100"/>
        <c:noMultiLvlLbl val="0"/>
      </c:catAx>
      <c:valAx>
        <c:axId val="153024384"/>
        <c:scaling>
          <c:orientation val="minMax"/>
        </c:scaling>
        <c:delete val="0"/>
        <c:axPos val="l"/>
        <c:title>
          <c:tx>
            <c:rich>
              <a:bodyPr rot="-5400000" vert="horz"/>
              <a:lstStyle/>
              <a:p>
                <a:pPr>
                  <a:defRPr sz="1050">
                    <a:latin typeface="+mj-lt"/>
                  </a:defRPr>
                </a:pPr>
                <a:r>
                  <a:rPr lang="en-GB" sz="1050" b="0" dirty="0" smtClean="0">
                    <a:latin typeface="+mj-lt"/>
                  </a:rPr>
                  <a:t>Mean rating</a:t>
                </a:r>
                <a:r>
                  <a:rPr lang="en-GB" sz="1050" b="0" baseline="0" dirty="0" smtClean="0">
                    <a:latin typeface="+mj-lt"/>
                  </a:rPr>
                  <a:t> (0-5)</a:t>
                </a:r>
                <a:endParaRPr lang="en-GB" sz="1050" b="0" dirty="0">
                  <a:latin typeface="+mj-lt"/>
                </a:endParaRPr>
              </a:p>
            </c:rich>
          </c:tx>
          <c:layout>
            <c:manualLayout>
              <c:xMode val="edge"/>
              <c:yMode val="edge"/>
              <c:x val="3.4360676930309093E-2"/>
              <c:y val="0.17870164017636669"/>
            </c:manualLayout>
          </c:layout>
          <c:overlay val="0"/>
        </c:title>
        <c:numFmt formatCode="0" sourceLinked="0"/>
        <c:majorTickMark val="out"/>
        <c:minorTickMark val="none"/>
        <c:tickLblPos val="nextTo"/>
        <c:spPr>
          <a:ln>
            <a:solidFill>
              <a:schemeClr val="tx1"/>
            </a:solidFill>
          </a:ln>
        </c:spPr>
        <c:txPr>
          <a:bodyPr/>
          <a:lstStyle/>
          <a:p>
            <a:pPr>
              <a:defRPr sz="1200">
                <a:latin typeface="+mj-lt"/>
              </a:defRPr>
            </a:pPr>
            <a:endParaRPr lang="en-US"/>
          </a:p>
        </c:txPr>
        <c:crossAx val="153022848"/>
        <c:crosses val="autoZero"/>
        <c:crossBetween val="between"/>
        <c:majorUnit val="1"/>
      </c:valAx>
      <c:spPr>
        <a:ln>
          <a:solidFill>
            <a:schemeClr val="tx1"/>
          </a:solidFill>
        </a:ln>
      </c:spPr>
    </c:plotArea>
    <c:legend>
      <c:legendPos val="r"/>
      <c:layout>
        <c:manualLayout>
          <c:xMode val="edge"/>
          <c:yMode val="edge"/>
          <c:x val="0.74691135856152313"/>
          <c:y val="0.30677227641476118"/>
          <c:w val="0.21581927958632033"/>
          <c:h val="0.30329476848260012"/>
        </c:manualLayout>
      </c:layout>
      <c:overlay val="0"/>
      <c:txPr>
        <a:bodyPr/>
        <a:lstStyle/>
        <a:p>
          <a:pPr>
            <a:defRPr sz="1000">
              <a:latin typeface="+mj-lt"/>
            </a:defRPr>
          </a:pPr>
          <a:endParaRPr lang="en-US"/>
        </a:p>
      </c:txPr>
    </c:legend>
    <c:plotVisOnly val="1"/>
    <c:dispBlanksAs val="gap"/>
    <c:showDLblsOverMax val="0"/>
  </c:chart>
  <c:spPr>
    <a:noFill/>
  </c:spPr>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tockChart>
        <c:ser>
          <c:idx val="0"/>
          <c:order val="0"/>
          <c:tx>
            <c:strRef>
              <c:f>Sheet1!$B$1</c:f>
              <c:strCache>
                <c:ptCount val="1"/>
                <c:pt idx="0">
                  <c:v>Column1</c:v>
                </c:pt>
              </c:strCache>
            </c:strRef>
          </c:tx>
          <c:spPr>
            <a:ln w="25400">
              <a:noFill/>
            </a:ln>
          </c:spPr>
          <c:marker>
            <c:symbol val="none"/>
          </c:marker>
          <c:dPt>
            <c:idx val="0"/>
            <c:bubble3D val="0"/>
          </c:dPt>
          <c:dPt>
            <c:idx val="1"/>
            <c:bubble3D val="0"/>
          </c:dPt>
          <c:dPt>
            <c:idx val="2"/>
            <c:bubble3D val="0"/>
          </c:dPt>
          <c:cat>
            <c:strRef>
              <c:f>Sheet1!$A$2:$A$3</c:f>
              <c:strCache>
                <c:ptCount val="2"/>
                <c:pt idx="0">
                  <c:v>Vs No aid</c:v>
                </c:pt>
                <c:pt idx="1">
                  <c:v>Vs NRT-OTC</c:v>
                </c:pt>
              </c:strCache>
            </c:strRef>
          </c:cat>
          <c:val>
            <c:numRef>
              <c:f>Sheet1!$B$2:$B$3</c:f>
              <c:numCache>
                <c:formatCode>General</c:formatCode>
                <c:ptCount val="2"/>
                <c:pt idx="0">
                  <c:v>2.1800000000000002</c:v>
                </c:pt>
                <c:pt idx="1">
                  <c:v>2.27</c:v>
                </c:pt>
              </c:numCache>
            </c:numRef>
          </c:val>
          <c:smooth val="0"/>
        </c:ser>
        <c:ser>
          <c:idx val="1"/>
          <c:order val="1"/>
          <c:tx>
            <c:strRef>
              <c:f>Sheet1!$C$1</c:f>
              <c:strCache>
                <c:ptCount val="1"/>
                <c:pt idx="0">
                  <c:v>Column2</c:v>
                </c:pt>
              </c:strCache>
            </c:strRef>
          </c:tx>
          <c:spPr>
            <a:ln w="28575">
              <a:noFill/>
            </a:ln>
          </c:spPr>
          <c:marker>
            <c:symbol val="none"/>
          </c:marker>
          <c:cat>
            <c:strRef>
              <c:f>Sheet1!$A$2:$A$3</c:f>
              <c:strCache>
                <c:ptCount val="2"/>
                <c:pt idx="0">
                  <c:v>Vs No aid</c:v>
                </c:pt>
                <c:pt idx="1">
                  <c:v>Vs NRT-OTC</c:v>
                </c:pt>
              </c:strCache>
            </c:strRef>
          </c:cat>
          <c:val>
            <c:numRef>
              <c:f>Sheet1!$C$2:$C$3</c:f>
              <c:numCache>
                <c:formatCode>General</c:formatCode>
                <c:ptCount val="2"/>
                <c:pt idx="0">
                  <c:v>1.19</c:v>
                </c:pt>
                <c:pt idx="1">
                  <c:v>1.17</c:v>
                </c:pt>
              </c:numCache>
            </c:numRef>
          </c:val>
          <c:smooth val="0"/>
        </c:ser>
        <c:ser>
          <c:idx val="2"/>
          <c:order val="2"/>
          <c:tx>
            <c:strRef>
              <c:f>Sheet1!$D$1</c:f>
              <c:strCache>
                <c:ptCount val="1"/>
                <c:pt idx="0">
                  <c:v>Column3</c:v>
                </c:pt>
              </c:strCache>
            </c:strRef>
          </c:tx>
          <c:spPr>
            <a:ln w="28575">
              <a:noFill/>
            </a:ln>
          </c:spPr>
          <c:marker>
            <c:symbol val="dot"/>
            <c:size val="3"/>
            <c:spPr>
              <a:solidFill>
                <a:schemeClr val="tx1"/>
              </a:solidFill>
              <a:ln w="130175">
                <a:solidFill>
                  <a:schemeClr val="tx1"/>
                </a:solidFill>
              </a:ln>
            </c:spPr>
          </c:marker>
          <c:dLbls>
            <c:spPr>
              <a:noFill/>
              <a:ln>
                <a:noFill/>
              </a:ln>
              <a:effectLst/>
            </c:spPr>
            <c:txPr>
              <a:bodyPr wrap="square" lIns="38100" tIns="19050" rIns="38100" bIns="19050" anchor="ctr">
                <a:spAutoFit/>
              </a:bodyPr>
              <a:lstStyle/>
              <a:p>
                <a:pPr>
                  <a:defRPr>
                    <a:latin typeface="+mj-lt"/>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Sheet1!$A$2:$A$3</c:f>
              <c:strCache>
                <c:ptCount val="2"/>
                <c:pt idx="0">
                  <c:v>Vs No aid</c:v>
                </c:pt>
                <c:pt idx="1">
                  <c:v>Vs NRT-OTC</c:v>
                </c:pt>
              </c:strCache>
            </c:strRef>
          </c:cat>
          <c:val>
            <c:numRef>
              <c:f>Sheet1!$D$2:$D$3</c:f>
              <c:numCache>
                <c:formatCode>General</c:formatCode>
                <c:ptCount val="2"/>
                <c:pt idx="0">
                  <c:v>1.61</c:v>
                </c:pt>
                <c:pt idx="1">
                  <c:v>1.63</c:v>
                </c:pt>
              </c:numCache>
            </c:numRef>
          </c:val>
          <c:smooth val="0"/>
        </c:ser>
        <c:dLbls>
          <c:showLegendKey val="0"/>
          <c:showVal val="0"/>
          <c:showCatName val="0"/>
          <c:showSerName val="0"/>
          <c:showPercent val="0"/>
          <c:showBubbleSize val="0"/>
        </c:dLbls>
        <c:hiLowLines>
          <c:spPr>
            <a:ln w="28575">
              <a:solidFill>
                <a:schemeClr val="tx1"/>
              </a:solidFill>
            </a:ln>
          </c:spPr>
        </c:hiLowLines>
        <c:axId val="73676672"/>
        <c:axId val="73678208"/>
      </c:stockChart>
      <c:catAx>
        <c:axId val="73676672"/>
        <c:scaling>
          <c:orientation val="minMax"/>
        </c:scaling>
        <c:delete val="0"/>
        <c:axPos val="b"/>
        <c:numFmt formatCode="General" sourceLinked="0"/>
        <c:majorTickMark val="out"/>
        <c:minorTickMark val="none"/>
        <c:tickLblPos val="nextTo"/>
        <c:spPr>
          <a:ln w="25400">
            <a:solidFill>
              <a:schemeClr val="tx1"/>
            </a:solidFill>
          </a:ln>
        </c:spPr>
        <c:txPr>
          <a:bodyPr/>
          <a:lstStyle/>
          <a:p>
            <a:pPr>
              <a:defRPr sz="1400">
                <a:latin typeface="+mj-lt"/>
              </a:defRPr>
            </a:pPr>
            <a:endParaRPr lang="en-US"/>
          </a:p>
        </c:txPr>
        <c:crossAx val="73678208"/>
        <c:crosses val="autoZero"/>
        <c:auto val="1"/>
        <c:lblAlgn val="ctr"/>
        <c:lblOffset val="100"/>
        <c:noMultiLvlLbl val="0"/>
      </c:catAx>
      <c:valAx>
        <c:axId val="73678208"/>
        <c:scaling>
          <c:orientation val="minMax"/>
          <c:max val="3"/>
          <c:min val="1"/>
        </c:scaling>
        <c:delete val="0"/>
        <c:axPos val="l"/>
        <c:title>
          <c:tx>
            <c:rich>
              <a:bodyPr rot="-5400000" vert="horz"/>
              <a:lstStyle/>
              <a:p>
                <a:pPr>
                  <a:defRPr b="0">
                    <a:latin typeface="+mj-lt"/>
                  </a:defRPr>
                </a:pPr>
                <a:r>
                  <a:rPr lang="en-GB" b="0" dirty="0" smtClean="0">
                    <a:latin typeface="+mj-lt"/>
                  </a:rPr>
                  <a:t>Odds</a:t>
                </a:r>
                <a:r>
                  <a:rPr lang="en-GB" b="0" baseline="0" dirty="0" smtClean="0">
                    <a:latin typeface="+mj-lt"/>
                  </a:rPr>
                  <a:t> ratio</a:t>
                </a:r>
                <a:endParaRPr lang="en-GB" b="0" dirty="0">
                  <a:latin typeface="+mj-lt"/>
                </a:endParaRPr>
              </a:p>
            </c:rich>
          </c:tx>
          <c:layout>
            <c:manualLayout>
              <c:xMode val="edge"/>
              <c:yMode val="edge"/>
              <c:x val="3.9168519223272136E-2"/>
              <c:y val="0.19646214226853081"/>
            </c:manualLayout>
          </c:layout>
          <c:overlay val="0"/>
        </c:title>
        <c:numFmt formatCode="General" sourceLinked="1"/>
        <c:majorTickMark val="out"/>
        <c:minorTickMark val="none"/>
        <c:tickLblPos val="nextTo"/>
        <c:spPr>
          <a:ln w="25400">
            <a:solidFill>
              <a:schemeClr val="tx1"/>
            </a:solidFill>
          </a:ln>
        </c:spPr>
        <c:crossAx val="73676672"/>
        <c:crosses val="autoZero"/>
        <c:crossBetween val="between"/>
      </c:valAx>
    </c:plotArea>
    <c:plotVisOnly val="1"/>
    <c:dispBlanksAs val="gap"/>
    <c:showDLblsOverMax val="0"/>
  </c:chart>
  <c:txPr>
    <a:bodyPr/>
    <a:lstStyle/>
    <a:p>
      <a:pPr>
        <a:defRPr sz="16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1989122443679248"/>
          <c:y val="6.2848918447265686E-2"/>
          <c:w val="0.75388261912418397"/>
          <c:h val="0.7579288650835192"/>
        </c:manualLayout>
      </c:layout>
      <c:lineChart>
        <c:grouping val="standard"/>
        <c:varyColors val="0"/>
        <c:ser>
          <c:idx val="0"/>
          <c:order val="0"/>
          <c:tx>
            <c:strRef>
              <c:f>Sheet1!$B$1</c:f>
              <c:strCache>
                <c:ptCount val="1"/>
                <c:pt idx="0">
                  <c:v>Any</c:v>
                </c:pt>
              </c:strCache>
            </c:strRef>
          </c:tx>
          <c:spPr>
            <a:ln w="50800">
              <a:solidFill>
                <a:srgbClr val="008000"/>
              </a:solidFill>
            </a:ln>
          </c:spPr>
          <c:marker>
            <c:symbol val="none"/>
          </c:marker>
          <c:cat>
            <c:strRef>
              <c:f>Sheet1!$A$2:$A$15</c:f>
              <c:strCache>
                <c:ptCount val="14"/>
                <c:pt idx="0">
                  <c:v>2011-2</c:v>
                </c:pt>
                <c:pt idx="1">
                  <c:v>2011-3</c:v>
                </c:pt>
                <c:pt idx="2">
                  <c:v>2011-4</c:v>
                </c:pt>
                <c:pt idx="3">
                  <c:v>2012-1</c:v>
                </c:pt>
                <c:pt idx="4">
                  <c:v>2012-2</c:v>
                </c:pt>
                <c:pt idx="5">
                  <c:v>2012-3</c:v>
                </c:pt>
                <c:pt idx="6">
                  <c:v>2012-4</c:v>
                </c:pt>
                <c:pt idx="7">
                  <c:v>2013-1</c:v>
                </c:pt>
                <c:pt idx="8">
                  <c:v>2013-2</c:v>
                </c:pt>
                <c:pt idx="9">
                  <c:v>2013-3</c:v>
                </c:pt>
                <c:pt idx="10">
                  <c:v>2013-4</c:v>
                </c:pt>
                <c:pt idx="11">
                  <c:v>2014-1</c:v>
                </c:pt>
                <c:pt idx="12">
                  <c:v>2014-2</c:v>
                </c:pt>
                <c:pt idx="13">
                  <c:v>2014-3</c:v>
                </c:pt>
              </c:strCache>
            </c:strRef>
          </c:cat>
          <c:val>
            <c:numRef>
              <c:f>Sheet1!$B$2:$B$15</c:f>
              <c:numCache>
                <c:formatCode>General</c:formatCode>
                <c:ptCount val="14"/>
                <c:pt idx="0">
                  <c:v>2.4</c:v>
                </c:pt>
                <c:pt idx="1">
                  <c:v>3.2</c:v>
                </c:pt>
                <c:pt idx="2">
                  <c:v>4</c:v>
                </c:pt>
                <c:pt idx="3">
                  <c:v>5.7</c:v>
                </c:pt>
                <c:pt idx="4">
                  <c:v>7.2</c:v>
                </c:pt>
                <c:pt idx="5">
                  <c:v>7.9</c:v>
                </c:pt>
                <c:pt idx="6">
                  <c:v>11.4</c:v>
                </c:pt>
                <c:pt idx="7">
                  <c:v>16.8</c:v>
                </c:pt>
                <c:pt idx="8">
                  <c:v>16.3</c:v>
                </c:pt>
                <c:pt idx="9">
                  <c:v>21.5</c:v>
                </c:pt>
                <c:pt idx="10">
                  <c:v>20.399999999999999</c:v>
                </c:pt>
                <c:pt idx="11">
                  <c:v>21.1</c:v>
                </c:pt>
                <c:pt idx="12">
                  <c:v>20.8</c:v>
                </c:pt>
                <c:pt idx="13">
                  <c:v>21.8</c:v>
                </c:pt>
              </c:numCache>
            </c:numRef>
          </c:val>
          <c:smooth val="0"/>
        </c:ser>
        <c:ser>
          <c:idx val="1"/>
          <c:order val="1"/>
          <c:tx>
            <c:strRef>
              <c:f>Sheet1!$C$1</c:f>
              <c:strCache>
                <c:ptCount val="1"/>
                <c:pt idx="0">
                  <c:v>Daily</c:v>
                </c:pt>
              </c:strCache>
            </c:strRef>
          </c:tx>
          <c:spPr>
            <a:ln w="50800"/>
          </c:spPr>
          <c:marker>
            <c:symbol val="none"/>
          </c:marker>
          <c:cat>
            <c:strRef>
              <c:f>Sheet1!$A$2:$A$15</c:f>
              <c:strCache>
                <c:ptCount val="14"/>
                <c:pt idx="0">
                  <c:v>2011-2</c:v>
                </c:pt>
                <c:pt idx="1">
                  <c:v>2011-3</c:v>
                </c:pt>
                <c:pt idx="2">
                  <c:v>2011-4</c:v>
                </c:pt>
                <c:pt idx="3">
                  <c:v>2012-1</c:v>
                </c:pt>
                <c:pt idx="4">
                  <c:v>2012-2</c:v>
                </c:pt>
                <c:pt idx="5">
                  <c:v>2012-3</c:v>
                </c:pt>
                <c:pt idx="6">
                  <c:v>2012-4</c:v>
                </c:pt>
                <c:pt idx="7">
                  <c:v>2013-1</c:v>
                </c:pt>
                <c:pt idx="8">
                  <c:v>2013-2</c:v>
                </c:pt>
                <c:pt idx="9">
                  <c:v>2013-3</c:v>
                </c:pt>
                <c:pt idx="10">
                  <c:v>2013-4</c:v>
                </c:pt>
                <c:pt idx="11">
                  <c:v>2014-1</c:v>
                </c:pt>
                <c:pt idx="12">
                  <c:v>2014-2</c:v>
                </c:pt>
                <c:pt idx="13">
                  <c:v>2014-3</c:v>
                </c:pt>
              </c:strCache>
            </c:strRef>
          </c:cat>
          <c:val>
            <c:numRef>
              <c:f>Sheet1!$C$2:$C$15</c:f>
              <c:numCache>
                <c:formatCode>General</c:formatCode>
                <c:ptCount val="14"/>
                <c:pt idx="0">
                  <c:v>2</c:v>
                </c:pt>
                <c:pt idx="1">
                  <c:v>1.6</c:v>
                </c:pt>
                <c:pt idx="2">
                  <c:v>2.9</c:v>
                </c:pt>
                <c:pt idx="3">
                  <c:v>3.8</c:v>
                </c:pt>
                <c:pt idx="4">
                  <c:v>4.4000000000000004</c:v>
                </c:pt>
                <c:pt idx="5">
                  <c:v>6.2</c:v>
                </c:pt>
                <c:pt idx="6">
                  <c:v>7.9</c:v>
                </c:pt>
                <c:pt idx="7">
                  <c:v>10.199999999999999</c:v>
                </c:pt>
                <c:pt idx="8">
                  <c:v>7.6</c:v>
                </c:pt>
                <c:pt idx="9">
                  <c:v>11.1</c:v>
                </c:pt>
                <c:pt idx="10">
                  <c:v>10.4</c:v>
                </c:pt>
                <c:pt idx="11">
                  <c:v>11.6</c:v>
                </c:pt>
                <c:pt idx="12">
                  <c:v>12.2</c:v>
                </c:pt>
                <c:pt idx="13">
                  <c:v>14</c:v>
                </c:pt>
              </c:numCache>
            </c:numRef>
          </c:val>
          <c:smooth val="0"/>
        </c:ser>
        <c:dLbls>
          <c:showLegendKey val="0"/>
          <c:showVal val="0"/>
          <c:showCatName val="0"/>
          <c:showSerName val="0"/>
          <c:showPercent val="0"/>
          <c:showBubbleSize val="0"/>
        </c:dLbls>
        <c:marker val="1"/>
        <c:smooth val="0"/>
        <c:axId val="73931392"/>
        <c:axId val="73945472"/>
      </c:lineChart>
      <c:catAx>
        <c:axId val="73931392"/>
        <c:scaling>
          <c:orientation val="minMax"/>
        </c:scaling>
        <c:delete val="0"/>
        <c:axPos val="b"/>
        <c:numFmt formatCode="General" sourceLinked="0"/>
        <c:majorTickMark val="out"/>
        <c:minorTickMark val="none"/>
        <c:tickLblPos val="nextTo"/>
        <c:txPr>
          <a:bodyPr/>
          <a:lstStyle/>
          <a:p>
            <a:pPr>
              <a:defRPr sz="1400" baseline="0"/>
            </a:pPr>
            <a:endParaRPr lang="en-US"/>
          </a:p>
        </c:txPr>
        <c:crossAx val="73945472"/>
        <c:crosses val="autoZero"/>
        <c:auto val="1"/>
        <c:lblAlgn val="ctr"/>
        <c:lblOffset val="100"/>
        <c:noMultiLvlLbl val="0"/>
      </c:catAx>
      <c:valAx>
        <c:axId val="73945472"/>
        <c:scaling>
          <c:orientation val="minMax"/>
          <c:max val="50"/>
        </c:scaling>
        <c:delete val="0"/>
        <c:axPos val="l"/>
        <c:title>
          <c:tx>
            <c:rich>
              <a:bodyPr rot="-5400000" vert="horz"/>
              <a:lstStyle/>
              <a:p>
                <a:pPr>
                  <a:defRPr sz="1600" b="0"/>
                </a:pPr>
                <a:r>
                  <a:rPr lang="en-GB" sz="1600" b="0" dirty="0" err="1" smtClean="0"/>
                  <a:t>Percent</a:t>
                </a:r>
                <a:r>
                  <a:rPr lang="en-GB" sz="1600" b="0" baseline="0" dirty="0" smtClean="0"/>
                  <a:t> of smokers and recent ex-smokers</a:t>
                </a:r>
                <a:endParaRPr lang="en-GB" sz="1600" b="0" dirty="0"/>
              </a:p>
            </c:rich>
          </c:tx>
          <c:layout/>
          <c:overlay val="0"/>
        </c:title>
        <c:numFmt formatCode="General" sourceLinked="1"/>
        <c:majorTickMark val="out"/>
        <c:minorTickMark val="none"/>
        <c:tickLblPos val="nextTo"/>
        <c:crossAx val="73931392"/>
        <c:crosses val="autoZero"/>
        <c:crossBetween val="between"/>
      </c:valAx>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Smoker</c:v>
                </c:pt>
              </c:strCache>
            </c:strRef>
          </c:tx>
          <c:spPr>
            <a:ln w="50800">
              <a:solidFill>
                <a:schemeClr val="accent1"/>
              </a:solidFill>
            </a:ln>
          </c:spPr>
          <c:invertIfNegative val="0"/>
          <c:cat>
            <c:strRef>
              <c:f>Sheet1!$A$2:$A$7</c:f>
              <c:strCache>
                <c:ptCount val="6"/>
                <c:pt idx="0">
                  <c:v>Less than weekly</c:v>
                </c:pt>
                <c:pt idx="1">
                  <c:v>Weekly but not daily</c:v>
                </c:pt>
                <c:pt idx="2">
                  <c:v>1 per day</c:v>
                </c:pt>
                <c:pt idx="3">
                  <c:v>2-5 per day</c:v>
                </c:pt>
                <c:pt idx="4">
                  <c:v>6-10 per day</c:v>
                </c:pt>
                <c:pt idx="5">
                  <c:v>11+ per day</c:v>
                </c:pt>
              </c:strCache>
            </c:strRef>
          </c:cat>
          <c:val>
            <c:numRef>
              <c:f>Sheet1!$B$2:$B$7</c:f>
              <c:numCache>
                <c:formatCode>General</c:formatCode>
                <c:ptCount val="6"/>
                <c:pt idx="0">
                  <c:v>17.3</c:v>
                </c:pt>
                <c:pt idx="1">
                  <c:v>21.2</c:v>
                </c:pt>
                <c:pt idx="2">
                  <c:v>11.8</c:v>
                </c:pt>
                <c:pt idx="3">
                  <c:v>30.7</c:v>
                </c:pt>
                <c:pt idx="4">
                  <c:v>13</c:v>
                </c:pt>
                <c:pt idx="5">
                  <c:v>6</c:v>
                </c:pt>
              </c:numCache>
            </c:numRef>
          </c:val>
        </c:ser>
        <c:ser>
          <c:idx val="1"/>
          <c:order val="1"/>
          <c:tx>
            <c:strRef>
              <c:f>Sheet1!$C$1</c:f>
              <c:strCache>
                <c:ptCount val="1"/>
                <c:pt idx="0">
                  <c:v>Ex-smoker</c:v>
                </c:pt>
              </c:strCache>
            </c:strRef>
          </c:tx>
          <c:spPr>
            <a:ln w="50800"/>
          </c:spPr>
          <c:invertIfNegative val="0"/>
          <c:cat>
            <c:strRef>
              <c:f>Sheet1!$A$2:$A$7</c:f>
              <c:strCache>
                <c:ptCount val="6"/>
                <c:pt idx="0">
                  <c:v>Less than weekly</c:v>
                </c:pt>
                <c:pt idx="1">
                  <c:v>Weekly but not daily</c:v>
                </c:pt>
                <c:pt idx="2">
                  <c:v>1 per day</c:v>
                </c:pt>
                <c:pt idx="3">
                  <c:v>2-5 per day</c:v>
                </c:pt>
                <c:pt idx="4">
                  <c:v>6-10 per day</c:v>
                </c:pt>
                <c:pt idx="5">
                  <c:v>11+ per day</c:v>
                </c:pt>
              </c:strCache>
            </c:strRef>
          </c:cat>
          <c:val>
            <c:numRef>
              <c:f>Sheet1!$C$2:$C$7</c:f>
              <c:numCache>
                <c:formatCode>General</c:formatCode>
                <c:ptCount val="6"/>
                <c:pt idx="0">
                  <c:v>9.4</c:v>
                </c:pt>
                <c:pt idx="1">
                  <c:v>7.2</c:v>
                </c:pt>
                <c:pt idx="2">
                  <c:v>5</c:v>
                </c:pt>
                <c:pt idx="3">
                  <c:v>26.6</c:v>
                </c:pt>
                <c:pt idx="4">
                  <c:v>29.5</c:v>
                </c:pt>
                <c:pt idx="5">
                  <c:v>22.3</c:v>
                </c:pt>
              </c:numCache>
            </c:numRef>
          </c:val>
        </c:ser>
        <c:dLbls>
          <c:showLegendKey val="0"/>
          <c:showVal val="0"/>
          <c:showCatName val="0"/>
          <c:showSerName val="0"/>
          <c:showPercent val="0"/>
          <c:showBubbleSize val="0"/>
        </c:dLbls>
        <c:gapWidth val="150"/>
        <c:axId val="77197696"/>
        <c:axId val="77199232"/>
      </c:barChart>
      <c:catAx>
        <c:axId val="77197696"/>
        <c:scaling>
          <c:orientation val="minMax"/>
        </c:scaling>
        <c:delete val="0"/>
        <c:axPos val="b"/>
        <c:numFmt formatCode="General" sourceLinked="0"/>
        <c:majorTickMark val="out"/>
        <c:minorTickMark val="none"/>
        <c:tickLblPos val="nextTo"/>
        <c:crossAx val="77199232"/>
        <c:crosses val="autoZero"/>
        <c:auto val="1"/>
        <c:lblAlgn val="ctr"/>
        <c:lblOffset val="100"/>
        <c:noMultiLvlLbl val="0"/>
      </c:catAx>
      <c:valAx>
        <c:axId val="77199232"/>
        <c:scaling>
          <c:orientation val="minMax"/>
          <c:max val="50"/>
        </c:scaling>
        <c:delete val="0"/>
        <c:axPos val="l"/>
        <c:title>
          <c:tx>
            <c:rich>
              <a:bodyPr rot="-5400000" vert="horz"/>
              <a:lstStyle/>
              <a:p>
                <a:pPr>
                  <a:defRPr sz="1600" b="0"/>
                </a:pPr>
                <a:r>
                  <a:rPr lang="en-GB" sz="1600" b="0" dirty="0" err="1" smtClean="0"/>
                  <a:t>Percent</a:t>
                </a:r>
                <a:endParaRPr lang="en-GB" sz="1600" b="0" dirty="0"/>
              </a:p>
            </c:rich>
          </c:tx>
          <c:layout/>
          <c:overlay val="0"/>
        </c:title>
        <c:numFmt formatCode="General" sourceLinked="1"/>
        <c:majorTickMark val="out"/>
        <c:minorTickMark val="none"/>
        <c:tickLblPos val="nextTo"/>
        <c:crossAx val="77197696"/>
        <c:crosses val="autoZero"/>
        <c:crossBetween val="between"/>
      </c:valAx>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1"/>
    <c:plotArea>
      <c:layout/>
      <c:barChart>
        <c:barDir val="col"/>
        <c:grouping val="clustered"/>
        <c:varyColors val="0"/>
        <c:ser>
          <c:idx val="0"/>
          <c:order val="0"/>
          <c:tx>
            <c:strRef>
              <c:f>Sheet1!$B$1</c:f>
              <c:strCache>
                <c:ptCount val="1"/>
                <c:pt idx="0">
                  <c:v>E-cig user</c:v>
                </c:pt>
              </c:strCache>
            </c:strRef>
          </c:tx>
          <c:invertIfNegative val="0"/>
          <c:cat>
            <c:strRef>
              <c:f>Sheet1!$A$2:$A$7</c:f>
              <c:strCache>
                <c:ptCount val="6"/>
                <c:pt idx="0">
                  <c:v>16-24</c:v>
                </c:pt>
                <c:pt idx="1">
                  <c:v>25-34</c:v>
                </c:pt>
                <c:pt idx="2">
                  <c:v>35-44</c:v>
                </c:pt>
                <c:pt idx="3">
                  <c:v>45-54</c:v>
                </c:pt>
                <c:pt idx="4">
                  <c:v>55-64</c:v>
                </c:pt>
                <c:pt idx="5">
                  <c:v>65+</c:v>
                </c:pt>
              </c:strCache>
            </c:strRef>
          </c:cat>
          <c:val>
            <c:numRef>
              <c:f>Sheet1!$B$2:$B$7</c:f>
              <c:numCache>
                <c:formatCode>General</c:formatCode>
                <c:ptCount val="6"/>
                <c:pt idx="0">
                  <c:v>16.3</c:v>
                </c:pt>
                <c:pt idx="1">
                  <c:v>22.3</c:v>
                </c:pt>
                <c:pt idx="2">
                  <c:v>20.8</c:v>
                </c:pt>
                <c:pt idx="3">
                  <c:v>18.8</c:v>
                </c:pt>
                <c:pt idx="4">
                  <c:v>12.9</c:v>
                </c:pt>
                <c:pt idx="5">
                  <c:v>8.9</c:v>
                </c:pt>
              </c:numCache>
            </c:numRef>
          </c:val>
        </c:ser>
        <c:ser>
          <c:idx val="1"/>
          <c:order val="1"/>
          <c:tx>
            <c:strRef>
              <c:f>Sheet1!$C$1</c:f>
              <c:strCache>
                <c:ptCount val="1"/>
                <c:pt idx="0">
                  <c:v>Non user</c:v>
                </c:pt>
              </c:strCache>
            </c:strRef>
          </c:tx>
          <c:spPr>
            <a:solidFill>
              <a:schemeClr val="accent1">
                <a:lumMod val="90000"/>
              </a:schemeClr>
            </a:solidFill>
          </c:spPr>
          <c:invertIfNegative val="0"/>
          <c:cat>
            <c:strRef>
              <c:f>Sheet1!$A$2:$A$7</c:f>
              <c:strCache>
                <c:ptCount val="6"/>
                <c:pt idx="0">
                  <c:v>16-24</c:v>
                </c:pt>
                <c:pt idx="1">
                  <c:v>25-34</c:v>
                </c:pt>
                <c:pt idx="2">
                  <c:v>35-44</c:v>
                </c:pt>
                <c:pt idx="3">
                  <c:v>45-54</c:v>
                </c:pt>
                <c:pt idx="4">
                  <c:v>55-64</c:v>
                </c:pt>
                <c:pt idx="5">
                  <c:v>65+</c:v>
                </c:pt>
              </c:strCache>
            </c:strRef>
          </c:cat>
          <c:val>
            <c:numRef>
              <c:f>Sheet1!$C$2:$C$7</c:f>
              <c:numCache>
                <c:formatCode>General</c:formatCode>
                <c:ptCount val="6"/>
                <c:pt idx="0">
                  <c:v>18.2</c:v>
                </c:pt>
                <c:pt idx="1">
                  <c:v>21.2</c:v>
                </c:pt>
                <c:pt idx="2">
                  <c:v>19.399999999999999</c:v>
                </c:pt>
                <c:pt idx="3">
                  <c:v>18.2</c:v>
                </c:pt>
                <c:pt idx="4">
                  <c:v>12.5</c:v>
                </c:pt>
                <c:pt idx="5">
                  <c:v>10.6</c:v>
                </c:pt>
              </c:numCache>
            </c:numRef>
          </c:val>
        </c:ser>
        <c:dLbls>
          <c:showLegendKey val="0"/>
          <c:showVal val="0"/>
          <c:showCatName val="0"/>
          <c:showSerName val="0"/>
          <c:showPercent val="0"/>
          <c:showBubbleSize val="0"/>
        </c:dLbls>
        <c:gapWidth val="150"/>
        <c:axId val="105236352"/>
        <c:axId val="105237888"/>
      </c:barChart>
      <c:catAx>
        <c:axId val="105236352"/>
        <c:scaling>
          <c:orientation val="minMax"/>
        </c:scaling>
        <c:delete val="0"/>
        <c:axPos val="b"/>
        <c:numFmt formatCode="General" sourceLinked="0"/>
        <c:majorTickMark val="out"/>
        <c:minorTickMark val="none"/>
        <c:tickLblPos val="nextTo"/>
        <c:crossAx val="105237888"/>
        <c:crosses val="autoZero"/>
        <c:auto val="1"/>
        <c:lblAlgn val="ctr"/>
        <c:lblOffset val="100"/>
        <c:noMultiLvlLbl val="0"/>
      </c:catAx>
      <c:valAx>
        <c:axId val="105237888"/>
        <c:scaling>
          <c:orientation val="minMax"/>
          <c:max val="50"/>
        </c:scaling>
        <c:delete val="0"/>
        <c:axPos val="l"/>
        <c:title>
          <c:tx>
            <c:rich>
              <a:bodyPr rot="-5400000" vert="horz"/>
              <a:lstStyle/>
              <a:p>
                <a:pPr>
                  <a:defRPr/>
                </a:pPr>
                <a:r>
                  <a:rPr lang="en-GB"/>
                  <a:t>Percent</a:t>
                </a:r>
              </a:p>
            </c:rich>
          </c:tx>
          <c:layout/>
          <c:overlay val="0"/>
        </c:title>
        <c:numFmt formatCode="General" sourceLinked="1"/>
        <c:majorTickMark val="out"/>
        <c:minorTickMark val="none"/>
        <c:tickLblPos val="nextTo"/>
        <c:crossAx val="105236352"/>
        <c:crosses val="autoZero"/>
        <c:crossBetween val="between"/>
      </c:valAx>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550415573053368"/>
          <c:y val="5.0663030166176785E-2"/>
          <c:w val="0.73022115291144163"/>
          <c:h val="0.7579288650835192"/>
        </c:manualLayout>
      </c:layout>
      <c:lineChart>
        <c:grouping val="standard"/>
        <c:varyColors val="0"/>
        <c:ser>
          <c:idx val="0"/>
          <c:order val="0"/>
          <c:tx>
            <c:strRef>
              <c:f>Sheet1!$B$1</c:f>
              <c:strCache>
                <c:ptCount val="1"/>
                <c:pt idx="0">
                  <c:v>Smoker</c:v>
                </c:pt>
              </c:strCache>
            </c:strRef>
          </c:tx>
          <c:spPr>
            <a:ln w="50800">
              <a:solidFill>
                <a:srgbClr val="008000"/>
              </a:solidFill>
            </a:ln>
          </c:spPr>
          <c:marker>
            <c:symbol val="none"/>
          </c:marker>
          <c:cat>
            <c:strRef>
              <c:f>Sheet1!$A$2:$A$15</c:f>
              <c:strCache>
                <c:ptCount val="14"/>
                <c:pt idx="0">
                  <c:v>2011-2</c:v>
                </c:pt>
                <c:pt idx="1">
                  <c:v>2011-3</c:v>
                </c:pt>
                <c:pt idx="2">
                  <c:v>2011-4</c:v>
                </c:pt>
                <c:pt idx="3">
                  <c:v>2012-1</c:v>
                </c:pt>
                <c:pt idx="4">
                  <c:v>2012-2</c:v>
                </c:pt>
                <c:pt idx="5">
                  <c:v>2012-3</c:v>
                </c:pt>
                <c:pt idx="6">
                  <c:v>2012-4</c:v>
                </c:pt>
                <c:pt idx="7">
                  <c:v>2013-1</c:v>
                </c:pt>
                <c:pt idx="8">
                  <c:v>2013-2</c:v>
                </c:pt>
                <c:pt idx="9">
                  <c:v>2013-3</c:v>
                </c:pt>
                <c:pt idx="10">
                  <c:v>2013-4</c:v>
                </c:pt>
                <c:pt idx="11">
                  <c:v>2014-1</c:v>
                </c:pt>
                <c:pt idx="12">
                  <c:v>2014-2</c:v>
                </c:pt>
                <c:pt idx="13">
                  <c:v>2014-3</c:v>
                </c:pt>
              </c:strCache>
            </c:strRef>
          </c:cat>
          <c:val>
            <c:numRef>
              <c:f>Sheet1!$B$2:$B$15</c:f>
              <c:numCache>
                <c:formatCode>General</c:formatCode>
                <c:ptCount val="14"/>
                <c:pt idx="0">
                  <c:v>85.7</c:v>
                </c:pt>
                <c:pt idx="1">
                  <c:v>100</c:v>
                </c:pt>
                <c:pt idx="2">
                  <c:v>95.6</c:v>
                </c:pt>
                <c:pt idx="3">
                  <c:v>96.9</c:v>
                </c:pt>
                <c:pt idx="4">
                  <c:v>87.5</c:v>
                </c:pt>
                <c:pt idx="5">
                  <c:v>87.5</c:v>
                </c:pt>
                <c:pt idx="6">
                  <c:v>92.5</c:v>
                </c:pt>
                <c:pt idx="7">
                  <c:v>86.7</c:v>
                </c:pt>
                <c:pt idx="8">
                  <c:v>88.1</c:v>
                </c:pt>
                <c:pt idx="9">
                  <c:v>88.2</c:v>
                </c:pt>
                <c:pt idx="10">
                  <c:v>92.8</c:v>
                </c:pt>
                <c:pt idx="11">
                  <c:v>84.7</c:v>
                </c:pt>
                <c:pt idx="12">
                  <c:v>85.7</c:v>
                </c:pt>
                <c:pt idx="13">
                  <c:v>90.2</c:v>
                </c:pt>
              </c:numCache>
            </c:numRef>
          </c:val>
          <c:smooth val="0"/>
        </c:ser>
        <c:dLbls>
          <c:showLegendKey val="0"/>
          <c:showVal val="0"/>
          <c:showCatName val="0"/>
          <c:showSerName val="0"/>
          <c:showPercent val="0"/>
          <c:showBubbleSize val="0"/>
        </c:dLbls>
        <c:marker val="1"/>
        <c:smooth val="0"/>
        <c:axId val="106437248"/>
        <c:axId val="106447232"/>
      </c:lineChart>
      <c:catAx>
        <c:axId val="106437248"/>
        <c:scaling>
          <c:orientation val="minMax"/>
        </c:scaling>
        <c:delete val="0"/>
        <c:axPos val="b"/>
        <c:numFmt formatCode="General" sourceLinked="0"/>
        <c:majorTickMark val="out"/>
        <c:minorTickMark val="none"/>
        <c:tickLblPos val="nextTo"/>
        <c:txPr>
          <a:bodyPr/>
          <a:lstStyle/>
          <a:p>
            <a:pPr>
              <a:defRPr sz="1600"/>
            </a:pPr>
            <a:endParaRPr lang="en-US"/>
          </a:p>
        </c:txPr>
        <c:crossAx val="106447232"/>
        <c:crosses val="autoZero"/>
        <c:auto val="1"/>
        <c:lblAlgn val="ctr"/>
        <c:lblOffset val="100"/>
        <c:noMultiLvlLbl val="0"/>
      </c:catAx>
      <c:valAx>
        <c:axId val="106447232"/>
        <c:scaling>
          <c:orientation val="minMax"/>
          <c:max val="100"/>
          <c:min val="0"/>
        </c:scaling>
        <c:delete val="0"/>
        <c:axPos val="l"/>
        <c:title>
          <c:tx>
            <c:rich>
              <a:bodyPr rot="-5400000" vert="horz"/>
              <a:lstStyle/>
              <a:p>
                <a:pPr>
                  <a:defRPr sz="1600" b="0"/>
                </a:pPr>
                <a:r>
                  <a:rPr lang="en-GB" sz="1600" b="0" dirty="0" smtClean="0"/>
                  <a:t>Percent</a:t>
                </a:r>
                <a:endParaRPr lang="en-GB" sz="1600" b="0" dirty="0"/>
              </a:p>
            </c:rich>
          </c:tx>
          <c:layout/>
          <c:overlay val="0"/>
        </c:title>
        <c:numFmt formatCode="General" sourceLinked="1"/>
        <c:majorTickMark val="out"/>
        <c:minorTickMark val="none"/>
        <c:tickLblPos val="nextTo"/>
        <c:crossAx val="106437248"/>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1328193350831146"/>
          <c:y val="4.5050964844387809E-2"/>
          <c:w val="0.68603127734033242"/>
          <c:h val="0.7579288650835192"/>
        </c:manualLayout>
      </c:layout>
      <c:lineChart>
        <c:grouping val="standard"/>
        <c:varyColors val="0"/>
        <c:ser>
          <c:idx val="0"/>
          <c:order val="0"/>
          <c:tx>
            <c:strRef>
              <c:f>Sheet1!$B$1</c:f>
              <c:strCache>
                <c:ptCount val="1"/>
                <c:pt idx="0">
                  <c:v>E-cigs</c:v>
                </c:pt>
              </c:strCache>
            </c:strRef>
          </c:tx>
          <c:spPr>
            <a:ln w="50800">
              <a:solidFill>
                <a:srgbClr val="008000"/>
              </a:solidFill>
            </a:ln>
          </c:spPr>
          <c:marker>
            <c:symbol val="none"/>
          </c:marker>
          <c:cat>
            <c:strRef>
              <c:f>Sheet1!$A$2:$A$15</c:f>
              <c:strCache>
                <c:ptCount val="14"/>
                <c:pt idx="0">
                  <c:v>2011-2</c:v>
                </c:pt>
                <c:pt idx="1">
                  <c:v>2011-3</c:v>
                </c:pt>
                <c:pt idx="2">
                  <c:v>2011-4</c:v>
                </c:pt>
                <c:pt idx="3">
                  <c:v>2012-1</c:v>
                </c:pt>
                <c:pt idx="4">
                  <c:v>2012-2</c:v>
                </c:pt>
                <c:pt idx="5">
                  <c:v>2012-3</c:v>
                </c:pt>
                <c:pt idx="6">
                  <c:v>2012-4</c:v>
                </c:pt>
                <c:pt idx="7">
                  <c:v>2013-1</c:v>
                </c:pt>
                <c:pt idx="8">
                  <c:v>2013-2</c:v>
                </c:pt>
                <c:pt idx="9">
                  <c:v>2013-3</c:v>
                </c:pt>
                <c:pt idx="10">
                  <c:v>2013-4</c:v>
                </c:pt>
                <c:pt idx="11">
                  <c:v>2014-1</c:v>
                </c:pt>
                <c:pt idx="12">
                  <c:v>2014-2</c:v>
                </c:pt>
                <c:pt idx="13">
                  <c:v>2014-3</c:v>
                </c:pt>
              </c:strCache>
            </c:strRef>
          </c:cat>
          <c:val>
            <c:numRef>
              <c:f>Sheet1!$B$2:$B$15</c:f>
              <c:numCache>
                <c:formatCode>General</c:formatCode>
                <c:ptCount val="14"/>
                <c:pt idx="0">
                  <c:v>2.1</c:v>
                </c:pt>
                <c:pt idx="1">
                  <c:v>3.3</c:v>
                </c:pt>
                <c:pt idx="2">
                  <c:v>4</c:v>
                </c:pt>
                <c:pt idx="3">
                  <c:v>5.8</c:v>
                </c:pt>
                <c:pt idx="4">
                  <c:v>6.9</c:v>
                </c:pt>
                <c:pt idx="5">
                  <c:v>7.5</c:v>
                </c:pt>
                <c:pt idx="6">
                  <c:v>11.2</c:v>
                </c:pt>
                <c:pt idx="7">
                  <c:v>15.9</c:v>
                </c:pt>
                <c:pt idx="8">
                  <c:v>15.6</c:v>
                </c:pt>
                <c:pt idx="9">
                  <c:v>20.8</c:v>
                </c:pt>
                <c:pt idx="10">
                  <c:v>20.100000000000001</c:v>
                </c:pt>
                <c:pt idx="11">
                  <c:v>19.899999999999999</c:v>
                </c:pt>
                <c:pt idx="12">
                  <c:v>19.3</c:v>
                </c:pt>
                <c:pt idx="13">
                  <c:v>21.1</c:v>
                </c:pt>
              </c:numCache>
            </c:numRef>
          </c:val>
          <c:smooth val="0"/>
        </c:ser>
        <c:ser>
          <c:idx val="1"/>
          <c:order val="1"/>
          <c:tx>
            <c:strRef>
              <c:f>Sheet1!$C$1</c:f>
              <c:strCache>
                <c:ptCount val="1"/>
                <c:pt idx="0">
                  <c:v>NRT</c:v>
                </c:pt>
              </c:strCache>
            </c:strRef>
          </c:tx>
          <c:spPr>
            <a:ln w="50800"/>
          </c:spPr>
          <c:marker>
            <c:symbol val="none"/>
          </c:marker>
          <c:cat>
            <c:strRef>
              <c:f>Sheet1!$A$2:$A$15</c:f>
              <c:strCache>
                <c:ptCount val="14"/>
                <c:pt idx="0">
                  <c:v>2011-2</c:v>
                </c:pt>
                <c:pt idx="1">
                  <c:v>2011-3</c:v>
                </c:pt>
                <c:pt idx="2">
                  <c:v>2011-4</c:v>
                </c:pt>
                <c:pt idx="3">
                  <c:v>2012-1</c:v>
                </c:pt>
                <c:pt idx="4">
                  <c:v>2012-2</c:v>
                </c:pt>
                <c:pt idx="5">
                  <c:v>2012-3</c:v>
                </c:pt>
                <c:pt idx="6">
                  <c:v>2012-4</c:v>
                </c:pt>
                <c:pt idx="7">
                  <c:v>2013-1</c:v>
                </c:pt>
                <c:pt idx="8">
                  <c:v>2013-2</c:v>
                </c:pt>
                <c:pt idx="9">
                  <c:v>2013-3</c:v>
                </c:pt>
                <c:pt idx="10">
                  <c:v>2013-4</c:v>
                </c:pt>
                <c:pt idx="11">
                  <c:v>2014-1</c:v>
                </c:pt>
                <c:pt idx="12">
                  <c:v>2014-2</c:v>
                </c:pt>
                <c:pt idx="13">
                  <c:v>2014-3</c:v>
                </c:pt>
              </c:strCache>
            </c:strRef>
          </c:cat>
          <c:val>
            <c:numRef>
              <c:f>Sheet1!$C$2:$C$15</c:f>
              <c:numCache>
                <c:formatCode>General</c:formatCode>
                <c:ptCount val="14"/>
                <c:pt idx="0">
                  <c:v>17.399999999999999</c:v>
                </c:pt>
                <c:pt idx="1">
                  <c:v>15</c:v>
                </c:pt>
                <c:pt idx="2">
                  <c:v>14.8</c:v>
                </c:pt>
                <c:pt idx="3">
                  <c:v>13.2</c:v>
                </c:pt>
                <c:pt idx="4">
                  <c:v>13.3</c:v>
                </c:pt>
                <c:pt idx="5">
                  <c:v>14.1</c:v>
                </c:pt>
                <c:pt idx="6">
                  <c:v>14.9</c:v>
                </c:pt>
                <c:pt idx="7">
                  <c:v>14</c:v>
                </c:pt>
                <c:pt idx="8">
                  <c:v>15.3</c:v>
                </c:pt>
                <c:pt idx="9">
                  <c:v>17.899999999999999</c:v>
                </c:pt>
                <c:pt idx="10">
                  <c:v>12.7</c:v>
                </c:pt>
                <c:pt idx="11">
                  <c:v>12.5</c:v>
                </c:pt>
                <c:pt idx="12">
                  <c:v>12.1</c:v>
                </c:pt>
                <c:pt idx="13">
                  <c:v>11.1</c:v>
                </c:pt>
              </c:numCache>
            </c:numRef>
          </c:val>
          <c:smooth val="0"/>
        </c:ser>
        <c:ser>
          <c:idx val="2"/>
          <c:order val="2"/>
          <c:tx>
            <c:strRef>
              <c:f>Sheet1!$D$1</c:f>
              <c:strCache>
                <c:ptCount val="1"/>
                <c:pt idx="0">
                  <c:v>All nicotine</c:v>
                </c:pt>
              </c:strCache>
            </c:strRef>
          </c:tx>
          <c:spPr>
            <a:ln w="50800">
              <a:solidFill>
                <a:srgbClr val="FF0000"/>
              </a:solidFill>
            </a:ln>
          </c:spPr>
          <c:marker>
            <c:symbol val="none"/>
          </c:marker>
          <c:cat>
            <c:strRef>
              <c:f>Sheet1!$A$2:$A$15</c:f>
              <c:strCache>
                <c:ptCount val="14"/>
                <c:pt idx="0">
                  <c:v>2011-2</c:v>
                </c:pt>
                <c:pt idx="1">
                  <c:v>2011-3</c:v>
                </c:pt>
                <c:pt idx="2">
                  <c:v>2011-4</c:v>
                </c:pt>
                <c:pt idx="3">
                  <c:v>2012-1</c:v>
                </c:pt>
                <c:pt idx="4">
                  <c:v>2012-2</c:v>
                </c:pt>
                <c:pt idx="5">
                  <c:v>2012-3</c:v>
                </c:pt>
                <c:pt idx="6">
                  <c:v>2012-4</c:v>
                </c:pt>
                <c:pt idx="7">
                  <c:v>2013-1</c:v>
                </c:pt>
                <c:pt idx="8">
                  <c:v>2013-2</c:v>
                </c:pt>
                <c:pt idx="9">
                  <c:v>2013-3</c:v>
                </c:pt>
                <c:pt idx="10">
                  <c:v>2013-4</c:v>
                </c:pt>
                <c:pt idx="11">
                  <c:v>2014-1</c:v>
                </c:pt>
                <c:pt idx="12">
                  <c:v>2014-2</c:v>
                </c:pt>
                <c:pt idx="13">
                  <c:v>2014-3</c:v>
                </c:pt>
              </c:strCache>
            </c:strRef>
          </c:cat>
          <c:val>
            <c:numRef>
              <c:f>Sheet1!$D$2:$D$15</c:f>
              <c:numCache>
                <c:formatCode>General</c:formatCode>
                <c:ptCount val="14"/>
                <c:pt idx="0">
                  <c:v>19.100000000000001</c:v>
                </c:pt>
                <c:pt idx="1">
                  <c:v>17</c:v>
                </c:pt>
                <c:pt idx="2">
                  <c:v>17.7</c:v>
                </c:pt>
                <c:pt idx="3">
                  <c:v>18.5</c:v>
                </c:pt>
                <c:pt idx="4">
                  <c:v>18.5</c:v>
                </c:pt>
                <c:pt idx="5">
                  <c:v>20.5</c:v>
                </c:pt>
                <c:pt idx="6">
                  <c:v>23.2</c:v>
                </c:pt>
                <c:pt idx="7">
                  <c:v>27.8</c:v>
                </c:pt>
                <c:pt idx="8">
                  <c:v>27.3</c:v>
                </c:pt>
                <c:pt idx="9">
                  <c:v>33.299999999999997</c:v>
                </c:pt>
                <c:pt idx="10">
                  <c:v>28.9</c:v>
                </c:pt>
                <c:pt idx="11">
                  <c:v>29</c:v>
                </c:pt>
                <c:pt idx="12">
                  <c:v>28.1</c:v>
                </c:pt>
                <c:pt idx="13">
                  <c:v>29</c:v>
                </c:pt>
              </c:numCache>
            </c:numRef>
          </c:val>
          <c:smooth val="0"/>
        </c:ser>
        <c:dLbls>
          <c:showLegendKey val="0"/>
          <c:showVal val="0"/>
          <c:showCatName val="0"/>
          <c:showSerName val="0"/>
          <c:showPercent val="0"/>
          <c:showBubbleSize val="0"/>
        </c:dLbls>
        <c:marker val="1"/>
        <c:smooth val="0"/>
        <c:axId val="106476288"/>
        <c:axId val="106477824"/>
      </c:lineChart>
      <c:catAx>
        <c:axId val="106476288"/>
        <c:scaling>
          <c:orientation val="minMax"/>
        </c:scaling>
        <c:delete val="0"/>
        <c:axPos val="b"/>
        <c:numFmt formatCode="General" sourceLinked="0"/>
        <c:majorTickMark val="out"/>
        <c:minorTickMark val="none"/>
        <c:tickLblPos val="nextTo"/>
        <c:txPr>
          <a:bodyPr/>
          <a:lstStyle/>
          <a:p>
            <a:pPr>
              <a:defRPr sz="1600"/>
            </a:pPr>
            <a:endParaRPr lang="en-US"/>
          </a:p>
        </c:txPr>
        <c:crossAx val="106477824"/>
        <c:crosses val="autoZero"/>
        <c:auto val="1"/>
        <c:lblAlgn val="ctr"/>
        <c:lblOffset val="100"/>
        <c:noMultiLvlLbl val="0"/>
      </c:catAx>
      <c:valAx>
        <c:axId val="106477824"/>
        <c:scaling>
          <c:orientation val="minMax"/>
          <c:max val="50"/>
        </c:scaling>
        <c:delete val="0"/>
        <c:axPos val="l"/>
        <c:title>
          <c:tx>
            <c:rich>
              <a:bodyPr rot="-5400000" vert="horz"/>
              <a:lstStyle/>
              <a:p>
                <a:pPr>
                  <a:defRPr sz="1600" b="0"/>
                </a:pPr>
                <a:r>
                  <a:rPr lang="en-GB" sz="1600" b="0" dirty="0" err="1" smtClean="0"/>
                  <a:t>Percent</a:t>
                </a:r>
                <a:r>
                  <a:rPr lang="en-GB" sz="1600" b="0" baseline="0" dirty="0" smtClean="0"/>
                  <a:t> of smokers </a:t>
                </a:r>
                <a:endParaRPr lang="en-GB" sz="1600" b="0" dirty="0"/>
              </a:p>
            </c:rich>
          </c:tx>
          <c:layout>
            <c:manualLayout>
              <c:xMode val="edge"/>
              <c:yMode val="edge"/>
              <c:x val="1.5432098765432098E-2"/>
              <c:y val="0.24642159027813529"/>
            </c:manualLayout>
          </c:layout>
          <c:overlay val="0"/>
        </c:title>
        <c:numFmt formatCode="General" sourceLinked="1"/>
        <c:majorTickMark val="out"/>
        <c:minorTickMark val="none"/>
        <c:tickLblPos val="nextTo"/>
        <c:crossAx val="106476288"/>
        <c:crosses val="autoZero"/>
        <c:crossBetween val="between"/>
      </c:valAx>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2131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pitchFamily="34" charset="0"/>
              </a:defRPr>
            </a:lvl1pPr>
          </a:lstStyle>
          <a:p>
            <a:pPr>
              <a:defRPr/>
            </a:pPr>
            <a:endParaRPr lang="en-US"/>
          </a:p>
        </p:txBody>
      </p:sp>
      <p:sp>
        <p:nvSpPr>
          <p:cNvPr id="1421315"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pitchFamily="34" charset="0"/>
              </a:defRPr>
            </a:lvl1pPr>
          </a:lstStyle>
          <a:p>
            <a:pPr>
              <a:defRPr/>
            </a:pPr>
            <a:endParaRPr lang="en-US"/>
          </a:p>
        </p:txBody>
      </p:sp>
      <p:sp>
        <p:nvSpPr>
          <p:cNvPr id="1421316"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pitchFamily="34" charset="0"/>
              </a:defRPr>
            </a:lvl1pPr>
          </a:lstStyle>
          <a:p>
            <a:pPr>
              <a:defRPr/>
            </a:pPr>
            <a:endParaRPr lang="en-US"/>
          </a:p>
        </p:txBody>
      </p:sp>
      <p:sp>
        <p:nvSpPr>
          <p:cNvPr id="1421317"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pitchFamily="34" charset="0"/>
              </a:defRPr>
            </a:lvl1pPr>
          </a:lstStyle>
          <a:p>
            <a:pPr>
              <a:defRPr/>
            </a:pPr>
            <a:fld id="{C047E075-DE2E-453F-941C-2C489D96DF43}" type="slidenum">
              <a:rPr lang="en-US"/>
              <a:pPr>
                <a:defRPr/>
              </a:pPr>
              <a:t>‹#›</a:t>
            </a:fld>
            <a:endParaRPr lang="en-US"/>
          </a:p>
        </p:txBody>
      </p:sp>
    </p:spTree>
    <p:extLst>
      <p:ext uri="{BB962C8B-B14F-4D97-AF65-F5344CB8AC3E}">
        <p14:creationId xmlns:p14="http://schemas.microsoft.com/office/powerpoint/2010/main" val="16102299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pitchFamily="34" charset="0"/>
              </a:defRPr>
            </a:lvl1pPr>
          </a:lstStyle>
          <a:p>
            <a:pPr>
              <a:defRPr/>
            </a:pPr>
            <a:endParaRPr lang="en-US"/>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pitchFamily="34" charset="0"/>
              </a:defRPr>
            </a:lvl1pPr>
          </a:lstStyle>
          <a:p>
            <a:pPr>
              <a:defRPr/>
            </a:pPr>
            <a:endParaRPr lang="en-US"/>
          </a:p>
        </p:txBody>
      </p:sp>
      <p:sp>
        <p:nvSpPr>
          <p:cNvPr id="819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pitchFamily="34" charset="0"/>
              </a:defRPr>
            </a:lvl1pPr>
          </a:lstStyle>
          <a:p>
            <a:pPr>
              <a:defRPr/>
            </a:pPr>
            <a:endParaRPr 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pitchFamily="34" charset="0"/>
              </a:defRPr>
            </a:lvl1pPr>
          </a:lstStyle>
          <a:p>
            <a:pPr>
              <a:defRPr/>
            </a:pPr>
            <a:fld id="{2A7EF6A1-BFE9-4177-AC22-11609F51329B}" type="slidenum">
              <a:rPr lang="en-US"/>
              <a:pPr>
                <a:defRPr/>
              </a:pPr>
              <a:t>‹#›</a:t>
            </a:fld>
            <a:endParaRPr lang="en-US"/>
          </a:p>
        </p:txBody>
      </p:sp>
    </p:spTree>
    <p:extLst>
      <p:ext uri="{BB962C8B-B14F-4D97-AF65-F5344CB8AC3E}">
        <p14:creationId xmlns:p14="http://schemas.microsoft.com/office/powerpoint/2010/main" val="28168270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15183876-D9A2-49AA-818F-6760A1664EA4}" type="slidenum">
              <a:rPr lang="en-US" altLang="en-US" smtClean="0"/>
              <a:pPr eaLnBrk="1" hangingPunct="1"/>
              <a:t>1</a:t>
            </a:fld>
            <a:endParaRPr lang="en-US" altLang="en-US" smtClean="0"/>
          </a:p>
        </p:txBody>
      </p:sp>
      <p:sp>
        <p:nvSpPr>
          <p:cNvPr id="9219" name="Rectangle 2"/>
          <p:cNvSpPr>
            <a:spLocks noGrp="1" noRot="1" noChangeAspect="1" noChangeArrowheads="1" noTextEdit="1"/>
          </p:cNvSpPr>
          <p:nvPr>
            <p:ph type="sldImg"/>
          </p:nvPr>
        </p:nvSpPr>
        <p:spPr>
          <a:ln/>
        </p:spPr>
      </p:sp>
      <p:sp>
        <p:nvSpPr>
          <p:cNvPr id="9220" name="Rectangle 3"/>
          <p:cNvSpPr>
            <a:spLocks noGrp="1" noChangeArrowheads="1"/>
          </p:cNvSpPr>
          <p:nvPr>
            <p:ph type="body" idx="1"/>
          </p:nvPr>
        </p:nvSpPr>
        <p:spPr>
          <a:noFill/>
        </p:spPr>
        <p:txBody>
          <a:bodyPr/>
          <a:lstStyle/>
          <a:p>
            <a:pPr eaLnBrk="1" hangingPunct="1"/>
            <a:r>
              <a:rPr lang="en-GB" altLang="en-US" dirty="0" smtClean="0">
                <a:latin typeface="Arial" charset="0"/>
              </a:rPr>
              <a:t>Thanks…Following on from Lynne’s excellent presentation and description</a:t>
            </a:r>
            <a:r>
              <a:rPr lang="en-GB" altLang="en-US" baseline="0" dirty="0" smtClean="0">
                <a:latin typeface="Arial" charset="0"/>
              </a:rPr>
              <a:t> of</a:t>
            </a:r>
            <a:r>
              <a:rPr lang="en-GB" altLang="en-US" dirty="0" smtClean="0">
                <a:latin typeface="Arial" charset="0"/>
              </a:rPr>
              <a:t> </a:t>
            </a:r>
            <a:r>
              <a:rPr lang="en-GB" altLang="en-US" baseline="0" dirty="0" smtClean="0">
                <a:latin typeface="Arial" charset="0"/>
              </a:rPr>
              <a:t>some of the limitations of RCTs for studying e-cigarettes, my talk will focus on </a:t>
            </a:r>
            <a:r>
              <a:rPr lang="en-GB" altLang="en-US" dirty="0" smtClean="0">
                <a:latin typeface="Arial" charset="0"/>
              </a:rPr>
              <a:t>the ‘real-world’ use of e-cigarettes</a:t>
            </a:r>
            <a:r>
              <a:rPr lang="en-GB" altLang="en-US" baseline="0" dirty="0" smtClean="0">
                <a:latin typeface="Arial" charset="0"/>
              </a:rPr>
              <a:t> in England based on the latest data from a national surveillance programme of smoking and cessation trends called the STS. Before starting I’d like to acknowledge my co-authors, and particularly Robert West, as we’ve worked together very closely on analysing and producing the trends I’ll be presenting today.</a:t>
            </a:r>
            <a:endParaRPr lang="en-GB" altLang="en-US" dirty="0" smtClean="0">
              <a:latin typeface="Arial" charset="0"/>
            </a:endParaRPr>
          </a:p>
        </p:txBody>
      </p:sp>
    </p:spTree>
    <p:extLst>
      <p:ext uri="{BB962C8B-B14F-4D97-AF65-F5344CB8AC3E}">
        <p14:creationId xmlns:p14="http://schemas.microsoft.com/office/powerpoint/2010/main" val="2434092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aseline="0" dirty="0" smtClean="0"/>
              <a:t>and iii) to try and account and focus on whether an e-cigarette was used as part of a quit attempt specifically. Use of e-cigarettes for other reasons will be important to assessing their overall public health benefit but must be considered separately from assessments of their effectiveness as a cessation aid.</a:t>
            </a:r>
          </a:p>
          <a:p>
            <a:endParaRPr lang="en-GB" baseline="0" dirty="0" smtClean="0"/>
          </a:p>
          <a:p>
            <a:endParaRPr lang="en-GB" baseline="0" dirty="0" smtClean="0"/>
          </a:p>
          <a:p>
            <a:endParaRPr lang="en-GB" dirty="0" smtClean="0"/>
          </a:p>
          <a:p>
            <a:r>
              <a:rPr lang="en-GB" dirty="0" smtClean="0"/>
              <a:t>{</a:t>
            </a:r>
          </a:p>
          <a:p>
            <a:r>
              <a:rPr lang="en-GB" dirty="0" smtClean="0"/>
              <a:t>We have answered similar research questions</a:t>
            </a:r>
            <a:endParaRPr lang="en-GB" dirty="0"/>
          </a:p>
        </p:txBody>
      </p:sp>
      <p:sp>
        <p:nvSpPr>
          <p:cNvPr id="4" name="Slide Number Placeholder 3"/>
          <p:cNvSpPr>
            <a:spLocks noGrp="1"/>
          </p:cNvSpPr>
          <p:nvPr>
            <p:ph type="sldNum" sz="quarter" idx="10"/>
          </p:nvPr>
        </p:nvSpPr>
        <p:spPr/>
        <p:txBody>
          <a:bodyPr/>
          <a:lstStyle/>
          <a:p>
            <a:pPr>
              <a:defRPr/>
            </a:pPr>
            <a:fld id="{2A7EF6A1-BFE9-4177-AC22-11609F51329B}" type="slidenum">
              <a:rPr lang="en-US" smtClean="0"/>
              <a:pPr>
                <a:defRPr/>
              </a:pPr>
              <a:t>10</a:t>
            </a:fld>
            <a:endParaRPr lang="en-US"/>
          </a:p>
        </p:txBody>
      </p:sp>
    </p:spTree>
    <p:extLst>
      <p:ext uri="{BB962C8B-B14F-4D97-AF65-F5344CB8AC3E}">
        <p14:creationId xmlns:p14="http://schemas.microsoft.com/office/powerpoint/2010/main" val="24721701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a:ln/>
        </p:spPr>
      </p:sp>
      <p:sp>
        <p:nvSpPr>
          <p:cNvPr id="41987" name="Notes Placeholder 2"/>
          <p:cNvSpPr>
            <a:spLocks noGrp="1"/>
          </p:cNvSpPr>
          <p:nvPr>
            <p:ph type="body" idx="1"/>
          </p:nvPr>
        </p:nvSpPr>
        <p:spPr>
          <a:noFill/>
        </p:spPr>
        <p:txBody>
          <a:bodyPr/>
          <a:lstStyle/>
          <a:p>
            <a:r>
              <a:rPr lang="en-GB" sz="1200" kern="1200" baseline="0" dirty="0" smtClean="0">
                <a:solidFill>
                  <a:schemeClr val="tx1"/>
                </a:solidFill>
                <a:effectLst/>
                <a:latin typeface="Arial" charset="0"/>
                <a:ea typeface="+mn-ea"/>
                <a:cs typeface="+mn-cs"/>
              </a:rPr>
              <a:t>For this study we used data from Robert West’s STS. The STS </a:t>
            </a:r>
            <a:r>
              <a:rPr lang="en-GB" sz="1200" kern="1200" dirty="0" smtClean="0">
                <a:solidFill>
                  <a:schemeClr val="tx1"/>
                </a:solidFill>
                <a:effectLst/>
                <a:latin typeface="Arial" charset="0"/>
                <a:ea typeface="+mn-ea"/>
                <a:cs typeface="+mn-cs"/>
              </a:rPr>
              <a:t>is an</a:t>
            </a:r>
            <a:r>
              <a:rPr lang="en-GB" sz="1200" kern="1200" baseline="0" dirty="0" smtClean="0">
                <a:solidFill>
                  <a:schemeClr val="tx1"/>
                </a:solidFill>
                <a:effectLst/>
                <a:latin typeface="Arial" charset="0"/>
                <a:ea typeface="+mn-ea"/>
                <a:cs typeface="+mn-cs"/>
              </a:rPr>
              <a:t> ongoing, national </a:t>
            </a:r>
            <a:r>
              <a:rPr lang="en-GB" sz="1200" kern="1200" dirty="0" smtClean="0">
                <a:solidFill>
                  <a:schemeClr val="tx1"/>
                </a:solidFill>
                <a:effectLst/>
                <a:latin typeface="Arial" charset="0"/>
                <a:ea typeface="+mn-ea"/>
                <a:cs typeface="+mn-cs"/>
              </a:rPr>
              <a:t>surveillance programme in England that has</a:t>
            </a:r>
            <a:r>
              <a:rPr lang="en-GB" sz="1200" kern="1200" baseline="0" dirty="0" smtClean="0">
                <a:solidFill>
                  <a:schemeClr val="tx1"/>
                </a:solidFill>
                <a:effectLst/>
                <a:latin typeface="Arial" charset="0"/>
                <a:ea typeface="+mn-ea"/>
                <a:cs typeface="+mn-cs"/>
              </a:rPr>
              <a:t> now surveyed over 170,000 people about their smoking since 2006, and since 2009, has </a:t>
            </a:r>
            <a:r>
              <a:rPr lang="en-GB" sz="1200" kern="1200" dirty="0" smtClean="0">
                <a:solidFill>
                  <a:schemeClr val="tx1"/>
                </a:solidFill>
                <a:effectLst/>
                <a:latin typeface="Arial" charset="0"/>
                <a:ea typeface="+mn-ea"/>
                <a:cs typeface="+mn-cs"/>
              </a:rPr>
              <a:t>been monitoring the use of e-cigarettes specifically as an aid to cessation. The </a:t>
            </a:r>
            <a:r>
              <a:rPr lang="en-GB" baseline="0" dirty="0" smtClean="0"/>
              <a:t>study involves </a:t>
            </a:r>
            <a:r>
              <a:rPr lang="en-GB" dirty="0" smtClean="0"/>
              <a:t>a series of</a:t>
            </a:r>
            <a:r>
              <a:rPr lang="en-GB" baseline="0" dirty="0" smtClean="0"/>
              <a:t> monthly cross-sectional household…</a:t>
            </a:r>
            <a:r>
              <a:rPr lang="en-GB" sz="1200" dirty="0" smtClean="0"/>
              <a:t>Each month a new sample of ~ 1800 adults selected by random location sampling</a:t>
            </a:r>
            <a:r>
              <a:rPr lang="en-GB" sz="1200" baseline="0" dirty="0" smtClean="0"/>
              <a:t> </a:t>
            </a:r>
            <a:r>
              <a:rPr lang="en-GB" sz="1200" dirty="0" smtClean="0"/>
              <a:t>completes </a:t>
            </a:r>
            <a:r>
              <a:rPr lang="en-GB" sz="1200" baseline="0" dirty="0" smtClean="0"/>
              <a:t>a computer-assisted survey with a trained interviewer that includes a range of questions about their smoking and quitting behaviour, and socio-demographic background.</a:t>
            </a:r>
          </a:p>
          <a:p>
            <a:endParaRPr lang="en-GB" sz="1200" baseline="0" dirty="0" smtClean="0"/>
          </a:p>
          <a:p>
            <a:endParaRPr lang="en-GB" sz="1200" baseline="0" dirty="0" smtClean="0"/>
          </a:p>
          <a:p>
            <a:r>
              <a:rPr lang="en-GB" sz="1200" baseline="0" dirty="0" smtClean="0"/>
              <a:t>The m</a:t>
            </a:r>
            <a:r>
              <a:rPr lang="en-GB" sz="1200" dirty="0" smtClean="0"/>
              <a:t>ethods are available in more detail in</a:t>
            </a:r>
            <a:r>
              <a:rPr lang="en-GB" sz="1200" baseline="0" dirty="0" smtClean="0"/>
              <a:t> an open access paper by Jenny Fidler, </a:t>
            </a:r>
            <a:r>
              <a:rPr lang="en-GB" sz="1200" dirty="0" smtClean="0"/>
              <a:t>and have been shown to result in a sample that is nationally representative</a:t>
            </a:r>
          </a:p>
          <a:p>
            <a:endParaRPr lang="en-GB" sz="120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GB" dirty="0" smtClean="0"/>
              <a:t>[ - Bullet - </a:t>
            </a:r>
            <a:r>
              <a:rPr lang="en-GB" sz="1200" dirty="0" smtClean="0"/>
              <a:t>Compare success rates of e-cig only users with NRT-OTC only or unaided quitters while adjusting for confounders</a:t>
            </a:r>
          </a:p>
          <a:p>
            <a:pPr marL="0" marR="0" indent="0" algn="l" defTabSz="914400" rtl="0" eaLnBrk="0" fontAlgn="base" latinLnBrk="0" hangingPunct="0">
              <a:lnSpc>
                <a:spcPct val="100000"/>
              </a:lnSpc>
              <a:spcBef>
                <a:spcPct val="30000"/>
              </a:spcBef>
              <a:spcAft>
                <a:spcPct val="0"/>
              </a:spcAft>
              <a:buClrTx/>
              <a:buSzTx/>
              <a:buFontTx/>
              <a:buNone/>
              <a:tabLst/>
              <a:defRPr/>
            </a:pPr>
            <a:endParaRPr lang="en-GB" sz="120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GB" dirty="0" smtClean="0"/>
              <a:t>We used data gathered</a:t>
            </a:r>
            <a:r>
              <a:rPr lang="en-GB" baseline="0" dirty="0" smtClean="0"/>
              <a:t> during these surveys to estimate </a:t>
            </a:r>
            <a:r>
              <a:rPr lang="en-GB" dirty="0" smtClean="0"/>
              <a:t>the real-world effectiveness of e-cigarettes by</a:t>
            </a:r>
            <a:r>
              <a:rPr lang="en-GB" baseline="0" dirty="0" smtClean="0"/>
              <a:t> </a:t>
            </a:r>
            <a:r>
              <a:rPr lang="en-GB" dirty="0" smtClean="0"/>
              <a:t>comparing the self-reported abstinence rates of smokers who used e-cigarettes only with those who used NRT bought over-the-counter only or who made an unaided attempt, while adjusting for a wide range of key potential confounders.]</a:t>
            </a:r>
          </a:p>
          <a:p>
            <a:r>
              <a:rPr lang="en-GB" dirty="0" smtClean="0"/>
              <a:t>&gt;</a:t>
            </a:r>
          </a:p>
          <a:p>
            <a:r>
              <a:rPr lang="en-GB" dirty="0" smtClean="0"/>
              <a:t>The surveys, run on behalf of the research team by IPSOS MORI, involve a random location sampling design.</a:t>
            </a:r>
            <a:r>
              <a:rPr lang="en-GB" baseline="0" dirty="0" smtClean="0"/>
              <a:t> </a:t>
            </a:r>
            <a:endParaRPr lang="en-GB" dirty="0" smtClean="0"/>
          </a:p>
          <a:p>
            <a:endParaRPr lang="en-GB" dirty="0" smtClean="0"/>
          </a:p>
          <a:p>
            <a:r>
              <a:rPr lang="en-GB" dirty="0" smtClean="0"/>
              <a:t>Grouped output areas (containing 300 households) stratified by ACORN characteristics (a geodemographic segmentation of the UK population based on a range of characteristics as measured in the census and other survey sources) and region were selected randomly. Face-to-face computer-assisted interviews by trained interviewers were then carried out with one member per household, until sample quotas relating to gender, parttime working and age were met (i.e. taking into account the probability of being at home).</a:t>
            </a:r>
          </a:p>
          <a:p>
            <a:endParaRPr lang="en-GB" dirty="0" smtClean="0"/>
          </a:p>
          <a:p>
            <a:r>
              <a:rPr lang="en-GB" sz="1200" kern="1200" dirty="0" smtClean="0">
                <a:solidFill>
                  <a:schemeClr val="tx1"/>
                </a:solidFill>
                <a:effectLst/>
                <a:latin typeface="Arial" charset="0"/>
                <a:ea typeface="+mn-ea"/>
                <a:cs typeface="+mn-cs"/>
              </a:rPr>
              <a:t>We have also</a:t>
            </a:r>
            <a:r>
              <a:rPr lang="en-GB" sz="1200" kern="1200" baseline="0" dirty="0" smtClean="0">
                <a:solidFill>
                  <a:schemeClr val="tx1"/>
                </a:solidFill>
                <a:effectLst/>
                <a:latin typeface="Arial" charset="0"/>
                <a:ea typeface="+mn-ea"/>
                <a:cs typeface="+mn-cs"/>
              </a:rPr>
              <a:t> already </a:t>
            </a:r>
            <a:r>
              <a:rPr lang="en-GB" sz="1200" kern="1200" dirty="0" smtClean="0">
                <a:solidFill>
                  <a:schemeClr val="tx1"/>
                </a:solidFill>
                <a:effectLst/>
                <a:latin typeface="Arial" charset="0"/>
                <a:ea typeface="+mn-ea"/>
                <a:cs typeface="+mn-cs"/>
              </a:rPr>
              <a:t>used the survey to assess comparative</a:t>
            </a:r>
            <a:r>
              <a:rPr lang="en-GB" sz="1200" kern="1200" baseline="0" dirty="0" smtClean="0">
                <a:solidFill>
                  <a:schemeClr val="tx1"/>
                </a:solidFill>
                <a:effectLst/>
                <a:latin typeface="Arial" charset="0"/>
                <a:ea typeface="+mn-ea"/>
                <a:cs typeface="+mn-cs"/>
              </a:rPr>
              <a:t> </a:t>
            </a:r>
            <a:r>
              <a:rPr lang="en-GB" sz="1200" kern="1200" dirty="0" smtClean="0">
                <a:solidFill>
                  <a:schemeClr val="tx1"/>
                </a:solidFill>
                <a:effectLst/>
                <a:latin typeface="Arial" charset="0"/>
                <a:ea typeface="+mn-ea"/>
                <a:cs typeface="+mn-cs"/>
              </a:rPr>
              <a:t>real-world effectiveness of other cessation treatments whereby we simply compare the self-reported success rates of smokers trying to quit using different methods while </a:t>
            </a:r>
            <a:r>
              <a:rPr lang="en-GB" sz="1200" kern="1200" dirty="0" err="1" smtClean="0">
                <a:solidFill>
                  <a:schemeClr val="tx1"/>
                </a:solidFill>
                <a:effectLst/>
                <a:latin typeface="Arial" charset="0"/>
                <a:ea typeface="+mn-ea"/>
                <a:cs typeface="+mn-cs"/>
              </a:rPr>
              <a:t>adjustong</a:t>
            </a:r>
            <a:r>
              <a:rPr lang="en-GB" sz="1200" kern="1200" dirty="0" smtClean="0">
                <a:solidFill>
                  <a:schemeClr val="tx1"/>
                </a:solidFill>
                <a:effectLst/>
                <a:latin typeface="Arial" charset="0"/>
                <a:ea typeface="+mn-ea"/>
                <a:cs typeface="+mn-cs"/>
              </a:rPr>
              <a:t> for a range of confounds</a:t>
            </a:r>
            <a:r>
              <a:rPr lang="en-GB" sz="1200" kern="1200" baseline="0" dirty="0" smtClean="0">
                <a:solidFill>
                  <a:schemeClr val="tx1"/>
                </a:solidFill>
                <a:effectLst/>
                <a:latin typeface="Arial" charset="0"/>
                <a:ea typeface="+mn-ea"/>
                <a:cs typeface="+mn-cs"/>
              </a:rPr>
              <a:t>. Using this method, we’ve been able to detect and replicate several RCT effects in large general population samples – such as the superiority of </a:t>
            </a:r>
            <a:r>
              <a:rPr lang="en-GB" sz="1200" kern="1200" baseline="0" dirty="0" err="1" smtClean="0">
                <a:solidFill>
                  <a:schemeClr val="tx1"/>
                </a:solidFill>
                <a:effectLst/>
                <a:latin typeface="Arial" charset="0"/>
                <a:ea typeface="+mn-ea"/>
                <a:cs typeface="+mn-cs"/>
              </a:rPr>
              <a:t>presciption</a:t>
            </a:r>
            <a:r>
              <a:rPr lang="en-GB" sz="1200" kern="1200" baseline="0" dirty="0" smtClean="0">
                <a:solidFill>
                  <a:schemeClr val="tx1"/>
                </a:solidFill>
                <a:effectLst/>
                <a:latin typeface="Arial" charset="0"/>
                <a:ea typeface="+mn-ea"/>
                <a:cs typeface="+mn-cs"/>
              </a:rPr>
              <a:t> medication combined behavioural support compared with all other treatment.</a:t>
            </a:r>
            <a:endParaRPr lang="en-GB" dirty="0" smtClean="0"/>
          </a:p>
        </p:txBody>
      </p:sp>
      <p:sp>
        <p:nvSpPr>
          <p:cNvPr id="41988" name="Slide Number Placeholder 3"/>
          <p:cNvSpPr>
            <a:spLocks noGrp="1"/>
          </p:cNvSpPr>
          <p:nvPr>
            <p:ph type="sldNum" sz="quarter" idx="5"/>
          </p:nvPr>
        </p:nvSpPr>
        <p:spPr>
          <a:noFill/>
        </p:spPr>
        <p:txBody>
          <a:bodyPr/>
          <a:lstStyle>
            <a:lvl1pPr defTabSz="904875" eaLnBrk="0" hangingPunct="0">
              <a:defRPr>
                <a:solidFill>
                  <a:schemeClr val="tx1"/>
                </a:solidFill>
                <a:latin typeface="Arial" charset="0"/>
              </a:defRPr>
            </a:lvl1pPr>
            <a:lvl2pPr marL="742950" indent="-285750" defTabSz="904875" eaLnBrk="0" hangingPunct="0">
              <a:defRPr>
                <a:solidFill>
                  <a:schemeClr val="tx1"/>
                </a:solidFill>
                <a:latin typeface="Arial" charset="0"/>
              </a:defRPr>
            </a:lvl2pPr>
            <a:lvl3pPr marL="1143000" indent="-228600" defTabSz="904875" eaLnBrk="0" hangingPunct="0">
              <a:defRPr>
                <a:solidFill>
                  <a:schemeClr val="tx1"/>
                </a:solidFill>
                <a:latin typeface="Arial" charset="0"/>
              </a:defRPr>
            </a:lvl3pPr>
            <a:lvl4pPr marL="1600200" indent="-228600" defTabSz="904875" eaLnBrk="0" hangingPunct="0">
              <a:defRPr>
                <a:solidFill>
                  <a:schemeClr val="tx1"/>
                </a:solidFill>
                <a:latin typeface="Arial" charset="0"/>
              </a:defRPr>
            </a:lvl4pPr>
            <a:lvl5pPr marL="2057400" indent="-228600" defTabSz="904875" eaLnBrk="0" hangingPunct="0">
              <a:defRPr>
                <a:solidFill>
                  <a:schemeClr val="tx1"/>
                </a:solidFill>
                <a:latin typeface="Arial" charset="0"/>
              </a:defRPr>
            </a:lvl5pPr>
            <a:lvl6pPr marL="2514600" indent="-228600" defTabSz="904875" eaLnBrk="0" fontAlgn="base" hangingPunct="0">
              <a:spcBef>
                <a:spcPct val="0"/>
              </a:spcBef>
              <a:spcAft>
                <a:spcPct val="0"/>
              </a:spcAft>
              <a:defRPr>
                <a:solidFill>
                  <a:schemeClr val="tx1"/>
                </a:solidFill>
                <a:latin typeface="Arial" charset="0"/>
              </a:defRPr>
            </a:lvl6pPr>
            <a:lvl7pPr marL="2971800" indent="-228600" defTabSz="904875" eaLnBrk="0" fontAlgn="base" hangingPunct="0">
              <a:spcBef>
                <a:spcPct val="0"/>
              </a:spcBef>
              <a:spcAft>
                <a:spcPct val="0"/>
              </a:spcAft>
              <a:defRPr>
                <a:solidFill>
                  <a:schemeClr val="tx1"/>
                </a:solidFill>
                <a:latin typeface="Arial" charset="0"/>
              </a:defRPr>
            </a:lvl7pPr>
            <a:lvl8pPr marL="3429000" indent="-228600" defTabSz="904875" eaLnBrk="0" fontAlgn="base" hangingPunct="0">
              <a:spcBef>
                <a:spcPct val="0"/>
              </a:spcBef>
              <a:spcAft>
                <a:spcPct val="0"/>
              </a:spcAft>
              <a:defRPr>
                <a:solidFill>
                  <a:schemeClr val="tx1"/>
                </a:solidFill>
                <a:latin typeface="Arial" charset="0"/>
              </a:defRPr>
            </a:lvl8pPr>
            <a:lvl9pPr marL="3886200" indent="-228600" defTabSz="904875" eaLnBrk="0" fontAlgn="base" hangingPunct="0">
              <a:spcBef>
                <a:spcPct val="0"/>
              </a:spcBef>
              <a:spcAft>
                <a:spcPct val="0"/>
              </a:spcAft>
              <a:defRPr>
                <a:solidFill>
                  <a:schemeClr val="tx1"/>
                </a:solidFill>
                <a:latin typeface="Arial" charset="0"/>
              </a:defRPr>
            </a:lvl9pPr>
          </a:lstStyle>
          <a:p>
            <a:pPr eaLnBrk="1" hangingPunct="1"/>
            <a:fld id="{A5624AEE-AE02-4A7E-89A9-EED04F1392FE}" type="slidenum">
              <a:rPr lang="en-US" smtClean="0"/>
              <a:pPr eaLnBrk="1" hangingPunct="1"/>
              <a:t>11</a:t>
            </a:fld>
            <a:endParaRPr lang="en-US" dirty="0" smtClean="0"/>
          </a:p>
        </p:txBody>
      </p:sp>
    </p:spTree>
    <p:extLst>
      <p:ext uri="{BB962C8B-B14F-4D97-AF65-F5344CB8AC3E}">
        <p14:creationId xmlns:p14="http://schemas.microsoft.com/office/powerpoint/2010/main" val="8075439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Arial" charset="0"/>
                <a:ea typeface="+mn-ea"/>
                <a:cs typeface="+mn-cs"/>
              </a:rPr>
              <a:t>For this particular study,</a:t>
            </a:r>
            <a:r>
              <a:rPr lang="en-GB" sz="1200" kern="1200" baseline="0" dirty="0" smtClean="0">
                <a:solidFill>
                  <a:schemeClr val="tx1"/>
                </a:solidFill>
                <a:effectLst/>
                <a:latin typeface="Arial" charset="0"/>
                <a:ea typeface="+mn-ea"/>
                <a:cs typeface="+mn-cs"/>
              </a:rPr>
              <a:t> we included </a:t>
            </a:r>
            <a:r>
              <a:rPr lang="en-GB" sz="1200" kern="1200" dirty="0" smtClean="0">
                <a:solidFill>
                  <a:schemeClr val="tx1"/>
                </a:solidFill>
                <a:effectLst/>
                <a:latin typeface="Arial" charset="0"/>
                <a:ea typeface="+mn-ea"/>
                <a:cs typeface="+mn-cs"/>
              </a:rPr>
              <a:t>respondents from July 2009 to Feb 2014 (first…).</a:t>
            </a:r>
            <a:r>
              <a:rPr lang="en-GB" sz="1200" kern="1200" baseline="0" dirty="0" smtClean="0">
                <a:solidFill>
                  <a:schemeClr val="tx1"/>
                </a:solidFill>
                <a:effectLst/>
                <a:latin typeface="Arial" charset="0"/>
                <a:ea typeface="+mn-ea"/>
                <a:cs typeface="+mn-cs"/>
              </a:rPr>
              <a:t> W</a:t>
            </a:r>
            <a:r>
              <a:rPr lang="en-GB" sz="1200" kern="1200" dirty="0" smtClean="0">
                <a:solidFill>
                  <a:schemeClr val="tx1"/>
                </a:solidFill>
                <a:effectLst/>
                <a:latin typeface="Arial" charset="0"/>
                <a:ea typeface="+mn-ea"/>
                <a:cs typeface="+mn-cs"/>
              </a:rPr>
              <a:t>e </a:t>
            </a:r>
            <a:r>
              <a:rPr lang="en-GB" sz="1200" kern="1200" baseline="0" dirty="0" smtClean="0">
                <a:solidFill>
                  <a:schemeClr val="tx1"/>
                </a:solidFill>
                <a:effectLst/>
                <a:latin typeface="Arial" charset="0"/>
                <a:ea typeface="+mn-ea"/>
                <a:cs typeface="+mn-cs"/>
              </a:rPr>
              <a:t>included respondents </a:t>
            </a:r>
            <a:r>
              <a:rPr lang="en-GB" sz="1200" kern="1200" dirty="0" smtClean="0">
                <a:solidFill>
                  <a:schemeClr val="tx1"/>
                </a:solidFill>
                <a:effectLst/>
                <a:latin typeface="Arial" charset="0"/>
                <a:ea typeface="+mn-ea"/>
                <a:cs typeface="+mn-cs"/>
              </a:rPr>
              <a:t>who </a:t>
            </a:r>
            <a:r>
              <a:rPr lang="en-GB" sz="1200" kern="1200" baseline="0" dirty="0" smtClean="0">
                <a:solidFill>
                  <a:schemeClr val="tx1"/>
                </a:solidFill>
                <a:effectLst/>
                <a:latin typeface="Arial" charset="0"/>
                <a:ea typeface="+mn-ea"/>
                <a:cs typeface="+mn-cs"/>
              </a:rPr>
              <a:t>reported past year smoking and </a:t>
            </a:r>
            <a:r>
              <a:rPr lang="en-GB" sz="1200" kern="1200" dirty="0" smtClean="0">
                <a:solidFill>
                  <a:schemeClr val="tx1"/>
                </a:solidFill>
                <a:effectLst/>
                <a:latin typeface="Arial" charset="0"/>
                <a:ea typeface="+mn-ea"/>
                <a:cs typeface="+mn-cs"/>
              </a:rPr>
              <a:t>made at least one quit attempt in the preceding 12 months supported by 1 of 3</a:t>
            </a:r>
            <a:r>
              <a:rPr lang="en-GB" sz="1200" kern="1200" baseline="0" dirty="0" smtClean="0">
                <a:solidFill>
                  <a:schemeClr val="tx1"/>
                </a:solidFill>
                <a:effectLst/>
                <a:latin typeface="Arial" charset="0"/>
                <a:ea typeface="+mn-ea"/>
                <a:cs typeface="+mn-cs"/>
              </a:rPr>
              <a:t> </a:t>
            </a:r>
            <a:r>
              <a:rPr lang="en-GB" sz="1200" kern="1200" dirty="0" smtClean="0">
                <a:solidFill>
                  <a:schemeClr val="tx1"/>
                </a:solidFill>
                <a:effectLst/>
                <a:latin typeface="Arial" charset="0"/>
                <a:ea typeface="+mn-ea"/>
                <a:cs typeface="+mn-cs"/>
              </a:rPr>
              <a:t>the most common categories of aids to cessation</a:t>
            </a:r>
            <a:r>
              <a:rPr lang="en-GB" sz="1200" kern="1200" baseline="0" dirty="0" smtClean="0">
                <a:solidFill>
                  <a:schemeClr val="tx1"/>
                </a:solidFill>
                <a:effectLst/>
                <a:latin typeface="Arial" charset="0"/>
                <a:ea typeface="+mn-ea"/>
                <a:cs typeface="+mn-cs"/>
              </a:rPr>
              <a:t>: so, either e-cigs, NRTOTC </a:t>
            </a:r>
            <a:r>
              <a:rPr lang="en-GB" baseline="0" dirty="0" smtClean="0"/>
              <a:t>or no aid, which we defined as those not using </a:t>
            </a:r>
            <a:r>
              <a:rPr lang="en-GB" dirty="0" smtClean="0"/>
              <a:t>e-cigarettes, NRTOTC, med </a:t>
            </a:r>
            <a:r>
              <a:rPr lang="en-GB" dirty="0" err="1" smtClean="0"/>
              <a:t>rx</a:t>
            </a:r>
            <a:r>
              <a:rPr lang="en-GB" dirty="0" smtClean="0"/>
              <a:t> or behavioural support.* We excluded the small number who used either e-cigarettes or NRTOTC</a:t>
            </a:r>
            <a:r>
              <a:rPr lang="en-GB" baseline="0" dirty="0" smtClean="0"/>
              <a:t> </a:t>
            </a:r>
            <a:r>
              <a:rPr lang="en-GB" dirty="0" smtClean="0"/>
              <a:t>in combination with one another, or med </a:t>
            </a:r>
            <a:r>
              <a:rPr lang="en-GB" dirty="0" err="1" smtClean="0"/>
              <a:t>rx</a:t>
            </a:r>
            <a:r>
              <a:rPr lang="en-GB" dirty="0" smtClean="0"/>
              <a:t> or behavioural support.</a:t>
            </a:r>
            <a:r>
              <a:rPr lang="en-GB" baseline="0" dirty="0" smtClean="0"/>
              <a:t> </a:t>
            </a:r>
            <a:r>
              <a:rPr lang="en-GB" sz="1200" kern="1200" dirty="0" smtClean="0">
                <a:solidFill>
                  <a:schemeClr val="tx1"/>
                </a:solidFill>
                <a:effectLst/>
                <a:latin typeface="Arial" charset="0"/>
                <a:ea typeface="+mn-ea"/>
                <a:cs typeface="+mn-cs"/>
              </a:rPr>
              <a:t>These criteria included almost 6,000</a:t>
            </a:r>
            <a:r>
              <a:rPr lang="en-GB" sz="1200" kern="1200" baseline="0" dirty="0" smtClean="0">
                <a:solidFill>
                  <a:schemeClr val="tx1"/>
                </a:solidFill>
                <a:effectLst/>
                <a:latin typeface="Arial" charset="0"/>
                <a:ea typeface="+mn-ea"/>
                <a:cs typeface="+mn-cs"/>
              </a:rPr>
              <a:t> smokers, with 3,500*…</a:t>
            </a:r>
            <a:endParaRPr lang="en-GB" dirty="0"/>
          </a:p>
        </p:txBody>
      </p:sp>
      <p:sp>
        <p:nvSpPr>
          <p:cNvPr id="4" name="Slide Number Placeholder 3"/>
          <p:cNvSpPr>
            <a:spLocks noGrp="1"/>
          </p:cNvSpPr>
          <p:nvPr>
            <p:ph type="sldNum" sz="quarter" idx="10"/>
          </p:nvPr>
        </p:nvSpPr>
        <p:spPr/>
        <p:txBody>
          <a:bodyPr/>
          <a:lstStyle/>
          <a:p>
            <a:pPr>
              <a:defRPr/>
            </a:pPr>
            <a:fld id="{2A7EF6A1-BFE9-4177-AC22-11609F51329B}" type="slidenum">
              <a:rPr lang="en-US" smtClean="0"/>
              <a:pPr>
                <a:defRPr/>
              </a:pPr>
              <a:t>12</a:t>
            </a:fld>
            <a:endParaRPr lang="en-US"/>
          </a:p>
        </p:txBody>
      </p:sp>
    </p:spTree>
    <p:extLst>
      <p:ext uri="{BB962C8B-B14F-4D97-AF65-F5344CB8AC3E}">
        <p14:creationId xmlns:p14="http://schemas.microsoft.com/office/powerpoint/2010/main" val="29500472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 outcome measure</a:t>
            </a:r>
            <a:r>
              <a:rPr lang="en-GB" baseline="0" dirty="0" smtClean="0"/>
              <a:t> </a:t>
            </a:r>
            <a:r>
              <a:rPr lang="en-GB" dirty="0" smtClean="0"/>
              <a:t>was self-reported non-smoking up to the time of the survey. We also measured a range</a:t>
            </a:r>
            <a:r>
              <a:rPr lang="en-GB" baseline="0" dirty="0" smtClean="0"/>
              <a:t> of </a:t>
            </a:r>
            <a:r>
              <a:rPr lang="en-GB" dirty="0" smtClean="0"/>
              <a:t>variables potentially associated with the use of smoking cessation aids and that may also have had an effect on the outcome. These potential confounders were specified a priori and importantly,</a:t>
            </a:r>
            <a:r>
              <a:rPr lang="en-GB" baseline="0" dirty="0" smtClean="0"/>
              <a:t> </a:t>
            </a:r>
            <a:r>
              <a:rPr lang="en-GB" dirty="0" smtClean="0"/>
              <a:t>included measures of dependence</a:t>
            </a:r>
            <a:r>
              <a:rPr lang="en-GB" baseline="0" dirty="0" smtClean="0"/>
              <a:t>, as well as some other standard socio-demographic and smoking characteristics…</a:t>
            </a:r>
          </a:p>
          <a:p>
            <a:endParaRPr lang="en-GB" sz="1200" kern="1200" baseline="0" dirty="0" smtClean="0">
              <a:solidFill>
                <a:schemeClr val="tx1"/>
              </a:solidFill>
              <a:effectLst/>
              <a:latin typeface="Arial" charset="0"/>
              <a:ea typeface="+mn-ea"/>
              <a:cs typeface="+mn-cs"/>
            </a:endParaRPr>
          </a:p>
          <a:p>
            <a:endParaRPr lang="en-GB" sz="1200" kern="1200" baseline="0" dirty="0" smtClean="0">
              <a:solidFill>
                <a:schemeClr val="tx1"/>
              </a:solidFill>
              <a:effectLst/>
              <a:latin typeface="Arial" charset="0"/>
              <a:ea typeface="+mn-ea"/>
              <a:cs typeface="+mn-cs"/>
            </a:endParaRPr>
          </a:p>
          <a:p>
            <a:r>
              <a:rPr lang="en-GB" sz="1200" kern="1200" baseline="0" dirty="0" smtClean="0">
                <a:solidFill>
                  <a:schemeClr val="tx1"/>
                </a:solidFill>
                <a:effectLst/>
                <a:latin typeface="Arial" charset="0"/>
                <a:ea typeface="+mn-ea"/>
                <a:cs typeface="+mn-cs"/>
              </a:rPr>
              <a:t>[</a:t>
            </a:r>
            <a:r>
              <a:rPr lang="en-GB" sz="1200" kern="1200" dirty="0" smtClean="0">
                <a:solidFill>
                  <a:schemeClr val="tx1"/>
                </a:solidFill>
                <a:effectLst/>
                <a:latin typeface="Arial" charset="0"/>
                <a:ea typeface="+mn-ea"/>
                <a:cs typeface="+mn-cs"/>
              </a:rPr>
              <a:t>We therefore excluded those who used either e-cigarettes or NRT bought over-the-counter in combination with one another, a prescription stop-smoking medication or face-to-face behavioural support. ]</a:t>
            </a:r>
          </a:p>
          <a:p>
            <a:endParaRPr lang="en-GB" dirty="0"/>
          </a:p>
        </p:txBody>
      </p:sp>
      <p:sp>
        <p:nvSpPr>
          <p:cNvPr id="4" name="Slide Number Placeholder 3"/>
          <p:cNvSpPr>
            <a:spLocks noGrp="1"/>
          </p:cNvSpPr>
          <p:nvPr>
            <p:ph type="sldNum" sz="quarter" idx="10"/>
          </p:nvPr>
        </p:nvSpPr>
        <p:spPr/>
        <p:txBody>
          <a:bodyPr/>
          <a:lstStyle/>
          <a:p>
            <a:pPr>
              <a:defRPr/>
            </a:pPr>
            <a:fld id="{2A7EF6A1-BFE9-4177-AC22-11609F51329B}" type="slidenum">
              <a:rPr lang="en-US" smtClean="0"/>
              <a:pPr>
                <a:defRPr/>
              </a:pPr>
              <a:t>13</a:t>
            </a:fld>
            <a:endParaRPr lang="en-US"/>
          </a:p>
        </p:txBody>
      </p:sp>
    </p:spTree>
    <p:extLst>
      <p:ext uri="{BB962C8B-B14F-4D97-AF65-F5344CB8AC3E}">
        <p14:creationId xmlns:p14="http://schemas.microsoft.com/office/powerpoint/2010/main" val="271769848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2A7EF6A1-BFE9-4177-AC22-11609F51329B}" type="slidenum">
              <a:rPr lang="en-US" smtClean="0"/>
              <a:pPr>
                <a:defRPr/>
              </a:pPr>
              <a:t>14</a:t>
            </a:fld>
            <a:endParaRPr lang="en-US"/>
          </a:p>
        </p:txBody>
      </p:sp>
    </p:spTree>
    <p:extLst>
      <p:ext uri="{BB962C8B-B14F-4D97-AF65-F5344CB8AC3E}">
        <p14:creationId xmlns:p14="http://schemas.microsoft.com/office/powerpoint/2010/main" val="93423237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But the groups had important other differences…We found no </a:t>
            </a:r>
            <a:r>
              <a:rPr lang="en-GB" baseline="0" dirty="0" smtClean="0"/>
              <a:t>differences in sex and number of attempts in the past year</a:t>
            </a:r>
            <a:endParaRPr lang="en-GB" dirty="0"/>
          </a:p>
        </p:txBody>
      </p:sp>
      <p:sp>
        <p:nvSpPr>
          <p:cNvPr id="4" name="Slide Number Placeholder 3"/>
          <p:cNvSpPr>
            <a:spLocks noGrp="1"/>
          </p:cNvSpPr>
          <p:nvPr>
            <p:ph type="sldNum" sz="quarter" idx="10"/>
          </p:nvPr>
        </p:nvSpPr>
        <p:spPr/>
        <p:txBody>
          <a:bodyPr/>
          <a:lstStyle/>
          <a:p>
            <a:pPr>
              <a:defRPr/>
            </a:pPr>
            <a:fld id="{2A7EF6A1-BFE9-4177-AC22-11609F51329B}" type="slidenum">
              <a:rPr lang="en-US" smtClean="0"/>
              <a:pPr>
                <a:defRPr/>
              </a:pPr>
              <a:t>15</a:t>
            </a:fld>
            <a:endParaRPr lang="en-US"/>
          </a:p>
        </p:txBody>
      </p:sp>
    </p:spTree>
    <p:extLst>
      <p:ext uri="{BB962C8B-B14F-4D97-AF65-F5344CB8AC3E}">
        <p14:creationId xmlns:p14="http://schemas.microsoft.com/office/powerpoint/2010/main" val="373120056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So, after</a:t>
            </a:r>
            <a:r>
              <a:rPr lang="en-GB" baseline="0" dirty="0" smtClean="0"/>
              <a:t> adjusting for these differences, and the year of the survey, in logistic regression models we found that…</a:t>
            </a:r>
            <a:r>
              <a:rPr lang="en-GB" dirty="0" smtClean="0"/>
              <a:t> these are</a:t>
            </a:r>
            <a:r>
              <a:rPr lang="en-GB" baseline="0" dirty="0" smtClean="0"/>
              <a:t> our primary results. </a:t>
            </a:r>
            <a:endParaRPr lang="en-GB" dirty="0"/>
          </a:p>
        </p:txBody>
      </p:sp>
      <p:sp>
        <p:nvSpPr>
          <p:cNvPr id="4" name="Slide Number Placeholder 3"/>
          <p:cNvSpPr>
            <a:spLocks noGrp="1"/>
          </p:cNvSpPr>
          <p:nvPr>
            <p:ph type="sldNum" sz="quarter" idx="10"/>
          </p:nvPr>
        </p:nvSpPr>
        <p:spPr/>
        <p:txBody>
          <a:bodyPr/>
          <a:lstStyle/>
          <a:p>
            <a:pPr>
              <a:defRPr/>
            </a:pPr>
            <a:fld id="{2A7EF6A1-BFE9-4177-AC22-11609F51329B}" type="slidenum">
              <a:rPr lang="en-US" smtClean="0"/>
              <a:pPr>
                <a:defRPr/>
              </a:pPr>
              <a:t>16</a:t>
            </a:fld>
            <a:endParaRPr lang="en-US"/>
          </a:p>
        </p:txBody>
      </p:sp>
    </p:spTree>
    <p:extLst>
      <p:ext uri="{BB962C8B-B14F-4D97-AF65-F5344CB8AC3E}">
        <p14:creationId xmlns:p14="http://schemas.microsoft.com/office/powerpoint/2010/main" val="245536742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a:ln/>
        </p:spPr>
      </p:sp>
      <p:sp>
        <p:nvSpPr>
          <p:cNvPr id="44035" name="Notes Placeholder 2"/>
          <p:cNvSpPr>
            <a:spLocks noGrp="1"/>
          </p:cNvSpPr>
          <p:nvPr>
            <p:ph type="body" idx="1"/>
          </p:nvPr>
        </p:nvSpPr>
        <p:spPr>
          <a:noFill/>
        </p:spPr>
        <p:txBody>
          <a:bodyPr/>
          <a:lstStyle/>
          <a:p>
            <a:r>
              <a:rPr lang="en-GB" sz="1200" kern="1200" dirty="0" smtClean="0">
                <a:solidFill>
                  <a:schemeClr val="tx1"/>
                </a:solidFill>
                <a:effectLst/>
                <a:latin typeface="Arial" charset="0"/>
                <a:ea typeface="+mn-ea"/>
                <a:cs typeface="+mn-cs"/>
              </a:rPr>
              <a:t>Now,</a:t>
            </a:r>
            <a:r>
              <a:rPr lang="en-GB" sz="1200" kern="1200" baseline="0" dirty="0" smtClean="0">
                <a:solidFill>
                  <a:schemeClr val="tx1"/>
                </a:solidFill>
                <a:effectLst/>
                <a:latin typeface="Arial" charset="0"/>
                <a:ea typeface="+mn-ea"/>
                <a:cs typeface="+mn-cs"/>
              </a:rPr>
              <a:t> to consider some limitations. Clearly this was cross-sectional and n</a:t>
            </a:r>
            <a:r>
              <a:rPr lang="en-GB" sz="1200" kern="1200" dirty="0" smtClean="0">
                <a:solidFill>
                  <a:schemeClr val="tx1"/>
                </a:solidFill>
                <a:effectLst/>
                <a:latin typeface="Arial" charset="0"/>
                <a:ea typeface="+mn-ea"/>
                <a:cs typeface="+mn-cs"/>
              </a:rPr>
              <a:t>ot a randomised controlled trial, so although we adjusted for a number of important confounders, we cannot rule out that an unmeasured confounding factor was responsible for the finding</a:t>
            </a:r>
            <a:r>
              <a:rPr lang="en-GB" sz="1200" kern="1200" baseline="0" dirty="0" smtClean="0">
                <a:solidFill>
                  <a:schemeClr val="tx1"/>
                </a:solidFill>
                <a:effectLst/>
                <a:latin typeface="Arial" charset="0"/>
                <a:ea typeface="+mn-ea"/>
                <a:cs typeface="+mn-cs"/>
              </a:rPr>
              <a:t>. In other words, our </a:t>
            </a:r>
            <a:r>
              <a:rPr lang="en-GB" sz="1200" kern="1200" dirty="0" smtClean="0">
                <a:solidFill>
                  <a:schemeClr val="tx1"/>
                </a:solidFill>
                <a:effectLst/>
                <a:latin typeface="Arial" charset="0"/>
                <a:ea typeface="+mn-ea"/>
                <a:cs typeface="+mn-cs"/>
              </a:rPr>
              <a:t>study had relatively low internal validity. However, the data have greater external validity than those obtained in trials so we</a:t>
            </a:r>
            <a:r>
              <a:rPr lang="en-GB" sz="1200" kern="1200" baseline="0" dirty="0" smtClean="0">
                <a:solidFill>
                  <a:schemeClr val="tx1"/>
                </a:solidFill>
                <a:effectLst/>
                <a:latin typeface="Arial" charset="0"/>
                <a:ea typeface="+mn-ea"/>
                <a:cs typeface="+mn-cs"/>
              </a:rPr>
              <a:t> feel both should be important in forming a judgment. In the future, longitudinal .….</a:t>
            </a:r>
            <a:r>
              <a:rPr lang="en-GB" dirty="0" smtClean="0"/>
              <a:t>Abstinence was not biochemically verified. In randomised trials, this would represent a serious limitation. However, in population surveys the social pressure and the related rate of misreporting is low and we’d argue it is generally acceptable to rely on self-reported data in this context.….</a:t>
            </a:r>
            <a:r>
              <a:rPr lang="en-GB" dirty="0" smtClean="0">
                <a:solidFill>
                  <a:schemeClr val="tx1"/>
                </a:solidFill>
              </a:rPr>
              <a:t> </a:t>
            </a:r>
          </a:p>
          <a:p>
            <a:endParaRPr lang="en-GB" baseline="0" dirty="0" smtClean="0"/>
          </a:p>
          <a:p>
            <a:r>
              <a:rPr lang="en-GB" dirty="0" smtClean="0">
                <a:solidFill>
                  <a:schemeClr val="tx1"/>
                </a:solidFill>
              </a:rPr>
              <a:t>Reliance on recall data</a:t>
            </a:r>
          </a:p>
          <a:p>
            <a:pPr lvl="1"/>
            <a:r>
              <a:rPr lang="en-GB" dirty="0" smtClean="0">
                <a:solidFill>
                  <a:schemeClr val="bg2"/>
                </a:solidFill>
              </a:rPr>
              <a:t>Bias would militate against benefit of e-cigs compared with no aid (Borland et al. 2012)</a:t>
            </a:r>
          </a:p>
          <a:p>
            <a:r>
              <a:rPr lang="en-GB" dirty="0" smtClean="0"/>
              <a:t>However, the bias associated with recall of failed quit attempts would be expected to reduce the apparent effectiveness of aids to cessation because there’s evidence that quit attempts using such aids tend to be more salient than those that were unaided.</a:t>
            </a:r>
            <a:endParaRPr lang="en-GB" baseline="0" dirty="0" smtClean="0"/>
          </a:p>
          <a:p>
            <a:endParaRPr lang="en-GB" baseline="0" dirty="0" smtClean="0"/>
          </a:p>
          <a:p>
            <a:r>
              <a:rPr lang="en-GB" baseline="0" dirty="0" smtClean="0"/>
              <a:t>It is precisely because of all these factors – type/brand of NRT over-the-counter or e-cigarette, intensity and frequency of usage, and experience of unanticipated side effects – that it is important to examine real-world effectiveness. However, it also means that we cannot make more exact statements about relative effectiveness of different products and ways in which they may be used. Given this huge variability it may be many years before one could accumulate enough real-world data to address these questions.</a:t>
            </a:r>
          </a:p>
          <a:p>
            <a:endParaRPr lang="en-GB" baseline="0" dirty="0" smtClean="0"/>
          </a:p>
          <a:p>
            <a:endParaRPr lang="en-GB" baseline="0" dirty="0" smtClean="0"/>
          </a:p>
          <a:p>
            <a:endParaRPr lang="en-GB" dirty="0" smtClean="0"/>
          </a:p>
          <a:p>
            <a:r>
              <a:rPr lang="en-GB" dirty="0" smtClean="0"/>
              <a:t>&gt;&gt;</a:t>
            </a:r>
          </a:p>
          <a:p>
            <a:r>
              <a:rPr lang="en-GB" dirty="0" smtClean="0"/>
              <a:t>Therefore, recall bias would,</a:t>
            </a:r>
            <a:r>
              <a:rPr lang="en-GB" baseline="0" dirty="0" smtClean="0"/>
              <a:t> if anything, have led us to underestimate the </a:t>
            </a:r>
            <a:r>
              <a:rPr lang="en-GB" dirty="0" smtClean="0"/>
              <a:t>benefit of e-cigarettes compared with no aid to cessation.</a:t>
            </a:r>
          </a:p>
          <a:p>
            <a:endParaRPr lang="en-GB" dirty="0" smtClean="0"/>
          </a:p>
          <a:p>
            <a:r>
              <a:rPr lang="en-GB" sz="1200" kern="1200" dirty="0" smtClean="0">
                <a:solidFill>
                  <a:schemeClr val="tx1"/>
                </a:solidFill>
                <a:effectLst/>
                <a:latin typeface="Arial" charset="0"/>
                <a:ea typeface="+mn-ea"/>
                <a:cs typeface="+mn-cs"/>
              </a:rPr>
              <a:t>For example, those using e-cigarettes may have had better mental health or greater social capital of a kind not measured by our assessment of social grade.</a:t>
            </a:r>
            <a:endParaRPr lang="en-GB" dirty="0" smtClean="0"/>
          </a:p>
        </p:txBody>
      </p:sp>
      <p:sp>
        <p:nvSpPr>
          <p:cNvPr id="44036" name="Slide Number Placeholder 3"/>
          <p:cNvSpPr>
            <a:spLocks noGrp="1"/>
          </p:cNvSpPr>
          <p:nvPr>
            <p:ph type="sldNum" sz="quarter" idx="5"/>
          </p:nvPr>
        </p:nvSpPr>
        <p:spPr>
          <a:noFill/>
        </p:spPr>
        <p:txBody>
          <a:bodyPr/>
          <a:lstStyle>
            <a:lvl1pPr defTabSz="904875" eaLnBrk="0" hangingPunct="0">
              <a:defRPr>
                <a:solidFill>
                  <a:schemeClr val="tx1"/>
                </a:solidFill>
                <a:latin typeface="Arial" charset="0"/>
              </a:defRPr>
            </a:lvl1pPr>
            <a:lvl2pPr marL="742950" indent="-285750" defTabSz="904875" eaLnBrk="0" hangingPunct="0">
              <a:defRPr>
                <a:solidFill>
                  <a:schemeClr val="tx1"/>
                </a:solidFill>
                <a:latin typeface="Arial" charset="0"/>
              </a:defRPr>
            </a:lvl2pPr>
            <a:lvl3pPr marL="1143000" indent="-228600" defTabSz="904875" eaLnBrk="0" hangingPunct="0">
              <a:defRPr>
                <a:solidFill>
                  <a:schemeClr val="tx1"/>
                </a:solidFill>
                <a:latin typeface="Arial" charset="0"/>
              </a:defRPr>
            </a:lvl3pPr>
            <a:lvl4pPr marL="1600200" indent="-228600" defTabSz="904875" eaLnBrk="0" hangingPunct="0">
              <a:defRPr>
                <a:solidFill>
                  <a:schemeClr val="tx1"/>
                </a:solidFill>
                <a:latin typeface="Arial" charset="0"/>
              </a:defRPr>
            </a:lvl4pPr>
            <a:lvl5pPr marL="2057400" indent="-228600" defTabSz="904875" eaLnBrk="0" hangingPunct="0">
              <a:defRPr>
                <a:solidFill>
                  <a:schemeClr val="tx1"/>
                </a:solidFill>
                <a:latin typeface="Arial" charset="0"/>
              </a:defRPr>
            </a:lvl5pPr>
            <a:lvl6pPr marL="2514600" indent="-228600" defTabSz="904875" eaLnBrk="0" fontAlgn="base" hangingPunct="0">
              <a:spcBef>
                <a:spcPct val="0"/>
              </a:spcBef>
              <a:spcAft>
                <a:spcPct val="0"/>
              </a:spcAft>
              <a:defRPr>
                <a:solidFill>
                  <a:schemeClr val="tx1"/>
                </a:solidFill>
                <a:latin typeface="Arial" charset="0"/>
              </a:defRPr>
            </a:lvl6pPr>
            <a:lvl7pPr marL="2971800" indent="-228600" defTabSz="904875" eaLnBrk="0" fontAlgn="base" hangingPunct="0">
              <a:spcBef>
                <a:spcPct val="0"/>
              </a:spcBef>
              <a:spcAft>
                <a:spcPct val="0"/>
              </a:spcAft>
              <a:defRPr>
                <a:solidFill>
                  <a:schemeClr val="tx1"/>
                </a:solidFill>
                <a:latin typeface="Arial" charset="0"/>
              </a:defRPr>
            </a:lvl7pPr>
            <a:lvl8pPr marL="3429000" indent="-228600" defTabSz="904875" eaLnBrk="0" fontAlgn="base" hangingPunct="0">
              <a:spcBef>
                <a:spcPct val="0"/>
              </a:spcBef>
              <a:spcAft>
                <a:spcPct val="0"/>
              </a:spcAft>
              <a:defRPr>
                <a:solidFill>
                  <a:schemeClr val="tx1"/>
                </a:solidFill>
                <a:latin typeface="Arial" charset="0"/>
              </a:defRPr>
            </a:lvl8pPr>
            <a:lvl9pPr marL="3886200" indent="-228600" defTabSz="904875" eaLnBrk="0" fontAlgn="base" hangingPunct="0">
              <a:spcBef>
                <a:spcPct val="0"/>
              </a:spcBef>
              <a:spcAft>
                <a:spcPct val="0"/>
              </a:spcAft>
              <a:defRPr>
                <a:solidFill>
                  <a:schemeClr val="tx1"/>
                </a:solidFill>
                <a:latin typeface="Arial" charset="0"/>
              </a:defRPr>
            </a:lvl9pPr>
          </a:lstStyle>
          <a:p>
            <a:pPr eaLnBrk="1" hangingPunct="1"/>
            <a:fld id="{EC948886-B052-4857-9E3B-C231A8E082F5}" type="slidenum">
              <a:rPr lang="en-US" smtClean="0"/>
              <a:pPr eaLnBrk="1" hangingPunct="1"/>
              <a:t>17</a:t>
            </a:fld>
            <a:endParaRPr lang="en-US" dirty="0" smtClean="0"/>
          </a:p>
        </p:txBody>
      </p:sp>
    </p:spTree>
    <p:extLst>
      <p:ext uri="{BB962C8B-B14F-4D97-AF65-F5344CB8AC3E}">
        <p14:creationId xmlns:p14="http://schemas.microsoft.com/office/powerpoint/2010/main" val="145288382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a:ln/>
        </p:spPr>
      </p:sp>
      <p:sp>
        <p:nvSpPr>
          <p:cNvPr id="44035" name="Notes Placeholder 2"/>
          <p:cNvSpPr>
            <a:spLocks noGrp="1"/>
          </p:cNvSpPr>
          <p:nvPr>
            <p:ph type="body" idx="1"/>
          </p:nvPr>
        </p:nvSpPr>
        <p:spPr>
          <a:noFill/>
        </p:spPr>
        <p:txBody>
          <a:bodyPr/>
          <a:lstStyle/>
          <a:p>
            <a:r>
              <a:rPr lang="en-GB" dirty="0" smtClean="0"/>
              <a:t>We</a:t>
            </a:r>
            <a:r>
              <a:rPr lang="en-GB" baseline="0" dirty="0" smtClean="0"/>
              <a:t> treated these cessations aids very broadly and will have masked considerable variability between different products – especially e-cigarettes – and in how heavily, frequently and how long either were used by different smokers. This prevents exact statements about relative associations or explanations of why, and means our conclusion can only be framed in general terms - although arguably it could be framed as a strength too. For example, the data show that e-cigarettes and NRT-OTC as currently used in the general population – however that may be…</a:t>
            </a:r>
          </a:p>
          <a:p>
            <a:endParaRPr lang="en-GB" baseline="0" dirty="0" smtClean="0"/>
          </a:p>
          <a:p>
            <a:endParaRPr lang="en-GB" baseline="0" dirty="0" smtClean="0"/>
          </a:p>
          <a:p>
            <a:r>
              <a:rPr lang="en-GB" dirty="0" smtClean="0">
                <a:solidFill>
                  <a:schemeClr val="tx1"/>
                </a:solidFill>
              </a:rPr>
              <a:t>Reliance on recall data</a:t>
            </a:r>
          </a:p>
          <a:p>
            <a:pPr lvl="1"/>
            <a:r>
              <a:rPr lang="en-GB" dirty="0" smtClean="0">
                <a:solidFill>
                  <a:schemeClr val="bg2"/>
                </a:solidFill>
              </a:rPr>
              <a:t>Bias would militate against benefit of e-cigs compared with no aid (Borland et al. 2012)</a:t>
            </a:r>
          </a:p>
          <a:p>
            <a:r>
              <a:rPr lang="en-GB" dirty="0" smtClean="0"/>
              <a:t>However, the bias associated with recall of failed quit attempts would be expected to reduce the apparent effectiveness of aids to cessation because there’s evidence that quit attempts using such aids tend to be more salient than those that were unaided.</a:t>
            </a:r>
            <a:endParaRPr lang="en-GB" baseline="0" dirty="0" smtClean="0"/>
          </a:p>
          <a:p>
            <a:endParaRPr lang="en-GB" baseline="0" dirty="0" smtClean="0"/>
          </a:p>
          <a:p>
            <a:r>
              <a:rPr lang="en-GB" baseline="0" dirty="0" smtClean="0"/>
              <a:t>It is precisely because of all these factors – type/brand of NRT over-the-counter or e-cigarette, intensity and frequency of usage, and experience of unanticipated side effects – that it is important to examine real-world effectiveness. However, it also means that we cannot make more exact statements about relative effectiveness of different products and ways in which they may be used. Given this huge variability it may be many years before one could accumulate enough real-world data to address these questions.</a:t>
            </a:r>
          </a:p>
          <a:p>
            <a:endParaRPr lang="en-GB" baseline="0" dirty="0" smtClean="0"/>
          </a:p>
          <a:p>
            <a:endParaRPr lang="en-GB" baseline="0" dirty="0" smtClean="0"/>
          </a:p>
          <a:p>
            <a:endParaRPr lang="en-GB" dirty="0" smtClean="0"/>
          </a:p>
          <a:p>
            <a:r>
              <a:rPr lang="en-GB" dirty="0" smtClean="0"/>
              <a:t>&gt;&gt;</a:t>
            </a:r>
          </a:p>
          <a:p>
            <a:r>
              <a:rPr lang="en-GB" dirty="0" smtClean="0"/>
              <a:t>Therefore, recall bias would,</a:t>
            </a:r>
            <a:r>
              <a:rPr lang="en-GB" baseline="0" dirty="0" smtClean="0"/>
              <a:t> if anything, have led us to underestimate the </a:t>
            </a:r>
            <a:r>
              <a:rPr lang="en-GB" dirty="0" smtClean="0"/>
              <a:t>benefit of e-cigarettes compared with no aid to cessation.</a:t>
            </a:r>
          </a:p>
          <a:p>
            <a:endParaRPr lang="en-GB" dirty="0" smtClean="0"/>
          </a:p>
          <a:p>
            <a:r>
              <a:rPr lang="en-GB" sz="1200" kern="1200" dirty="0" smtClean="0">
                <a:solidFill>
                  <a:schemeClr val="tx1"/>
                </a:solidFill>
                <a:effectLst/>
                <a:latin typeface="Arial" charset="0"/>
                <a:ea typeface="+mn-ea"/>
                <a:cs typeface="+mn-cs"/>
              </a:rPr>
              <a:t>For example, those using e-cigarettes may have had better mental health or greater social capital of a kind not measured by our assessment of social grade.</a:t>
            </a:r>
            <a:endParaRPr lang="en-GB" dirty="0" smtClean="0"/>
          </a:p>
        </p:txBody>
      </p:sp>
      <p:sp>
        <p:nvSpPr>
          <p:cNvPr id="44036" name="Slide Number Placeholder 3"/>
          <p:cNvSpPr>
            <a:spLocks noGrp="1"/>
          </p:cNvSpPr>
          <p:nvPr>
            <p:ph type="sldNum" sz="quarter" idx="5"/>
          </p:nvPr>
        </p:nvSpPr>
        <p:spPr>
          <a:noFill/>
        </p:spPr>
        <p:txBody>
          <a:bodyPr/>
          <a:lstStyle>
            <a:lvl1pPr defTabSz="904875" eaLnBrk="0" hangingPunct="0">
              <a:defRPr>
                <a:solidFill>
                  <a:schemeClr val="tx1"/>
                </a:solidFill>
                <a:latin typeface="Arial" charset="0"/>
              </a:defRPr>
            </a:lvl1pPr>
            <a:lvl2pPr marL="742950" indent="-285750" defTabSz="904875" eaLnBrk="0" hangingPunct="0">
              <a:defRPr>
                <a:solidFill>
                  <a:schemeClr val="tx1"/>
                </a:solidFill>
                <a:latin typeface="Arial" charset="0"/>
              </a:defRPr>
            </a:lvl2pPr>
            <a:lvl3pPr marL="1143000" indent="-228600" defTabSz="904875" eaLnBrk="0" hangingPunct="0">
              <a:defRPr>
                <a:solidFill>
                  <a:schemeClr val="tx1"/>
                </a:solidFill>
                <a:latin typeface="Arial" charset="0"/>
              </a:defRPr>
            </a:lvl3pPr>
            <a:lvl4pPr marL="1600200" indent="-228600" defTabSz="904875" eaLnBrk="0" hangingPunct="0">
              <a:defRPr>
                <a:solidFill>
                  <a:schemeClr val="tx1"/>
                </a:solidFill>
                <a:latin typeface="Arial" charset="0"/>
              </a:defRPr>
            </a:lvl4pPr>
            <a:lvl5pPr marL="2057400" indent="-228600" defTabSz="904875" eaLnBrk="0" hangingPunct="0">
              <a:defRPr>
                <a:solidFill>
                  <a:schemeClr val="tx1"/>
                </a:solidFill>
                <a:latin typeface="Arial" charset="0"/>
              </a:defRPr>
            </a:lvl5pPr>
            <a:lvl6pPr marL="2514600" indent="-228600" defTabSz="904875" eaLnBrk="0" fontAlgn="base" hangingPunct="0">
              <a:spcBef>
                <a:spcPct val="0"/>
              </a:spcBef>
              <a:spcAft>
                <a:spcPct val="0"/>
              </a:spcAft>
              <a:defRPr>
                <a:solidFill>
                  <a:schemeClr val="tx1"/>
                </a:solidFill>
                <a:latin typeface="Arial" charset="0"/>
              </a:defRPr>
            </a:lvl6pPr>
            <a:lvl7pPr marL="2971800" indent="-228600" defTabSz="904875" eaLnBrk="0" fontAlgn="base" hangingPunct="0">
              <a:spcBef>
                <a:spcPct val="0"/>
              </a:spcBef>
              <a:spcAft>
                <a:spcPct val="0"/>
              </a:spcAft>
              <a:defRPr>
                <a:solidFill>
                  <a:schemeClr val="tx1"/>
                </a:solidFill>
                <a:latin typeface="Arial" charset="0"/>
              </a:defRPr>
            </a:lvl7pPr>
            <a:lvl8pPr marL="3429000" indent="-228600" defTabSz="904875" eaLnBrk="0" fontAlgn="base" hangingPunct="0">
              <a:spcBef>
                <a:spcPct val="0"/>
              </a:spcBef>
              <a:spcAft>
                <a:spcPct val="0"/>
              </a:spcAft>
              <a:defRPr>
                <a:solidFill>
                  <a:schemeClr val="tx1"/>
                </a:solidFill>
                <a:latin typeface="Arial" charset="0"/>
              </a:defRPr>
            </a:lvl8pPr>
            <a:lvl9pPr marL="3886200" indent="-228600" defTabSz="904875" eaLnBrk="0" fontAlgn="base" hangingPunct="0">
              <a:spcBef>
                <a:spcPct val="0"/>
              </a:spcBef>
              <a:spcAft>
                <a:spcPct val="0"/>
              </a:spcAft>
              <a:defRPr>
                <a:solidFill>
                  <a:schemeClr val="tx1"/>
                </a:solidFill>
                <a:latin typeface="Arial" charset="0"/>
              </a:defRPr>
            </a:lvl9pPr>
          </a:lstStyle>
          <a:p>
            <a:pPr eaLnBrk="1" hangingPunct="1"/>
            <a:fld id="{EC948886-B052-4857-9E3B-C231A8E082F5}" type="slidenum">
              <a:rPr lang="en-US" smtClean="0"/>
              <a:pPr eaLnBrk="1" hangingPunct="1"/>
              <a:t>18</a:t>
            </a:fld>
            <a:endParaRPr lang="en-US" dirty="0" smtClean="0"/>
          </a:p>
        </p:txBody>
      </p:sp>
    </p:spTree>
    <p:extLst>
      <p:ext uri="{BB962C8B-B14F-4D97-AF65-F5344CB8AC3E}">
        <p14:creationId xmlns:p14="http://schemas.microsoft.com/office/powerpoint/2010/main" val="134388445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Notwithstanding these limitations, the bottom line is that…</a:t>
            </a:r>
            <a:endParaRPr lang="en-GB" dirty="0"/>
          </a:p>
        </p:txBody>
      </p:sp>
      <p:sp>
        <p:nvSpPr>
          <p:cNvPr id="4" name="Slide Number Placeholder 3"/>
          <p:cNvSpPr>
            <a:spLocks noGrp="1"/>
          </p:cNvSpPr>
          <p:nvPr>
            <p:ph type="sldNum" sz="quarter" idx="10"/>
          </p:nvPr>
        </p:nvSpPr>
        <p:spPr/>
        <p:txBody>
          <a:bodyPr/>
          <a:lstStyle/>
          <a:p>
            <a:pPr>
              <a:defRPr/>
            </a:pPr>
            <a:fld id="{2A7EF6A1-BFE9-4177-AC22-11609F51329B}" type="slidenum">
              <a:rPr lang="en-US" smtClean="0"/>
              <a:pPr>
                <a:defRPr/>
              </a:pPr>
              <a:t>19</a:t>
            </a:fld>
            <a:endParaRPr lang="en-US"/>
          </a:p>
        </p:txBody>
      </p:sp>
    </p:spTree>
    <p:extLst>
      <p:ext uri="{BB962C8B-B14F-4D97-AF65-F5344CB8AC3E}">
        <p14:creationId xmlns:p14="http://schemas.microsoft.com/office/powerpoint/2010/main" val="41976509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ln/>
        </p:spPr>
      </p:sp>
      <p:sp>
        <p:nvSpPr>
          <p:cNvPr id="36867" name="Notes Placeholder 2"/>
          <p:cNvSpPr>
            <a:spLocks noGrp="1"/>
          </p:cNvSpPr>
          <p:nvPr>
            <p:ph type="body" idx="1"/>
          </p:nvPr>
        </p:nvSpPr>
        <p:spPr>
          <a:noFill/>
        </p:spPr>
        <p:txBody>
          <a:bodyPr/>
          <a:lstStyle/>
          <a:p>
            <a:r>
              <a:rPr lang="en-GB" dirty="0" smtClean="0"/>
              <a:t>Here’s all</a:t>
            </a:r>
            <a:r>
              <a:rPr lang="en-GB" baseline="0" dirty="0" smtClean="0"/>
              <a:t> the relevant </a:t>
            </a:r>
            <a:r>
              <a:rPr lang="en-GB" dirty="0" smtClean="0"/>
              <a:t>financial disclosure.</a:t>
            </a:r>
            <a:r>
              <a:rPr lang="en-GB" baseline="0" dirty="0" smtClean="0"/>
              <a:t> They relate to our receipt of funding from the pharmaceutical industry but none of us have any relationships with e-cigarette companies to declare.</a:t>
            </a:r>
            <a:endParaRPr lang="en-GB" dirty="0" smtClean="0"/>
          </a:p>
        </p:txBody>
      </p:sp>
      <p:sp>
        <p:nvSpPr>
          <p:cNvPr id="36868" name="Slide Number Placeholder 3"/>
          <p:cNvSpPr>
            <a:spLocks noGrp="1"/>
          </p:cNvSpPr>
          <p:nvPr>
            <p:ph type="sldNum" sz="quarter" idx="5"/>
          </p:nvPr>
        </p:nvSpPr>
        <p:spPr>
          <a:noFill/>
        </p:spPr>
        <p:txBody>
          <a:bodyPr/>
          <a:lstStyle>
            <a:lvl1pPr defTabSz="904875" eaLnBrk="0" hangingPunct="0">
              <a:defRPr>
                <a:solidFill>
                  <a:schemeClr val="tx1"/>
                </a:solidFill>
                <a:latin typeface="Arial" charset="0"/>
              </a:defRPr>
            </a:lvl1pPr>
            <a:lvl2pPr marL="742950" indent="-285750" defTabSz="904875" eaLnBrk="0" hangingPunct="0">
              <a:defRPr>
                <a:solidFill>
                  <a:schemeClr val="tx1"/>
                </a:solidFill>
                <a:latin typeface="Arial" charset="0"/>
              </a:defRPr>
            </a:lvl2pPr>
            <a:lvl3pPr marL="1143000" indent="-228600" defTabSz="904875" eaLnBrk="0" hangingPunct="0">
              <a:defRPr>
                <a:solidFill>
                  <a:schemeClr val="tx1"/>
                </a:solidFill>
                <a:latin typeface="Arial" charset="0"/>
              </a:defRPr>
            </a:lvl3pPr>
            <a:lvl4pPr marL="1600200" indent="-228600" defTabSz="904875" eaLnBrk="0" hangingPunct="0">
              <a:defRPr>
                <a:solidFill>
                  <a:schemeClr val="tx1"/>
                </a:solidFill>
                <a:latin typeface="Arial" charset="0"/>
              </a:defRPr>
            </a:lvl4pPr>
            <a:lvl5pPr marL="2057400" indent="-228600" defTabSz="904875" eaLnBrk="0" hangingPunct="0">
              <a:defRPr>
                <a:solidFill>
                  <a:schemeClr val="tx1"/>
                </a:solidFill>
                <a:latin typeface="Arial" charset="0"/>
              </a:defRPr>
            </a:lvl5pPr>
            <a:lvl6pPr marL="2514600" indent="-228600" defTabSz="904875" eaLnBrk="0" fontAlgn="base" hangingPunct="0">
              <a:spcBef>
                <a:spcPct val="0"/>
              </a:spcBef>
              <a:spcAft>
                <a:spcPct val="0"/>
              </a:spcAft>
              <a:defRPr>
                <a:solidFill>
                  <a:schemeClr val="tx1"/>
                </a:solidFill>
                <a:latin typeface="Arial" charset="0"/>
              </a:defRPr>
            </a:lvl6pPr>
            <a:lvl7pPr marL="2971800" indent="-228600" defTabSz="904875" eaLnBrk="0" fontAlgn="base" hangingPunct="0">
              <a:spcBef>
                <a:spcPct val="0"/>
              </a:spcBef>
              <a:spcAft>
                <a:spcPct val="0"/>
              </a:spcAft>
              <a:defRPr>
                <a:solidFill>
                  <a:schemeClr val="tx1"/>
                </a:solidFill>
                <a:latin typeface="Arial" charset="0"/>
              </a:defRPr>
            </a:lvl7pPr>
            <a:lvl8pPr marL="3429000" indent="-228600" defTabSz="904875" eaLnBrk="0" fontAlgn="base" hangingPunct="0">
              <a:spcBef>
                <a:spcPct val="0"/>
              </a:spcBef>
              <a:spcAft>
                <a:spcPct val="0"/>
              </a:spcAft>
              <a:defRPr>
                <a:solidFill>
                  <a:schemeClr val="tx1"/>
                </a:solidFill>
                <a:latin typeface="Arial" charset="0"/>
              </a:defRPr>
            </a:lvl8pPr>
            <a:lvl9pPr marL="3886200" indent="-228600" defTabSz="904875" eaLnBrk="0" fontAlgn="base" hangingPunct="0">
              <a:spcBef>
                <a:spcPct val="0"/>
              </a:spcBef>
              <a:spcAft>
                <a:spcPct val="0"/>
              </a:spcAft>
              <a:defRPr>
                <a:solidFill>
                  <a:schemeClr val="tx1"/>
                </a:solidFill>
                <a:latin typeface="Arial" charset="0"/>
              </a:defRPr>
            </a:lvl9pPr>
          </a:lstStyle>
          <a:p>
            <a:pPr eaLnBrk="1" hangingPunct="1"/>
            <a:fld id="{12DED743-ADF3-4B89-8404-2077163B0C50}" type="slidenum">
              <a:rPr lang="en-US" smtClean="0"/>
              <a:pPr eaLnBrk="1" hangingPunct="1"/>
              <a:t>2</a:t>
            </a:fld>
            <a:endParaRPr lang="en-US" dirty="0" smtClean="0"/>
          </a:p>
        </p:txBody>
      </p:sp>
    </p:spTree>
    <p:extLst>
      <p:ext uri="{BB962C8B-B14F-4D97-AF65-F5344CB8AC3E}">
        <p14:creationId xmlns:p14="http://schemas.microsoft.com/office/powerpoint/2010/main" val="206555743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I will now present data on the latest…</a:t>
            </a:r>
            <a:endParaRPr lang="en-GB" dirty="0"/>
          </a:p>
        </p:txBody>
      </p:sp>
      <p:sp>
        <p:nvSpPr>
          <p:cNvPr id="4" name="Slide Number Placeholder 3"/>
          <p:cNvSpPr>
            <a:spLocks noGrp="1"/>
          </p:cNvSpPr>
          <p:nvPr>
            <p:ph type="sldNum" sz="quarter" idx="10"/>
          </p:nvPr>
        </p:nvSpPr>
        <p:spPr/>
        <p:txBody>
          <a:bodyPr/>
          <a:lstStyle/>
          <a:p>
            <a:pPr>
              <a:defRPr/>
            </a:pPr>
            <a:fld id="{2A7EF6A1-BFE9-4177-AC22-11609F51329B}" type="slidenum">
              <a:rPr lang="en-US" smtClean="0"/>
              <a:pPr>
                <a:defRPr/>
              </a:pPr>
              <a:t>20</a:t>
            </a:fld>
            <a:endParaRPr lang="en-US"/>
          </a:p>
        </p:txBody>
      </p:sp>
    </p:spTree>
    <p:extLst>
      <p:ext uri="{BB962C8B-B14F-4D97-AF65-F5344CB8AC3E}">
        <p14:creationId xmlns:p14="http://schemas.microsoft.com/office/powerpoint/2010/main" val="347821692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 reason for doing is was</a:t>
            </a:r>
            <a:r>
              <a:rPr lang="en-GB" baseline="0" dirty="0" smtClean="0"/>
              <a:t> touched upon by Peter in his society lecture yesterday and relates to the </a:t>
            </a:r>
            <a:r>
              <a:rPr lang="en-GB" dirty="0" smtClean="0"/>
              <a:t>concerns of many in</a:t>
            </a:r>
            <a:r>
              <a:rPr lang="en-GB" baseline="0" dirty="0" smtClean="0"/>
              <a:t> the public health community </a:t>
            </a:r>
            <a:r>
              <a:rPr lang="en-GB" dirty="0" smtClean="0"/>
              <a:t>that</a:t>
            </a:r>
            <a:r>
              <a:rPr lang="en-GB" baseline="0" dirty="0" smtClean="0"/>
              <a:t> e-cigarettes will undermine the wider efforts of tobacco control, through either renormalisation, gateway effects, or other mechanisms, and which may mask any public health benefit they confer from their apparent effectiveness in helping smokers to stop. We think it is possible to go some towards addressing these concerns by…</a:t>
            </a:r>
          </a:p>
          <a:p>
            <a:endParaRPr lang="en-GB" baseline="0" dirty="0" smtClean="0"/>
          </a:p>
          <a:p>
            <a:r>
              <a:rPr lang="en-GB" dirty="0" smtClean="0"/>
              <a:t>Here</a:t>
            </a:r>
            <a:r>
              <a:rPr lang="en-GB" baseline="0" dirty="0" smtClean="0"/>
              <a:t> are our objectives for tracking trends…First,</a:t>
            </a:r>
            <a:endParaRPr lang="en-GB" dirty="0"/>
          </a:p>
        </p:txBody>
      </p:sp>
      <p:sp>
        <p:nvSpPr>
          <p:cNvPr id="4" name="Slide Number Placeholder 3"/>
          <p:cNvSpPr>
            <a:spLocks noGrp="1"/>
          </p:cNvSpPr>
          <p:nvPr>
            <p:ph type="sldNum" sz="quarter" idx="10"/>
          </p:nvPr>
        </p:nvSpPr>
        <p:spPr/>
        <p:txBody>
          <a:bodyPr/>
          <a:lstStyle/>
          <a:p>
            <a:pPr>
              <a:defRPr/>
            </a:pPr>
            <a:fld id="{2A7EF6A1-BFE9-4177-AC22-11609F51329B}" type="slidenum">
              <a:rPr lang="en-US" smtClean="0"/>
              <a:pPr>
                <a:defRPr/>
              </a:pPr>
              <a:t>21</a:t>
            </a:fld>
            <a:endParaRPr lang="en-US"/>
          </a:p>
        </p:txBody>
      </p:sp>
    </p:spTree>
    <p:extLst>
      <p:ext uri="{BB962C8B-B14F-4D97-AF65-F5344CB8AC3E}">
        <p14:creationId xmlns:p14="http://schemas.microsoft.com/office/powerpoint/2010/main" val="221131935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I’m again reporting data from</a:t>
            </a:r>
            <a:r>
              <a:rPr lang="en-GB" baseline="0" dirty="0" smtClean="0"/>
              <a:t> the STS, so I won’t recap on the methods other than to note we have  only been tracking the use of e-cigs outside a quit attempt since the second quarter of 2011, so most of the trends are presented across that period..</a:t>
            </a:r>
          </a:p>
        </p:txBody>
      </p:sp>
      <p:sp>
        <p:nvSpPr>
          <p:cNvPr id="4" name="Slide Number Placeholder 3"/>
          <p:cNvSpPr>
            <a:spLocks noGrp="1"/>
          </p:cNvSpPr>
          <p:nvPr>
            <p:ph type="sldNum" sz="quarter" idx="10"/>
          </p:nvPr>
        </p:nvSpPr>
        <p:spPr/>
        <p:txBody>
          <a:bodyPr/>
          <a:lstStyle/>
          <a:p>
            <a:pPr>
              <a:defRPr/>
            </a:pPr>
            <a:fld id="{2A7EF6A1-BFE9-4177-AC22-11609F51329B}" type="slidenum">
              <a:rPr lang="en-US" smtClean="0"/>
              <a:pPr>
                <a:defRPr/>
              </a:pPr>
              <a:t>22</a:t>
            </a:fld>
            <a:endParaRPr lang="en-US"/>
          </a:p>
        </p:txBody>
      </p:sp>
    </p:spTree>
    <p:extLst>
      <p:ext uri="{BB962C8B-B14F-4D97-AF65-F5344CB8AC3E}">
        <p14:creationId xmlns:p14="http://schemas.microsoft.com/office/powerpoint/2010/main" val="304107692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This graph presents data</a:t>
            </a:r>
            <a:r>
              <a:rPr lang="en-GB" baseline="0" dirty="0" smtClean="0"/>
              <a:t> on the current use of e-cigarettes in about 14,500 adults who smoke or stopped in the past year between the second quarter of 2011 and the third quarter of this year. And it shows prevalence increased rapidly between 2011 and 2013, but that the growth has stalled over the past 9 to 12 months..</a:t>
            </a:r>
            <a:endParaRPr lang="en-GB" dirty="0"/>
          </a:p>
        </p:txBody>
      </p:sp>
      <p:sp>
        <p:nvSpPr>
          <p:cNvPr id="4" name="Slide Number Placeholder 3"/>
          <p:cNvSpPr>
            <a:spLocks noGrp="1"/>
          </p:cNvSpPr>
          <p:nvPr>
            <p:ph type="sldNum" sz="quarter" idx="10"/>
          </p:nvPr>
        </p:nvSpPr>
        <p:spPr/>
        <p:txBody>
          <a:bodyPr/>
          <a:lstStyle/>
          <a:p>
            <a:pPr>
              <a:defRPr/>
            </a:pPr>
            <a:fld id="{2A7EF6A1-BFE9-4177-AC22-11609F51329B}" type="slidenum">
              <a:rPr lang="en-US" smtClean="0"/>
              <a:pPr>
                <a:defRPr/>
              </a:pPr>
              <a:t>23</a:t>
            </a:fld>
            <a:endParaRPr lang="en-US"/>
          </a:p>
        </p:txBody>
      </p:sp>
    </p:spTree>
    <p:extLst>
      <p:ext uri="{BB962C8B-B14F-4D97-AF65-F5344CB8AC3E}">
        <p14:creationId xmlns:p14="http://schemas.microsoft.com/office/powerpoint/2010/main" val="384511159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This graph presents the frequency with which those e-cigarette users report</a:t>
            </a:r>
            <a:r>
              <a:rPr lang="en-GB" baseline="0" dirty="0" smtClean="0"/>
              <a:t> using them. The light blue bars are smokers, and we can see that the majority use them at least once a day but that there is a substantial proportion – about 40% - who use them less than daily. The dark blue bars are recent ex-smokers – those who have quit </a:t>
            </a:r>
            <a:r>
              <a:rPr lang="en-GB" baseline="0" dirty="0" err="1" smtClean="0"/>
              <a:t>wihin</a:t>
            </a:r>
            <a:r>
              <a:rPr lang="en-GB" baseline="0" dirty="0" smtClean="0"/>
              <a:t> the past 12 months – and it is clear that the frequency of use is substantially greater than in smokers, with the vast majority of recent ex-smokers using an e-cigarette at least daily.</a:t>
            </a:r>
            <a:endParaRPr lang="en-GB" dirty="0"/>
          </a:p>
        </p:txBody>
      </p:sp>
      <p:sp>
        <p:nvSpPr>
          <p:cNvPr id="4" name="Slide Number Placeholder 3"/>
          <p:cNvSpPr>
            <a:spLocks noGrp="1"/>
          </p:cNvSpPr>
          <p:nvPr>
            <p:ph type="sldNum" sz="quarter" idx="10"/>
          </p:nvPr>
        </p:nvSpPr>
        <p:spPr/>
        <p:txBody>
          <a:bodyPr/>
          <a:lstStyle/>
          <a:p>
            <a:pPr>
              <a:defRPr/>
            </a:pPr>
            <a:fld id="{2A7EF6A1-BFE9-4177-AC22-11609F51329B}" type="slidenum">
              <a:rPr lang="en-US" smtClean="0"/>
              <a:pPr>
                <a:defRPr/>
              </a:pPr>
              <a:t>24</a:t>
            </a:fld>
            <a:endParaRPr lang="en-US"/>
          </a:p>
        </p:txBody>
      </p:sp>
    </p:spTree>
    <p:extLst>
      <p:ext uri="{BB962C8B-B14F-4D97-AF65-F5344CB8AC3E}">
        <p14:creationId xmlns:p14="http://schemas.microsoft.com/office/powerpoint/2010/main" val="319162676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This graph presents the proportion of those e-cigarette users who fall into these</a:t>
            </a:r>
            <a:r>
              <a:rPr lang="en-GB" baseline="0" dirty="0" smtClean="0"/>
              <a:t> different age bands. Use is clearly spread across the age range, and although it may appear that use is concentrated in younger smokers, if you look at the light blue bars, then you can the distribution is actually fairly representative of smokers who do not use them.</a:t>
            </a:r>
            <a:endParaRPr lang="en-GB" dirty="0"/>
          </a:p>
        </p:txBody>
      </p:sp>
      <p:sp>
        <p:nvSpPr>
          <p:cNvPr id="4" name="Slide Number Placeholder 3"/>
          <p:cNvSpPr>
            <a:spLocks noGrp="1"/>
          </p:cNvSpPr>
          <p:nvPr>
            <p:ph type="sldNum" sz="quarter" idx="10"/>
          </p:nvPr>
        </p:nvSpPr>
        <p:spPr/>
        <p:txBody>
          <a:bodyPr/>
          <a:lstStyle/>
          <a:p>
            <a:pPr>
              <a:defRPr/>
            </a:pPr>
            <a:fld id="{2A7EF6A1-BFE9-4177-AC22-11609F51329B}" type="slidenum">
              <a:rPr lang="en-US" smtClean="0"/>
              <a:pPr>
                <a:defRPr/>
              </a:pPr>
              <a:t>25</a:t>
            </a:fld>
            <a:endParaRPr lang="en-US"/>
          </a:p>
        </p:txBody>
      </p:sp>
    </p:spTree>
    <p:extLst>
      <p:ext uri="{BB962C8B-B14F-4D97-AF65-F5344CB8AC3E}">
        <p14:creationId xmlns:p14="http://schemas.microsoft.com/office/powerpoint/2010/main" val="183973855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This presents</a:t>
            </a:r>
            <a:r>
              <a:rPr lang="en-GB" baseline="0" dirty="0" smtClean="0"/>
              <a:t> the proportion of those e-cigarette users who are current smokers, and simply shows that the vast majority of e-cigarette users also smoke.</a:t>
            </a:r>
          </a:p>
          <a:p>
            <a:endParaRPr lang="en-GB" baseline="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GB" baseline="0" dirty="0" smtClean="0"/>
              <a:t>[from e-cigarette users who smoke or stopped in the past year, and shows the…]</a:t>
            </a:r>
          </a:p>
          <a:p>
            <a:endParaRPr lang="en-GB" dirty="0"/>
          </a:p>
        </p:txBody>
      </p:sp>
      <p:sp>
        <p:nvSpPr>
          <p:cNvPr id="4" name="Slide Number Placeholder 3"/>
          <p:cNvSpPr>
            <a:spLocks noGrp="1"/>
          </p:cNvSpPr>
          <p:nvPr>
            <p:ph type="sldNum" sz="quarter" idx="10"/>
          </p:nvPr>
        </p:nvSpPr>
        <p:spPr/>
        <p:txBody>
          <a:bodyPr/>
          <a:lstStyle/>
          <a:p>
            <a:pPr>
              <a:defRPr/>
            </a:pPr>
            <a:fld id="{2A7EF6A1-BFE9-4177-AC22-11609F51329B}" type="slidenum">
              <a:rPr lang="en-US" smtClean="0"/>
              <a:pPr>
                <a:defRPr/>
              </a:pPr>
              <a:t>26</a:t>
            </a:fld>
            <a:endParaRPr lang="en-US"/>
          </a:p>
        </p:txBody>
      </p:sp>
    </p:spTree>
    <p:extLst>
      <p:ext uri="{BB962C8B-B14F-4D97-AF65-F5344CB8AC3E}">
        <p14:creationId xmlns:p14="http://schemas.microsoft.com/office/powerpoint/2010/main" val="292831200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This graph presents the</a:t>
            </a:r>
            <a:r>
              <a:rPr lang="en-GB" baseline="0" dirty="0" smtClean="0"/>
              <a:t> prevalence of different nicotine products among current smokers. The green line shows that same trend in e-cigarettes. During that time, there has also been a significant decline in the use of licensed nicotine products. However, the net result is the use of either e-cigarettes or licensed NRT by smokers has increased, with the increase in use of e-cigarettes more than offsetting the decrease in NRT use.</a:t>
            </a:r>
            <a:endParaRPr lang="en-GB" dirty="0"/>
          </a:p>
        </p:txBody>
      </p:sp>
      <p:sp>
        <p:nvSpPr>
          <p:cNvPr id="4" name="Slide Number Placeholder 3"/>
          <p:cNvSpPr>
            <a:spLocks noGrp="1"/>
          </p:cNvSpPr>
          <p:nvPr>
            <p:ph type="sldNum" sz="quarter" idx="10"/>
          </p:nvPr>
        </p:nvSpPr>
        <p:spPr/>
        <p:txBody>
          <a:bodyPr/>
          <a:lstStyle/>
          <a:p>
            <a:pPr>
              <a:defRPr/>
            </a:pPr>
            <a:fld id="{2A7EF6A1-BFE9-4177-AC22-11609F51329B}" type="slidenum">
              <a:rPr lang="en-US" smtClean="0"/>
              <a:pPr>
                <a:defRPr/>
              </a:pPr>
              <a:t>27</a:t>
            </a:fld>
            <a:endParaRPr lang="en-US"/>
          </a:p>
        </p:txBody>
      </p:sp>
    </p:spTree>
    <p:extLst>
      <p:ext uri="{BB962C8B-B14F-4D97-AF65-F5344CB8AC3E}">
        <p14:creationId xmlns:p14="http://schemas.microsoft.com/office/powerpoint/2010/main" val="249476489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This is</a:t>
            </a:r>
            <a:r>
              <a:rPr lang="en-GB" baseline="0" dirty="0" smtClean="0"/>
              <a:t> the same graph but this time in ex-smokers, and the pattern is very similar – if more noisy - with the…</a:t>
            </a:r>
            <a:endParaRPr lang="en-GB" dirty="0"/>
          </a:p>
        </p:txBody>
      </p:sp>
      <p:sp>
        <p:nvSpPr>
          <p:cNvPr id="4" name="Slide Number Placeholder 3"/>
          <p:cNvSpPr>
            <a:spLocks noGrp="1"/>
          </p:cNvSpPr>
          <p:nvPr>
            <p:ph type="sldNum" sz="quarter" idx="10"/>
          </p:nvPr>
        </p:nvSpPr>
        <p:spPr/>
        <p:txBody>
          <a:bodyPr/>
          <a:lstStyle/>
          <a:p>
            <a:pPr>
              <a:defRPr/>
            </a:pPr>
            <a:fld id="{2A7EF6A1-BFE9-4177-AC22-11609F51329B}" type="slidenum">
              <a:rPr lang="en-US" smtClean="0"/>
              <a:pPr>
                <a:defRPr/>
              </a:pPr>
              <a:t>28</a:t>
            </a:fld>
            <a:endParaRPr lang="en-US"/>
          </a:p>
        </p:txBody>
      </p:sp>
    </p:spTree>
    <p:extLst>
      <p:ext uri="{BB962C8B-B14F-4D97-AF65-F5344CB8AC3E}">
        <p14:creationId xmlns:p14="http://schemas.microsoft.com/office/powerpoint/2010/main" val="129735608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This graph presents the prevalence of current….I’m not presenting the trend</a:t>
            </a:r>
            <a:r>
              <a:rPr lang="en-GB" baseline="0" dirty="0" smtClean="0"/>
              <a:t> as we have not yet detected any, although we</a:t>
            </a:r>
            <a:r>
              <a:rPr lang="en-GB" dirty="0" smtClean="0"/>
              <a:t> have only been tracking</a:t>
            </a:r>
            <a:r>
              <a:rPr lang="en-GB" baseline="0" dirty="0" smtClean="0"/>
              <a:t> since Nov 2013. It is clear from these data that…Just n</a:t>
            </a:r>
            <a:r>
              <a:rPr lang="en-GB" dirty="0" smtClean="0"/>
              <a:t>ote the</a:t>
            </a:r>
            <a:r>
              <a:rPr lang="en-GB" baseline="0" dirty="0" smtClean="0"/>
              <a:t> </a:t>
            </a:r>
            <a:r>
              <a:rPr lang="en-GB" dirty="0" smtClean="0"/>
              <a:t>change in axis, and you can see current</a:t>
            </a:r>
            <a:r>
              <a:rPr lang="en-GB" baseline="0" dirty="0" smtClean="0"/>
              <a:t> use is less than 0.5%. It’s also apparent that current use is still relatively rare in long-term ex-smokers – those smokers who have stopped for more than a year. What’s more is that prevalence in both cases is comparable to licensed NRT….</a:t>
            </a:r>
            <a:endParaRPr lang="en-GB" dirty="0"/>
          </a:p>
        </p:txBody>
      </p:sp>
      <p:sp>
        <p:nvSpPr>
          <p:cNvPr id="4" name="Slide Number Placeholder 3"/>
          <p:cNvSpPr>
            <a:spLocks noGrp="1"/>
          </p:cNvSpPr>
          <p:nvPr>
            <p:ph type="sldNum" sz="quarter" idx="10"/>
          </p:nvPr>
        </p:nvSpPr>
        <p:spPr/>
        <p:txBody>
          <a:bodyPr/>
          <a:lstStyle/>
          <a:p>
            <a:pPr>
              <a:defRPr/>
            </a:pPr>
            <a:fld id="{2A7EF6A1-BFE9-4177-AC22-11609F51329B}" type="slidenum">
              <a:rPr lang="en-US" smtClean="0"/>
              <a:pPr>
                <a:defRPr/>
              </a:pPr>
              <a:t>29</a:t>
            </a:fld>
            <a:endParaRPr lang="en-US"/>
          </a:p>
        </p:txBody>
      </p:sp>
    </p:spTree>
    <p:extLst>
      <p:ext uri="{BB962C8B-B14F-4D97-AF65-F5344CB8AC3E}">
        <p14:creationId xmlns:p14="http://schemas.microsoft.com/office/powerpoint/2010/main" val="2231870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So, there’ll be two main parts to my talk. In the first part, I will present the results from a study</a:t>
            </a:r>
            <a:r>
              <a:rPr lang="en-GB" baseline="0" dirty="0" smtClean="0"/>
              <a:t> we published earlier this year on the…In the second part, I will consider the wider context in England and present some population trends in….</a:t>
            </a:r>
            <a:endParaRPr lang="en-GB" dirty="0"/>
          </a:p>
        </p:txBody>
      </p:sp>
      <p:sp>
        <p:nvSpPr>
          <p:cNvPr id="4" name="Slide Number Placeholder 3"/>
          <p:cNvSpPr>
            <a:spLocks noGrp="1"/>
          </p:cNvSpPr>
          <p:nvPr>
            <p:ph type="sldNum" sz="quarter" idx="10"/>
          </p:nvPr>
        </p:nvSpPr>
        <p:spPr/>
        <p:txBody>
          <a:bodyPr/>
          <a:lstStyle/>
          <a:p>
            <a:pPr>
              <a:defRPr/>
            </a:pPr>
            <a:fld id="{2A7EF6A1-BFE9-4177-AC22-11609F51329B}" type="slidenum">
              <a:rPr lang="en-US" smtClean="0"/>
              <a:pPr>
                <a:defRPr/>
              </a:pPr>
              <a:t>3</a:t>
            </a:fld>
            <a:endParaRPr lang="en-US"/>
          </a:p>
        </p:txBody>
      </p:sp>
    </p:spTree>
    <p:extLst>
      <p:ext uri="{BB962C8B-B14F-4D97-AF65-F5344CB8AC3E}">
        <p14:creationId xmlns:p14="http://schemas.microsoft.com/office/powerpoint/2010/main" val="66404180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This graph</a:t>
            </a:r>
            <a:r>
              <a:rPr lang="en-GB" baseline="0" dirty="0" smtClean="0"/>
              <a:t> may be familiar – Peter showed this in his lecture yesterday. I’m probably biased, but I </a:t>
            </a:r>
            <a:r>
              <a:rPr lang="en-GB" dirty="0" smtClean="0"/>
              <a:t>think it is particularly</a:t>
            </a:r>
            <a:r>
              <a:rPr lang="en-GB" baseline="0" dirty="0" smtClean="0"/>
              <a:t> important so it’s worth covering again. So, to re-iterate, it presents the </a:t>
            </a:r>
            <a:r>
              <a:rPr lang="en-GB" b="1" i="1" baseline="0" dirty="0" smtClean="0"/>
              <a:t>overall</a:t>
            </a:r>
            <a:r>
              <a:rPr lang="en-GB" baseline="0" dirty="0" smtClean="0"/>
              <a:t> prevalence of different types of nicotine use among all adults. The prevalence of smoking traditional cigarettes is in red and the use of any nicotine product – so traditional cigarettes, e-cigarettes and medically licensed NRT – is in blue. I’ve also added e-cigarettes as a separate category in green. So, we find that among all adults the prevalence of both cigarette smoking and the overall use of nicotine has significantly declined during a time in which the use of e-cigarettes dramatically increased driven by those trends in smokers and recent ex-smokers.</a:t>
            </a:r>
            <a:endParaRPr lang="en-GB" dirty="0"/>
          </a:p>
        </p:txBody>
      </p:sp>
      <p:sp>
        <p:nvSpPr>
          <p:cNvPr id="4" name="Slide Number Placeholder 3"/>
          <p:cNvSpPr>
            <a:spLocks noGrp="1"/>
          </p:cNvSpPr>
          <p:nvPr>
            <p:ph type="sldNum" sz="quarter" idx="10"/>
          </p:nvPr>
        </p:nvSpPr>
        <p:spPr/>
        <p:txBody>
          <a:bodyPr/>
          <a:lstStyle/>
          <a:p>
            <a:pPr>
              <a:defRPr/>
            </a:pPr>
            <a:fld id="{2A7EF6A1-BFE9-4177-AC22-11609F51329B}" type="slidenum">
              <a:rPr lang="en-US" smtClean="0"/>
              <a:pPr>
                <a:defRPr/>
              </a:pPr>
              <a:t>30</a:t>
            </a:fld>
            <a:endParaRPr lang="en-US"/>
          </a:p>
        </p:txBody>
      </p:sp>
    </p:spTree>
    <p:extLst>
      <p:ext uri="{BB962C8B-B14F-4D97-AF65-F5344CB8AC3E}">
        <p14:creationId xmlns:p14="http://schemas.microsoft.com/office/powerpoint/2010/main" val="295330118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So,</a:t>
            </a:r>
            <a:r>
              <a:rPr lang="en-GB" baseline="0" dirty="0" smtClean="0"/>
              <a:t> I’ll now move away from measures relating directly to the use of e-cigarettes, and onto more general indicators of tobacco control during the same period, beginning with this graph which is one index of the uptake of smoking. Specifically, it shows that since the advent of e-cigarettes the proportion…</a:t>
            </a:r>
            <a:endParaRPr lang="en-GB" dirty="0"/>
          </a:p>
        </p:txBody>
      </p:sp>
      <p:sp>
        <p:nvSpPr>
          <p:cNvPr id="4" name="Slide Number Placeholder 3"/>
          <p:cNvSpPr>
            <a:spLocks noGrp="1"/>
          </p:cNvSpPr>
          <p:nvPr>
            <p:ph type="sldNum" sz="quarter" idx="10"/>
          </p:nvPr>
        </p:nvSpPr>
        <p:spPr/>
        <p:txBody>
          <a:bodyPr/>
          <a:lstStyle/>
          <a:p>
            <a:pPr>
              <a:defRPr/>
            </a:pPr>
            <a:fld id="{2A7EF6A1-BFE9-4177-AC22-11609F51329B}" type="slidenum">
              <a:rPr lang="en-US" smtClean="0"/>
              <a:pPr>
                <a:defRPr/>
              </a:pPr>
              <a:t>31</a:t>
            </a:fld>
            <a:endParaRPr lang="en-US"/>
          </a:p>
        </p:txBody>
      </p:sp>
    </p:spTree>
    <p:extLst>
      <p:ext uri="{BB962C8B-B14F-4D97-AF65-F5344CB8AC3E}">
        <p14:creationId xmlns:p14="http://schemas.microsoft.com/office/powerpoint/2010/main" val="88130010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This</a:t>
            </a:r>
            <a:r>
              <a:rPr lang="en-GB" baseline="0" dirty="0" smtClean="0"/>
              <a:t> graph is an indicator of quitting in England and shows the percent of people who have smoked in the past year who report not smoking at the time of our survey. There has been a significant increase in this measure of quitting across this period.</a:t>
            </a:r>
            <a:endParaRPr lang="en-GB" dirty="0"/>
          </a:p>
        </p:txBody>
      </p:sp>
      <p:sp>
        <p:nvSpPr>
          <p:cNvPr id="4" name="Slide Number Placeholder 3"/>
          <p:cNvSpPr>
            <a:spLocks noGrp="1"/>
          </p:cNvSpPr>
          <p:nvPr>
            <p:ph type="sldNum" sz="quarter" idx="10"/>
          </p:nvPr>
        </p:nvSpPr>
        <p:spPr/>
        <p:txBody>
          <a:bodyPr/>
          <a:lstStyle/>
          <a:p>
            <a:pPr>
              <a:defRPr/>
            </a:pPr>
            <a:fld id="{2A7EF6A1-BFE9-4177-AC22-11609F51329B}" type="slidenum">
              <a:rPr lang="en-US" smtClean="0"/>
              <a:pPr>
                <a:defRPr/>
              </a:pPr>
              <a:t>32</a:t>
            </a:fld>
            <a:endParaRPr lang="en-US"/>
          </a:p>
        </p:txBody>
      </p:sp>
    </p:spTree>
    <p:extLst>
      <p:ext uri="{BB962C8B-B14F-4D97-AF65-F5344CB8AC3E}">
        <p14:creationId xmlns:p14="http://schemas.microsoft.com/office/powerpoint/2010/main" val="302968221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This graph</a:t>
            </a:r>
            <a:r>
              <a:rPr lang="en-GB" baseline="0" dirty="0" smtClean="0"/>
              <a:t> presents the percentage of past-year smokers who reported a serious attempt to stop in the previous 3 months and shows there has been a small but significant increase in quit attempts during this time.</a:t>
            </a:r>
            <a:endParaRPr lang="en-GB" dirty="0"/>
          </a:p>
        </p:txBody>
      </p:sp>
      <p:sp>
        <p:nvSpPr>
          <p:cNvPr id="4" name="Slide Number Placeholder 3"/>
          <p:cNvSpPr>
            <a:spLocks noGrp="1"/>
          </p:cNvSpPr>
          <p:nvPr>
            <p:ph type="sldNum" sz="quarter" idx="10"/>
          </p:nvPr>
        </p:nvSpPr>
        <p:spPr/>
        <p:txBody>
          <a:bodyPr/>
          <a:lstStyle/>
          <a:p>
            <a:pPr>
              <a:defRPr/>
            </a:pPr>
            <a:fld id="{2A7EF6A1-BFE9-4177-AC22-11609F51329B}" type="slidenum">
              <a:rPr lang="en-US" smtClean="0"/>
              <a:pPr>
                <a:defRPr/>
              </a:pPr>
              <a:t>33</a:t>
            </a:fld>
            <a:endParaRPr lang="en-US"/>
          </a:p>
        </p:txBody>
      </p:sp>
    </p:spTree>
    <p:extLst>
      <p:ext uri="{BB962C8B-B14F-4D97-AF65-F5344CB8AC3E}">
        <p14:creationId xmlns:p14="http://schemas.microsoft.com/office/powerpoint/2010/main" val="134272498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This graph presents the proportion</a:t>
            </a:r>
            <a:r>
              <a:rPr lang="en-GB" baseline="0" dirty="0" smtClean="0"/>
              <a:t> of who smokers who made a serious attempt to stop who used one of these different quitting methods. </a:t>
            </a:r>
            <a:r>
              <a:rPr lang="en-GB" dirty="0" smtClean="0"/>
              <a:t>Note that we have been tracking the </a:t>
            </a:r>
            <a:r>
              <a:rPr lang="en-GB" baseline="0" dirty="0" smtClean="0"/>
              <a:t>use of e-cigarettes as a cessation aid since 2009 but use was relatively negligible until 2011. The figures show that there has been a substantial…</a:t>
            </a:r>
            <a:endParaRPr lang="en-GB" dirty="0"/>
          </a:p>
        </p:txBody>
      </p:sp>
      <p:sp>
        <p:nvSpPr>
          <p:cNvPr id="4" name="Slide Number Placeholder 3"/>
          <p:cNvSpPr>
            <a:spLocks noGrp="1"/>
          </p:cNvSpPr>
          <p:nvPr>
            <p:ph type="sldNum" sz="quarter" idx="10"/>
          </p:nvPr>
        </p:nvSpPr>
        <p:spPr/>
        <p:txBody>
          <a:bodyPr/>
          <a:lstStyle/>
          <a:p>
            <a:pPr>
              <a:defRPr/>
            </a:pPr>
            <a:fld id="{2A7EF6A1-BFE9-4177-AC22-11609F51329B}" type="slidenum">
              <a:rPr lang="en-US" smtClean="0"/>
              <a:pPr>
                <a:defRPr/>
              </a:pPr>
              <a:t>34</a:t>
            </a:fld>
            <a:endParaRPr lang="en-US"/>
          </a:p>
        </p:txBody>
      </p:sp>
    </p:spTree>
    <p:extLst>
      <p:ext uri="{BB962C8B-B14F-4D97-AF65-F5344CB8AC3E}">
        <p14:creationId xmlns:p14="http://schemas.microsoft.com/office/powerpoint/2010/main" val="4464966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dirty="0" smtClean="0"/>
              <a:t>That’s quite a busy slide – so it can be </a:t>
            </a:r>
            <a:r>
              <a:rPr lang="en-GB" baseline="0" dirty="0" smtClean="0"/>
              <a:t>useful to consider that data summarised like this. First, note that we’ve collapsed to consider the annual trends. Secondly, we’ve grouped into three broad categories of quitting method. In blue, there is nothing and NRT-OTC; in red are those using either e-cigarettes or prescription medication; and in orange are those using face-to-face </a:t>
            </a:r>
            <a:r>
              <a:rPr lang="en-GB" baseline="0" dirty="0" err="1" smtClean="0"/>
              <a:t>beh</a:t>
            </a:r>
            <a:r>
              <a:rPr lang="en-GB" baseline="0" dirty="0" smtClean="0"/>
              <a:t> support and prescription medication. You could probably interpret these categories as offering smokers the lowest, intermediate  and highest chances of success in the real-world, at least in England. As you can see, when looking at the data like this</a:t>
            </a:r>
          </a:p>
          <a:p>
            <a:pPr marL="0" marR="0" indent="0" algn="l" defTabSz="914400" rtl="0" eaLnBrk="0" fontAlgn="base" latinLnBrk="0" hangingPunct="0">
              <a:lnSpc>
                <a:spcPct val="100000"/>
              </a:lnSpc>
              <a:spcBef>
                <a:spcPct val="30000"/>
              </a:spcBef>
              <a:spcAft>
                <a:spcPct val="0"/>
              </a:spcAft>
              <a:buClrTx/>
              <a:buSzTx/>
              <a:buFontTx/>
              <a:buNone/>
              <a:tabLst/>
              <a:defRPr/>
            </a:pPr>
            <a:endParaRPr lang="en-GB" baseline="0" dirty="0" smtClean="0"/>
          </a:p>
          <a:p>
            <a:pPr marL="0" marR="0" indent="0" algn="l" defTabSz="914400" rtl="0" eaLnBrk="0" fontAlgn="base" latinLnBrk="0" hangingPunct="0">
              <a:lnSpc>
                <a:spcPct val="100000"/>
              </a:lnSpc>
              <a:spcBef>
                <a:spcPct val="30000"/>
              </a:spcBef>
              <a:spcAft>
                <a:spcPct val="0"/>
              </a:spcAft>
              <a:buClrTx/>
              <a:buSzTx/>
              <a:buFontTx/>
              <a:buNone/>
              <a:tabLst/>
              <a:defRPr/>
            </a:pPr>
            <a:endParaRPr lang="en-GB" baseline="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GB" dirty="0" smtClean="0"/>
              <a:t>Although,</a:t>
            </a:r>
            <a:r>
              <a:rPr lang="en-GB" baseline="0" dirty="0" smtClean="0"/>
              <a:t> we did not have the numbers to make direct comparisons with methods other than no aid or NRT-OTC in our real-world study, you could probably interpret these categories as offering smokers the lowest, intermediate  and highest chances of success in the real-world, at least in England. </a:t>
            </a:r>
          </a:p>
          <a:p>
            <a:pPr marL="0" marR="0" indent="0" algn="l" defTabSz="914400" rtl="0" eaLnBrk="0" fontAlgn="base" latinLnBrk="0" hangingPunct="0">
              <a:lnSpc>
                <a:spcPct val="100000"/>
              </a:lnSpc>
              <a:spcBef>
                <a:spcPct val="30000"/>
              </a:spcBef>
              <a:spcAft>
                <a:spcPct val="0"/>
              </a:spcAft>
              <a:buClrTx/>
              <a:buSzTx/>
              <a:buFontTx/>
              <a:buNone/>
              <a:tabLst/>
              <a:defRPr/>
            </a:pPr>
            <a:r>
              <a:rPr lang="en-GB" baseline="0" dirty="0" smtClean="0"/>
              <a:t>for the purposes of these graphs we have assumed that licensed cessation medicines prescribed by a health professional and e-cigarettes have a similar effect, and that the method with the highest success rates is face-to-face </a:t>
            </a:r>
            <a:r>
              <a:rPr lang="en-GB" baseline="0" dirty="0" err="1" smtClean="0"/>
              <a:t>beh</a:t>
            </a:r>
            <a:r>
              <a:rPr lang="en-GB" baseline="0" dirty="0" smtClean="0"/>
              <a:t> support with licensed medication.</a:t>
            </a:r>
          </a:p>
          <a:p>
            <a:pPr marL="0" marR="0" indent="0" algn="l" defTabSz="914400" rtl="0" eaLnBrk="0" fontAlgn="base" latinLnBrk="0" hangingPunct="0">
              <a:lnSpc>
                <a:spcPct val="100000"/>
              </a:lnSpc>
              <a:spcBef>
                <a:spcPct val="30000"/>
              </a:spcBef>
              <a:spcAft>
                <a:spcPct val="0"/>
              </a:spcAft>
              <a:buClrTx/>
              <a:buSzTx/>
              <a:buFontTx/>
              <a:buNone/>
              <a:tabLst/>
              <a:defRPr/>
            </a:pPr>
            <a:endParaRPr lang="en-GB" baseline="0" dirty="0" smtClean="0"/>
          </a:p>
          <a:p>
            <a:pPr marL="0" marR="0" indent="0" algn="l" defTabSz="914400" rtl="0" eaLnBrk="0" fontAlgn="base" latinLnBrk="0" hangingPunct="0">
              <a:lnSpc>
                <a:spcPct val="100000"/>
              </a:lnSpc>
              <a:spcBef>
                <a:spcPct val="30000"/>
              </a:spcBef>
              <a:spcAft>
                <a:spcPct val="0"/>
              </a:spcAft>
              <a:buClrTx/>
              <a:buSzTx/>
              <a:buFontTx/>
              <a:buNone/>
              <a:tabLst/>
              <a:defRPr/>
            </a:pPr>
            <a:endParaRPr lang="en-GB" baseline="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GB" dirty="0" smtClean="0"/>
              <a:t>This graph shows…Since the advent of e-cigarettes in 2010 to</a:t>
            </a:r>
            <a:r>
              <a:rPr lang="en-GB" baseline="0" dirty="0" smtClean="0"/>
              <a:t> 11 The use of ‘higher’ success methods has increased driven by e-cigarettes and although</a:t>
            </a:r>
            <a:r>
              <a:rPr lang="en-GB" dirty="0" smtClean="0"/>
              <a:t>…importantly,</a:t>
            </a:r>
            <a:r>
              <a:rPr lang="en-GB" baseline="0" dirty="0" smtClean="0"/>
              <a:t> e-cigarettes seems to have primarily cannibalised the market of the lowest success methods….</a:t>
            </a:r>
            <a:endParaRPr lang="en-GB" dirty="0" smtClean="0"/>
          </a:p>
          <a:p>
            <a:r>
              <a:rPr lang="en-GB" baseline="0" dirty="0" smtClean="0"/>
              <a:t> a fair grouping of commonly used quitting methods would be…</a:t>
            </a:r>
            <a:endParaRPr lang="en-GB" dirty="0"/>
          </a:p>
        </p:txBody>
      </p:sp>
      <p:sp>
        <p:nvSpPr>
          <p:cNvPr id="4" name="Slide Number Placeholder 3"/>
          <p:cNvSpPr>
            <a:spLocks noGrp="1"/>
          </p:cNvSpPr>
          <p:nvPr>
            <p:ph type="sldNum" sz="quarter" idx="10"/>
          </p:nvPr>
        </p:nvSpPr>
        <p:spPr/>
        <p:txBody>
          <a:bodyPr/>
          <a:lstStyle/>
          <a:p>
            <a:pPr>
              <a:defRPr/>
            </a:pPr>
            <a:fld id="{2A7EF6A1-BFE9-4177-AC22-11609F51329B}" type="slidenum">
              <a:rPr lang="en-US" smtClean="0"/>
              <a:pPr>
                <a:defRPr/>
              </a:pPr>
              <a:t>35</a:t>
            </a:fld>
            <a:endParaRPr lang="en-US"/>
          </a:p>
        </p:txBody>
      </p:sp>
    </p:spTree>
    <p:extLst>
      <p:ext uri="{BB962C8B-B14F-4D97-AF65-F5344CB8AC3E}">
        <p14:creationId xmlns:p14="http://schemas.microsoft.com/office/powerpoint/2010/main" val="422651833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Now,</a:t>
            </a:r>
            <a:r>
              <a:rPr lang="en-GB" baseline="0" dirty="0" smtClean="0"/>
              <a:t> I just want to spend the last few slides re-visiting a few of those indicators with less granularity but going back to when we began tracking them with the STS. This should provide some historical context to some of those recent positive trends in tobacco control indicators. This graph is simply overall prevalence, and shows that prevalence in England has been continuing to decline since we began tracking in 2007, with a relatively stable rate of decline with the exception of the change from 2007 to 2008 – which was the year England introduced </a:t>
            </a:r>
            <a:r>
              <a:rPr lang="en-GB" baseline="0" dirty="0" err="1" smtClean="0"/>
              <a:t>SmokeFree</a:t>
            </a:r>
            <a:r>
              <a:rPr lang="en-GB" baseline="0" dirty="0" smtClean="0"/>
              <a:t> legislation…</a:t>
            </a:r>
            <a:endParaRPr lang="en-GB" dirty="0"/>
          </a:p>
        </p:txBody>
      </p:sp>
      <p:sp>
        <p:nvSpPr>
          <p:cNvPr id="4" name="Slide Number Placeholder 3"/>
          <p:cNvSpPr>
            <a:spLocks noGrp="1"/>
          </p:cNvSpPr>
          <p:nvPr>
            <p:ph type="sldNum" sz="quarter" idx="10"/>
          </p:nvPr>
        </p:nvSpPr>
        <p:spPr/>
        <p:txBody>
          <a:bodyPr/>
          <a:lstStyle/>
          <a:p>
            <a:pPr>
              <a:defRPr/>
            </a:pPr>
            <a:fld id="{2A7EF6A1-BFE9-4177-AC22-11609F51329B}" type="slidenum">
              <a:rPr lang="en-US" smtClean="0"/>
              <a:pPr>
                <a:defRPr/>
              </a:pPr>
              <a:t>36</a:t>
            </a:fld>
            <a:endParaRPr lang="en-US"/>
          </a:p>
        </p:txBody>
      </p:sp>
    </p:spTree>
    <p:extLst>
      <p:ext uri="{BB962C8B-B14F-4D97-AF65-F5344CB8AC3E}">
        <p14:creationId xmlns:p14="http://schemas.microsoft.com/office/powerpoint/2010/main" val="425021770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This graph is percentage of smokers</a:t>
            </a:r>
            <a:r>
              <a:rPr lang="en-GB" baseline="0" dirty="0" smtClean="0"/>
              <a:t> making </a:t>
            </a:r>
            <a:r>
              <a:rPr lang="en-GB" dirty="0" smtClean="0"/>
              <a:t>past year quit attempts and shows that…</a:t>
            </a:r>
            <a:endParaRPr lang="en-GB" dirty="0"/>
          </a:p>
        </p:txBody>
      </p:sp>
      <p:sp>
        <p:nvSpPr>
          <p:cNvPr id="4" name="Slide Number Placeholder 3"/>
          <p:cNvSpPr>
            <a:spLocks noGrp="1"/>
          </p:cNvSpPr>
          <p:nvPr>
            <p:ph type="sldNum" sz="quarter" idx="10"/>
          </p:nvPr>
        </p:nvSpPr>
        <p:spPr/>
        <p:txBody>
          <a:bodyPr/>
          <a:lstStyle/>
          <a:p>
            <a:pPr>
              <a:defRPr/>
            </a:pPr>
            <a:fld id="{2A7EF6A1-BFE9-4177-AC22-11609F51329B}" type="slidenum">
              <a:rPr lang="en-US" smtClean="0"/>
              <a:pPr>
                <a:defRPr/>
              </a:pPr>
              <a:t>37</a:t>
            </a:fld>
            <a:endParaRPr lang="en-US"/>
          </a:p>
        </p:txBody>
      </p:sp>
    </p:spTree>
    <p:extLst>
      <p:ext uri="{BB962C8B-B14F-4D97-AF65-F5344CB8AC3E}">
        <p14:creationId xmlns:p14="http://schemas.microsoft.com/office/powerpoint/2010/main" val="266284950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This graph</a:t>
            </a:r>
            <a:r>
              <a:rPr lang="en-GB" baseline="0" dirty="0" smtClean="0"/>
              <a:t> presents the percentage of smokers who report a serious quit attempt in the past year and were currently not smoking at the time of our survey and shows the absolute </a:t>
            </a:r>
            <a:endParaRPr lang="en-GB" dirty="0"/>
          </a:p>
        </p:txBody>
      </p:sp>
      <p:sp>
        <p:nvSpPr>
          <p:cNvPr id="4" name="Slide Number Placeholder 3"/>
          <p:cNvSpPr>
            <a:spLocks noGrp="1"/>
          </p:cNvSpPr>
          <p:nvPr>
            <p:ph type="sldNum" sz="quarter" idx="10"/>
          </p:nvPr>
        </p:nvSpPr>
        <p:spPr/>
        <p:txBody>
          <a:bodyPr/>
          <a:lstStyle/>
          <a:p>
            <a:pPr>
              <a:defRPr/>
            </a:pPr>
            <a:fld id="{2A7EF6A1-BFE9-4177-AC22-11609F51329B}" type="slidenum">
              <a:rPr lang="en-US" smtClean="0"/>
              <a:pPr>
                <a:defRPr/>
              </a:pPr>
              <a:t>38</a:t>
            </a:fld>
            <a:endParaRPr lang="en-US"/>
          </a:p>
        </p:txBody>
      </p:sp>
    </p:spTree>
    <p:extLst>
      <p:ext uri="{BB962C8B-B14F-4D97-AF65-F5344CB8AC3E}">
        <p14:creationId xmlns:p14="http://schemas.microsoft.com/office/powerpoint/2010/main" val="294317196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aseline="0" dirty="0" smtClean="0"/>
              <a:t>While we cannot ascribe causality to e-cigarettes, *6</a:t>
            </a:r>
            <a:r>
              <a:rPr lang="en-GB" sz="1200" baseline="30000" dirty="0" smtClean="0"/>
              <a:t>th</a:t>
            </a:r>
            <a:r>
              <a:rPr lang="en-GB" sz="1200" baseline="0" dirty="0" smtClean="0"/>
              <a:t> bullet*, at the very least, these encouraging population trends </a:t>
            </a:r>
            <a:r>
              <a:rPr lang="en-GB" sz="1200" dirty="0" smtClean="0">
                <a:solidFill>
                  <a:schemeClr val="tx1"/>
                </a:solidFill>
              </a:rPr>
              <a:t>conflict with the view that e-cigarettes are undermining the</a:t>
            </a:r>
            <a:r>
              <a:rPr lang="en-GB" sz="1200" baseline="0" dirty="0" smtClean="0">
                <a:solidFill>
                  <a:schemeClr val="tx1"/>
                </a:solidFill>
              </a:rPr>
              <a:t> wider efforts of </a:t>
            </a:r>
            <a:r>
              <a:rPr lang="en-GB" sz="1200" dirty="0" smtClean="0">
                <a:solidFill>
                  <a:schemeClr val="tx1"/>
                </a:solidFill>
              </a:rPr>
              <a:t>tobacco control through re-normalisation or gateway</a:t>
            </a:r>
            <a:r>
              <a:rPr lang="en-GB" sz="1200" baseline="0" dirty="0" smtClean="0">
                <a:solidFill>
                  <a:schemeClr val="tx1"/>
                </a:solidFill>
              </a:rPr>
              <a:t> effects </a:t>
            </a:r>
            <a:r>
              <a:rPr lang="en-GB" sz="1200" baseline="0" dirty="0" smtClean="0"/>
              <a:t>and instead, combined with data from the lab, trials and real-world surveys suggesting they are a moderately effective aid to cessation, we’d argue there is</a:t>
            </a:r>
            <a:r>
              <a:rPr lang="en-GB" sz="1200" dirty="0" smtClean="0">
                <a:solidFill>
                  <a:schemeClr val="tx1"/>
                </a:solidFill>
              </a:rPr>
              <a:t> reason to be cautiously optimistic about the public health impact</a:t>
            </a:r>
            <a:r>
              <a:rPr lang="en-GB" sz="1200" baseline="0" dirty="0" smtClean="0">
                <a:solidFill>
                  <a:schemeClr val="tx1"/>
                </a:solidFill>
              </a:rPr>
              <a:t> </a:t>
            </a:r>
            <a:r>
              <a:rPr lang="en-GB" sz="1200" dirty="0" smtClean="0">
                <a:solidFill>
                  <a:schemeClr val="tx1"/>
                </a:solidFill>
              </a:rPr>
              <a:t>of e-cigarettes in England</a:t>
            </a:r>
            <a:r>
              <a:rPr lang="en-GB" sz="1200" baseline="0" dirty="0" smtClean="0"/>
              <a:t>…while acknowledging the need to continue monitoring closely!</a:t>
            </a:r>
          </a:p>
          <a:p>
            <a:endParaRPr lang="en-GB" sz="1200" baseline="0" dirty="0" smtClean="0"/>
          </a:p>
          <a:p>
            <a:endParaRPr lang="en-GB" sz="1200" baseline="0" dirty="0" smtClean="0"/>
          </a:p>
          <a:p>
            <a:endParaRPr lang="en-GB" sz="1200" baseline="0" dirty="0" smtClean="0"/>
          </a:p>
          <a:p>
            <a:r>
              <a:rPr lang="en-GB" sz="1200" baseline="0" dirty="0" smtClean="0"/>
              <a:t>with two important caveats, that it is extremely important to continue monitoring closely and be aware that effects are likely to depend on cultures and local tobacco control climates…</a:t>
            </a:r>
          </a:p>
          <a:p>
            <a:endParaRPr lang="en-GB" sz="1200" baseline="0" dirty="0" smtClean="0"/>
          </a:p>
          <a:p>
            <a:endParaRPr lang="en-GB" sz="1200" baseline="0" dirty="0" smtClean="0"/>
          </a:p>
          <a:p>
            <a:r>
              <a:rPr lang="en-GB" sz="1200" dirty="0" smtClean="0"/>
              <a:t>….[3</a:t>
            </a:r>
            <a:r>
              <a:rPr lang="en-GB" sz="1200" baseline="30000" dirty="0" smtClean="0"/>
              <a:t>rd</a:t>
            </a:r>
            <a:r>
              <a:rPr lang="en-GB" sz="1200" dirty="0" smtClean="0"/>
              <a:t> bullet] …while</a:t>
            </a:r>
            <a:r>
              <a:rPr lang="en-GB" sz="1200" baseline="0" dirty="0" smtClean="0"/>
              <a:t> appears to primarily </a:t>
            </a:r>
            <a:r>
              <a:rPr lang="en-GB" sz="1200" baseline="0" dirty="0" err="1" smtClean="0"/>
              <a:t>cannabilise</a:t>
            </a:r>
            <a:r>
              <a:rPr lang="en-GB" sz="1200" baseline="0" dirty="0" smtClean="0"/>
              <a:t> the use of either nothing or NRT bought over the counter among smokers trying to stop. *4</a:t>
            </a:r>
            <a:r>
              <a:rPr lang="en-GB" sz="1200" baseline="30000" dirty="0" smtClean="0"/>
              <a:t>th</a:t>
            </a:r>
            <a:r>
              <a:rPr lang="en-GB" sz="1200" baseline="0" dirty="0" smtClean="0"/>
              <a:t> bullet* During the period in which e-cigarette use has increased dramatically, smoking cessation rates have also increased and 5</a:t>
            </a:r>
            <a:r>
              <a:rPr lang="en-GB" sz="1200" baseline="30000" dirty="0" smtClean="0"/>
              <a:t>th</a:t>
            </a:r>
            <a:r>
              <a:rPr lang="en-GB" sz="1200" baseline="0" dirty="0" smtClean="0"/>
              <a:t> bullet smoking…</a:t>
            </a:r>
          </a:p>
          <a:p>
            <a:r>
              <a:rPr lang="en-GB" sz="1200" baseline="0" dirty="0" smtClean="0"/>
              <a:t>&gt;</a:t>
            </a:r>
          </a:p>
          <a:p>
            <a:endParaRPr lang="en-GB" sz="1200" baseline="0" dirty="0" smtClean="0"/>
          </a:p>
          <a:p>
            <a:pPr marL="0" marR="0" lvl="1" indent="0" algn="l" defTabSz="914400" rtl="0" eaLnBrk="0" fontAlgn="base" latinLnBrk="0" hangingPunct="0">
              <a:lnSpc>
                <a:spcPct val="100000"/>
              </a:lnSpc>
              <a:spcBef>
                <a:spcPct val="30000"/>
              </a:spcBef>
              <a:spcAft>
                <a:spcPct val="0"/>
              </a:spcAft>
              <a:buClrTx/>
              <a:buSzTx/>
              <a:buFontTx/>
              <a:buNone/>
              <a:tabLst/>
              <a:defRPr/>
            </a:pPr>
            <a:r>
              <a:rPr lang="en-GB" sz="1600" dirty="0" smtClean="0"/>
              <a:t>Clearly, this solution may not be suitable for other countries, where cultural factors, the tobacco control climate and lax regulation of markets could play a role</a:t>
            </a:r>
          </a:p>
          <a:p>
            <a:endParaRPr lang="en-GB" dirty="0" smtClean="0"/>
          </a:p>
          <a:p>
            <a:r>
              <a:rPr lang="en-GB" sz="1200" baseline="0" dirty="0" smtClean="0">
                <a:solidFill>
                  <a:schemeClr val="tx1"/>
                </a:solidFill>
              </a:rPr>
              <a:t>and by association the </a:t>
            </a:r>
            <a:r>
              <a:rPr lang="en-GB" sz="1200" dirty="0" smtClean="0">
                <a:solidFill>
                  <a:schemeClr val="tx1"/>
                </a:solidFill>
              </a:rPr>
              <a:t>‘English… </a:t>
            </a:r>
            <a:endParaRPr lang="en-GB" dirty="0" smtClean="0"/>
          </a:p>
          <a:p>
            <a:endParaRPr lang="en-GB" dirty="0" smtClean="0"/>
          </a:p>
          <a:p>
            <a:r>
              <a:rPr lang="en-GB" sz="1200" dirty="0" smtClean="0"/>
              <a:t>Insofar that</a:t>
            </a:r>
            <a:r>
              <a:rPr lang="en-GB" sz="1200" baseline="0" dirty="0" smtClean="0"/>
              <a:t> we regard e-cigarettes as a moderately effective quitting method. </a:t>
            </a:r>
            <a:r>
              <a:rPr lang="en-GB" sz="1200" dirty="0" smtClean="0"/>
              <a:t>Bearing</a:t>
            </a:r>
            <a:r>
              <a:rPr lang="en-GB" sz="1200" baseline="0" dirty="0" smtClean="0"/>
              <a:t> in mind our earlier conclusion that a</a:t>
            </a:r>
            <a:r>
              <a:rPr lang="en-GB" sz="1200" dirty="0" smtClean="0"/>
              <a:t>mong English adult smokers in the ‘real world’ stopping without professional support, those who use e-cigarettes appear more likely to remain abstinent than those who use a licensed NRT product bought over-the-counter or no aid to cessation, it</a:t>
            </a:r>
            <a:r>
              <a:rPr lang="en-GB" sz="1200" baseline="0" dirty="0" smtClean="0"/>
              <a:t> appears that e-cigs…</a:t>
            </a:r>
          </a:p>
          <a:p>
            <a:endParaRPr lang="en-GB" sz="1200" baseline="0" dirty="0" smtClean="0"/>
          </a:p>
          <a:p>
            <a:r>
              <a:rPr lang="en-GB" sz="1200" dirty="0" smtClean="0"/>
              <a:t>The increase in the use of e-cigarettes</a:t>
            </a:r>
            <a:r>
              <a:rPr lang="en-GB" sz="1200" baseline="0" dirty="0" smtClean="0"/>
              <a:t> as a cessation aid appears to have expanded the proportion of smokers attempting to stop who use moderately effective quitting methods </a:t>
            </a:r>
            <a:r>
              <a:rPr lang="en-GB" sz="1200" dirty="0" smtClean="0"/>
              <a:t>while</a:t>
            </a:r>
            <a:r>
              <a:rPr lang="en-GB" sz="1200" baseline="0" dirty="0" smtClean="0"/>
              <a:t> appearing to primarily </a:t>
            </a:r>
            <a:r>
              <a:rPr lang="en-GB" sz="1200" baseline="0" dirty="0" err="1" smtClean="0"/>
              <a:t>cannabilise</a:t>
            </a:r>
            <a:r>
              <a:rPr lang="en-GB" sz="1200" baseline="0" dirty="0" smtClean="0"/>
              <a:t> the use of either nothing or NRT bought over the counter among smokers trying to stop.</a:t>
            </a:r>
          </a:p>
          <a:p>
            <a:endParaRPr lang="en-GB" sz="1200" baseline="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GB" sz="1200" dirty="0" smtClean="0">
                <a:solidFill>
                  <a:schemeClr val="tx1"/>
                </a:solidFill>
              </a:rPr>
              <a:t>At very least, population trends do not support the view that e-cigarettes are currently undermining tobacco control in England…but need to monitor closely</a:t>
            </a:r>
          </a:p>
          <a:p>
            <a:endParaRPr lang="en-GB" dirty="0"/>
          </a:p>
        </p:txBody>
      </p:sp>
      <p:sp>
        <p:nvSpPr>
          <p:cNvPr id="4" name="Slide Number Placeholder 3"/>
          <p:cNvSpPr>
            <a:spLocks noGrp="1"/>
          </p:cNvSpPr>
          <p:nvPr>
            <p:ph type="sldNum" sz="quarter" idx="10"/>
          </p:nvPr>
        </p:nvSpPr>
        <p:spPr/>
        <p:txBody>
          <a:bodyPr/>
          <a:lstStyle/>
          <a:p>
            <a:pPr>
              <a:defRPr/>
            </a:pPr>
            <a:fld id="{2A7EF6A1-BFE9-4177-AC22-11609F51329B}" type="slidenum">
              <a:rPr lang="en-US" smtClean="0"/>
              <a:pPr>
                <a:defRPr/>
              </a:pPr>
              <a:t>39</a:t>
            </a:fld>
            <a:endParaRPr lang="en-US"/>
          </a:p>
        </p:txBody>
      </p:sp>
    </p:spTree>
    <p:extLst>
      <p:ext uri="{BB962C8B-B14F-4D97-AF65-F5344CB8AC3E}">
        <p14:creationId xmlns:p14="http://schemas.microsoft.com/office/powerpoint/2010/main" val="14557006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So, to begin with our real-world effectiveness study.</a:t>
            </a:r>
            <a:endParaRPr lang="en-GB" dirty="0"/>
          </a:p>
        </p:txBody>
      </p:sp>
      <p:sp>
        <p:nvSpPr>
          <p:cNvPr id="4" name="Slide Number Placeholder 3"/>
          <p:cNvSpPr>
            <a:spLocks noGrp="1"/>
          </p:cNvSpPr>
          <p:nvPr>
            <p:ph type="sldNum" sz="quarter" idx="10"/>
          </p:nvPr>
        </p:nvSpPr>
        <p:spPr/>
        <p:txBody>
          <a:bodyPr/>
          <a:lstStyle/>
          <a:p>
            <a:pPr>
              <a:defRPr/>
            </a:pPr>
            <a:fld id="{2A7EF6A1-BFE9-4177-AC22-11609F51329B}" type="slidenum">
              <a:rPr lang="en-US" smtClean="0"/>
              <a:pPr>
                <a:defRPr/>
              </a:pPr>
              <a:t>4</a:t>
            </a:fld>
            <a:endParaRPr lang="en-US"/>
          </a:p>
        </p:txBody>
      </p:sp>
    </p:spTree>
    <p:extLst>
      <p:ext uri="{BB962C8B-B14F-4D97-AF65-F5344CB8AC3E}">
        <p14:creationId xmlns:p14="http://schemas.microsoft.com/office/powerpoint/2010/main" val="191963966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a:ln/>
        </p:spPr>
      </p:sp>
      <p:sp>
        <p:nvSpPr>
          <p:cNvPr id="44035" name="Notes Placeholder 2"/>
          <p:cNvSpPr>
            <a:spLocks noGrp="1"/>
          </p:cNvSpPr>
          <p:nvPr>
            <p:ph type="body" idx="1"/>
          </p:nvPr>
        </p:nvSpPr>
        <p:spPr>
          <a:noFill/>
        </p:spPr>
        <p:txBody>
          <a:bodyPr/>
          <a:lstStyle/>
          <a:p>
            <a:r>
              <a:rPr lang="en-GB" dirty="0" smtClean="0"/>
              <a:t>I’d</a:t>
            </a:r>
            <a:r>
              <a:rPr lang="en-GB" baseline="0" dirty="0" smtClean="0"/>
              <a:t> like to finish with these acknowledgments, and I’d particularly like to thank the SSA for their award of my academic fellowship. And thank you for your attention.</a:t>
            </a:r>
            <a:endParaRPr lang="en-GB" dirty="0" smtClean="0"/>
          </a:p>
        </p:txBody>
      </p:sp>
      <p:sp>
        <p:nvSpPr>
          <p:cNvPr id="44036" name="Slide Number Placeholder 3"/>
          <p:cNvSpPr>
            <a:spLocks noGrp="1"/>
          </p:cNvSpPr>
          <p:nvPr>
            <p:ph type="sldNum" sz="quarter" idx="5"/>
          </p:nvPr>
        </p:nvSpPr>
        <p:spPr>
          <a:noFill/>
        </p:spPr>
        <p:txBody>
          <a:bodyPr/>
          <a:lstStyle>
            <a:lvl1pPr defTabSz="904875" eaLnBrk="0" hangingPunct="0">
              <a:defRPr>
                <a:solidFill>
                  <a:schemeClr val="tx1"/>
                </a:solidFill>
                <a:latin typeface="Arial" charset="0"/>
              </a:defRPr>
            </a:lvl1pPr>
            <a:lvl2pPr marL="742950" indent="-285750" defTabSz="904875" eaLnBrk="0" hangingPunct="0">
              <a:defRPr>
                <a:solidFill>
                  <a:schemeClr val="tx1"/>
                </a:solidFill>
                <a:latin typeface="Arial" charset="0"/>
              </a:defRPr>
            </a:lvl2pPr>
            <a:lvl3pPr marL="1143000" indent="-228600" defTabSz="904875" eaLnBrk="0" hangingPunct="0">
              <a:defRPr>
                <a:solidFill>
                  <a:schemeClr val="tx1"/>
                </a:solidFill>
                <a:latin typeface="Arial" charset="0"/>
              </a:defRPr>
            </a:lvl3pPr>
            <a:lvl4pPr marL="1600200" indent="-228600" defTabSz="904875" eaLnBrk="0" hangingPunct="0">
              <a:defRPr>
                <a:solidFill>
                  <a:schemeClr val="tx1"/>
                </a:solidFill>
                <a:latin typeface="Arial" charset="0"/>
              </a:defRPr>
            </a:lvl4pPr>
            <a:lvl5pPr marL="2057400" indent="-228600" defTabSz="904875" eaLnBrk="0" hangingPunct="0">
              <a:defRPr>
                <a:solidFill>
                  <a:schemeClr val="tx1"/>
                </a:solidFill>
                <a:latin typeface="Arial" charset="0"/>
              </a:defRPr>
            </a:lvl5pPr>
            <a:lvl6pPr marL="2514600" indent="-228600" defTabSz="904875" eaLnBrk="0" fontAlgn="base" hangingPunct="0">
              <a:spcBef>
                <a:spcPct val="0"/>
              </a:spcBef>
              <a:spcAft>
                <a:spcPct val="0"/>
              </a:spcAft>
              <a:defRPr>
                <a:solidFill>
                  <a:schemeClr val="tx1"/>
                </a:solidFill>
                <a:latin typeface="Arial" charset="0"/>
              </a:defRPr>
            </a:lvl6pPr>
            <a:lvl7pPr marL="2971800" indent="-228600" defTabSz="904875" eaLnBrk="0" fontAlgn="base" hangingPunct="0">
              <a:spcBef>
                <a:spcPct val="0"/>
              </a:spcBef>
              <a:spcAft>
                <a:spcPct val="0"/>
              </a:spcAft>
              <a:defRPr>
                <a:solidFill>
                  <a:schemeClr val="tx1"/>
                </a:solidFill>
                <a:latin typeface="Arial" charset="0"/>
              </a:defRPr>
            </a:lvl7pPr>
            <a:lvl8pPr marL="3429000" indent="-228600" defTabSz="904875" eaLnBrk="0" fontAlgn="base" hangingPunct="0">
              <a:spcBef>
                <a:spcPct val="0"/>
              </a:spcBef>
              <a:spcAft>
                <a:spcPct val="0"/>
              </a:spcAft>
              <a:defRPr>
                <a:solidFill>
                  <a:schemeClr val="tx1"/>
                </a:solidFill>
                <a:latin typeface="Arial" charset="0"/>
              </a:defRPr>
            </a:lvl8pPr>
            <a:lvl9pPr marL="3886200" indent="-228600" defTabSz="904875" eaLnBrk="0" fontAlgn="base" hangingPunct="0">
              <a:spcBef>
                <a:spcPct val="0"/>
              </a:spcBef>
              <a:spcAft>
                <a:spcPct val="0"/>
              </a:spcAft>
              <a:defRPr>
                <a:solidFill>
                  <a:schemeClr val="tx1"/>
                </a:solidFill>
                <a:latin typeface="Arial" charset="0"/>
              </a:defRPr>
            </a:lvl9pPr>
          </a:lstStyle>
          <a:p>
            <a:pPr eaLnBrk="1" hangingPunct="1"/>
            <a:fld id="{EC948886-B052-4857-9E3B-C231A8E082F5}" type="slidenum">
              <a:rPr lang="en-US" smtClean="0"/>
              <a:pPr eaLnBrk="1" hangingPunct="1"/>
              <a:t>40</a:t>
            </a:fld>
            <a:endParaRPr lang="en-US" dirty="0" smtClean="0"/>
          </a:p>
        </p:txBody>
      </p:sp>
    </p:spTree>
    <p:extLst>
      <p:ext uri="{BB962C8B-B14F-4D97-AF65-F5344CB8AC3E}">
        <p14:creationId xmlns:p14="http://schemas.microsoft.com/office/powerpoint/2010/main" val="2473000501"/>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This graph</a:t>
            </a:r>
            <a:r>
              <a:rPr lang="en-GB" baseline="0" dirty="0" smtClean="0"/>
              <a:t> shows the year on year decrease in prevalence and so is effectively the gradient of the previous slide. With the exception of the first year of tracking – which was the year England introduced </a:t>
            </a:r>
            <a:r>
              <a:rPr lang="en-GB" baseline="0" dirty="0" err="1" smtClean="0"/>
              <a:t>SmokeFree</a:t>
            </a:r>
            <a:r>
              <a:rPr lang="en-GB" baseline="0" dirty="0" smtClean="0"/>
              <a:t> legislation – the rate of decline has been relatively stable.</a:t>
            </a:r>
            <a:endParaRPr lang="en-GB" dirty="0"/>
          </a:p>
        </p:txBody>
      </p:sp>
      <p:sp>
        <p:nvSpPr>
          <p:cNvPr id="4" name="Slide Number Placeholder 3"/>
          <p:cNvSpPr>
            <a:spLocks noGrp="1"/>
          </p:cNvSpPr>
          <p:nvPr>
            <p:ph type="sldNum" sz="quarter" idx="10"/>
          </p:nvPr>
        </p:nvSpPr>
        <p:spPr/>
        <p:txBody>
          <a:bodyPr/>
          <a:lstStyle/>
          <a:p>
            <a:pPr>
              <a:defRPr/>
            </a:pPr>
            <a:fld id="{2A7EF6A1-BFE9-4177-AC22-11609F51329B}" type="slidenum">
              <a:rPr lang="en-US" smtClean="0"/>
              <a:pPr>
                <a:defRPr/>
              </a:pPr>
              <a:t>41</a:t>
            </a:fld>
            <a:endParaRPr lang="en-US"/>
          </a:p>
        </p:txBody>
      </p:sp>
    </p:spTree>
    <p:extLst>
      <p:ext uri="{BB962C8B-B14F-4D97-AF65-F5344CB8AC3E}">
        <p14:creationId xmlns:p14="http://schemas.microsoft.com/office/powerpoint/2010/main" val="4266228923"/>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This is</a:t>
            </a:r>
            <a:r>
              <a:rPr lang="en-GB" baseline="0" dirty="0" smtClean="0"/>
              <a:t> that same figure of the proportion of past year smokers who reporting having stopped at the time of our survey and shows that, in absolute terms…</a:t>
            </a:r>
            <a:endParaRPr lang="en-GB" dirty="0"/>
          </a:p>
        </p:txBody>
      </p:sp>
      <p:sp>
        <p:nvSpPr>
          <p:cNvPr id="4" name="Slide Number Placeholder 3"/>
          <p:cNvSpPr>
            <a:spLocks noGrp="1"/>
          </p:cNvSpPr>
          <p:nvPr>
            <p:ph type="sldNum" sz="quarter" idx="10"/>
          </p:nvPr>
        </p:nvSpPr>
        <p:spPr/>
        <p:txBody>
          <a:bodyPr/>
          <a:lstStyle/>
          <a:p>
            <a:pPr>
              <a:defRPr/>
            </a:pPr>
            <a:fld id="{2A7EF6A1-BFE9-4177-AC22-11609F51329B}" type="slidenum">
              <a:rPr lang="en-US" smtClean="0"/>
              <a:pPr>
                <a:defRPr/>
              </a:pPr>
              <a:t>42</a:t>
            </a:fld>
            <a:endParaRPr lang="en-US"/>
          </a:p>
        </p:txBody>
      </p:sp>
    </p:spTree>
    <p:extLst>
      <p:ext uri="{BB962C8B-B14F-4D97-AF65-F5344CB8AC3E}">
        <p14:creationId xmlns:p14="http://schemas.microsoft.com/office/powerpoint/2010/main" val="28802454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aseline="0" dirty="0" smtClean="0"/>
              <a:t>Knowing that Lynne’s presentation was preceding mine, I’ve jettisoned my usual introductory slides on e-cigarettes and will just briefly re-iterate a couple of key points. E-cigarettes have rapidly become very popular with smokers in several countries around the world. The great majority use e-cigarettes to reduce the health risks of smoking by either trying to quit or cut down. Several lab studies have shown that in the short-term at least some e-cigarettes can reduce craving and withdrawal in abstinent smokers. Most importantly, two RCTs have suggested that e-cigarettes may aid cessation…</a:t>
            </a:r>
          </a:p>
        </p:txBody>
      </p:sp>
      <p:sp>
        <p:nvSpPr>
          <p:cNvPr id="4" name="Slide Number Placeholder 3"/>
          <p:cNvSpPr>
            <a:spLocks noGrp="1"/>
          </p:cNvSpPr>
          <p:nvPr>
            <p:ph type="sldNum" sz="quarter" idx="10"/>
          </p:nvPr>
        </p:nvSpPr>
        <p:spPr/>
        <p:txBody>
          <a:bodyPr/>
          <a:lstStyle/>
          <a:p>
            <a:pPr>
              <a:defRPr/>
            </a:pPr>
            <a:fld id="{2A7EF6A1-BFE9-4177-AC22-11609F51329B}" type="slidenum">
              <a:rPr lang="en-US" smtClean="0"/>
              <a:pPr>
                <a:defRPr/>
              </a:pPr>
              <a:t>5</a:t>
            </a:fld>
            <a:endParaRPr lang="en-US"/>
          </a:p>
        </p:txBody>
      </p:sp>
    </p:spTree>
    <p:extLst>
      <p:ext uri="{BB962C8B-B14F-4D97-AF65-F5344CB8AC3E}">
        <p14:creationId xmlns:p14="http://schemas.microsoft.com/office/powerpoint/2010/main" val="27690850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aseline="0" dirty="0" smtClean="0"/>
              <a:t>While trials are clearly gold-standard for establishing efficacy, there are reasons particularly in the context of e-cigarettes to look beyond them and complement them with data from the real-world. I know Lynne has raised a number of these points so I’ll only cover these issues briefly. For example, one reason is that….And, this is particularly important given we have reason to believe that in England at least, the real-world effectiveness of medically licensed NRT may be moderated by whether it is received together with at least brief advice….</a:t>
            </a:r>
          </a:p>
          <a:p>
            <a:endParaRPr lang="en-GB" baseline="0" dirty="0" smtClean="0"/>
          </a:p>
          <a:p>
            <a:r>
              <a:rPr lang="en-GB" baseline="0" dirty="0" smtClean="0"/>
              <a:t>&gt;&gt;</a:t>
            </a:r>
          </a:p>
          <a:p>
            <a:endParaRPr lang="en-GB" baseline="0" dirty="0" smtClean="0"/>
          </a:p>
          <a:p>
            <a:r>
              <a:rPr lang="en-GB" baseline="0" dirty="0" smtClean="0"/>
              <a:t>In short, trials have a high internal validity but low external validity and do not reflect the real world in which the devices will be used.</a:t>
            </a:r>
            <a:endParaRPr lang="en-GB" dirty="0"/>
          </a:p>
        </p:txBody>
      </p:sp>
      <p:sp>
        <p:nvSpPr>
          <p:cNvPr id="4" name="Slide Number Placeholder 3"/>
          <p:cNvSpPr>
            <a:spLocks noGrp="1"/>
          </p:cNvSpPr>
          <p:nvPr>
            <p:ph type="sldNum" sz="quarter" idx="10"/>
          </p:nvPr>
        </p:nvSpPr>
        <p:spPr/>
        <p:txBody>
          <a:bodyPr/>
          <a:lstStyle/>
          <a:p>
            <a:pPr>
              <a:defRPr/>
            </a:pPr>
            <a:fld id="{2A7EF6A1-BFE9-4177-AC22-11609F51329B}" type="slidenum">
              <a:rPr lang="en-US" smtClean="0"/>
              <a:pPr>
                <a:defRPr/>
              </a:pPr>
              <a:t>6</a:t>
            </a:fld>
            <a:endParaRPr lang="en-US"/>
          </a:p>
        </p:txBody>
      </p:sp>
    </p:spTree>
    <p:extLst>
      <p:ext uri="{BB962C8B-B14F-4D97-AF65-F5344CB8AC3E}">
        <p14:creationId xmlns:p14="http://schemas.microsoft.com/office/powerpoint/2010/main" val="34025730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So, our objective was to….We’re aware that other studies have attempted</a:t>
            </a:r>
            <a:r>
              <a:rPr lang="en-GB" baseline="0" dirty="0" smtClean="0"/>
              <a:t> to address this question and it would be fair to say that it’s a fairly mixed picture. However, we felt our study could make an important contribution by being the first real-world study to simultaneously</a:t>
            </a:r>
            <a:endParaRPr lang="en-GB" dirty="0"/>
          </a:p>
        </p:txBody>
      </p:sp>
      <p:sp>
        <p:nvSpPr>
          <p:cNvPr id="4" name="Slide Number Placeholder 3"/>
          <p:cNvSpPr>
            <a:spLocks noGrp="1"/>
          </p:cNvSpPr>
          <p:nvPr>
            <p:ph type="sldNum" sz="quarter" idx="10"/>
          </p:nvPr>
        </p:nvSpPr>
        <p:spPr/>
        <p:txBody>
          <a:bodyPr/>
          <a:lstStyle/>
          <a:p>
            <a:pPr>
              <a:defRPr/>
            </a:pPr>
            <a:fld id="{2A7EF6A1-BFE9-4177-AC22-11609F51329B}" type="slidenum">
              <a:rPr lang="en-US" smtClean="0"/>
              <a:pPr>
                <a:defRPr/>
              </a:pPr>
              <a:t>7</a:t>
            </a:fld>
            <a:endParaRPr lang="en-US"/>
          </a:p>
        </p:txBody>
      </p:sp>
    </p:spTree>
    <p:extLst>
      <p:ext uri="{BB962C8B-B14F-4D97-AF65-F5344CB8AC3E}">
        <p14:creationId xmlns:p14="http://schemas.microsoft.com/office/powerpoint/2010/main" val="34220999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aseline="0" dirty="0" err="1" smtClean="0"/>
              <a:t>i</a:t>
            </a:r>
            <a:r>
              <a:rPr lang="en-GB" baseline="0" dirty="0" smtClean="0"/>
              <a:t>) examine the issue in a large representative population sample, </a:t>
            </a:r>
            <a:endParaRPr lang="en-GB" dirty="0"/>
          </a:p>
        </p:txBody>
      </p:sp>
      <p:sp>
        <p:nvSpPr>
          <p:cNvPr id="4" name="Slide Number Placeholder 3"/>
          <p:cNvSpPr>
            <a:spLocks noGrp="1"/>
          </p:cNvSpPr>
          <p:nvPr>
            <p:ph type="sldNum" sz="quarter" idx="10"/>
          </p:nvPr>
        </p:nvSpPr>
        <p:spPr/>
        <p:txBody>
          <a:bodyPr/>
          <a:lstStyle/>
          <a:p>
            <a:pPr>
              <a:defRPr/>
            </a:pPr>
            <a:fld id="{2A7EF6A1-BFE9-4177-AC22-11609F51329B}" type="slidenum">
              <a:rPr lang="en-US" smtClean="0"/>
              <a:pPr>
                <a:defRPr/>
              </a:pPr>
              <a:t>8</a:t>
            </a:fld>
            <a:endParaRPr lang="en-US"/>
          </a:p>
        </p:txBody>
      </p:sp>
    </p:spTree>
    <p:extLst>
      <p:ext uri="{BB962C8B-B14F-4D97-AF65-F5344CB8AC3E}">
        <p14:creationId xmlns:p14="http://schemas.microsoft.com/office/powerpoint/2010/main" val="25160637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aseline="0" dirty="0" smtClean="0"/>
              <a:t>ii) to try and address important confounding, given we know that there tends to be important differences between smokers who choose to use different types of treatment, for example those who elect to quit without support tend to be less nicotine dependent than smokers who choose to use treatments</a:t>
            </a:r>
            <a:endParaRPr lang="en-GB" dirty="0"/>
          </a:p>
        </p:txBody>
      </p:sp>
      <p:sp>
        <p:nvSpPr>
          <p:cNvPr id="4" name="Slide Number Placeholder 3"/>
          <p:cNvSpPr>
            <a:spLocks noGrp="1"/>
          </p:cNvSpPr>
          <p:nvPr>
            <p:ph type="sldNum" sz="quarter" idx="10"/>
          </p:nvPr>
        </p:nvSpPr>
        <p:spPr/>
        <p:txBody>
          <a:bodyPr/>
          <a:lstStyle/>
          <a:p>
            <a:pPr>
              <a:defRPr/>
            </a:pPr>
            <a:fld id="{2A7EF6A1-BFE9-4177-AC22-11609F51329B}" type="slidenum">
              <a:rPr lang="en-US" smtClean="0"/>
              <a:pPr>
                <a:defRPr/>
              </a:pPr>
              <a:t>9</a:t>
            </a:fld>
            <a:endParaRPr lang="en-US"/>
          </a:p>
        </p:txBody>
      </p:sp>
    </p:spTree>
    <p:extLst>
      <p:ext uri="{BB962C8B-B14F-4D97-AF65-F5344CB8AC3E}">
        <p14:creationId xmlns:p14="http://schemas.microsoft.com/office/powerpoint/2010/main" val="27506669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60418" name="Rectangle 2"/>
          <p:cNvSpPr>
            <a:spLocks noGrp="1" noChangeArrowheads="1"/>
          </p:cNvSpPr>
          <p:nvPr>
            <p:ph type="ctrTitle"/>
          </p:nvPr>
        </p:nvSpPr>
        <p:spPr>
          <a:xfrm>
            <a:off x="685800" y="2130425"/>
            <a:ext cx="7772400" cy="1470025"/>
          </a:xfrm>
        </p:spPr>
        <p:txBody>
          <a:bodyPr/>
          <a:lstStyle>
            <a:lvl1pPr algn="ctr">
              <a:defRPr/>
            </a:lvl1pPr>
          </a:lstStyle>
          <a:p>
            <a:pPr lvl="0"/>
            <a:r>
              <a:rPr lang="en-US" noProof="0" smtClean="0"/>
              <a:t>Click to edit Master title style</a:t>
            </a:r>
          </a:p>
        </p:txBody>
      </p:sp>
      <p:sp>
        <p:nvSpPr>
          <p:cNvPr id="60419"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en-US" noProof="0" smtClean="0"/>
              <a:t>Click to edit Master subtitle style</a:t>
            </a:r>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a:xfrm>
            <a:off x="6300788" y="6245225"/>
            <a:ext cx="2386012" cy="476250"/>
          </a:xfrm>
        </p:spPr>
        <p:txBody>
          <a:bodyPr/>
          <a:lstStyle>
            <a:lvl1pPr>
              <a:defRPr/>
            </a:lvl1pPr>
          </a:lstStyle>
          <a:p>
            <a:pPr>
              <a:defRPr/>
            </a:pPr>
            <a:fld id="{922104BD-995A-4FCF-8A76-252E18B1770E}" type="slidenum">
              <a:rPr lang="en-US"/>
              <a:pPr>
                <a:defRPr/>
              </a:pPr>
              <a:t>‹#›</a:t>
            </a:fld>
            <a:endParaRPr lang="en-US"/>
          </a:p>
        </p:txBody>
      </p:sp>
    </p:spTree>
    <p:extLst>
      <p:ext uri="{BB962C8B-B14F-4D97-AF65-F5344CB8AC3E}">
        <p14:creationId xmlns:p14="http://schemas.microsoft.com/office/powerpoint/2010/main" val="28560890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0D972E9-74ED-403B-A557-FF3D23936BFE}" type="slidenum">
              <a:rPr lang="en-US"/>
              <a:pPr>
                <a:defRPr/>
              </a:pPr>
              <a:t>‹#›</a:t>
            </a:fld>
            <a:endParaRPr lang="en-US"/>
          </a:p>
        </p:txBody>
      </p:sp>
    </p:spTree>
    <p:extLst>
      <p:ext uri="{BB962C8B-B14F-4D97-AF65-F5344CB8AC3E}">
        <p14:creationId xmlns:p14="http://schemas.microsoft.com/office/powerpoint/2010/main" val="38258266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1F09D47-BF8D-475F-AF88-BA31BF51BD01}" type="slidenum">
              <a:rPr lang="en-US"/>
              <a:pPr>
                <a:defRPr/>
              </a:pPr>
              <a:t>‹#›</a:t>
            </a:fld>
            <a:endParaRPr lang="en-US"/>
          </a:p>
        </p:txBody>
      </p:sp>
    </p:spTree>
    <p:extLst>
      <p:ext uri="{BB962C8B-B14F-4D97-AF65-F5344CB8AC3E}">
        <p14:creationId xmlns:p14="http://schemas.microsoft.com/office/powerpoint/2010/main" val="28633178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210425"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lipArt Placeholder 3"/>
          <p:cNvSpPr>
            <a:spLocks noGrp="1"/>
          </p:cNvSpPr>
          <p:nvPr>
            <p:ph type="clipArt" sz="half" idx="2"/>
          </p:nvPr>
        </p:nvSpPr>
        <p:spPr>
          <a:xfrm>
            <a:off x="4648200" y="1600200"/>
            <a:ext cx="4038600" cy="4525963"/>
          </a:xfrm>
        </p:spPr>
        <p:txBody>
          <a:bodyPr/>
          <a:lstStyle/>
          <a:p>
            <a:pPr lvl="0"/>
            <a:endParaRPr lang="en-GB" noProof="0" smtClean="0"/>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B4EE56D-6863-4D51-9563-C40A1A146301}" type="slidenum">
              <a:rPr lang="en-US"/>
              <a:pPr>
                <a:defRPr/>
              </a:pPr>
              <a:t>‹#›</a:t>
            </a:fld>
            <a:endParaRPr lang="en-US"/>
          </a:p>
        </p:txBody>
      </p:sp>
    </p:spTree>
    <p:extLst>
      <p:ext uri="{BB962C8B-B14F-4D97-AF65-F5344CB8AC3E}">
        <p14:creationId xmlns:p14="http://schemas.microsoft.com/office/powerpoint/2010/main" val="7383360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210425" cy="11430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600200"/>
            <a:ext cx="8229600" cy="4525963"/>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2D5CBF9-54DB-4D2B-9F32-1719954A8C11}" type="slidenum">
              <a:rPr lang="en-US"/>
              <a:pPr>
                <a:defRPr/>
              </a:pPr>
              <a:t>‹#›</a:t>
            </a:fld>
            <a:endParaRPr lang="en-US"/>
          </a:p>
        </p:txBody>
      </p:sp>
    </p:spTree>
    <p:extLst>
      <p:ext uri="{BB962C8B-B14F-4D97-AF65-F5344CB8AC3E}">
        <p14:creationId xmlns:p14="http://schemas.microsoft.com/office/powerpoint/2010/main" val="34745739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4F71BB2F-DCE3-4150-80BC-7C4731D30D3F}" type="slidenum">
              <a:rPr lang="en-US"/>
              <a:pPr>
                <a:defRPr/>
              </a:pPr>
              <a:t>‹#›</a:t>
            </a:fld>
            <a:endParaRPr lang="en-US"/>
          </a:p>
        </p:txBody>
      </p:sp>
    </p:spTree>
    <p:extLst>
      <p:ext uri="{BB962C8B-B14F-4D97-AF65-F5344CB8AC3E}">
        <p14:creationId xmlns:p14="http://schemas.microsoft.com/office/powerpoint/2010/main" val="14853855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F614E74-7F0B-4CAD-BA87-CA885F901D99}" type="slidenum">
              <a:rPr lang="en-US"/>
              <a:pPr>
                <a:defRPr/>
              </a:pPr>
              <a:t>‹#›</a:t>
            </a:fld>
            <a:endParaRPr lang="en-US"/>
          </a:p>
        </p:txBody>
      </p:sp>
    </p:spTree>
    <p:extLst>
      <p:ext uri="{BB962C8B-B14F-4D97-AF65-F5344CB8AC3E}">
        <p14:creationId xmlns:p14="http://schemas.microsoft.com/office/powerpoint/2010/main" val="27002862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8690D59-644E-48FE-ACB6-AAD09D578168}" type="slidenum">
              <a:rPr lang="en-US"/>
              <a:pPr>
                <a:defRPr/>
              </a:pPr>
              <a:t>‹#›</a:t>
            </a:fld>
            <a:endParaRPr lang="en-US"/>
          </a:p>
        </p:txBody>
      </p:sp>
    </p:spTree>
    <p:extLst>
      <p:ext uri="{BB962C8B-B14F-4D97-AF65-F5344CB8AC3E}">
        <p14:creationId xmlns:p14="http://schemas.microsoft.com/office/powerpoint/2010/main" val="37041111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D3297B6F-719F-47F3-8222-40F2946B446C}" type="slidenum">
              <a:rPr lang="en-US"/>
              <a:pPr>
                <a:defRPr/>
              </a:pPr>
              <a:t>‹#›</a:t>
            </a:fld>
            <a:endParaRPr lang="en-US"/>
          </a:p>
        </p:txBody>
      </p:sp>
    </p:spTree>
    <p:extLst>
      <p:ext uri="{BB962C8B-B14F-4D97-AF65-F5344CB8AC3E}">
        <p14:creationId xmlns:p14="http://schemas.microsoft.com/office/powerpoint/2010/main" val="25282347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DB875FFF-B187-46A5-91B6-AEDE3FDA7CFC}" type="slidenum">
              <a:rPr lang="en-US"/>
              <a:pPr>
                <a:defRPr/>
              </a:pPr>
              <a:t>‹#›</a:t>
            </a:fld>
            <a:endParaRPr lang="en-US"/>
          </a:p>
        </p:txBody>
      </p:sp>
    </p:spTree>
    <p:extLst>
      <p:ext uri="{BB962C8B-B14F-4D97-AF65-F5344CB8AC3E}">
        <p14:creationId xmlns:p14="http://schemas.microsoft.com/office/powerpoint/2010/main" val="25558353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C82981A0-6CBF-4794-82C6-E803E111C30F}" type="slidenum">
              <a:rPr lang="en-US"/>
              <a:pPr>
                <a:defRPr/>
              </a:pPr>
              <a:t>‹#›</a:t>
            </a:fld>
            <a:endParaRPr lang="en-US"/>
          </a:p>
        </p:txBody>
      </p:sp>
    </p:spTree>
    <p:extLst>
      <p:ext uri="{BB962C8B-B14F-4D97-AF65-F5344CB8AC3E}">
        <p14:creationId xmlns:p14="http://schemas.microsoft.com/office/powerpoint/2010/main" val="9934337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AB59379-562A-4439-AEB2-A3D8D97DB8A7}" type="slidenum">
              <a:rPr lang="en-US"/>
              <a:pPr>
                <a:defRPr/>
              </a:pPr>
              <a:t>‹#›</a:t>
            </a:fld>
            <a:endParaRPr lang="en-US"/>
          </a:p>
        </p:txBody>
      </p:sp>
    </p:spTree>
    <p:extLst>
      <p:ext uri="{BB962C8B-B14F-4D97-AF65-F5344CB8AC3E}">
        <p14:creationId xmlns:p14="http://schemas.microsoft.com/office/powerpoint/2010/main" val="15098205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39114D6-1FDC-47CD-A8AE-D1841E8E798F}" type="slidenum">
              <a:rPr lang="en-US"/>
              <a:pPr>
                <a:defRPr/>
              </a:pPr>
              <a:t>‹#›</a:t>
            </a:fld>
            <a:endParaRPr lang="en-US"/>
          </a:p>
        </p:txBody>
      </p:sp>
    </p:spTree>
    <p:extLst>
      <p:ext uri="{BB962C8B-B14F-4D97-AF65-F5344CB8AC3E}">
        <p14:creationId xmlns:p14="http://schemas.microsoft.com/office/powerpoint/2010/main" val="2646466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4.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3.png"/><Relationship Id="rId2" Type="http://schemas.openxmlformats.org/officeDocument/2006/relationships/slideLayout" Target="../slideLayouts/slideLayout2.xml"/><Relationship Id="rId16"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7210425"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atin typeface="Arial" pitchFamily="34" charset="0"/>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atin typeface="Arial" pitchFamily="34" charset="0"/>
              </a:defRPr>
            </a:lvl1pPr>
          </a:lstStyle>
          <a:p>
            <a:pPr>
              <a:defRPr/>
            </a:pPr>
            <a:endParaRPr lang="en-US"/>
          </a:p>
        </p:txBody>
      </p:sp>
      <p:sp>
        <p:nvSpPr>
          <p:cNvPr id="1030" name="Rectangle 6"/>
          <p:cNvSpPr>
            <a:spLocks noGrp="1" noChangeArrowheads="1"/>
          </p:cNvSpPr>
          <p:nvPr>
            <p:ph type="sldNum" sz="quarter" idx="4"/>
          </p:nvPr>
        </p:nvSpPr>
        <p:spPr bwMode="auto">
          <a:xfrm>
            <a:off x="6156325" y="6245225"/>
            <a:ext cx="2530475"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atin typeface="Arial" pitchFamily="34" charset="0"/>
              </a:defRPr>
            </a:lvl1pPr>
          </a:lstStyle>
          <a:p>
            <a:pPr>
              <a:defRPr/>
            </a:pPr>
            <a:fld id="{869EAF16-4C16-4E75-8BDE-21765AA65F95}" type="slidenum">
              <a:rPr lang="en-US"/>
              <a:pPr>
                <a:defRPr/>
              </a:pPr>
              <a:t>‹#›</a:t>
            </a:fld>
            <a:endParaRPr lang="en-US"/>
          </a:p>
        </p:txBody>
      </p:sp>
      <p:sp>
        <p:nvSpPr>
          <p:cNvPr id="1031" name="Line 11"/>
          <p:cNvSpPr>
            <a:spLocks noChangeShapeType="1"/>
          </p:cNvSpPr>
          <p:nvPr/>
        </p:nvSpPr>
        <p:spPr bwMode="auto">
          <a:xfrm>
            <a:off x="468313" y="1412875"/>
            <a:ext cx="8207375" cy="0"/>
          </a:xfrm>
          <a:prstGeom prst="line">
            <a:avLst/>
          </a:prstGeom>
          <a:noFill/>
          <a:ln w="28575">
            <a:solidFill>
              <a:srgbClr val="3333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pic>
        <p:nvPicPr>
          <p:cNvPr id="9" name="Picture 3"/>
          <p:cNvPicPr>
            <a:picLocks noChangeAspect="1" noChangeArrowheads="1"/>
          </p:cNvPicPr>
          <p:nvPr userDrawn="1"/>
        </p:nvPicPr>
        <p:blipFill>
          <a:blip r:embed="rId15" cstate="print">
            <a:extLst>
              <a:ext uri="{28A0092B-C50C-407E-A947-70E740481C1C}">
                <a14:useLocalDpi xmlns:a14="http://schemas.microsoft.com/office/drawing/2010/main" val="0"/>
              </a:ext>
            </a:extLst>
          </a:blip>
          <a:srcRect/>
          <a:stretch>
            <a:fillRect/>
          </a:stretch>
        </p:blipFill>
        <p:spPr bwMode="auto">
          <a:xfrm>
            <a:off x="6139625" y="0"/>
            <a:ext cx="2999613" cy="36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1"/>
          <p:cNvPicPr>
            <a:picLocks noChangeAspect="1"/>
          </p:cNvPicPr>
          <p:nvPr userDrawn="1"/>
        </p:nvPicPr>
        <p:blipFill>
          <a:blip r:embed="rId16" cstate="print">
            <a:extLst>
              <a:ext uri="{28A0092B-C50C-407E-A947-70E740481C1C}">
                <a14:useLocalDpi xmlns:a14="http://schemas.microsoft.com/office/drawing/2010/main" val="0"/>
              </a:ext>
            </a:extLst>
          </a:blip>
          <a:srcRect/>
          <a:stretch>
            <a:fillRect/>
          </a:stretch>
        </p:blipFill>
        <p:spPr bwMode="auto">
          <a:xfrm>
            <a:off x="6402019" y="-27384"/>
            <a:ext cx="653401" cy="3066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2"/>
          <p:cNvPicPr>
            <a:picLocks noChangeAspect="1" noChangeArrowheads="1"/>
          </p:cNvPicPr>
          <p:nvPr userDrawn="1"/>
        </p:nvPicPr>
        <p:blipFill>
          <a:blip r:embed="rId17" cstate="print">
            <a:extLst>
              <a:ext uri="{28A0092B-C50C-407E-A947-70E740481C1C}">
                <a14:useLocalDpi xmlns:a14="http://schemas.microsoft.com/office/drawing/2010/main" val="0"/>
              </a:ext>
            </a:extLst>
          </a:blip>
          <a:srcRect/>
          <a:stretch>
            <a:fillRect/>
          </a:stretch>
        </p:blipFill>
        <p:spPr bwMode="auto">
          <a:xfrm>
            <a:off x="7051225" y="12813"/>
            <a:ext cx="912306" cy="26640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 name="Picture 3"/>
          <p:cNvPicPr>
            <a:picLocks noChangeAspect="1"/>
          </p:cNvPicPr>
          <p:nvPr userDrawn="1"/>
        </p:nvPicPr>
        <p:blipFill>
          <a:blip r:embed="rId18"/>
          <a:stretch>
            <a:fillRect/>
          </a:stretch>
        </p:blipFill>
        <p:spPr>
          <a:xfrm>
            <a:off x="6139625" y="-3571"/>
            <a:ext cx="280285" cy="278209"/>
          </a:xfrm>
          <a:prstGeom prst="rect">
            <a:avLst/>
          </a:prstGeom>
        </p:spPr>
      </p:pic>
    </p:spTree>
  </p:cSld>
  <p:clrMap bg1="lt1" tx1="dk1" bg2="lt2" tx2="dk2" accent1="accent1" accent2="accent2" accent3="accent3" accent4="accent4" accent5="accent5" accent6="accent6" hlink="hlink" folHlink="folHlink"/>
  <p:sldLayoutIdLst>
    <p:sldLayoutId id="2147483969" r:id="rId1"/>
    <p:sldLayoutId id="2147483957" r:id="rId2"/>
    <p:sldLayoutId id="2147483958" r:id="rId3"/>
    <p:sldLayoutId id="2147483959" r:id="rId4"/>
    <p:sldLayoutId id="2147483960" r:id="rId5"/>
    <p:sldLayoutId id="2147483961" r:id="rId6"/>
    <p:sldLayoutId id="2147483962" r:id="rId7"/>
    <p:sldLayoutId id="2147483963" r:id="rId8"/>
    <p:sldLayoutId id="2147483964" r:id="rId9"/>
    <p:sldLayoutId id="2147483965" r:id="rId10"/>
    <p:sldLayoutId id="2147483966" r:id="rId11"/>
    <p:sldLayoutId id="2147483967" r:id="rId12"/>
    <p:sldLayoutId id="2147483968" r:id="rId13"/>
  </p:sldLayoutIdLst>
  <p:timing>
    <p:tnLst>
      <p:par>
        <p:cTn id="1" dur="indefinite" restart="never" nodeType="tmRoot"/>
      </p:par>
    </p:tnLst>
  </p:timing>
  <p:hf hdr="0" ftr="0" dt="0"/>
  <p:txStyles>
    <p:titleStyle>
      <a:lvl1pPr algn="l" rtl="0" eaLnBrk="0" fontAlgn="base" hangingPunct="0">
        <a:spcBef>
          <a:spcPct val="0"/>
        </a:spcBef>
        <a:spcAft>
          <a:spcPct val="0"/>
        </a:spcAft>
        <a:defRPr sz="3200">
          <a:solidFill>
            <a:srgbClr val="000066"/>
          </a:solidFill>
          <a:latin typeface="+mj-lt"/>
          <a:ea typeface="+mj-ea"/>
          <a:cs typeface="+mj-cs"/>
        </a:defRPr>
      </a:lvl1pPr>
      <a:lvl2pPr algn="l" rtl="0" eaLnBrk="0" fontAlgn="base" hangingPunct="0">
        <a:spcBef>
          <a:spcPct val="0"/>
        </a:spcBef>
        <a:spcAft>
          <a:spcPct val="0"/>
        </a:spcAft>
        <a:defRPr sz="3200">
          <a:solidFill>
            <a:srgbClr val="000066"/>
          </a:solidFill>
          <a:latin typeface="Arial" pitchFamily="34" charset="0"/>
        </a:defRPr>
      </a:lvl2pPr>
      <a:lvl3pPr algn="l" rtl="0" eaLnBrk="0" fontAlgn="base" hangingPunct="0">
        <a:spcBef>
          <a:spcPct val="0"/>
        </a:spcBef>
        <a:spcAft>
          <a:spcPct val="0"/>
        </a:spcAft>
        <a:defRPr sz="3200">
          <a:solidFill>
            <a:srgbClr val="000066"/>
          </a:solidFill>
          <a:latin typeface="Arial" pitchFamily="34" charset="0"/>
        </a:defRPr>
      </a:lvl3pPr>
      <a:lvl4pPr algn="l" rtl="0" eaLnBrk="0" fontAlgn="base" hangingPunct="0">
        <a:spcBef>
          <a:spcPct val="0"/>
        </a:spcBef>
        <a:spcAft>
          <a:spcPct val="0"/>
        </a:spcAft>
        <a:defRPr sz="3200">
          <a:solidFill>
            <a:srgbClr val="000066"/>
          </a:solidFill>
          <a:latin typeface="Arial" pitchFamily="34" charset="0"/>
        </a:defRPr>
      </a:lvl4pPr>
      <a:lvl5pPr algn="l" rtl="0" eaLnBrk="0" fontAlgn="base" hangingPunct="0">
        <a:spcBef>
          <a:spcPct val="0"/>
        </a:spcBef>
        <a:spcAft>
          <a:spcPct val="0"/>
        </a:spcAft>
        <a:defRPr sz="3200">
          <a:solidFill>
            <a:srgbClr val="000066"/>
          </a:solidFill>
          <a:latin typeface="Arial" pitchFamily="34" charset="0"/>
        </a:defRPr>
      </a:lvl5pPr>
      <a:lvl6pPr marL="457200" algn="l" rtl="0" fontAlgn="base">
        <a:spcBef>
          <a:spcPct val="0"/>
        </a:spcBef>
        <a:spcAft>
          <a:spcPct val="0"/>
        </a:spcAft>
        <a:defRPr sz="3200">
          <a:solidFill>
            <a:srgbClr val="000066"/>
          </a:solidFill>
          <a:latin typeface="Arial" pitchFamily="34" charset="0"/>
        </a:defRPr>
      </a:lvl6pPr>
      <a:lvl7pPr marL="914400" algn="l" rtl="0" fontAlgn="base">
        <a:spcBef>
          <a:spcPct val="0"/>
        </a:spcBef>
        <a:spcAft>
          <a:spcPct val="0"/>
        </a:spcAft>
        <a:defRPr sz="3200">
          <a:solidFill>
            <a:srgbClr val="000066"/>
          </a:solidFill>
          <a:latin typeface="Arial" pitchFamily="34" charset="0"/>
        </a:defRPr>
      </a:lvl7pPr>
      <a:lvl8pPr marL="1371600" algn="l" rtl="0" fontAlgn="base">
        <a:spcBef>
          <a:spcPct val="0"/>
        </a:spcBef>
        <a:spcAft>
          <a:spcPct val="0"/>
        </a:spcAft>
        <a:defRPr sz="3200">
          <a:solidFill>
            <a:srgbClr val="000066"/>
          </a:solidFill>
          <a:latin typeface="Arial" pitchFamily="34" charset="0"/>
        </a:defRPr>
      </a:lvl8pPr>
      <a:lvl9pPr marL="1828800" algn="l" rtl="0" fontAlgn="base">
        <a:spcBef>
          <a:spcPct val="0"/>
        </a:spcBef>
        <a:spcAft>
          <a:spcPct val="0"/>
        </a:spcAft>
        <a:defRPr sz="3200">
          <a:solidFill>
            <a:srgbClr val="000066"/>
          </a:solidFill>
          <a:latin typeface="Arial" pitchFamily="34" charset="0"/>
        </a:defRPr>
      </a:lvl9pPr>
    </p:titleStyle>
    <p:bodyStyle>
      <a:lvl1pPr marL="342900" indent="-342900" algn="l" rtl="0" eaLnBrk="0" fontAlgn="base" hangingPunct="0">
        <a:spcBef>
          <a:spcPct val="20000"/>
        </a:spcBef>
        <a:spcAft>
          <a:spcPct val="0"/>
        </a:spcAft>
        <a:buChar char="•"/>
        <a:defRPr sz="2800">
          <a:solidFill>
            <a:srgbClr val="333333"/>
          </a:solidFill>
          <a:latin typeface="+mn-lt"/>
          <a:ea typeface="+mn-ea"/>
          <a:cs typeface="+mn-cs"/>
        </a:defRPr>
      </a:lvl1pPr>
      <a:lvl2pPr marL="742950" indent="-285750" algn="l" rtl="0" eaLnBrk="0" fontAlgn="base" hangingPunct="0">
        <a:spcBef>
          <a:spcPct val="20000"/>
        </a:spcBef>
        <a:spcAft>
          <a:spcPct val="0"/>
        </a:spcAft>
        <a:buChar char="–"/>
        <a:defRPr sz="2400">
          <a:solidFill>
            <a:srgbClr val="5F5F5F"/>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8.png"/><Relationship Id="rId5" Type="http://schemas.openxmlformats.org/officeDocument/2006/relationships/image" Target="../media/image7.jpeg"/><Relationship Id="rId4" Type="http://schemas.openxmlformats.org/officeDocument/2006/relationships/image" Target="../media/image6.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smokinginengland.info/"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chart" Target="../charts/chart3.xml"/></Relationships>
</file>

<file path=ppt/slides/_rels/slide1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chart" Target="../charts/chart19.xml"/><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chart" Target="../charts/chart20.xml"/><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chart" Target="../charts/chart21.xml"/><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chart" Target="../charts/chart22.xml"/><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chart" Target="../charts/chart2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28586" y="1243202"/>
            <a:ext cx="8886825" cy="2241550"/>
          </a:xfrm>
        </p:spPr>
        <p:txBody>
          <a:bodyPr/>
          <a:lstStyle/>
          <a:p>
            <a:pPr eaLnBrk="1" hangingPunct="1"/>
            <a:r>
              <a:rPr lang="en-GB" altLang="en-US" sz="4400" b="1" i="1" dirty="0"/>
              <a:t>E-cigarette use in England: Latest trends from the Smoking Toolkit Study</a:t>
            </a:r>
            <a:endParaRPr lang="en-US" altLang="en-US" sz="4000" b="1" i="1" dirty="0" smtClean="0"/>
          </a:p>
        </p:txBody>
      </p:sp>
      <p:sp>
        <p:nvSpPr>
          <p:cNvPr id="7" name="Rectangle 3"/>
          <p:cNvSpPr txBox="1">
            <a:spLocks noChangeArrowheads="1"/>
          </p:cNvSpPr>
          <p:nvPr/>
        </p:nvSpPr>
        <p:spPr bwMode="auto">
          <a:xfrm>
            <a:off x="330200" y="3928764"/>
            <a:ext cx="8489950" cy="266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20000"/>
              </a:spcBef>
            </a:pPr>
            <a:r>
              <a:rPr lang="en-US" sz="2000" dirty="0" smtClean="0">
                <a:latin typeface="+mj-lt"/>
              </a:rPr>
              <a:t>Dr Jamie Brown</a:t>
            </a:r>
            <a:endParaRPr lang="en-US" sz="2000" dirty="0">
              <a:latin typeface="+mj-lt"/>
            </a:endParaRPr>
          </a:p>
          <a:p>
            <a:pPr eaLnBrk="1" hangingPunct="1">
              <a:spcBef>
                <a:spcPct val="20000"/>
              </a:spcBef>
            </a:pPr>
            <a:r>
              <a:rPr lang="en-US" sz="2000" dirty="0" smtClean="0">
                <a:latin typeface="+mj-lt"/>
              </a:rPr>
              <a:t>University </a:t>
            </a:r>
            <a:r>
              <a:rPr lang="en-US" sz="2000" dirty="0">
                <a:latin typeface="+mj-lt"/>
              </a:rPr>
              <a:t>College </a:t>
            </a:r>
            <a:r>
              <a:rPr lang="en-US" sz="2000" dirty="0" smtClean="0">
                <a:latin typeface="+mj-lt"/>
              </a:rPr>
              <a:t>London</a:t>
            </a:r>
          </a:p>
          <a:p>
            <a:pPr eaLnBrk="1" hangingPunct="1">
              <a:spcBef>
                <a:spcPct val="20000"/>
              </a:spcBef>
            </a:pPr>
            <a:endParaRPr lang="en-US" sz="2000" dirty="0">
              <a:latin typeface="+mj-lt"/>
            </a:endParaRPr>
          </a:p>
          <a:p>
            <a:pPr eaLnBrk="1" hangingPunct="1">
              <a:spcBef>
                <a:spcPct val="20000"/>
              </a:spcBef>
            </a:pPr>
            <a:r>
              <a:rPr lang="en-US" sz="2000" dirty="0" smtClean="0">
                <a:latin typeface="+mj-lt"/>
              </a:rPr>
              <a:t>Dr Emma Beard, Dr Daniel Kotz,</a:t>
            </a:r>
          </a:p>
          <a:p>
            <a:pPr eaLnBrk="1" hangingPunct="1">
              <a:spcBef>
                <a:spcPct val="20000"/>
              </a:spcBef>
            </a:pPr>
            <a:r>
              <a:rPr lang="en-US" sz="2000" dirty="0" smtClean="0">
                <a:latin typeface="+mj-lt"/>
              </a:rPr>
              <a:t>Prof Susan Michie &amp; Prof Robert West</a:t>
            </a:r>
            <a:endParaRPr lang="en-US" sz="2000" dirty="0">
              <a:latin typeface="+mj-lt"/>
            </a:endParaRPr>
          </a:p>
          <a:p>
            <a:pPr eaLnBrk="1" hangingPunct="1">
              <a:spcBef>
                <a:spcPct val="20000"/>
              </a:spcBef>
            </a:pPr>
            <a:endParaRPr lang="en-US" sz="2000" dirty="0" smtClean="0">
              <a:latin typeface="+mj-lt"/>
            </a:endParaRPr>
          </a:p>
          <a:p>
            <a:pPr eaLnBrk="1" hangingPunct="1">
              <a:spcBef>
                <a:spcPct val="20000"/>
              </a:spcBef>
            </a:pPr>
            <a:r>
              <a:rPr lang="en-US" sz="2000" dirty="0" smtClean="0">
                <a:latin typeface="+mj-lt"/>
              </a:rPr>
              <a:t>SSA, York, November 2014</a:t>
            </a:r>
            <a:endParaRPr lang="en-US" sz="2000" dirty="0">
              <a:latin typeface="+mj-lt"/>
            </a:endParaRPr>
          </a:p>
        </p:txBody>
      </p:sp>
      <p:pic>
        <p:nvPicPr>
          <p:cNvPr id="8" name="Picture 11" descr="C:\Chrome downl\sts_logo_white-bg.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12631" y="4982294"/>
            <a:ext cx="2663825" cy="154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34738" y="-27384"/>
            <a:ext cx="11010900" cy="1057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9" name="Picture 1"/>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711924" y="0"/>
            <a:ext cx="1981643" cy="9298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589836" y="25563"/>
            <a:ext cx="3024336" cy="88315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 name="Picture 1"/>
          <p:cNvPicPr>
            <a:picLocks noChangeAspect="1"/>
          </p:cNvPicPr>
          <p:nvPr/>
        </p:nvPicPr>
        <p:blipFill>
          <a:blip r:embed="rId7"/>
          <a:stretch>
            <a:fillRect/>
          </a:stretch>
        </p:blipFill>
        <p:spPr>
          <a:xfrm>
            <a:off x="72570" y="157196"/>
            <a:ext cx="620078" cy="615485"/>
          </a:xfrm>
          <a:prstGeom prst="rect">
            <a:avLst/>
          </a:prstGeom>
        </p:spPr>
      </p:pic>
    </p:spTree>
    <p:extLst>
      <p:ext uri="{BB962C8B-B14F-4D97-AF65-F5344CB8AC3E}">
        <p14:creationId xmlns:p14="http://schemas.microsoft.com/office/powerpoint/2010/main" val="30725533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Objective</a:t>
            </a:r>
            <a:endParaRPr lang="en-GB" dirty="0"/>
          </a:p>
        </p:txBody>
      </p:sp>
      <p:sp>
        <p:nvSpPr>
          <p:cNvPr id="3" name="Content Placeholder 2"/>
          <p:cNvSpPr>
            <a:spLocks noGrp="1"/>
          </p:cNvSpPr>
          <p:nvPr>
            <p:ph idx="1"/>
          </p:nvPr>
        </p:nvSpPr>
        <p:spPr>
          <a:xfrm>
            <a:off x="457200" y="1551216"/>
            <a:ext cx="8229600" cy="5067298"/>
          </a:xfrm>
        </p:spPr>
        <p:txBody>
          <a:bodyPr/>
          <a:lstStyle/>
          <a:p>
            <a:r>
              <a:rPr lang="en-GB" dirty="0" smtClean="0">
                <a:solidFill>
                  <a:schemeClr val="tx1"/>
                </a:solidFill>
              </a:rPr>
              <a:t>To assess the real-world effectiveness of e-cigarettes </a:t>
            </a:r>
            <a:r>
              <a:rPr lang="en-GB" u="sng" dirty="0" smtClean="0">
                <a:solidFill>
                  <a:schemeClr val="tx1"/>
                </a:solidFill>
              </a:rPr>
              <a:t>when used in a quit attempt</a:t>
            </a:r>
            <a:r>
              <a:rPr lang="en-GB" dirty="0" smtClean="0">
                <a:solidFill>
                  <a:schemeClr val="tx1"/>
                </a:solidFill>
              </a:rPr>
              <a:t>, compared with using nothing or licensed nicotine products bought over the counter </a:t>
            </a:r>
            <a:r>
              <a:rPr lang="en-GB" u="sng" dirty="0" smtClean="0">
                <a:solidFill>
                  <a:schemeClr val="tx1"/>
                </a:solidFill>
              </a:rPr>
              <a:t>among the </a:t>
            </a:r>
            <a:r>
              <a:rPr lang="en-GB" u="sng" dirty="0">
                <a:solidFill>
                  <a:schemeClr val="tx1"/>
                </a:solidFill>
              </a:rPr>
              <a:t>general population</a:t>
            </a:r>
            <a:r>
              <a:rPr lang="en-GB" dirty="0">
                <a:solidFill>
                  <a:schemeClr val="tx1"/>
                </a:solidFill>
              </a:rPr>
              <a:t>, </a:t>
            </a:r>
            <a:r>
              <a:rPr lang="en-GB" dirty="0" smtClean="0">
                <a:solidFill>
                  <a:schemeClr val="tx1"/>
                </a:solidFill>
              </a:rPr>
              <a:t>after </a:t>
            </a:r>
            <a:r>
              <a:rPr lang="en-GB" u="sng" dirty="0">
                <a:solidFill>
                  <a:schemeClr val="tx1"/>
                </a:solidFill>
              </a:rPr>
              <a:t>adjusting for important </a:t>
            </a:r>
            <a:r>
              <a:rPr lang="en-GB" u="sng" dirty="0" smtClean="0">
                <a:solidFill>
                  <a:schemeClr val="tx1"/>
                </a:solidFill>
              </a:rPr>
              <a:t>confounders</a:t>
            </a:r>
          </a:p>
          <a:p>
            <a:pPr lvl="1"/>
            <a:r>
              <a:rPr lang="en-GB" dirty="0" smtClean="0"/>
              <a:t>Existing studies have produced mixed results</a:t>
            </a:r>
          </a:p>
          <a:p>
            <a:pPr lvl="1"/>
            <a:r>
              <a:rPr lang="en-GB" dirty="0" err="1" smtClean="0"/>
              <a:t>Etter</a:t>
            </a:r>
            <a:r>
              <a:rPr lang="en-GB" dirty="0" smtClean="0"/>
              <a:t> </a:t>
            </a:r>
            <a:r>
              <a:rPr lang="en-GB" dirty="0"/>
              <a:t>2010; </a:t>
            </a:r>
            <a:r>
              <a:rPr lang="en-GB" dirty="0" err="1"/>
              <a:t>Etter</a:t>
            </a:r>
            <a:r>
              <a:rPr lang="en-GB" dirty="0"/>
              <a:t> </a:t>
            </a:r>
            <a:r>
              <a:rPr lang="en-GB" dirty="0" smtClean="0"/>
              <a:t>&amp; </a:t>
            </a:r>
            <a:r>
              <a:rPr lang="en-GB" dirty="0" err="1" smtClean="0"/>
              <a:t>Bullen</a:t>
            </a:r>
            <a:r>
              <a:rPr lang="en-GB" dirty="0" smtClean="0"/>
              <a:t> </a:t>
            </a:r>
            <a:r>
              <a:rPr lang="en-GB" dirty="0"/>
              <a:t>2011; </a:t>
            </a:r>
            <a:r>
              <a:rPr lang="en-GB" dirty="0" err="1" smtClean="0"/>
              <a:t>Foulds</a:t>
            </a:r>
            <a:r>
              <a:rPr lang="en-GB" dirty="0" smtClean="0"/>
              <a:t> et al </a:t>
            </a:r>
            <a:r>
              <a:rPr lang="en-GB" dirty="0"/>
              <a:t>2011; </a:t>
            </a:r>
            <a:r>
              <a:rPr lang="en-GB" dirty="0" smtClean="0"/>
              <a:t>Siegel </a:t>
            </a:r>
            <a:r>
              <a:rPr lang="en-GB" dirty="0"/>
              <a:t>et </a:t>
            </a:r>
            <a:r>
              <a:rPr lang="en-GB" dirty="0" smtClean="0"/>
              <a:t>al </a:t>
            </a:r>
            <a:r>
              <a:rPr lang="en-GB" dirty="0"/>
              <a:t>2011; </a:t>
            </a:r>
            <a:r>
              <a:rPr lang="en-GB" dirty="0" smtClean="0"/>
              <a:t>Dawkins </a:t>
            </a:r>
            <a:r>
              <a:rPr lang="en-GB" dirty="0"/>
              <a:t>et </a:t>
            </a:r>
            <a:r>
              <a:rPr lang="en-GB" dirty="0" smtClean="0"/>
              <a:t>al </a:t>
            </a:r>
            <a:r>
              <a:rPr lang="en-GB" dirty="0"/>
              <a:t>2013; </a:t>
            </a:r>
            <a:r>
              <a:rPr lang="en-GB" dirty="0" err="1" smtClean="0"/>
              <a:t>Farsalinos</a:t>
            </a:r>
            <a:r>
              <a:rPr lang="en-GB" dirty="0" smtClean="0"/>
              <a:t> </a:t>
            </a:r>
            <a:r>
              <a:rPr lang="en-GB" dirty="0"/>
              <a:t>et </a:t>
            </a:r>
            <a:r>
              <a:rPr lang="en-GB" dirty="0" smtClean="0"/>
              <a:t>al </a:t>
            </a:r>
            <a:r>
              <a:rPr lang="en-GB" dirty="0"/>
              <a:t>2013; </a:t>
            </a:r>
            <a:r>
              <a:rPr lang="en-GB" dirty="0" err="1" smtClean="0"/>
              <a:t>Goniewicz</a:t>
            </a:r>
            <a:r>
              <a:rPr lang="en-GB" dirty="0" smtClean="0"/>
              <a:t> et al </a:t>
            </a:r>
            <a:r>
              <a:rPr lang="en-GB" dirty="0"/>
              <a:t>2013; </a:t>
            </a:r>
            <a:r>
              <a:rPr lang="en-GB" dirty="0" err="1"/>
              <a:t>Etter</a:t>
            </a:r>
            <a:r>
              <a:rPr lang="en-GB" dirty="0"/>
              <a:t> </a:t>
            </a:r>
            <a:r>
              <a:rPr lang="en-GB" dirty="0" smtClean="0"/>
              <a:t>&amp; </a:t>
            </a:r>
            <a:r>
              <a:rPr lang="en-GB" dirty="0" err="1" smtClean="0"/>
              <a:t>Bullen</a:t>
            </a:r>
            <a:r>
              <a:rPr lang="en-GB" dirty="0" smtClean="0"/>
              <a:t> 2014; </a:t>
            </a:r>
            <a:r>
              <a:rPr lang="en-GB" dirty="0" err="1" smtClean="0"/>
              <a:t>Etter</a:t>
            </a:r>
            <a:r>
              <a:rPr lang="en-GB" dirty="0" smtClean="0"/>
              <a:t> &amp; </a:t>
            </a:r>
            <a:r>
              <a:rPr lang="en-GB" dirty="0" err="1" smtClean="0"/>
              <a:t>Bullen</a:t>
            </a:r>
            <a:r>
              <a:rPr lang="en-GB" dirty="0" smtClean="0"/>
              <a:t> 2014; </a:t>
            </a:r>
            <a:r>
              <a:rPr lang="en-GB" dirty="0" err="1" smtClean="0"/>
              <a:t>Vickerman</a:t>
            </a:r>
            <a:r>
              <a:rPr lang="en-GB" dirty="0" smtClean="0"/>
              <a:t> </a:t>
            </a:r>
            <a:r>
              <a:rPr lang="en-GB" dirty="0"/>
              <a:t>et </a:t>
            </a:r>
            <a:r>
              <a:rPr lang="en-GB" dirty="0" smtClean="0"/>
              <a:t>al 2013; </a:t>
            </a:r>
            <a:r>
              <a:rPr lang="en-GB" dirty="0" err="1" smtClean="0"/>
              <a:t>Adkison</a:t>
            </a:r>
            <a:r>
              <a:rPr lang="en-GB" dirty="0" smtClean="0"/>
              <a:t> et al 2013</a:t>
            </a:r>
            <a:r>
              <a:rPr lang="en-GB" dirty="0"/>
              <a:t>; </a:t>
            </a:r>
            <a:r>
              <a:rPr lang="en-GB" dirty="0" err="1" smtClean="0"/>
              <a:t>Borderud</a:t>
            </a:r>
            <a:r>
              <a:rPr lang="en-GB" dirty="0" smtClean="0"/>
              <a:t> et al 2014</a:t>
            </a:r>
          </a:p>
        </p:txBody>
      </p:sp>
      <p:sp>
        <p:nvSpPr>
          <p:cNvPr id="4" name="Slide Number Placeholder 3"/>
          <p:cNvSpPr>
            <a:spLocks noGrp="1"/>
          </p:cNvSpPr>
          <p:nvPr>
            <p:ph type="sldNum" sz="quarter" idx="12"/>
          </p:nvPr>
        </p:nvSpPr>
        <p:spPr/>
        <p:txBody>
          <a:bodyPr/>
          <a:lstStyle/>
          <a:p>
            <a:pPr>
              <a:defRPr/>
            </a:pPr>
            <a:fld id="{4F71BB2F-DCE3-4150-80BC-7C4731D30D3F}" type="slidenum">
              <a:rPr lang="en-US" smtClean="0"/>
              <a:pPr>
                <a:defRPr/>
              </a:pPr>
              <a:t>10</a:t>
            </a:fld>
            <a:endParaRPr lang="en-US"/>
          </a:p>
        </p:txBody>
      </p:sp>
    </p:spTree>
    <p:extLst>
      <p:ext uri="{BB962C8B-B14F-4D97-AF65-F5344CB8AC3E}">
        <p14:creationId xmlns:p14="http://schemas.microsoft.com/office/powerpoint/2010/main" val="27306227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GB" dirty="0" smtClean="0"/>
              <a:t>Study design and sampling</a:t>
            </a:r>
          </a:p>
        </p:txBody>
      </p:sp>
      <p:sp>
        <p:nvSpPr>
          <p:cNvPr id="12291" name="Rectangle 3"/>
          <p:cNvSpPr>
            <a:spLocks noGrp="1" noChangeArrowheads="1"/>
          </p:cNvSpPr>
          <p:nvPr>
            <p:ph idx="1"/>
          </p:nvPr>
        </p:nvSpPr>
        <p:spPr>
          <a:xfrm>
            <a:off x="330200" y="1484313"/>
            <a:ext cx="5825975" cy="2088703"/>
          </a:xfrm>
        </p:spPr>
        <p:txBody>
          <a:bodyPr/>
          <a:lstStyle/>
          <a:p>
            <a:r>
              <a:rPr lang="en-GB" dirty="0" smtClean="0">
                <a:solidFill>
                  <a:schemeClr val="tx1"/>
                </a:solidFill>
                <a:latin typeface="+mj-lt"/>
              </a:rPr>
              <a:t>Cross-sectional household surveys of representative samples of adults in England </a:t>
            </a:r>
            <a:r>
              <a:rPr lang="en-GB" dirty="0" smtClean="0">
                <a:latin typeface="+mj-lt"/>
              </a:rPr>
              <a:t>(</a:t>
            </a:r>
            <a:r>
              <a:rPr lang="en-GB" dirty="0" smtClean="0">
                <a:latin typeface="+mj-lt"/>
                <a:hlinkClick r:id="rId3"/>
              </a:rPr>
              <a:t>www.smokinginengland.info</a:t>
            </a:r>
            <a:r>
              <a:rPr lang="en-GB" dirty="0" smtClean="0">
                <a:latin typeface="+mj-lt"/>
              </a:rPr>
              <a:t>)</a:t>
            </a:r>
          </a:p>
        </p:txBody>
      </p:sp>
      <p:pic>
        <p:nvPicPr>
          <p:cNvPr id="12292" name="Picture 11" descr="C:\Chrome downl\sts_logo_white-bg.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56176" y="1700808"/>
            <a:ext cx="2486151" cy="16561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3" name="Rectangle 3"/>
          <p:cNvSpPr txBox="1">
            <a:spLocks noChangeArrowheads="1"/>
          </p:cNvSpPr>
          <p:nvPr/>
        </p:nvSpPr>
        <p:spPr bwMode="auto">
          <a:xfrm>
            <a:off x="330200" y="3429000"/>
            <a:ext cx="5465936" cy="19020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20000"/>
              </a:spcBef>
              <a:buFontTx/>
              <a:buChar char="•"/>
            </a:pPr>
            <a:r>
              <a:rPr lang="en-GB" sz="2800" dirty="0">
                <a:latin typeface="+mj-lt"/>
              </a:rPr>
              <a:t>Each month new sample of ~ 1800 adults </a:t>
            </a:r>
            <a:r>
              <a:rPr lang="en-GB" sz="2800" dirty="0" smtClean="0">
                <a:latin typeface="+mj-lt"/>
              </a:rPr>
              <a:t>(16+) selected by random location sampling</a:t>
            </a:r>
          </a:p>
          <a:p>
            <a:pPr marL="914400" lvl="1" indent="-457200">
              <a:spcBef>
                <a:spcPct val="20000"/>
              </a:spcBef>
              <a:buFont typeface="Arial" panose="020B0604020202020204" pitchFamily="34" charset="0"/>
              <a:buChar char="‒"/>
            </a:pPr>
            <a:r>
              <a:rPr lang="en-GB" sz="2800" dirty="0" smtClean="0">
                <a:solidFill>
                  <a:schemeClr val="bg2"/>
                </a:solidFill>
                <a:latin typeface="+mj-lt"/>
              </a:rPr>
              <a:t>Fidler </a:t>
            </a:r>
            <a:r>
              <a:rPr lang="en-GB" sz="2800" dirty="0">
                <a:solidFill>
                  <a:schemeClr val="bg2"/>
                </a:solidFill>
                <a:latin typeface="+mj-lt"/>
              </a:rPr>
              <a:t>et al., </a:t>
            </a:r>
            <a:r>
              <a:rPr lang="en-GB" sz="2800" dirty="0" smtClean="0">
                <a:solidFill>
                  <a:schemeClr val="bg2"/>
                </a:solidFill>
                <a:latin typeface="+mj-lt"/>
              </a:rPr>
              <a:t>2011</a:t>
            </a:r>
          </a:p>
        </p:txBody>
      </p:sp>
    </p:spTree>
    <p:extLst>
      <p:ext uri="{BB962C8B-B14F-4D97-AF65-F5344CB8AC3E}">
        <p14:creationId xmlns:p14="http://schemas.microsoft.com/office/powerpoint/2010/main" val="6652225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293">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229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Study population and measures</a:t>
            </a:r>
            <a:endParaRPr lang="en-GB" dirty="0"/>
          </a:p>
        </p:txBody>
      </p:sp>
      <p:sp>
        <p:nvSpPr>
          <p:cNvPr id="4" name="Slide Number Placeholder 3"/>
          <p:cNvSpPr>
            <a:spLocks noGrp="1"/>
          </p:cNvSpPr>
          <p:nvPr>
            <p:ph type="sldNum" sz="quarter" idx="12"/>
          </p:nvPr>
        </p:nvSpPr>
        <p:spPr/>
        <p:txBody>
          <a:bodyPr/>
          <a:lstStyle/>
          <a:p>
            <a:pPr>
              <a:defRPr/>
            </a:pPr>
            <a:fld id="{4F71BB2F-DCE3-4150-80BC-7C4731D30D3F}" type="slidenum">
              <a:rPr lang="en-US" smtClean="0">
                <a:latin typeface="+mj-lt"/>
              </a:rPr>
              <a:pPr>
                <a:defRPr/>
              </a:pPr>
              <a:t>12</a:t>
            </a:fld>
            <a:endParaRPr lang="en-US">
              <a:latin typeface="+mj-lt"/>
            </a:endParaRPr>
          </a:p>
        </p:txBody>
      </p:sp>
      <p:sp>
        <p:nvSpPr>
          <p:cNvPr id="5" name="Rectangle 4"/>
          <p:cNvSpPr/>
          <p:nvPr/>
        </p:nvSpPr>
        <p:spPr>
          <a:xfrm>
            <a:off x="1159621" y="2210811"/>
            <a:ext cx="1774100" cy="236083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latin typeface="+mj-lt"/>
              </a:rPr>
              <a:t>6,134 smokers who had tried to stop in the past 12 months using no aid, NRT-OTC or e-cigarettes</a:t>
            </a:r>
            <a:endParaRPr lang="en-GB" dirty="0">
              <a:solidFill>
                <a:schemeClr val="tx1"/>
              </a:solidFill>
              <a:latin typeface="+mj-lt"/>
            </a:endParaRPr>
          </a:p>
        </p:txBody>
      </p:sp>
      <p:sp>
        <p:nvSpPr>
          <p:cNvPr id="6" name="TextBox 5"/>
          <p:cNvSpPr txBox="1"/>
          <p:nvPr/>
        </p:nvSpPr>
        <p:spPr>
          <a:xfrm>
            <a:off x="972095" y="1615266"/>
            <a:ext cx="7199810" cy="369332"/>
          </a:xfrm>
          <a:prstGeom prst="rect">
            <a:avLst/>
          </a:prstGeom>
          <a:noFill/>
        </p:spPr>
        <p:txBody>
          <a:bodyPr wrap="square" rtlCol="0">
            <a:spAutoFit/>
          </a:bodyPr>
          <a:lstStyle/>
          <a:p>
            <a:pPr algn="ctr"/>
            <a:r>
              <a:rPr lang="en-GB" dirty="0" smtClean="0">
                <a:latin typeface="+mj-lt"/>
              </a:rPr>
              <a:t>Between July 2009 and Feb 2014</a:t>
            </a:r>
            <a:endParaRPr lang="en-GB" dirty="0">
              <a:latin typeface="+mj-lt"/>
            </a:endParaRPr>
          </a:p>
        </p:txBody>
      </p:sp>
      <p:sp>
        <p:nvSpPr>
          <p:cNvPr id="7" name="Rectangle 6"/>
          <p:cNvSpPr/>
          <p:nvPr/>
        </p:nvSpPr>
        <p:spPr>
          <a:xfrm>
            <a:off x="4033708" y="2210811"/>
            <a:ext cx="1558834" cy="629741"/>
          </a:xfrm>
          <a:prstGeom prst="rect">
            <a:avLst/>
          </a:prstGeom>
          <a:solidFill>
            <a:schemeClr val="accent2">
              <a:lumMod val="60000"/>
              <a:lumOff val="4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bg1"/>
                </a:solidFill>
                <a:latin typeface="+mj-lt"/>
              </a:rPr>
              <a:t>3,477 used no aid</a:t>
            </a:r>
            <a:endParaRPr lang="en-GB" dirty="0">
              <a:solidFill>
                <a:schemeClr val="bg1"/>
              </a:solidFill>
              <a:latin typeface="+mj-lt"/>
            </a:endParaRPr>
          </a:p>
        </p:txBody>
      </p:sp>
      <p:sp>
        <p:nvSpPr>
          <p:cNvPr id="8" name="Rectangle 7"/>
          <p:cNvSpPr/>
          <p:nvPr/>
        </p:nvSpPr>
        <p:spPr>
          <a:xfrm>
            <a:off x="4033708" y="3076098"/>
            <a:ext cx="1558834" cy="630000"/>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bg1"/>
                </a:solidFill>
                <a:latin typeface="+mj-lt"/>
              </a:rPr>
              <a:t>1,922 used NRT-OTC</a:t>
            </a:r>
            <a:endParaRPr lang="en-GB" dirty="0">
              <a:solidFill>
                <a:schemeClr val="bg1"/>
              </a:solidFill>
              <a:latin typeface="+mj-lt"/>
            </a:endParaRPr>
          </a:p>
        </p:txBody>
      </p:sp>
      <p:sp>
        <p:nvSpPr>
          <p:cNvPr id="9" name="Rectangle 8"/>
          <p:cNvSpPr/>
          <p:nvPr/>
        </p:nvSpPr>
        <p:spPr>
          <a:xfrm>
            <a:off x="4033708" y="3941644"/>
            <a:ext cx="1558834" cy="630000"/>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bg1"/>
                </a:solidFill>
                <a:latin typeface="+mj-lt"/>
              </a:rPr>
              <a:t>464 used e-cigarette</a:t>
            </a:r>
            <a:endParaRPr lang="en-GB" dirty="0">
              <a:solidFill>
                <a:schemeClr val="bg1"/>
              </a:solidFill>
              <a:latin typeface="+mj-lt"/>
            </a:endParaRPr>
          </a:p>
        </p:txBody>
      </p:sp>
      <p:sp>
        <p:nvSpPr>
          <p:cNvPr id="3" name="Right Arrow 2"/>
          <p:cNvSpPr/>
          <p:nvPr/>
        </p:nvSpPr>
        <p:spPr>
          <a:xfrm>
            <a:off x="3170300" y="2958796"/>
            <a:ext cx="637584" cy="864603"/>
          </a:xfrm>
          <a:prstGeom prs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mj-lt"/>
            </a:endParaRPr>
          </a:p>
        </p:txBody>
      </p:sp>
      <p:sp>
        <p:nvSpPr>
          <p:cNvPr id="14" name="Right Arrow 13"/>
          <p:cNvSpPr/>
          <p:nvPr/>
        </p:nvSpPr>
        <p:spPr>
          <a:xfrm rot="5400000">
            <a:off x="1849056" y="4456793"/>
            <a:ext cx="395228" cy="864603"/>
          </a:xfrm>
          <a:prstGeom prs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mj-lt"/>
            </a:endParaRPr>
          </a:p>
        </p:txBody>
      </p:sp>
      <p:sp>
        <p:nvSpPr>
          <p:cNvPr id="15" name="Rectangle 14"/>
          <p:cNvSpPr/>
          <p:nvPr/>
        </p:nvSpPr>
        <p:spPr>
          <a:xfrm>
            <a:off x="319314" y="5206544"/>
            <a:ext cx="3454714" cy="1310369"/>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latin typeface="+mj-lt"/>
              </a:rPr>
              <a:t>Excluded using both (n=73), and </a:t>
            </a:r>
            <a:r>
              <a:rPr lang="en-GB" dirty="0">
                <a:solidFill>
                  <a:schemeClr val="tx1"/>
                </a:solidFill>
                <a:latin typeface="+mj-lt"/>
              </a:rPr>
              <a:t>prescription </a:t>
            </a:r>
            <a:r>
              <a:rPr lang="en-GB" dirty="0" smtClean="0">
                <a:solidFill>
                  <a:schemeClr val="tx1"/>
                </a:solidFill>
                <a:latin typeface="+mj-lt"/>
              </a:rPr>
              <a:t>medication or </a:t>
            </a:r>
            <a:r>
              <a:rPr lang="en-GB" dirty="0" err="1" smtClean="0">
                <a:solidFill>
                  <a:schemeClr val="tx1"/>
                </a:solidFill>
                <a:latin typeface="+mj-lt"/>
              </a:rPr>
              <a:t>beh</a:t>
            </a:r>
            <a:r>
              <a:rPr lang="en-GB" dirty="0" smtClean="0">
                <a:solidFill>
                  <a:schemeClr val="tx1"/>
                </a:solidFill>
                <a:latin typeface="+mj-lt"/>
              </a:rPr>
              <a:t> </a:t>
            </a:r>
            <a:r>
              <a:rPr lang="en-GB" dirty="0">
                <a:solidFill>
                  <a:schemeClr val="tx1"/>
                </a:solidFill>
                <a:latin typeface="+mj-lt"/>
              </a:rPr>
              <a:t>support </a:t>
            </a:r>
            <a:r>
              <a:rPr lang="en-GB" dirty="0" smtClean="0">
                <a:solidFill>
                  <a:schemeClr val="tx1"/>
                </a:solidFill>
                <a:latin typeface="+mj-lt"/>
              </a:rPr>
              <a:t>with NRT-OTC (n=173</a:t>
            </a:r>
            <a:r>
              <a:rPr lang="en-GB" dirty="0">
                <a:solidFill>
                  <a:schemeClr val="tx1"/>
                </a:solidFill>
                <a:latin typeface="+mj-lt"/>
              </a:rPr>
              <a:t>) or e-cigarettes (n=25</a:t>
            </a:r>
            <a:r>
              <a:rPr lang="en-GB" dirty="0" smtClean="0">
                <a:solidFill>
                  <a:schemeClr val="tx1"/>
                </a:solidFill>
                <a:latin typeface="+mj-lt"/>
              </a:rPr>
              <a:t>)</a:t>
            </a:r>
            <a:endParaRPr lang="en-GB" dirty="0">
              <a:solidFill>
                <a:schemeClr val="tx1"/>
              </a:solidFill>
              <a:latin typeface="+mj-lt"/>
            </a:endParaRPr>
          </a:p>
        </p:txBody>
      </p:sp>
    </p:spTree>
    <p:extLst>
      <p:ext uri="{BB962C8B-B14F-4D97-AF65-F5344CB8AC3E}">
        <p14:creationId xmlns:p14="http://schemas.microsoft.com/office/powerpoint/2010/main" val="15759284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5"/>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7" grpId="0" animBg="1"/>
      <p:bldP spid="8" grpId="0" animBg="1"/>
      <p:bldP spid="9" grpId="0" animBg="1"/>
      <p:bldP spid="3" grpId="0" animBg="1"/>
      <p:bldP spid="14" grpId="0" animBg="1"/>
      <p:bldP spid="1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Study population and measures</a:t>
            </a:r>
            <a:endParaRPr lang="en-GB" dirty="0"/>
          </a:p>
        </p:txBody>
      </p:sp>
      <p:sp>
        <p:nvSpPr>
          <p:cNvPr id="4" name="Slide Number Placeholder 3"/>
          <p:cNvSpPr>
            <a:spLocks noGrp="1"/>
          </p:cNvSpPr>
          <p:nvPr>
            <p:ph type="sldNum" sz="quarter" idx="12"/>
          </p:nvPr>
        </p:nvSpPr>
        <p:spPr/>
        <p:txBody>
          <a:bodyPr/>
          <a:lstStyle/>
          <a:p>
            <a:pPr>
              <a:defRPr/>
            </a:pPr>
            <a:fld id="{4F71BB2F-DCE3-4150-80BC-7C4731D30D3F}" type="slidenum">
              <a:rPr lang="en-US" smtClean="0">
                <a:latin typeface="+mj-lt"/>
              </a:rPr>
              <a:pPr>
                <a:defRPr/>
              </a:pPr>
              <a:t>13</a:t>
            </a:fld>
            <a:endParaRPr lang="en-US">
              <a:latin typeface="+mj-lt"/>
            </a:endParaRPr>
          </a:p>
        </p:txBody>
      </p:sp>
      <p:sp>
        <p:nvSpPr>
          <p:cNvPr id="5" name="Rectangle 4"/>
          <p:cNvSpPr/>
          <p:nvPr/>
        </p:nvSpPr>
        <p:spPr>
          <a:xfrm>
            <a:off x="1159621" y="2210811"/>
            <a:ext cx="1774100" cy="236083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latin typeface="+mj-lt"/>
              </a:rPr>
              <a:t>6,134 smokers who had tried to stop in the past 12 months using no aid, NRT-OTC or e-cigarettes</a:t>
            </a:r>
            <a:endParaRPr lang="en-GB" dirty="0">
              <a:solidFill>
                <a:schemeClr val="tx1"/>
              </a:solidFill>
              <a:latin typeface="+mj-lt"/>
            </a:endParaRPr>
          </a:p>
        </p:txBody>
      </p:sp>
      <p:sp>
        <p:nvSpPr>
          <p:cNvPr id="6" name="TextBox 5"/>
          <p:cNvSpPr txBox="1"/>
          <p:nvPr/>
        </p:nvSpPr>
        <p:spPr>
          <a:xfrm>
            <a:off x="972095" y="1615266"/>
            <a:ext cx="7199810" cy="369332"/>
          </a:xfrm>
          <a:prstGeom prst="rect">
            <a:avLst/>
          </a:prstGeom>
          <a:noFill/>
        </p:spPr>
        <p:txBody>
          <a:bodyPr wrap="square" rtlCol="0">
            <a:spAutoFit/>
          </a:bodyPr>
          <a:lstStyle/>
          <a:p>
            <a:pPr algn="ctr"/>
            <a:r>
              <a:rPr lang="en-GB" dirty="0" smtClean="0">
                <a:latin typeface="+mj-lt"/>
              </a:rPr>
              <a:t>Between July 2009 and Feb 2014</a:t>
            </a:r>
            <a:endParaRPr lang="en-GB" dirty="0">
              <a:latin typeface="+mj-lt"/>
            </a:endParaRPr>
          </a:p>
        </p:txBody>
      </p:sp>
      <p:sp>
        <p:nvSpPr>
          <p:cNvPr id="7" name="Rectangle 6"/>
          <p:cNvSpPr/>
          <p:nvPr/>
        </p:nvSpPr>
        <p:spPr>
          <a:xfrm>
            <a:off x="4033708" y="2210811"/>
            <a:ext cx="1558834" cy="629741"/>
          </a:xfrm>
          <a:prstGeom prst="rect">
            <a:avLst/>
          </a:prstGeom>
          <a:solidFill>
            <a:schemeClr val="accent2">
              <a:lumMod val="60000"/>
              <a:lumOff val="4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bg1"/>
                </a:solidFill>
                <a:latin typeface="+mj-lt"/>
              </a:rPr>
              <a:t>3,477 used no aid</a:t>
            </a:r>
            <a:endParaRPr lang="en-GB" dirty="0">
              <a:solidFill>
                <a:schemeClr val="bg1"/>
              </a:solidFill>
              <a:latin typeface="+mj-lt"/>
            </a:endParaRPr>
          </a:p>
        </p:txBody>
      </p:sp>
      <p:sp>
        <p:nvSpPr>
          <p:cNvPr id="8" name="Rectangle 7"/>
          <p:cNvSpPr/>
          <p:nvPr/>
        </p:nvSpPr>
        <p:spPr>
          <a:xfrm>
            <a:off x="4033708" y="3076098"/>
            <a:ext cx="1558834" cy="630000"/>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bg1"/>
                </a:solidFill>
                <a:latin typeface="+mj-lt"/>
              </a:rPr>
              <a:t>1,922 used NRT-OTC</a:t>
            </a:r>
            <a:endParaRPr lang="en-GB" dirty="0">
              <a:solidFill>
                <a:schemeClr val="bg1"/>
              </a:solidFill>
              <a:latin typeface="+mj-lt"/>
            </a:endParaRPr>
          </a:p>
        </p:txBody>
      </p:sp>
      <p:sp>
        <p:nvSpPr>
          <p:cNvPr id="9" name="Rectangle 8"/>
          <p:cNvSpPr/>
          <p:nvPr/>
        </p:nvSpPr>
        <p:spPr>
          <a:xfrm>
            <a:off x="4033708" y="3941644"/>
            <a:ext cx="1558834" cy="630000"/>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bg1"/>
                </a:solidFill>
                <a:latin typeface="+mj-lt"/>
              </a:rPr>
              <a:t>464 used e-cigarette</a:t>
            </a:r>
            <a:endParaRPr lang="en-GB" dirty="0">
              <a:solidFill>
                <a:schemeClr val="bg1"/>
              </a:solidFill>
              <a:latin typeface="+mj-lt"/>
            </a:endParaRPr>
          </a:p>
        </p:txBody>
      </p:sp>
      <p:sp>
        <p:nvSpPr>
          <p:cNvPr id="12" name="Rectangle 11"/>
          <p:cNvSpPr/>
          <p:nvPr/>
        </p:nvSpPr>
        <p:spPr>
          <a:xfrm>
            <a:off x="5829121" y="2225325"/>
            <a:ext cx="1125493" cy="234632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smtClean="0">
                <a:solidFill>
                  <a:schemeClr val="tx1"/>
                </a:solidFill>
                <a:latin typeface="+mj-lt"/>
              </a:rPr>
              <a:t>How many still not smoking?</a:t>
            </a:r>
            <a:endParaRPr lang="en-GB" sz="1600" dirty="0">
              <a:solidFill>
                <a:schemeClr val="tx1"/>
              </a:solidFill>
              <a:latin typeface="+mj-lt"/>
            </a:endParaRPr>
          </a:p>
        </p:txBody>
      </p:sp>
      <p:sp>
        <p:nvSpPr>
          <p:cNvPr id="13" name="Rectangle 12"/>
          <p:cNvSpPr/>
          <p:nvPr/>
        </p:nvSpPr>
        <p:spPr>
          <a:xfrm>
            <a:off x="7182975" y="2210811"/>
            <a:ext cx="1493520" cy="236083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smtClean="0">
                <a:solidFill>
                  <a:schemeClr val="tx1"/>
                </a:solidFill>
                <a:latin typeface="+mj-lt"/>
              </a:rPr>
              <a:t>Is there a difference after adjusting for range of factors?</a:t>
            </a:r>
          </a:p>
          <a:p>
            <a:pPr algn="ctr"/>
            <a:r>
              <a:rPr lang="en-GB" sz="1600" dirty="0" smtClean="0">
                <a:solidFill>
                  <a:schemeClr val="tx1"/>
                </a:solidFill>
                <a:latin typeface="+mj-lt"/>
              </a:rPr>
              <a:t> </a:t>
            </a:r>
            <a:r>
              <a:rPr lang="en-GB" sz="1200" dirty="0" smtClean="0">
                <a:solidFill>
                  <a:schemeClr val="tx1"/>
                </a:solidFill>
                <a:latin typeface="+mj-lt"/>
              </a:rPr>
              <a:t>e.g. dependence and time since quit attempt</a:t>
            </a:r>
            <a:endParaRPr lang="en-GB" sz="1600" dirty="0" smtClean="0">
              <a:solidFill>
                <a:schemeClr val="tx1"/>
              </a:solidFill>
              <a:latin typeface="+mj-lt"/>
            </a:endParaRPr>
          </a:p>
        </p:txBody>
      </p:sp>
      <p:sp>
        <p:nvSpPr>
          <p:cNvPr id="3" name="Right Arrow 2"/>
          <p:cNvSpPr/>
          <p:nvPr/>
        </p:nvSpPr>
        <p:spPr>
          <a:xfrm>
            <a:off x="3170300" y="2958796"/>
            <a:ext cx="637584" cy="864603"/>
          </a:xfrm>
          <a:prstGeom prs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mj-lt"/>
            </a:endParaRPr>
          </a:p>
        </p:txBody>
      </p:sp>
      <p:sp>
        <p:nvSpPr>
          <p:cNvPr id="14" name="Right Arrow 13"/>
          <p:cNvSpPr/>
          <p:nvPr/>
        </p:nvSpPr>
        <p:spPr>
          <a:xfrm rot="5400000">
            <a:off x="1849056" y="4456793"/>
            <a:ext cx="395228" cy="864603"/>
          </a:xfrm>
          <a:prstGeom prs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mj-lt"/>
            </a:endParaRPr>
          </a:p>
        </p:txBody>
      </p:sp>
      <p:sp>
        <p:nvSpPr>
          <p:cNvPr id="15" name="Rectangle 14"/>
          <p:cNvSpPr/>
          <p:nvPr/>
        </p:nvSpPr>
        <p:spPr>
          <a:xfrm>
            <a:off x="319314" y="5206544"/>
            <a:ext cx="3454714" cy="1310369"/>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latin typeface="+mj-lt"/>
              </a:rPr>
              <a:t>Excluded using both (n=73), and </a:t>
            </a:r>
            <a:r>
              <a:rPr lang="en-GB" dirty="0">
                <a:solidFill>
                  <a:schemeClr val="tx1"/>
                </a:solidFill>
                <a:latin typeface="+mj-lt"/>
              </a:rPr>
              <a:t>prescription </a:t>
            </a:r>
            <a:r>
              <a:rPr lang="en-GB" dirty="0" smtClean="0">
                <a:solidFill>
                  <a:schemeClr val="tx1"/>
                </a:solidFill>
                <a:latin typeface="+mj-lt"/>
              </a:rPr>
              <a:t>medication or </a:t>
            </a:r>
            <a:r>
              <a:rPr lang="en-GB" dirty="0" err="1" smtClean="0">
                <a:solidFill>
                  <a:schemeClr val="tx1"/>
                </a:solidFill>
                <a:latin typeface="+mj-lt"/>
              </a:rPr>
              <a:t>beh</a:t>
            </a:r>
            <a:r>
              <a:rPr lang="en-GB" dirty="0" smtClean="0">
                <a:solidFill>
                  <a:schemeClr val="tx1"/>
                </a:solidFill>
                <a:latin typeface="+mj-lt"/>
              </a:rPr>
              <a:t> </a:t>
            </a:r>
            <a:r>
              <a:rPr lang="en-GB" dirty="0">
                <a:solidFill>
                  <a:schemeClr val="tx1"/>
                </a:solidFill>
                <a:latin typeface="+mj-lt"/>
              </a:rPr>
              <a:t>support </a:t>
            </a:r>
            <a:r>
              <a:rPr lang="en-GB" dirty="0" smtClean="0">
                <a:solidFill>
                  <a:schemeClr val="tx1"/>
                </a:solidFill>
                <a:latin typeface="+mj-lt"/>
              </a:rPr>
              <a:t>with NRT-OTC (n=173</a:t>
            </a:r>
            <a:r>
              <a:rPr lang="en-GB" dirty="0">
                <a:solidFill>
                  <a:schemeClr val="tx1"/>
                </a:solidFill>
                <a:latin typeface="+mj-lt"/>
              </a:rPr>
              <a:t>) or e-cigarettes (n=25</a:t>
            </a:r>
            <a:r>
              <a:rPr lang="en-GB" dirty="0" smtClean="0">
                <a:solidFill>
                  <a:schemeClr val="tx1"/>
                </a:solidFill>
                <a:latin typeface="+mj-lt"/>
              </a:rPr>
              <a:t>)</a:t>
            </a:r>
            <a:endParaRPr lang="en-GB" dirty="0">
              <a:solidFill>
                <a:schemeClr val="tx1"/>
              </a:solidFill>
              <a:latin typeface="+mj-lt"/>
            </a:endParaRPr>
          </a:p>
        </p:txBody>
      </p:sp>
    </p:spTree>
    <p:extLst>
      <p:ext uri="{BB962C8B-B14F-4D97-AF65-F5344CB8AC3E}">
        <p14:creationId xmlns:p14="http://schemas.microsoft.com/office/powerpoint/2010/main" val="35456986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Results: unadjusted analysis</a:t>
            </a:r>
            <a:endParaRPr lang="en-GB" dirty="0"/>
          </a:p>
        </p:txBody>
      </p:sp>
      <p:sp>
        <p:nvSpPr>
          <p:cNvPr id="4" name="Slide Number Placeholder 3"/>
          <p:cNvSpPr>
            <a:spLocks noGrp="1"/>
          </p:cNvSpPr>
          <p:nvPr>
            <p:ph type="sldNum" sz="quarter" idx="12"/>
          </p:nvPr>
        </p:nvSpPr>
        <p:spPr/>
        <p:txBody>
          <a:bodyPr/>
          <a:lstStyle/>
          <a:p>
            <a:pPr>
              <a:defRPr/>
            </a:pPr>
            <a:fld id="{4F71BB2F-DCE3-4150-80BC-7C4731D30D3F}" type="slidenum">
              <a:rPr lang="en-US" smtClean="0">
                <a:latin typeface="+mj-lt"/>
              </a:rPr>
              <a:pPr>
                <a:defRPr/>
              </a:pPr>
              <a:t>14</a:t>
            </a:fld>
            <a:endParaRPr lang="en-US">
              <a:latin typeface="+mj-lt"/>
            </a:endParaRPr>
          </a:p>
        </p:txBody>
      </p:sp>
      <p:graphicFrame>
        <p:nvGraphicFramePr>
          <p:cNvPr id="5" name="Content Placeholder 5"/>
          <p:cNvGraphicFramePr>
            <a:graphicFrameLocks noGrp="1"/>
          </p:cNvGraphicFramePr>
          <p:nvPr>
            <p:ph idx="1"/>
            <p:extLst>
              <p:ext uri="{D42A27DB-BD31-4B8C-83A1-F6EECF244321}">
                <p14:modId xmlns:p14="http://schemas.microsoft.com/office/powerpoint/2010/main" val="564469710"/>
              </p:ext>
            </p:extLst>
          </p:nvPr>
        </p:nvGraphicFramePr>
        <p:xfrm>
          <a:off x="915903" y="1767911"/>
          <a:ext cx="3672408" cy="4248472"/>
        </p:xfrm>
        <a:graphic>
          <a:graphicData uri="http://schemas.openxmlformats.org/drawingml/2006/chart">
            <c:chart xmlns:c="http://schemas.openxmlformats.org/drawingml/2006/chart" xmlns:r="http://schemas.openxmlformats.org/officeDocument/2006/relationships" r:id="rId3"/>
          </a:graphicData>
        </a:graphic>
      </p:graphicFrame>
      <p:sp>
        <p:nvSpPr>
          <p:cNvPr id="9" name="Rounded Rectangle 8"/>
          <p:cNvSpPr/>
          <p:nvPr/>
        </p:nvSpPr>
        <p:spPr>
          <a:xfrm>
            <a:off x="5111931" y="2403566"/>
            <a:ext cx="3683726" cy="2412274"/>
          </a:xfrm>
          <a:prstGeom prst="roundRect">
            <a:avLst/>
          </a:prstGeom>
          <a:solidFill>
            <a:schemeClr val="bg1"/>
          </a:solid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rgbClr val="FF0000"/>
                </a:solidFill>
                <a:latin typeface="+mj-lt"/>
              </a:rPr>
              <a:t>E-cigarette users were more likely </a:t>
            </a:r>
            <a:r>
              <a:rPr lang="en-GB" dirty="0" smtClean="0">
                <a:solidFill>
                  <a:srgbClr val="FF0000"/>
                </a:solidFill>
                <a:latin typeface="+mj-lt"/>
              </a:rPr>
              <a:t>not </a:t>
            </a:r>
            <a:r>
              <a:rPr lang="en-GB" dirty="0">
                <a:solidFill>
                  <a:srgbClr val="FF0000"/>
                </a:solidFill>
                <a:latin typeface="+mj-lt"/>
              </a:rPr>
              <a:t>to be smoking than those using NRT bought </a:t>
            </a:r>
            <a:r>
              <a:rPr lang="en-GB" dirty="0" smtClean="0">
                <a:solidFill>
                  <a:srgbClr val="FF0000"/>
                </a:solidFill>
                <a:latin typeface="+mj-lt"/>
              </a:rPr>
              <a:t>over the counter and </a:t>
            </a:r>
            <a:r>
              <a:rPr lang="en-GB" dirty="0">
                <a:solidFill>
                  <a:srgbClr val="FF0000"/>
                </a:solidFill>
                <a:latin typeface="+mj-lt"/>
              </a:rPr>
              <a:t>those using nothing</a:t>
            </a:r>
          </a:p>
        </p:txBody>
      </p:sp>
      <p:sp>
        <p:nvSpPr>
          <p:cNvPr id="10" name="TextBox 9"/>
          <p:cNvSpPr txBox="1"/>
          <p:nvPr/>
        </p:nvSpPr>
        <p:spPr>
          <a:xfrm>
            <a:off x="4206239" y="2865120"/>
            <a:ext cx="364202" cy="369332"/>
          </a:xfrm>
          <a:prstGeom prst="rect">
            <a:avLst/>
          </a:prstGeom>
          <a:noFill/>
        </p:spPr>
        <p:txBody>
          <a:bodyPr wrap="none" rtlCol="0">
            <a:spAutoFit/>
          </a:bodyPr>
          <a:lstStyle/>
          <a:p>
            <a:r>
              <a:rPr lang="en-GB" dirty="0" smtClean="0">
                <a:latin typeface="+mj-lt"/>
              </a:rPr>
              <a:t>**</a:t>
            </a:r>
            <a:endParaRPr lang="en-GB" dirty="0">
              <a:latin typeface="+mj-lt"/>
            </a:endParaRPr>
          </a:p>
        </p:txBody>
      </p:sp>
      <p:sp>
        <p:nvSpPr>
          <p:cNvPr id="11" name="TextBox 10"/>
          <p:cNvSpPr txBox="1"/>
          <p:nvPr/>
        </p:nvSpPr>
        <p:spPr>
          <a:xfrm>
            <a:off x="1839065" y="5958522"/>
            <a:ext cx="3190297" cy="261610"/>
          </a:xfrm>
          <a:prstGeom prst="rect">
            <a:avLst/>
          </a:prstGeom>
          <a:noFill/>
        </p:spPr>
        <p:txBody>
          <a:bodyPr wrap="none" rtlCol="0">
            <a:spAutoFit/>
          </a:bodyPr>
          <a:lstStyle/>
          <a:p>
            <a:r>
              <a:rPr lang="en-GB" sz="1100" dirty="0" smtClean="0">
                <a:latin typeface="+mj-lt"/>
              </a:rPr>
              <a:t>** Significantly different from both other groups</a:t>
            </a:r>
            <a:endParaRPr lang="en-GB" sz="1100" dirty="0">
              <a:latin typeface="+mj-lt"/>
            </a:endParaRPr>
          </a:p>
        </p:txBody>
      </p:sp>
    </p:spTree>
    <p:extLst>
      <p:ext uri="{BB962C8B-B14F-4D97-AF65-F5344CB8AC3E}">
        <p14:creationId xmlns:p14="http://schemas.microsoft.com/office/powerpoint/2010/main" val="367930192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Characteristics by quitting method</a:t>
            </a:r>
            <a:endParaRPr lang="en-GB" dirty="0"/>
          </a:p>
        </p:txBody>
      </p:sp>
      <p:sp>
        <p:nvSpPr>
          <p:cNvPr id="4" name="Slide Number Placeholder 3"/>
          <p:cNvSpPr>
            <a:spLocks noGrp="1"/>
          </p:cNvSpPr>
          <p:nvPr>
            <p:ph type="sldNum" sz="quarter" idx="12"/>
          </p:nvPr>
        </p:nvSpPr>
        <p:spPr/>
        <p:txBody>
          <a:bodyPr/>
          <a:lstStyle/>
          <a:p>
            <a:pPr>
              <a:defRPr/>
            </a:pPr>
            <a:fld id="{4F71BB2F-DCE3-4150-80BC-7C4731D30D3F}" type="slidenum">
              <a:rPr lang="en-US" smtClean="0">
                <a:latin typeface="+mj-lt"/>
              </a:rPr>
              <a:pPr>
                <a:defRPr/>
              </a:pPr>
              <a:t>15</a:t>
            </a:fld>
            <a:endParaRPr lang="en-US">
              <a:latin typeface="+mj-lt"/>
            </a:endParaRPr>
          </a:p>
        </p:txBody>
      </p:sp>
      <p:graphicFrame>
        <p:nvGraphicFramePr>
          <p:cNvPr id="5" name="Content Placeholder 2"/>
          <p:cNvGraphicFramePr>
            <a:graphicFrameLocks noGrp="1"/>
          </p:cNvGraphicFramePr>
          <p:nvPr>
            <p:ph idx="1"/>
            <p:extLst>
              <p:ext uri="{D42A27DB-BD31-4B8C-83A1-F6EECF244321}">
                <p14:modId xmlns:p14="http://schemas.microsoft.com/office/powerpoint/2010/main" val="4218137906"/>
              </p:ext>
            </p:extLst>
          </p:nvPr>
        </p:nvGraphicFramePr>
        <p:xfrm>
          <a:off x="165417" y="1611086"/>
          <a:ext cx="4336914" cy="2455817"/>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p:cNvSpPr txBox="1"/>
          <p:nvPr/>
        </p:nvSpPr>
        <p:spPr>
          <a:xfrm>
            <a:off x="4267207" y="1611086"/>
            <a:ext cx="4621778" cy="369332"/>
          </a:xfrm>
          <a:prstGeom prst="rect">
            <a:avLst/>
          </a:prstGeom>
          <a:noFill/>
        </p:spPr>
        <p:txBody>
          <a:bodyPr wrap="none" rtlCol="0">
            <a:spAutoFit/>
          </a:bodyPr>
          <a:lstStyle/>
          <a:p>
            <a:r>
              <a:rPr lang="en-GB" dirty="0" smtClean="0">
                <a:solidFill>
                  <a:srgbClr val="FF0000"/>
                </a:solidFill>
                <a:latin typeface="+mj-lt"/>
              </a:rPr>
              <a:t>Compared with smokers using e-cigarettes:</a:t>
            </a:r>
            <a:endParaRPr lang="en-GB" dirty="0">
              <a:solidFill>
                <a:srgbClr val="FF0000"/>
              </a:solidFill>
              <a:latin typeface="+mj-lt"/>
            </a:endParaRPr>
          </a:p>
        </p:txBody>
      </p:sp>
      <p:sp>
        <p:nvSpPr>
          <p:cNvPr id="8" name="Rounded Rectangle 7"/>
          <p:cNvSpPr/>
          <p:nvPr/>
        </p:nvSpPr>
        <p:spPr>
          <a:xfrm>
            <a:off x="4736233" y="4374301"/>
            <a:ext cx="3683726" cy="1836000"/>
          </a:xfrm>
          <a:prstGeom prst="roundRect">
            <a:avLst/>
          </a:prstGeom>
          <a:solidFill>
            <a:schemeClr val="bg1"/>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dirty="0" smtClean="0">
                <a:solidFill>
                  <a:srgbClr val="00B050"/>
                </a:solidFill>
                <a:latin typeface="+mj-lt"/>
              </a:rPr>
              <a:t>NRT-OTC:</a:t>
            </a:r>
          </a:p>
          <a:p>
            <a:pPr marL="285750" indent="-285750">
              <a:buFont typeface="Arial" panose="020B0604020202020204" pitchFamily="34" charset="0"/>
              <a:buChar char="•"/>
            </a:pPr>
            <a:r>
              <a:rPr lang="en-GB" dirty="0" smtClean="0">
                <a:solidFill>
                  <a:srgbClr val="00B050"/>
                </a:solidFill>
                <a:latin typeface="+mj-lt"/>
              </a:rPr>
              <a:t>were older</a:t>
            </a:r>
          </a:p>
          <a:p>
            <a:pPr marL="285750" indent="-285750">
              <a:buFont typeface="Arial" panose="020B0604020202020204" pitchFamily="34" charset="0"/>
              <a:buChar char="•"/>
            </a:pPr>
            <a:r>
              <a:rPr lang="en-GB" dirty="0">
                <a:solidFill>
                  <a:srgbClr val="00B050"/>
                </a:solidFill>
              </a:rPr>
              <a:t>had lower SES</a:t>
            </a:r>
          </a:p>
          <a:p>
            <a:pPr marL="285750" indent="-285750">
              <a:buFont typeface="Arial" panose="020B0604020202020204" pitchFamily="34" charset="0"/>
              <a:buChar char="•"/>
            </a:pPr>
            <a:r>
              <a:rPr lang="en-GB" dirty="0" smtClean="0">
                <a:solidFill>
                  <a:srgbClr val="00B050"/>
                </a:solidFill>
                <a:latin typeface="+mj-lt"/>
              </a:rPr>
              <a:t>less likely to have quit recently</a:t>
            </a:r>
          </a:p>
          <a:p>
            <a:pPr marL="285750" indent="-285750">
              <a:buFont typeface="Arial" panose="020B0604020202020204" pitchFamily="34" charset="0"/>
              <a:buChar char="•"/>
            </a:pPr>
            <a:r>
              <a:rPr lang="en-GB" dirty="0" smtClean="0">
                <a:solidFill>
                  <a:srgbClr val="00B050"/>
                </a:solidFill>
                <a:latin typeface="+mj-lt"/>
              </a:rPr>
              <a:t>were more dependent</a:t>
            </a:r>
          </a:p>
        </p:txBody>
      </p:sp>
      <p:graphicFrame>
        <p:nvGraphicFramePr>
          <p:cNvPr id="9" name="Content Placeholder 2"/>
          <p:cNvGraphicFramePr>
            <a:graphicFrameLocks/>
          </p:cNvGraphicFramePr>
          <p:nvPr>
            <p:extLst>
              <p:ext uri="{D42A27DB-BD31-4B8C-83A1-F6EECF244321}">
                <p14:modId xmlns:p14="http://schemas.microsoft.com/office/powerpoint/2010/main" val="4095130170"/>
              </p:ext>
            </p:extLst>
          </p:nvPr>
        </p:nvGraphicFramePr>
        <p:xfrm>
          <a:off x="313510" y="4101736"/>
          <a:ext cx="4084320" cy="2143489"/>
        </p:xfrm>
        <a:graphic>
          <a:graphicData uri="http://schemas.openxmlformats.org/drawingml/2006/chart">
            <c:chart xmlns:c="http://schemas.openxmlformats.org/drawingml/2006/chart" xmlns:r="http://schemas.openxmlformats.org/officeDocument/2006/relationships" r:id="rId4"/>
          </a:graphicData>
        </a:graphic>
      </p:graphicFrame>
      <p:sp>
        <p:nvSpPr>
          <p:cNvPr id="10" name="Rounded Rectangle 9"/>
          <p:cNvSpPr/>
          <p:nvPr/>
        </p:nvSpPr>
        <p:spPr>
          <a:xfrm>
            <a:off x="4736233" y="2151180"/>
            <a:ext cx="3683726" cy="1836000"/>
          </a:xfrm>
          <a:prstGeom prst="roundRect">
            <a:avLst/>
          </a:prstGeom>
          <a:solidFill>
            <a:schemeClr val="bg1"/>
          </a:solidFill>
          <a:ln>
            <a:solidFill>
              <a:srgbClr val="7575D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dirty="0" smtClean="0">
                <a:solidFill>
                  <a:srgbClr val="7575D1"/>
                </a:solidFill>
                <a:latin typeface="+mj-lt"/>
              </a:rPr>
              <a:t>No aid:</a:t>
            </a:r>
          </a:p>
          <a:p>
            <a:pPr marL="285750" indent="-285750">
              <a:buFont typeface="Arial" panose="020B0604020202020204" pitchFamily="34" charset="0"/>
              <a:buChar char="•"/>
            </a:pPr>
            <a:r>
              <a:rPr lang="en-GB" dirty="0">
                <a:solidFill>
                  <a:srgbClr val="7575D1"/>
                </a:solidFill>
                <a:latin typeface="+mj-lt"/>
              </a:rPr>
              <a:t>had </a:t>
            </a:r>
            <a:r>
              <a:rPr lang="en-GB" dirty="0" smtClean="0">
                <a:solidFill>
                  <a:srgbClr val="7575D1"/>
                </a:solidFill>
                <a:latin typeface="+mj-lt"/>
              </a:rPr>
              <a:t>lower SES</a:t>
            </a:r>
          </a:p>
          <a:p>
            <a:pPr marL="285750" indent="-285750">
              <a:buFont typeface="Arial" panose="020B0604020202020204" pitchFamily="34" charset="0"/>
              <a:buChar char="•"/>
            </a:pPr>
            <a:r>
              <a:rPr lang="en-GB" dirty="0" smtClean="0">
                <a:solidFill>
                  <a:srgbClr val="7575D1"/>
                </a:solidFill>
                <a:latin typeface="+mj-lt"/>
              </a:rPr>
              <a:t>less likely to have quit recently or to have begun attempt gradually</a:t>
            </a:r>
            <a:endParaRPr lang="en-GB" dirty="0">
              <a:solidFill>
                <a:srgbClr val="7575D1"/>
              </a:solidFill>
              <a:latin typeface="+mj-lt"/>
            </a:endParaRPr>
          </a:p>
          <a:p>
            <a:pPr marL="285750" indent="-285750">
              <a:buFont typeface="Arial" panose="020B0604020202020204" pitchFamily="34" charset="0"/>
              <a:buChar char="•"/>
            </a:pPr>
            <a:r>
              <a:rPr lang="en-GB" dirty="0">
                <a:solidFill>
                  <a:srgbClr val="7575D1"/>
                </a:solidFill>
                <a:latin typeface="+mj-lt"/>
              </a:rPr>
              <a:t>were </a:t>
            </a:r>
            <a:r>
              <a:rPr lang="en-GB" dirty="0" smtClean="0">
                <a:solidFill>
                  <a:srgbClr val="7575D1"/>
                </a:solidFill>
                <a:latin typeface="+mj-lt"/>
              </a:rPr>
              <a:t>less dependent</a:t>
            </a:r>
            <a:endParaRPr lang="en-GB" dirty="0">
              <a:solidFill>
                <a:srgbClr val="7575D1"/>
              </a:solidFill>
              <a:latin typeface="+mj-lt"/>
            </a:endParaRPr>
          </a:p>
        </p:txBody>
      </p:sp>
    </p:spTree>
    <p:extLst>
      <p:ext uri="{BB962C8B-B14F-4D97-AF65-F5344CB8AC3E}">
        <p14:creationId xmlns:p14="http://schemas.microsoft.com/office/powerpoint/2010/main" val="360383229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mn-lt"/>
              </a:rPr>
              <a:t>After adjusting for confounders</a:t>
            </a:r>
            <a:endParaRPr lang="en-GB" dirty="0">
              <a:latin typeface="+mn-lt"/>
            </a:endParaRPr>
          </a:p>
        </p:txBody>
      </p:sp>
      <p:sp>
        <p:nvSpPr>
          <p:cNvPr id="4" name="Slide Number Placeholder 3"/>
          <p:cNvSpPr>
            <a:spLocks noGrp="1"/>
          </p:cNvSpPr>
          <p:nvPr>
            <p:ph type="sldNum" sz="quarter" idx="12"/>
          </p:nvPr>
        </p:nvSpPr>
        <p:spPr/>
        <p:txBody>
          <a:bodyPr/>
          <a:lstStyle/>
          <a:p>
            <a:pPr>
              <a:defRPr/>
            </a:pPr>
            <a:fld id="{4F71BB2F-DCE3-4150-80BC-7C4731D30D3F}" type="slidenum">
              <a:rPr lang="en-US" smtClean="0">
                <a:latin typeface="+mn-lt"/>
              </a:rPr>
              <a:pPr>
                <a:defRPr/>
              </a:pPr>
              <a:t>16</a:t>
            </a:fld>
            <a:endParaRPr lang="en-US">
              <a:latin typeface="+mn-lt"/>
            </a:endParaRPr>
          </a:p>
        </p:txBody>
      </p:sp>
      <p:sp>
        <p:nvSpPr>
          <p:cNvPr id="12" name="Rounded Rectangle 11"/>
          <p:cNvSpPr/>
          <p:nvPr/>
        </p:nvSpPr>
        <p:spPr>
          <a:xfrm>
            <a:off x="4924697" y="2229395"/>
            <a:ext cx="3683726" cy="2412274"/>
          </a:xfrm>
          <a:prstGeom prst="roundRect">
            <a:avLst/>
          </a:prstGeom>
          <a:solidFill>
            <a:schemeClr val="bg1"/>
          </a:solid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dirty="0" smtClean="0">
                <a:solidFill>
                  <a:srgbClr val="FF0000"/>
                </a:solidFill>
              </a:rPr>
              <a:t>The odds of e-cigarette </a:t>
            </a:r>
            <a:r>
              <a:rPr lang="en-GB" dirty="0">
                <a:solidFill>
                  <a:srgbClr val="FF0000"/>
                </a:solidFill>
              </a:rPr>
              <a:t>users </a:t>
            </a:r>
            <a:r>
              <a:rPr lang="en-GB" dirty="0" smtClean="0">
                <a:solidFill>
                  <a:srgbClr val="FF0000"/>
                </a:solidFill>
              </a:rPr>
              <a:t>still being abstinent were 61% greater than those using nothing and 63% greater than those using NRT bought over-the-counter</a:t>
            </a:r>
            <a:endParaRPr lang="en-GB" dirty="0">
              <a:solidFill>
                <a:srgbClr val="FF0000"/>
              </a:solidFill>
            </a:endParaRPr>
          </a:p>
        </p:txBody>
      </p:sp>
      <p:graphicFrame>
        <p:nvGraphicFramePr>
          <p:cNvPr id="13" name="Content Placeholder 5"/>
          <p:cNvGraphicFramePr>
            <a:graphicFrameLocks noGrp="1"/>
          </p:cNvGraphicFramePr>
          <p:nvPr>
            <p:ph idx="1"/>
            <p:extLst>
              <p:ext uri="{D42A27DB-BD31-4B8C-83A1-F6EECF244321}">
                <p14:modId xmlns:p14="http://schemas.microsoft.com/office/powerpoint/2010/main" val="2800242646"/>
              </p:ext>
            </p:extLst>
          </p:nvPr>
        </p:nvGraphicFramePr>
        <p:xfrm>
          <a:off x="592183" y="2377440"/>
          <a:ext cx="3447488" cy="286388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09365677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GB" dirty="0" smtClean="0"/>
              <a:t>Limitations</a:t>
            </a:r>
          </a:p>
        </p:txBody>
      </p:sp>
      <p:sp>
        <p:nvSpPr>
          <p:cNvPr id="14339" name="Rectangle 3"/>
          <p:cNvSpPr>
            <a:spLocks noGrp="1" noChangeArrowheads="1"/>
          </p:cNvSpPr>
          <p:nvPr>
            <p:ph idx="1"/>
          </p:nvPr>
        </p:nvSpPr>
        <p:spPr>
          <a:xfrm>
            <a:off x="330200" y="1484312"/>
            <a:ext cx="8634288" cy="5373688"/>
          </a:xfrm>
        </p:spPr>
        <p:txBody>
          <a:bodyPr/>
          <a:lstStyle/>
          <a:p>
            <a:r>
              <a:rPr lang="en-GB" dirty="0" smtClean="0">
                <a:solidFill>
                  <a:schemeClr val="tx1"/>
                </a:solidFill>
              </a:rPr>
              <a:t>Cannot </a:t>
            </a:r>
            <a:r>
              <a:rPr lang="en-GB" dirty="0">
                <a:solidFill>
                  <a:schemeClr val="tx1"/>
                </a:solidFill>
              </a:rPr>
              <a:t>rule out </a:t>
            </a:r>
            <a:r>
              <a:rPr lang="en-GB" dirty="0" smtClean="0">
                <a:solidFill>
                  <a:schemeClr val="tx1"/>
                </a:solidFill>
              </a:rPr>
              <a:t>unmeasured </a:t>
            </a:r>
            <a:r>
              <a:rPr lang="en-GB" dirty="0">
                <a:solidFill>
                  <a:schemeClr val="tx1"/>
                </a:solidFill>
              </a:rPr>
              <a:t>confounding </a:t>
            </a:r>
            <a:r>
              <a:rPr lang="en-GB" dirty="0" smtClean="0">
                <a:solidFill>
                  <a:schemeClr val="tx1"/>
                </a:solidFill>
              </a:rPr>
              <a:t>factor</a:t>
            </a:r>
          </a:p>
          <a:p>
            <a:pPr lvl="1"/>
            <a:r>
              <a:rPr lang="en-GB" dirty="0" smtClean="0">
                <a:solidFill>
                  <a:schemeClr val="bg2"/>
                </a:solidFill>
              </a:rPr>
              <a:t>However, external validity greater than RCTs</a:t>
            </a:r>
          </a:p>
          <a:p>
            <a:pPr lvl="1"/>
            <a:r>
              <a:rPr lang="en-GB" dirty="0" smtClean="0">
                <a:solidFill>
                  <a:schemeClr val="bg2"/>
                </a:solidFill>
              </a:rPr>
              <a:t>Longitudinal studies in general population adjusting for baseline characteristics would be valuable</a:t>
            </a:r>
          </a:p>
          <a:p>
            <a:r>
              <a:rPr lang="en-GB" dirty="0" smtClean="0">
                <a:solidFill>
                  <a:schemeClr val="tx1"/>
                </a:solidFill>
              </a:rPr>
              <a:t>No biochemical verification</a:t>
            </a:r>
          </a:p>
          <a:p>
            <a:pPr lvl="1"/>
            <a:r>
              <a:rPr lang="en-GB" dirty="0" smtClean="0">
                <a:solidFill>
                  <a:schemeClr val="bg2"/>
                </a:solidFill>
              </a:rPr>
              <a:t>Misreporting low in population surveys (Wong </a:t>
            </a:r>
            <a:r>
              <a:rPr lang="en-GB" dirty="0">
                <a:solidFill>
                  <a:schemeClr val="bg2"/>
                </a:solidFill>
              </a:rPr>
              <a:t>et </a:t>
            </a:r>
            <a:r>
              <a:rPr lang="en-GB" dirty="0" smtClean="0">
                <a:solidFill>
                  <a:schemeClr val="bg2"/>
                </a:solidFill>
              </a:rPr>
              <a:t>al 2012)</a:t>
            </a:r>
          </a:p>
        </p:txBody>
      </p:sp>
    </p:spTree>
    <p:extLst>
      <p:ext uri="{BB962C8B-B14F-4D97-AF65-F5344CB8AC3E}">
        <p14:creationId xmlns:p14="http://schemas.microsoft.com/office/powerpoint/2010/main" val="26463194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33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33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33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433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GB" dirty="0" smtClean="0"/>
              <a:t>Limitations</a:t>
            </a:r>
          </a:p>
        </p:txBody>
      </p:sp>
      <p:sp>
        <p:nvSpPr>
          <p:cNvPr id="14339" name="Rectangle 3"/>
          <p:cNvSpPr>
            <a:spLocks noGrp="1" noChangeArrowheads="1"/>
          </p:cNvSpPr>
          <p:nvPr>
            <p:ph idx="1"/>
          </p:nvPr>
        </p:nvSpPr>
        <p:spPr>
          <a:xfrm>
            <a:off x="330200" y="1484312"/>
            <a:ext cx="8634288" cy="5373688"/>
          </a:xfrm>
        </p:spPr>
        <p:txBody>
          <a:bodyPr/>
          <a:lstStyle/>
          <a:p>
            <a:r>
              <a:rPr lang="en-GB" dirty="0" smtClean="0">
                <a:solidFill>
                  <a:schemeClr val="tx1"/>
                </a:solidFill>
              </a:rPr>
              <a:t>Cannot </a:t>
            </a:r>
            <a:r>
              <a:rPr lang="en-GB" dirty="0">
                <a:solidFill>
                  <a:schemeClr val="tx1"/>
                </a:solidFill>
              </a:rPr>
              <a:t>rule out </a:t>
            </a:r>
            <a:r>
              <a:rPr lang="en-GB" dirty="0" smtClean="0">
                <a:solidFill>
                  <a:schemeClr val="tx1"/>
                </a:solidFill>
              </a:rPr>
              <a:t>unmeasured </a:t>
            </a:r>
            <a:r>
              <a:rPr lang="en-GB" dirty="0">
                <a:solidFill>
                  <a:schemeClr val="tx1"/>
                </a:solidFill>
              </a:rPr>
              <a:t>confounding </a:t>
            </a:r>
            <a:r>
              <a:rPr lang="en-GB" dirty="0" smtClean="0">
                <a:solidFill>
                  <a:schemeClr val="tx1"/>
                </a:solidFill>
              </a:rPr>
              <a:t>factor</a:t>
            </a:r>
          </a:p>
          <a:p>
            <a:pPr lvl="1"/>
            <a:r>
              <a:rPr lang="en-GB" dirty="0" smtClean="0">
                <a:solidFill>
                  <a:schemeClr val="bg2"/>
                </a:solidFill>
              </a:rPr>
              <a:t>However, external validity greater than RCTs</a:t>
            </a:r>
          </a:p>
          <a:p>
            <a:pPr lvl="1"/>
            <a:r>
              <a:rPr lang="en-GB" dirty="0" smtClean="0">
                <a:solidFill>
                  <a:schemeClr val="bg2"/>
                </a:solidFill>
              </a:rPr>
              <a:t>Longitudinal studies in general population adjusting for baseline characteristics would be valuable</a:t>
            </a:r>
          </a:p>
          <a:p>
            <a:r>
              <a:rPr lang="en-GB" dirty="0" smtClean="0">
                <a:solidFill>
                  <a:schemeClr val="tx1"/>
                </a:solidFill>
              </a:rPr>
              <a:t>No biochemical verification</a:t>
            </a:r>
          </a:p>
          <a:p>
            <a:pPr lvl="1"/>
            <a:r>
              <a:rPr lang="en-GB" dirty="0" smtClean="0">
                <a:solidFill>
                  <a:schemeClr val="bg2"/>
                </a:solidFill>
              </a:rPr>
              <a:t>Misreporting low in population surveys (Wong </a:t>
            </a:r>
            <a:r>
              <a:rPr lang="en-GB" dirty="0">
                <a:solidFill>
                  <a:schemeClr val="bg2"/>
                </a:solidFill>
              </a:rPr>
              <a:t>et </a:t>
            </a:r>
            <a:r>
              <a:rPr lang="en-GB" dirty="0" smtClean="0">
                <a:solidFill>
                  <a:schemeClr val="bg2"/>
                </a:solidFill>
              </a:rPr>
              <a:t>al 2012)</a:t>
            </a:r>
          </a:p>
          <a:p>
            <a:r>
              <a:rPr lang="en-GB" dirty="0" smtClean="0">
                <a:solidFill>
                  <a:schemeClr val="tx1"/>
                </a:solidFill>
              </a:rPr>
              <a:t>NRT-OTC &amp; e-cigarettes treated homogenously</a:t>
            </a:r>
          </a:p>
          <a:p>
            <a:pPr lvl="1"/>
            <a:endParaRPr lang="en-GB" dirty="0">
              <a:solidFill>
                <a:schemeClr val="tx1"/>
              </a:solidFill>
            </a:endParaRPr>
          </a:p>
        </p:txBody>
      </p:sp>
    </p:spTree>
    <p:extLst>
      <p:ext uri="{BB962C8B-B14F-4D97-AF65-F5344CB8AC3E}">
        <p14:creationId xmlns:p14="http://schemas.microsoft.com/office/powerpoint/2010/main" val="177831324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Conclusion</a:t>
            </a:r>
            <a:endParaRPr lang="en-GB" dirty="0"/>
          </a:p>
        </p:txBody>
      </p:sp>
      <p:sp>
        <p:nvSpPr>
          <p:cNvPr id="4" name="Slide Number Placeholder 3"/>
          <p:cNvSpPr>
            <a:spLocks noGrp="1"/>
          </p:cNvSpPr>
          <p:nvPr>
            <p:ph type="sldNum" sz="quarter" idx="12"/>
          </p:nvPr>
        </p:nvSpPr>
        <p:spPr/>
        <p:txBody>
          <a:bodyPr/>
          <a:lstStyle/>
          <a:p>
            <a:pPr>
              <a:defRPr/>
            </a:pPr>
            <a:fld id="{4F71BB2F-DCE3-4150-80BC-7C4731D30D3F}" type="slidenum">
              <a:rPr lang="en-US" smtClean="0"/>
              <a:pPr>
                <a:defRPr/>
              </a:pPr>
              <a:t>19</a:t>
            </a:fld>
            <a:endParaRPr lang="en-US"/>
          </a:p>
        </p:txBody>
      </p:sp>
      <p:sp>
        <p:nvSpPr>
          <p:cNvPr id="6" name="Content Placeholder 2"/>
          <p:cNvSpPr>
            <a:spLocks noGrp="1"/>
          </p:cNvSpPr>
          <p:nvPr>
            <p:ph idx="1"/>
          </p:nvPr>
        </p:nvSpPr>
        <p:spPr>
          <a:xfrm>
            <a:off x="457200" y="1551216"/>
            <a:ext cx="8229600" cy="4525963"/>
          </a:xfrm>
        </p:spPr>
        <p:txBody>
          <a:bodyPr/>
          <a:lstStyle/>
          <a:p>
            <a:r>
              <a:rPr lang="en-GB" dirty="0">
                <a:solidFill>
                  <a:schemeClr val="tx1"/>
                </a:solidFill>
              </a:rPr>
              <a:t>Among English adult smokers in the ‘real world’ stopping without professional support, those who use e-cigarettes appear more likely to remain abstinent than those who use a licensed NRT product bought over-the-counter or no aid to cessation</a:t>
            </a:r>
          </a:p>
          <a:p>
            <a:pPr lvl="1"/>
            <a:r>
              <a:rPr lang="en-GB" dirty="0">
                <a:solidFill>
                  <a:schemeClr val="bg2"/>
                </a:solidFill>
              </a:rPr>
              <a:t>This difference persists after adjusting for a wide range of smoker characteristics such as nicotine dependence</a:t>
            </a:r>
          </a:p>
        </p:txBody>
      </p:sp>
    </p:spTree>
    <p:extLst>
      <p:ext uri="{BB962C8B-B14F-4D97-AF65-F5344CB8AC3E}">
        <p14:creationId xmlns:p14="http://schemas.microsoft.com/office/powerpoint/2010/main" val="22737107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274638"/>
            <a:ext cx="8686800" cy="1143000"/>
          </a:xfrm>
        </p:spPr>
        <p:txBody>
          <a:bodyPr/>
          <a:lstStyle/>
          <a:p>
            <a:pPr eaLnBrk="1" hangingPunct="1"/>
            <a:r>
              <a:rPr lang="en-GB" dirty="0" smtClean="0"/>
              <a:t>Financial disclosure</a:t>
            </a:r>
          </a:p>
        </p:txBody>
      </p:sp>
      <p:sp>
        <p:nvSpPr>
          <p:cNvPr id="7171" name="Rectangle 3"/>
          <p:cNvSpPr>
            <a:spLocks noGrp="1" noChangeArrowheads="1"/>
          </p:cNvSpPr>
          <p:nvPr>
            <p:ph idx="1"/>
          </p:nvPr>
        </p:nvSpPr>
        <p:spPr>
          <a:xfrm>
            <a:off x="330200" y="1484312"/>
            <a:ext cx="8634288" cy="5373688"/>
          </a:xfrm>
        </p:spPr>
        <p:txBody>
          <a:bodyPr/>
          <a:lstStyle/>
          <a:p>
            <a:pPr marL="514350" indent="-514350">
              <a:buFont typeface="+mj-lt"/>
              <a:buAutoNum type="arabicPeriod"/>
            </a:pPr>
            <a:r>
              <a:rPr lang="en-GB" sz="2400" dirty="0" smtClean="0">
                <a:solidFill>
                  <a:schemeClr val="tx1"/>
                </a:solidFill>
              </a:rPr>
              <a:t>Funding </a:t>
            </a:r>
            <a:r>
              <a:rPr lang="en-GB" sz="2400" dirty="0">
                <a:solidFill>
                  <a:schemeClr val="tx1"/>
                </a:solidFill>
              </a:rPr>
              <a:t>sources for presented </a:t>
            </a:r>
            <a:r>
              <a:rPr lang="en-GB" sz="2400" dirty="0" smtClean="0">
                <a:solidFill>
                  <a:schemeClr val="tx1"/>
                </a:solidFill>
              </a:rPr>
              <a:t>work</a:t>
            </a:r>
            <a:endParaRPr lang="en-GB" dirty="0" smtClean="0">
              <a:solidFill>
                <a:schemeClr val="tx1"/>
              </a:solidFill>
            </a:endParaRPr>
          </a:p>
          <a:p>
            <a:pPr marL="914400" lvl="1" indent="-514350">
              <a:buFont typeface="Arial" panose="020B0604020202020204" pitchFamily="34" charset="0"/>
              <a:buChar char="‒"/>
            </a:pPr>
            <a:r>
              <a:rPr lang="en-GB" sz="1800" dirty="0"/>
              <a:t>Cancer Research UK, </a:t>
            </a:r>
            <a:r>
              <a:rPr lang="en-GB" sz="1800" dirty="0" smtClean="0"/>
              <a:t>English Department </a:t>
            </a:r>
            <a:r>
              <a:rPr lang="en-GB" sz="1800" dirty="0"/>
              <a:t>of Health </a:t>
            </a:r>
            <a:r>
              <a:rPr lang="en-GB" sz="1800" dirty="0" smtClean="0"/>
              <a:t>&amp; Pfizer funded </a:t>
            </a:r>
            <a:r>
              <a:rPr lang="en-GB" sz="1800" dirty="0"/>
              <a:t>data collection for this study, and </a:t>
            </a:r>
            <a:r>
              <a:rPr lang="en-GB" sz="1800" dirty="0" smtClean="0"/>
              <a:t>at outset </a:t>
            </a:r>
            <a:r>
              <a:rPr lang="en-GB" sz="1800" dirty="0"/>
              <a:t>data collection for the Smoking Toolkit Study was </a:t>
            </a:r>
            <a:r>
              <a:rPr lang="en-GB" sz="1800" dirty="0" smtClean="0"/>
              <a:t>supported </a:t>
            </a:r>
            <a:r>
              <a:rPr lang="en-GB" sz="1800" dirty="0"/>
              <a:t>by GlaxoSmithKline </a:t>
            </a:r>
            <a:r>
              <a:rPr lang="en-GB" sz="1800" dirty="0" smtClean="0"/>
              <a:t>&amp; Johnson </a:t>
            </a:r>
            <a:r>
              <a:rPr lang="en-GB" sz="1800" dirty="0"/>
              <a:t>and </a:t>
            </a:r>
            <a:r>
              <a:rPr lang="en-GB" sz="1800" dirty="0" smtClean="0"/>
              <a:t>Johnson</a:t>
            </a:r>
            <a:endParaRPr lang="en-GB" sz="1800" dirty="0"/>
          </a:p>
          <a:p>
            <a:pPr marL="914400" lvl="1" indent="-514350">
              <a:buFont typeface="Arial" panose="020B0604020202020204" pitchFamily="34" charset="0"/>
              <a:buChar char="‒"/>
            </a:pPr>
            <a:r>
              <a:rPr lang="en-GB" sz="1800" dirty="0" smtClean="0"/>
              <a:t>Funders </a:t>
            </a:r>
            <a:r>
              <a:rPr lang="en-GB" sz="1800" dirty="0"/>
              <a:t>had no final role in the study design; in the collection, analysis and interpretation of data; in the writing of the report; or in the decision to submit the paper for </a:t>
            </a:r>
            <a:r>
              <a:rPr lang="en-GB" sz="1800" dirty="0" smtClean="0"/>
              <a:t>publication</a:t>
            </a:r>
            <a:endParaRPr lang="en-GB" sz="2000" dirty="0" smtClean="0"/>
          </a:p>
          <a:p>
            <a:pPr marL="514350" indent="-514350">
              <a:buFont typeface="+mj-lt"/>
              <a:buAutoNum type="arabicPeriod"/>
            </a:pPr>
            <a:r>
              <a:rPr lang="en-GB" sz="2400" dirty="0" smtClean="0">
                <a:solidFill>
                  <a:schemeClr val="tx1"/>
                </a:solidFill>
              </a:rPr>
              <a:t>Industry </a:t>
            </a:r>
            <a:r>
              <a:rPr lang="en-GB" sz="2400" dirty="0">
                <a:solidFill>
                  <a:schemeClr val="tx1"/>
                </a:solidFill>
              </a:rPr>
              <a:t>funding to the </a:t>
            </a:r>
            <a:r>
              <a:rPr lang="en-GB" sz="2400" dirty="0" smtClean="0">
                <a:solidFill>
                  <a:schemeClr val="tx1"/>
                </a:solidFill>
              </a:rPr>
              <a:t>investigators</a:t>
            </a:r>
            <a:endParaRPr lang="en-GB" dirty="0" smtClean="0">
              <a:solidFill>
                <a:schemeClr val="tx1"/>
              </a:solidFill>
            </a:endParaRPr>
          </a:p>
          <a:p>
            <a:pPr marL="914400" lvl="1" indent="-514350">
              <a:buFont typeface="Arial" panose="020B0604020202020204" pitchFamily="34" charset="0"/>
              <a:buChar char="‒"/>
            </a:pPr>
            <a:r>
              <a:rPr lang="en-GB" sz="1800" dirty="0"/>
              <a:t>JB, DK &amp; EB have all received unrestricted research grants from Pfizer; RW undertakes </a:t>
            </a:r>
            <a:r>
              <a:rPr lang="en-GB" sz="1800" dirty="0" smtClean="0"/>
              <a:t>research, consultancy &amp; receives </a:t>
            </a:r>
            <a:r>
              <a:rPr lang="en-GB" sz="1800" dirty="0"/>
              <a:t>fees for speaking from companies that </a:t>
            </a:r>
            <a:r>
              <a:rPr lang="en-GB" sz="1800" dirty="0" smtClean="0"/>
              <a:t>manufacture </a:t>
            </a:r>
            <a:r>
              <a:rPr lang="en-GB" sz="1800" dirty="0"/>
              <a:t>smoking cessation medications (Pfizer, J&amp;J, McNeil, GSK, Nabi, Novartis, and Sanofi-Aventis</a:t>
            </a:r>
            <a:r>
              <a:rPr lang="en-GB" sz="1800" dirty="0" smtClean="0"/>
              <a:t>); </a:t>
            </a:r>
            <a:r>
              <a:rPr lang="en-GB" sz="1800" dirty="0"/>
              <a:t>there are no other financial relationships with any organisations that might have an interest in the </a:t>
            </a:r>
            <a:r>
              <a:rPr lang="en-GB" sz="1800" dirty="0" smtClean="0"/>
              <a:t>work, </a:t>
            </a:r>
            <a:r>
              <a:rPr lang="en-GB" sz="1800" dirty="0"/>
              <a:t>particularly </a:t>
            </a:r>
            <a:r>
              <a:rPr lang="en-GB" sz="1800" dirty="0" smtClean="0"/>
              <a:t>e-cigarette companies</a:t>
            </a:r>
            <a:endParaRPr lang="en-GB" dirty="0" smtClean="0"/>
          </a:p>
        </p:txBody>
      </p:sp>
    </p:spTree>
    <p:extLst>
      <p:ext uri="{BB962C8B-B14F-4D97-AF65-F5344CB8AC3E}">
        <p14:creationId xmlns:p14="http://schemas.microsoft.com/office/powerpoint/2010/main" val="126978198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Outline</a:t>
            </a:r>
            <a:endParaRPr lang="en-GB" dirty="0"/>
          </a:p>
        </p:txBody>
      </p:sp>
      <p:sp>
        <p:nvSpPr>
          <p:cNvPr id="3" name="Content Placeholder 2"/>
          <p:cNvSpPr>
            <a:spLocks noGrp="1"/>
          </p:cNvSpPr>
          <p:nvPr>
            <p:ph idx="1"/>
          </p:nvPr>
        </p:nvSpPr>
        <p:spPr/>
        <p:txBody>
          <a:bodyPr/>
          <a:lstStyle/>
          <a:p>
            <a:pPr marL="571500" indent="-571500">
              <a:buFont typeface="+mj-lt"/>
              <a:buAutoNum type="romanUcPeriod"/>
            </a:pPr>
            <a:r>
              <a:rPr lang="en-GB" dirty="0">
                <a:solidFill>
                  <a:schemeClr val="bg2">
                    <a:lumMod val="20000"/>
                    <a:lumOff val="80000"/>
                  </a:schemeClr>
                </a:solidFill>
              </a:rPr>
              <a:t>Real-world effectiveness of e-cigarettes when used to aid smoking </a:t>
            </a:r>
            <a:r>
              <a:rPr lang="en-GB" dirty="0" smtClean="0">
                <a:solidFill>
                  <a:schemeClr val="bg2">
                    <a:lumMod val="20000"/>
                    <a:lumOff val="80000"/>
                  </a:schemeClr>
                </a:solidFill>
              </a:rPr>
              <a:t>cessation</a:t>
            </a:r>
          </a:p>
          <a:p>
            <a:pPr marL="571500" indent="-571500">
              <a:buFont typeface="+mj-lt"/>
              <a:buAutoNum type="romanUcPeriod"/>
            </a:pPr>
            <a:r>
              <a:rPr lang="en-GB" dirty="0" smtClean="0">
                <a:solidFill>
                  <a:schemeClr val="tx1"/>
                </a:solidFill>
              </a:rPr>
              <a:t>Trends in e-cigarette use and other tobacco control indicators in England</a:t>
            </a:r>
          </a:p>
        </p:txBody>
      </p:sp>
      <p:sp>
        <p:nvSpPr>
          <p:cNvPr id="4" name="Slide Number Placeholder 3"/>
          <p:cNvSpPr>
            <a:spLocks noGrp="1"/>
          </p:cNvSpPr>
          <p:nvPr>
            <p:ph type="sldNum" sz="quarter" idx="12"/>
          </p:nvPr>
        </p:nvSpPr>
        <p:spPr/>
        <p:txBody>
          <a:bodyPr/>
          <a:lstStyle/>
          <a:p>
            <a:pPr>
              <a:defRPr/>
            </a:pPr>
            <a:fld id="{4F71BB2F-DCE3-4150-80BC-7C4731D30D3F}" type="slidenum">
              <a:rPr lang="en-US" smtClean="0"/>
              <a:pPr>
                <a:defRPr/>
              </a:pPr>
              <a:t>20</a:t>
            </a:fld>
            <a:endParaRPr lang="en-US"/>
          </a:p>
        </p:txBody>
      </p:sp>
    </p:spTree>
    <p:extLst>
      <p:ext uri="{BB962C8B-B14F-4D97-AF65-F5344CB8AC3E}">
        <p14:creationId xmlns:p14="http://schemas.microsoft.com/office/powerpoint/2010/main" val="71555040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Trends in e-cigarette use and other tobacco control indicators in England</a:t>
            </a:r>
          </a:p>
        </p:txBody>
      </p:sp>
      <p:sp>
        <p:nvSpPr>
          <p:cNvPr id="3" name="Content Placeholder 2"/>
          <p:cNvSpPr>
            <a:spLocks noGrp="1"/>
          </p:cNvSpPr>
          <p:nvPr>
            <p:ph idx="1"/>
          </p:nvPr>
        </p:nvSpPr>
        <p:spPr/>
        <p:txBody>
          <a:bodyPr/>
          <a:lstStyle/>
          <a:p>
            <a:r>
              <a:rPr lang="en-GB" dirty="0" smtClean="0">
                <a:solidFill>
                  <a:schemeClr val="tx1"/>
                </a:solidFill>
              </a:rPr>
              <a:t>To monitor e-cigarette prevalence and characterise use over time</a:t>
            </a:r>
          </a:p>
          <a:p>
            <a:r>
              <a:rPr lang="en-GB" dirty="0">
                <a:solidFill>
                  <a:schemeClr val="tx1"/>
                </a:solidFill>
              </a:rPr>
              <a:t>To assess how far any </a:t>
            </a:r>
            <a:r>
              <a:rPr lang="en-GB" dirty="0" smtClean="0">
                <a:solidFill>
                  <a:schemeClr val="tx1"/>
                </a:solidFill>
              </a:rPr>
              <a:t>changes in use are accompanied </a:t>
            </a:r>
            <a:r>
              <a:rPr lang="en-GB" dirty="0">
                <a:solidFill>
                  <a:schemeClr val="tx1"/>
                </a:solidFill>
              </a:rPr>
              <a:t>by changes in:</a:t>
            </a:r>
          </a:p>
          <a:p>
            <a:pPr marL="1371600" lvl="2" indent="-571500"/>
            <a:r>
              <a:rPr lang="en-GB" dirty="0" smtClean="0">
                <a:solidFill>
                  <a:schemeClr val="bg2"/>
                </a:solidFill>
              </a:rPr>
              <a:t>key </a:t>
            </a:r>
            <a:r>
              <a:rPr lang="en-GB" dirty="0">
                <a:solidFill>
                  <a:schemeClr val="bg2"/>
                </a:solidFill>
              </a:rPr>
              <a:t>performance indicators for tobacco control</a:t>
            </a:r>
          </a:p>
          <a:p>
            <a:pPr marL="1828800" lvl="3" indent="-571500"/>
            <a:r>
              <a:rPr lang="en-GB" dirty="0" smtClean="0">
                <a:solidFill>
                  <a:schemeClr val="bg2"/>
                </a:solidFill>
              </a:rPr>
              <a:t>smoking prevalence</a:t>
            </a:r>
          </a:p>
          <a:p>
            <a:pPr marL="1828800" lvl="3" indent="-571500"/>
            <a:r>
              <a:rPr lang="en-GB" dirty="0">
                <a:solidFill>
                  <a:schemeClr val="bg2"/>
                </a:solidFill>
              </a:rPr>
              <a:t>uptake in young adults</a:t>
            </a:r>
          </a:p>
          <a:p>
            <a:pPr marL="1828800" lvl="3" indent="-571500"/>
            <a:r>
              <a:rPr lang="en-GB" dirty="0" smtClean="0">
                <a:solidFill>
                  <a:schemeClr val="bg2"/>
                </a:solidFill>
              </a:rPr>
              <a:t>smoking </a:t>
            </a:r>
            <a:r>
              <a:rPr lang="en-GB" dirty="0">
                <a:solidFill>
                  <a:schemeClr val="bg2"/>
                </a:solidFill>
              </a:rPr>
              <a:t>cessation rates</a:t>
            </a:r>
          </a:p>
          <a:p>
            <a:pPr marL="1828800" lvl="3" indent="-571500"/>
            <a:r>
              <a:rPr lang="en-GB" dirty="0" smtClean="0">
                <a:solidFill>
                  <a:schemeClr val="bg2"/>
                </a:solidFill>
              </a:rPr>
              <a:t>attempts </a:t>
            </a:r>
            <a:r>
              <a:rPr lang="en-GB" dirty="0">
                <a:solidFill>
                  <a:schemeClr val="bg2"/>
                </a:solidFill>
              </a:rPr>
              <a:t>to stop smoking</a:t>
            </a:r>
          </a:p>
          <a:p>
            <a:pPr marL="1828800" lvl="3" indent="-571500"/>
            <a:r>
              <a:rPr lang="en-GB" dirty="0" smtClean="0">
                <a:solidFill>
                  <a:schemeClr val="bg2"/>
                </a:solidFill>
              </a:rPr>
              <a:t>success </a:t>
            </a:r>
            <a:r>
              <a:rPr lang="en-GB" dirty="0">
                <a:solidFill>
                  <a:schemeClr val="bg2"/>
                </a:solidFill>
              </a:rPr>
              <a:t>of attempts to stop </a:t>
            </a:r>
            <a:r>
              <a:rPr lang="en-GB" dirty="0" smtClean="0">
                <a:solidFill>
                  <a:schemeClr val="bg2"/>
                </a:solidFill>
              </a:rPr>
              <a:t>smoking</a:t>
            </a:r>
          </a:p>
          <a:p>
            <a:pPr marL="1828800" lvl="3" indent="-571500"/>
            <a:r>
              <a:rPr lang="en-GB" dirty="0">
                <a:solidFill>
                  <a:schemeClr val="bg2"/>
                </a:solidFill>
              </a:rPr>
              <a:t>use of other aids to cessation or smoking </a:t>
            </a:r>
            <a:r>
              <a:rPr lang="en-GB" dirty="0" smtClean="0">
                <a:solidFill>
                  <a:schemeClr val="bg2"/>
                </a:solidFill>
              </a:rPr>
              <a:t>reduction</a:t>
            </a:r>
            <a:endParaRPr lang="en-GB" dirty="0">
              <a:solidFill>
                <a:schemeClr val="bg2"/>
              </a:solidFill>
            </a:endParaRPr>
          </a:p>
        </p:txBody>
      </p:sp>
      <p:sp>
        <p:nvSpPr>
          <p:cNvPr id="4" name="Slide Number Placeholder 3"/>
          <p:cNvSpPr>
            <a:spLocks noGrp="1"/>
          </p:cNvSpPr>
          <p:nvPr>
            <p:ph type="sldNum" sz="quarter" idx="12"/>
          </p:nvPr>
        </p:nvSpPr>
        <p:spPr/>
        <p:txBody>
          <a:bodyPr/>
          <a:lstStyle/>
          <a:p>
            <a:pPr>
              <a:defRPr/>
            </a:pPr>
            <a:fld id="{4F71BB2F-DCE3-4150-80BC-7C4731D30D3F}" type="slidenum">
              <a:rPr lang="en-US" smtClean="0"/>
              <a:pPr>
                <a:defRPr/>
              </a:pPr>
              <a:t>21</a:t>
            </a:fld>
            <a:endParaRPr lang="en-US"/>
          </a:p>
        </p:txBody>
      </p:sp>
    </p:spTree>
    <p:extLst>
      <p:ext uri="{BB962C8B-B14F-4D97-AF65-F5344CB8AC3E}">
        <p14:creationId xmlns:p14="http://schemas.microsoft.com/office/powerpoint/2010/main" val="32553995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GB" altLang="en-US" dirty="0" smtClean="0"/>
              <a:t>Methods</a:t>
            </a:r>
          </a:p>
        </p:txBody>
      </p:sp>
      <p:sp>
        <p:nvSpPr>
          <p:cNvPr id="7171" name="Slide Number Placeholder 3"/>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6E722016-8638-49EA-8A38-D347E1B3A159}" type="slidenum">
              <a:rPr lang="en-US" altLang="en-US" smtClean="0"/>
              <a:pPr eaLnBrk="1" hangingPunct="1"/>
              <a:t>22</a:t>
            </a:fld>
            <a:endParaRPr lang="en-US" altLang="en-US" smtClean="0"/>
          </a:p>
        </p:txBody>
      </p:sp>
      <p:sp>
        <p:nvSpPr>
          <p:cNvPr id="7172" name="Content Placeholder 1"/>
          <p:cNvSpPr>
            <a:spLocks noGrp="1"/>
          </p:cNvSpPr>
          <p:nvPr>
            <p:ph idx="1"/>
          </p:nvPr>
        </p:nvSpPr>
        <p:spPr/>
        <p:txBody>
          <a:bodyPr/>
          <a:lstStyle/>
          <a:p>
            <a:r>
              <a:rPr lang="en-GB" altLang="en-US" dirty="0" smtClean="0">
                <a:solidFill>
                  <a:schemeClr val="tx1"/>
                </a:solidFill>
              </a:rPr>
              <a:t>Monthly household surveys</a:t>
            </a:r>
          </a:p>
          <a:p>
            <a:r>
              <a:rPr lang="en-GB" altLang="en-US" dirty="0" smtClean="0">
                <a:solidFill>
                  <a:schemeClr val="tx1"/>
                </a:solidFill>
              </a:rPr>
              <a:t>Each month involves a new representative sample of ~1800 respondents; smokers ~450</a:t>
            </a:r>
          </a:p>
          <a:p>
            <a:r>
              <a:rPr lang="en-GB" altLang="en-US" dirty="0" smtClean="0">
                <a:solidFill>
                  <a:schemeClr val="tx1"/>
                </a:solidFill>
              </a:rPr>
              <a:t>Data collected on electronic cigarettes since second quarter 2011</a:t>
            </a:r>
          </a:p>
          <a:p>
            <a:r>
              <a:rPr lang="en-GB" altLang="en-US" dirty="0" err="1" smtClean="0">
                <a:solidFill>
                  <a:schemeClr val="tx1"/>
                </a:solidFill>
              </a:rPr>
              <a:t>Fidler</a:t>
            </a:r>
            <a:r>
              <a:rPr lang="en-GB" altLang="en-US" dirty="0" smtClean="0">
                <a:solidFill>
                  <a:schemeClr val="tx1"/>
                </a:solidFill>
              </a:rPr>
              <a:t>, et al., 2011. </a:t>
            </a:r>
            <a:r>
              <a:rPr lang="en-GB" altLang="en-US" i="1" dirty="0" smtClean="0">
                <a:solidFill>
                  <a:schemeClr val="tx1"/>
                </a:solidFill>
              </a:rPr>
              <a:t>'The smoking toolkit study': a national study of smoking and smoking cessation in England.</a:t>
            </a:r>
            <a:r>
              <a:rPr lang="en-GB" altLang="en-US" dirty="0" smtClean="0">
                <a:solidFill>
                  <a:schemeClr val="tx1"/>
                </a:solidFill>
              </a:rPr>
              <a:t> BMC Public Health 11:479</a:t>
            </a:r>
          </a:p>
          <a:p>
            <a:r>
              <a:rPr lang="en-GB" altLang="en-US" dirty="0" smtClean="0">
                <a:solidFill>
                  <a:schemeClr val="tx1"/>
                </a:solidFill>
              </a:rPr>
              <a:t>For more info see </a:t>
            </a:r>
            <a:r>
              <a:rPr lang="en-GB" altLang="en-US" dirty="0" smtClean="0">
                <a:solidFill>
                  <a:srgbClr val="FF0000"/>
                </a:solidFill>
              </a:rPr>
              <a:t>www.smokinginengland.info</a:t>
            </a:r>
          </a:p>
        </p:txBody>
      </p:sp>
    </p:spTree>
    <p:extLst>
      <p:ext uri="{BB962C8B-B14F-4D97-AF65-F5344CB8AC3E}">
        <p14:creationId xmlns:p14="http://schemas.microsoft.com/office/powerpoint/2010/main" val="341748534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Prevalence of electronic cigarette use: smokers and recent ex-smokers</a:t>
            </a:r>
            <a:endParaRPr lang="en-GB" dirty="0"/>
          </a:p>
        </p:txBody>
      </p:sp>
      <p:sp>
        <p:nvSpPr>
          <p:cNvPr id="4" name="Slide Number Placeholder 3"/>
          <p:cNvSpPr>
            <a:spLocks noGrp="1"/>
          </p:cNvSpPr>
          <p:nvPr>
            <p:ph type="sldNum" sz="quarter" idx="12"/>
          </p:nvPr>
        </p:nvSpPr>
        <p:spPr/>
        <p:txBody>
          <a:bodyPr/>
          <a:lstStyle/>
          <a:p>
            <a:pPr>
              <a:defRPr/>
            </a:pPr>
            <a:fld id="{4F71BB2F-DCE3-4150-80BC-7C4731D30D3F}" type="slidenum">
              <a:rPr lang="en-US" smtClean="0"/>
              <a:pPr>
                <a:defRPr/>
              </a:pPr>
              <a:t>23</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503660330"/>
              </p:ext>
            </p:extLst>
          </p:nvPr>
        </p:nvGraphicFramePr>
        <p:xfrm>
          <a:off x="457200" y="1600200"/>
          <a:ext cx="8408126" cy="4168775"/>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p:cNvSpPr txBox="1"/>
          <p:nvPr/>
        </p:nvSpPr>
        <p:spPr>
          <a:xfrm>
            <a:off x="522514" y="5849528"/>
            <a:ext cx="7337265" cy="507831"/>
          </a:xfrm>
          <a:prstGeom prst="rect">
            <a:avLst/>
          </a:prstGeom>
          <a:noFill/>
        </p:spPr>
        <p:txBody>
          <a:bodyPr wrap="none" rtlCol="0">
            <a:spAutoFit/>
          </a:bodyPr>
          <a:lstStyle/>
          <a:p>
            <a:r>
              <a:rPr lang="en-GB" sz="1600" dirty="0" smtClean="0"/>
              <a:t>N=14490 adults who smoke or who stopped in the past year; increase p&lt;0.001</a:t>
            </a:r>
          </a:p>
          <a:p>
            <a:endParaRPr lang="en-GB" sz="1100" dirty="0" smtClean="0"/>
          </a:p>
        </p:txBody>
      </p:sp>
      <p:sp>
        <p:nvSpPr>
          <p:cNvPr id="3" name="TextBox 2"/>
          <p:cNvSpPr txBox="1"/>
          <p:nvPr/>
        </p:nvSpPr>
        <p:spPr>
          <a:xfrm>
            <a:off x="2368731" y="2020388"/>
            <a:ext cx="5199017" cy="646331"/>
          </a:xfrm>
          <a:prstGeom prst="rect">
            <a:avLst/>
          </a:prstGeom>
          <a:noFill/>
        </p:spPr>
        <p:txBody>
          <a:bodyPr wrap="square" rtlCol="0">
            <a:spAutoFit/>
          </a:bodyPr>
          <a:lstStyle/>
          <a:p>
            <a:r>
              <a:rPr lang="en-GB" dirty="0" smtClean="0"/>
              <a:t>Growth in prevalence of e-cigarette use has stalled in England</a:t>
            </a:r>
            <a:endParaRPr lang="en-GB" dirty="0"/>
          </a:p>
        </p:txBody>
      </p:sp>
    </p:spTree>
    <p:extLst>
      <p:ext uri="{BB962C8B-B14F-4D97-AF65-F5344CB8AC3E}">
        <p14:creationId xmlns:p14="http://schemas.microsoft.com/office/powerpoint/2010/main" val="331291504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a:t>
            </a:r>
            <a:r>
              <a:rPr lang="en-GB" dirty="0" smtClean="0"/>
              <a:t>lectronic cigarette use</a:t>
            </a:r>
            <a:endParaRPr lang="en-GB" dirty="0"/>
          </a:p>
        </p:txBody>
      </p:sp>
      <p:sp>
        <p:nvSpPr>
          <p:cNvPr id="4" name="Slide Number Placeholder 3"/>
          <p:cNvSpPr>
            <a:spLocks noGrp="1"/>
          </p:cNvSpPr>
          <p:nvPr>
            <p:ph type="sldNum" sz="quarter" idx="12"/>
          </p:nvPr>
        </p:nvSpPr>
        <p:spPr/>
        <p:txBody>
          <a:bodyPr/>
          <a:lstStyle/>
          <a:p>
            <a:pPr>
              <a:defRPr/>
            </a:pPr>
            <a:fld id="{4F71BB2F-DCE3-4150-80BC-7C4731D30D3F}" type="slidenum">
              <a:rPr lang="en-US" smtClean="0"/>
              <a:pPr>
                <a:defRPr/>
              </a:pPr>
              <a:t>24</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744275472"/>
              </p:ext>
            </p:extLst>
          </p:nvPr>
        </p:nvGraphicFramePr>
        <p:xfrm>
          <a:off x="457200" y="1600201"/>
          <a:ext cx="8229600" cy="4095206"/>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p:cNvSpPr txBox="1"/>
          <p:nvPr/>
        </p:nvSpPr>
        <p:spPr>
          <a:xfrm>
            <a:off x="457200" y="5906671"/>
            <a:ext cx="3858236" cy="338554"/>
          </a:xfrm>
          <a:prstGeom prst="rect">
            <a:avLst/>
          </a:prstGeom>
          <a:noFill/>
        </p:spPr>
        <p:txBody>
          <a:bodyPr wrap="none" rtlCol="0">
            <a:spAutoFit/>
          </a:bodyPr>
          <a:lstStyle/>
          <a:p>
            <a:r>
              <a:rPr lang="en-GB" sz="1600" dirty="0" smtClean="0"/>
              <a:t>N=1323 e-cigarette users not using NRT</a:t>
            </a:r>
            <a:endParaRPr lang="en-GB" sz="1600" dirty="0"/>
          </a:p>
        </p:txBody>
      </p:sp>
      <p:sp>
        <p:nvSpPr>
          <p:cNvPr id="8" name="TextBox 1"/>
          <p:cNvSpPr txBox="1"/>
          <p:nvPr/>
        </p:nvSpPr>
        <p:spPr>
          <a:xfrm>
            <a:off x="3799716" y="1765235"/>
            <a:ext cx="4615571" cy="843121"/>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GB" sz="1800" dirty="0" smtClean="0"/>
              <a:t>Frequency of use among users is greater in ex-smokers</a:t>
            </a:r>
            <a:endParaRPr lang="en-GB" sz="1800" dirty="0"/>
          </a:p>
        </p:txBody>
      </p:sp>
    </p:spTree>
    <p:extLst>
      <p:ext uri="{BB962C8B-B14F-4D97-AF65-F5344CB8AC3E}">
        <p14:creationId xmlns:p14="http://schemas.microsoft.com/office/powerpoint/2010/main" val="42243207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6">
                                            <p:graphicEl>
                                              <a:chart seriesIdx="0" categoryIdx="-4" bldStep="series"/>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graphicEl>
                                              <a:chart seriesIdx="1" categoryIdx="-4" bldStep="series"/>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uiExpand="1">
        <p:bldSub>
          <a:bldChart bld="series" animBg="0"/>
        </p:bldSub>
      </p:bldGraphic>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Age profile of electronic cigarette users</a:t>
            </a:r>
            <a:endParaRPr lang="en-GB" dirty="0"/>
          </a:p>
        </p:txBody>
      </p:sp>
      <p:sp>
        <p:nvSpPr>
          <p:cNvPr id="4" name="Slide Number Placeholder 3"/>
          <p:cNvSpPr>
            <a:spLocks noGrp="1"/>
          </p:cNvSpPr>
          <p:nvPr>
            <p:ph type="sldNum" sz="quarter" idx="12"/>
          </p:nvPr>
        </p:nvSpPr>
        <p:spPr/>
        <p:txBody>
          <a:bodyPr/>
          <a:lstStyle/>
          <a:p>
            <a:pPr>
              <a:defRPr/>
            </a:pPr>
            <a:fld id="{4F71BB2F-DCE3-4150-80BC-7C4731D30D3F}" type="slidenum">
              <a:rPr lang="en-US" smtClean="0"/>
              <a:pPr>
                <a:defRPr/>
              </a:pPr>
              <a:t>25</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912817034"/>
              </p:ext>
            </p:extLst>
          </p:nvPr>
        </p:nvGraphicFramePr>
        <p:xfrm>
          <a:off x="457200" y="1600201"/>
          <a:ext cx="8229600" cy="4095206"/>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p:cNvSpPr txBox="1"/>
          <p:nvPr/>
        </p:nvSpPr>
        <p:spPr>
          <a:xfrm>
            <a:off x="457200" y="5906671"/>
            <a:ext cx="5642891" cy="338554"/>
          </a:xfrm>
          <a:prstGeom prst="rect">
            <a:avLst/>
          </a:prstGeom>
          <a:noFill/>
        </p:spPr>
        <p:txBody>
          <a:bodyPr wrap="none" rtlCol="0">
            <a:spAutoFit/>
          </a:bodyPr>
          <a:lstStyle/>
          <a:p>
            <a:r>
              <a:rPr lang="en-GB" sz="1600" dirty="0" smtClean="0"/>
              <a:t>N=14490 </a:t>
            </a:r>
            <a:r>
              <a:rPr lang="en-GB" sz="1600" dirty="0"/>
              <a:t>adults who smoke or who stopped in the past year</a:t>
            </a:r>
          </a:p>
        </p:txBody>
      </p:sp>
      <p:sp>
        <p:nvSpPr>
          <p:cNvPr id="5" name="TextBox 4"/>
          <p:cNvSpPr txBox="1"/>
          <p:nvPr/>
        </p:nvSpPr>
        <p:spPr>
          <a:xfrm>
            <a:off x="4166755" y="2150918"/>
            <a:ext cx="4364181" cy="646331"/>
          </a:xfrm>
          <a:prstGeom prst="rect">
            <a:avLst/>
          </a:prstGeom>
          <a:noFill/>
        </p:spPr>
        <p:txBody>
          <a:bodyPr wrap="square" rtlCol="0">
            <a:spAutoFit/>
          </a:bodyPr>
          <a:lstStyle/>
          <a:p>
            <a:r>
              <a:rPr lang="en-GB" dirty="0" smtClean="0"/>
              <a:t>E-cigarette use is distributed across the age range and representative of smokers</a:t>
            </a:r>
            <a:endParaRPr lang="en-GB" dirty="0"/>
          </a:p>
        </p:txBody>
      </p:sp>
    </p:spTree>
    <p:extLst>
      <p:ext uri="{BB962C8B-B14F-4D97-AF65-F5344CB8AC3E}">
        <p14:creationId xmlns:p14="http://schemas.microsoft.com/office/powerpoint/2010/main" val="4997204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6">
                                            <p:graphicEl>
                                              <a:chart seriesIdx="0" categoryIdx="-4" bldStep="series"/>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graphicEl>
                                              <a:chart seriesIdx="1" categoryIdx="-4" bldStep="series"/>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uiExpand="1">
        <p:bldSub>
          <a:bldChart bld="series" animBg="0"/>
        </p:bldSub>
      </p:bldGraphic>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Proportion of e-cigarette users who are smokers</a:t>
            </a:r>
            <a:endParaRPr lang="en-GB" dirty="0"/>
          </a:p>
        </p:txBody>
      </p:sp>
      <p:sp>
        <p:nvSpPr>
          <p:cNvPr id="4" name="Slide Number Placeholder 3"/>
          <p:cNvSpPr>
            <a:spLocks noGrp="1"/>
          </p:cNvSpPr>
          <p:nvPr>
            <p:ph type="sldNum" sz="quarter" idx="12"/>
          </p:nvPr>
        </p:nvSpPr>
        <p:spPr/>
        <p:txBody>
          <a:bodyPr/>
          <a:lstStyle/>
          <a:p>
            <a:pPr>
              <a:defRPr/>
            </a:pPr>
            <a:fld id="{4F71BB2F-DCE3-4150-80BC-7C4731D30D3F}" type="slidenum">
              <a:rPr lang="en-US" smtClean="0"/>
              <a:pPr>
                <a:defRPr/>
              </a:pPr>
              <a:t>26</a:t>
            </a:fld>
            <a:endParaRPr lang="en-US" dirty="0"/>
          </a:p>
        </p:txBody>
      </p:sp>
      <p:graphicFrame>
        <p:nvGraphicFramePr>
          <p:cNvPr id="6" name="Content Placeholder 5"/>
          <p:cNvGraphicFramePr>
            <a:graphicFrameLocks noGrp="1"/>
          </p:cNvGraphicFramePr>
          <p:nvPr>
            <p:ph idx="1"/>
            <p:extLst/>
          </p:nvPr>
        </p:nvGraphicFramePr>
        <p:xfrm>
          <a:off x="457200" y="1600200"/>
          <a:ext cx="8229600" cy="3990703"/>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p:cNvSpPr txBox="1"/>
          <p:nvPr/>
        </p:nvSpPr>
        <p:spPr>
          <a:xfrm>
            <a:off x="457200" y="5789392"/>
            <a:ext cx="7556166" cy="338554"/>
          </a:xfrm>
          <a:prstGeom prst="rect">
            <a:avLst/>
          </a:prstGeom>
          <a:noFill/>
        </p:spPr>
        <p:txBody>
          <a:bodyPr wrap="square" rtlCol="0">
            <a:spAutoFit/>
          </a:bodyPr>
          <a:lstStyle/>
          <a:p>
            <a:r>
              <a:rPr lang="en-GB" sz="1600" dirty="0" smtClean="0"/>
              <a:t>N=1745 e-cigarette users </a:t>
            </a:r>
            <a:r>
              <a:rPr lang="en-GB" sz="1600" dirty="0"/>
              <a:t>of adults who smoke or stopped in past year</a:t>
            </a:r>
          </a:p>
        </p:txBody>
      </p:sp>
      <p:sp>
        <p:nvSpPr>
          <p:cNvPr id="3" name="TextBox 2"/>
          <p:cNvSpPr txBox="1"/>
          <p:nvPr/>
        </p:nvSpPr>
        <p:spPr>
          <a:xfrm>
            <a:off x="2995749" y="2917371"/>
            <a:ext cx="4345577" cy="646331"/>
          </a:xfrm>
          <a:prstGeom prst="rect">
            <a:avLst/>
          </a:prstGeom>
          <a:noFill/>
        </p:spPr>
        <p:txBody>
          <a:bodyPr wrap="square" rtlCol="0">
            <a:spAutoFit/>
          </a:bodyPr>
          <a:lstStyle/>
          <a:p>
            <a:r>
              <a:rPr lang="en-GB" dirty="0" smtClean="0"/>
              <a:t>The majority of e-cigarette users also smoke</a:t>
            </a:r>
            <a:endParaRPr lang="en-GB" dirty="0"/>
          </a:p>
        </p:txBody>
      </p:sp>
    </p:spTree>
    <p:extLst>
      <p:ext uri="{BB962C8B-B14F-4D97-AF65-F5344CB8AC3E}">
        <p14:creationId xmlns:p14="http://schemas.microsoft.com/office/powerpoint/2010/main" val="30222858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Prevalence of nicotine products while smoking</a:t>
            </a:r>
            <a:endParaRPr lang="en-GB" dirty="0"/>
          </a:p>
        </p:txBody>
      </p:sp>
      <p:sp>
        <p:nvSpPr>
          <p:cNvPr id="4" name="Slide Number Placeholder 3"/>
          <p:cNvSpPr>
            <a:spLocks noGrp="1"/>
          </p:cNvSpPr>
          <p:nvPr>
            <p:ph type="sldNum" sz="quarter" idx="12"/>
          </p:nvPr>
        </p:nvSpPr>
        <p:spPr/>
        <p:txBody>
          <a:bodyPr/>
          <a:lstStyle/>
          <a:p>
            <a:pPr>
              <a:defRPr/>
            </a:pPr>
            <a:fld id="{4F71BB2F-DCE3-4150-80BC-7C4731D30D3F}" type="slidenum">
              <a:rPr lang="en-US" smtClean="0"/>
              <a:pPr>
                <a:defRPr/>
              </a:pPr>
              <a:t>27</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623518977"/>
              </p:ext>
            </p:extLst>
          </p:nvPr>
        </p:nvGraphicFramePr>
        <p:xfrm>
          <a:off x="402579" y="1445936"/>
          <a:ext cx="8338842" cy="4395998"/>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365759" y="5866211"/>
            <a:ext cx="8112605" cy="338554"/>
          </a:xfrm>
          <a:prstGeom prst="rect">
            <a:avLst/>
          </a:prstGeom>
          <a:noFill/>
        </p:spPr>
        <p:txBody>
          <a:bodyPr wrap="none" rtlCol="0">
            <a:spAutoFit/>
          </a:bodyPr>
          <a:lstStyle/>
          <a:p>
            <a:r>
              <a:rPr lang="en-GB" sz="1600" dirty="0" smtClean="0"/>
              <a:t>N=13531 smokers, increase p&lt;0.001 e-cigs and all nicotine; decrease p=0.001 for NRT</a:t>
            </a:r>
          </a:p>
        </p:txBody>
      </p:sp>
      <p:sp>
        <p:nvSpPr>
          <p:cNvPr id="3" name="TextBox 2"/>
          <p:cNvSpPr txBox="1"/>
          <p:nvPr/>
        </p:nvSpPr>
        <p:spPr>
          <a:xfrm>
            <a:off x="3178628" y="1878509"/>
            <a:ext cx="5357445" cy="646331"/>
          </a:xfrm>
          <a:prstGeom prst="rect">
            <a:avLst/>
          </a:prstGeom>
          <a:noFill/>
        </p:spPr>
        <p:txBody>
          <a:bodyPr wrap="square" rtlCol="0">
            <a:spAutoFit/>
          </a:bodyPr>
          <a:lstStyle/>
          <a:p>
            <a:r>
              <a:rPr lang="en-GB" dirty="0" smtClean="0"/>
              <a:t>Increase in use of e-cigarettes while smoking has more than offset a decrease in NRT use</a:t>
            </a:r>
            <a:endParaRPr lang="en-GB" dirty="0"/>
          </a:p>
        </p:txBody>
      </p:sp>
    </p:spTree>
    <p:extLst>
      <p:ext uri="{BB962C8B-B14F-4D97-AF65-F5344CB8AC3E}">
        <p14:creationId xmlns:p14="http://schemas.microsoft.com/office/powerpoint/2010/main" val="11741086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Prevalence of nicotine products in recent ex-smokers</a:t>
            </a:r>
            <a:endParaRPr lang="en-GB" dirty="0"/>
          </a:p>
        </p:txBody>
      </p:sp>
      <p:sp>
        <p:nvSpPr>
          <p:cNvPr id="4" name="Slide Number Placeholder 3"/>
          <p:cNvSpPr>
            <a:spLocks noGrp="1"/>
          </p:cNvSpPr>
          <p:nvPr>
            <p:ph type="sldNum" sz="quarter" idx="12"/>
          </p:nvPr>
        </p:nvSpPr>
        <p:spPr/>
        <p:txBody>
          <a:bodyPr/>
          <a:lstStyle/>
          <a:p>
            <a:pPr>
              <a:defRPr/>
            </a:pPr>
            <a:fld id="{4F71BB2F-DCE3-4150-80BC-7C4731D30D3F}" type="slidenum">
              <a:rPr lang="en-US" smtClean="0"/>
              <a:pPr>
                <a:defRPr/>
              </a:pPr>
              <a:t>28</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726251989"/>
              </p:ext>
            </p:extLst>
          </p:nvPr>
        </p:nvGraphicFramePr>
        <p:xfrm>
          <a:off x="335819" y="1521430"/>
          <a:ext cx="8330750" cy="4290802"/>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457200" y="5812232"/>
            <a:ext cx="7550332" cy="584775"/>
          </a:xfrm>
          <a:prstGeom prst="rect">
            <a:avLst/>
          </a:prstGeom>
          <a:noFill/>
        </p:spPr>
        <p:txBody>
          <a:bodyPr wrap="square" rtlCol="0">
            <a:spAutoFit/>
          </a:bodyPr>
          <a:lstStyle/>
          <a:p>
            <a:r>
              <a:rPr lang="en-GB" sz="1600" dirty="0" smtClean="0"/>
              <a:t>N=959 adults who stopped in the past year</a:t>
            </a:r>
            <a:r>
              <a:rPr lang="en-GB" sz="1600" dirty="0"/>
              <a:t>;</a:t>
            </a:r>
            <a:r>
              <a:rPr lang="en-GB" sz="1600" dirty="0" smtClean="0"/>
              <a:t> increase p&lt;0.001 for e-cigs and all nicotine; decrease p=0.002 for NRT</a:t>
            </a:r>
          </a:p>
        </p:txBody>
      </p:sp>
      <p:sp>
        <p:nvSpPr>
          <p:cNvPr id="3" name="TextBox 2"/>
          <p:cNvSpPr txBox="1"/>
          <p:nvPr/>
        </p:nvSpPr>
        <p:spPr>
          <a:xfrm>
            <a:off x="1907177" y="1759131"/>
            <a:ext cx="3378926" cy="923330"/>
          </a:xfrm>
          <a:prstGeom prst="rect">
            <a:avLst/>
          </a:prstGeom>
          <a:noFill/>
        </p:spPr>
        <p:txBody>
          <a:bodyPr wrap="square" rtlCol="0">
            <a:spAutoFit/>
          </a:bodyPr>
          <a:lstStyle/>
          <a:p>
            <a:r>
              <a:rPr lang="en-GB" dirty="0" smtClean="0"/>
              <a:t>Increase in use of e-cigarettes has more than offset a reduction in NRT use</a:t>
            </a:r>
            <a:endParaRPr lang="en-GB" dirty="0"/>
          </a:p>
        </p:txBody>
      </p:sp>
    </p:spTree>
    <p:extLst>
      <p:ext uri="{BB962C8B-B14F-4D97-AF65-F5344CB8AC3E}">
        <p14:creationId xmlns:p14="http://schemas.microsoft.com/office/powerpoint/2010/main" val="100216991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Nicotine use by never smokers and long-term ex-smokers</a:t>
            </a:r>
            <a:endParaRPr lang="en-GB" dirty="0"/>
          </a:p>
        </p:txBody>
      </p:sp>
      <p:graphicFrame>
        <p:nvGraphicFramePr>
          <p:cNvPr id="7" name="Content Placeholder 6"/>
          <p:cNvGraphicFramePr>
            <a:graphicFrameLocks noGrp="1"/>
          </p:cNvGraphicFramePr>
          <p:nvPr>
            <p:ph idx="1"/>
            <p:extLst/>
          </p:nvPr>
        </p:nvGraphicFramePr>
        <p:xfrm>
          <a:off x="457200" y="1600200"/>
          <a:ext cx="8229600" cy="3833949"/>
        </p:xfrm>
        <a:graphic>
          <a:graphicData uri="http://schemas.openxmlformats.org/drawingml/2006/chart">
            <c:chart xmlns:c="http://schemas.openxmlformats.org/drawingml/2006/chart" xmlns:r="http://schemas.openxmlformats.org/officeDocument/2006/relationships" r:id="rId3"/>
          </a:graphicData>
        </a:graphic>
      </p:graphicFrame>
      <p:sp>
        <p:nvSpPr>
          <p:cNvPr id="4" name="Slide Number Placeholder 3"/>
          <p:cNvSpPr>
            <a:spLocks noGrp="1"/>
          </p:cNvSpPr>
          <p:nvPr>
            <p:ph type="sldNum" sz="quarter" idx="12"/>
          </p:nvPr>
        </p:nvSpPr>
        <p:spPr/>
        <p:txBody>
          <a:bodyPr/>
          <a:lstStyle/>
          <a:p>
            <a:pPr>
              <a:defRPr/>
            </a:pPr>
            <a:fld id="{4F71BB2F-DCE3-4150-80BC-7C4731D30D3F}" type="slidenum">
              <a:rPr lang="en-US" smtClean="0"/>
              <a:pPr>
                <a:defRPr/>
              </a:pPr>
              <a:t>29</a:t>
            </a:fld>
            <a:endParaRPr lang="en-US"/>
          </a:p>
        </p:txBody>
      </p:sp>
      <p:sp>
        <p:nvSpPr>
          <p:cNvPr id="8" name="TextBox 7"/>
          <p:cNvSpPr txBox="1"/>
          <p:nvPr/>
        </p:nvSpPr>
        <p:spPr>
          <a:xfrm>
            <a:off x="710854" y="5614689"/>
            <a:ext cx="6090129" cy="369332"/>
          </a:xfrm>
          <a:prstGeom prst="rect">
            <a:avLst/>
          </a:prstGeom>
          <a:noFill/>
        </p:spPr>
        <p:txBody>
          <a:bodyPr wrap="none" rtlCol="0">
            <a:spAutoFit/>
          </a:bodyPr>
          <a:lstStyle/>
          <a:p>
            <a:r>
              <a:rPr lang="en-GB" dirty="0" smtClean="0"/>
              <a:t>N=14619 never and long-term ex-smokers from Nov 2013</a:t>
            </a:r>
            <a:endParaRPr lang="en-GB" dirty="0"/>
          </a:p>
        </p:txBody>
      </p:sp>
      <p:sp>
        <p:nvSpPr>
          <p:cNvPr id="3" name="TextBox 2"/>
          <p:cNvSpPr txBox="1"/>
          <p:nvPr/>
        </p:nvSpPr>
        <p:spPr>
          <a:xfrm>
            <a:off x="1776549" y="1785257"/>
            <a:ext cx="4275908" cy="646331"/>
          </a:xfrm>
          <a:prstGeom prst="rect">
            <a:avLst/>
          </a:prstGeom>
          <a:noFill/>
        </p:spPr>
        <p:txBody>
          <a:bodyPr wrap="square" rtlCol="0">
            <a:spAutoFit/>
          </a:bodyPr>
          <a:lstStyle/>
          <a:p>
            <a:r>
              <a:rPr lang="en-GB" dirty="0" smtClean="0"/>
              <a:t>Current e-cigarette use by never smokers is negligible</a:t>
            </a:r>
            <a:endParaRPr lang="en-GB" dirty="0"/>
          </a:p>
        </p:txBody>
      </p:sp>
    </p:spTree>
    <p:extLst>
      <p:ext uri="{BB962C8B-B14F-4D97-AF65-F5344CB8AC3E}">
        <p14:creationId xmlns:p14="http://schemas.microsoft.com/office/powerpoint/2010/main" val="4288322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graphicEl>
                                              <a:chart seriesIdx="0" categoryIdx="-4" bldStep="series"/>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graphicEl>
                                              <a:chart seriesIdx="1" categoryIdx="-4" bldStep="series"/>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uiExpand="1">
        <p:bldSub>
          <a:bldChart bld="series" animBg="0"/>
        </p:bldSub>
      </p:bldGraphic>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Outline</a:t>
            </a:r>
            <a:endParaRPr lang="en-GB" dirty="0"/>
          </a:p>
        </p:txBody>
      </p:sp>
      <p:sp>
        <p:nvSpPr>
          <p:cNvPr id="3" name="Content Placeholder 2"/>
          <p:cNvSpPr>
            <a:spLocks noGrp="1"/>
          </p:cNvSpPr>
          <p:nvPr>
            <p:ph idx="1"/>
          </p:nvPr>
        </p:nvSpPr>
        <p:spPr/>
        <p:txBody>
          <a:bodyPr/>
          <a:lstStyle/>
          <a:p>
            <a:pPr marL="571500" indent="-571500">
              <a:buFont typeface="+mj-lt"/>
              <a:buAutoNum type="romanUcPeriod"/>
            </a:pPr>
            <a:r>
              <a:rPr lang="en-GB" dirty="0">
                <a:solidFill>
                  <a:schemeClr val="tx1"/>
                </a:solidFill>
              </a:rPr>
              <a:t>Real-world effectiveness of e-cigarettes when used to aid smoking </a:t>
            </a:r>
            <a:r>
              <a:rPr lang="en-GB" dirty="0" smtClean="0">
                <a:solidFill>
                  <a:schemeClr val="tx1"/>
                </a:solidFill>
              </a:rPr>
              <a:t>cessation</a:t>
            </a:r>
          </a:p>
          <a:p>
            <a:pPr marL="571500" indent="-571500">
              <a:buFont typeface="+mj-lt"/>
              <a:buAutoNum type="romanUcPeriod"/>
            </a:pPr>
            <a:r>
              <a:rPr lang="en-GB" dirty="0" smtClean="0">
                <a:solidFill>
                  <a:schemeClr val="tx1"/>
                </a:solidFill>
              </a:rPr>
              <a:t>Trends in e-cigarette use and other tobacco control indicators in England</a:t>
            </a:r>
          </a:p>
          <a:p>
            <a:endParaRPr lang="en-GB" dirty="0">
              <a:solidFill>
                <a:schemeClr val="tx1"/>
              </a:solidFill>
            </a:endParaRPr>
          </a:p>
        </p:txBody>
      </p:sp>
      <p:sp>
        <p:nvSpPr>
          <p:cNvPr id="4" name="Slide Number Placeholder 3"/>
          <p:cNvSpPr>
            <a:spLocks noGrp="1"/>
          </p:cNvSpPr>
          <p:nvPr>
            <p:ph type="sldNum" sz="quarter" idx="12"/>
          </p:nvPr>
        </p:nvSpPr>
        <p:spPr/>
        <p:txBody>
          <a:bodyPr/>
          <a:lstStyle/>
          <a:p>
            <a:pPr>
              <a:defRPr/>
            </a:pPr>
            <a:fld id="{4F71BB2F-DCE3-4150-80BC-7C4731D30D3F}" type="slidenum">
              <a:rPr lang="en-US" smtClean="0"/>
              <a:pPr>
                <a:defRPr/>
              </a:pPr>
              <a:t>3</a:t>
            </a:fld>
            <a:endParaRPr lang="en-US"/>
          </a:p>
        </p:txBody>
      </p:sp>
    </p:spTree>
    <p:extLst>
      <p:ext uri="{BB962C8B-B14F-4D97-AF65-F5344CB8AC3E}">
        <p14:creationId xmlns:p14="http://schemas.microsoft.com/office/powerpoint/2010/main" val="395682236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Prevalence of nicotine use</a:t>
            </a:r>
            <a:endParaRPr lang="en-GB" dirty="0"/>
          </a:p>
        </p:txBody>
      </p:sp>
      <p:sp>
        <p:nvSpPr>
          <p:cNvPr id="4" name="Slide Number Placeholder 3"/>
          <p:cNvSpPr>
            <a:spLocks noGrp="1"/>
          </p:cNvSpPr>
          <p:nvPr>
            <p:ph type="sldNum" sz="quarter" idx="12"/>
          </p:nvPr>
        </p:nvSpPr>
        <p:spPr/>
        <p:txBody>
          <a:bodyPr/>
          <a:lstStyle/>
          <a:p>
            <a:pPr>
              <a:defRPr/>
            </a:pPr>
            <a:fld id="{4F71BB2F-DCE3-4150-80BC-7C4731D30D3F}" type="slidenum">
              <a:rPr lang="en-US" smtClean="0">
                <a:solidFill>
                  <a:srgbClr val="000000"/>
                </a:solidFill>
              </a:rPr>
              <a:pPr>
                <a:defRPr/>
              </a:pPr>
              <a:t>30</a:t>
            </a:fld>
            <a:endParaRPr lang="en-US">
              <a:solidFill>
                <a:srgbClr val="000000"/>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046954911"/>
              </p:ext>
            </p:extLst>
          </p:nvPr>
        </p:nvGraphicFramePr>
        <p:xfrm>
          <a:off x="439615" y="1565031"/>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539932" y="5957545"/>
            <a:ext cx="7920500" cy="754053"/>
          </a:xfrm>
          <a:prstGeom prst="rect">
            <a:avLst/>
          </a:prstGeom>
          <a:noFill/>
        </p:spPr>
        <p:txBody>
          <a:bodyPr wrap="square" rtlCol="0">
            <a:spAutoFit/>
          </a:bodyPr>
          <a:lstStyle/>
          <a:p>
            <a:r>
              <a:rPr lang="en-GB" sz="1600" dirty="0"/>
              <a:t>N=63950 adults, decrease p&lt;0.001 for cigarettes and </a:t>
            </a:r>
            <a:r>
              <a:rPr lang="en-GB" sz="1600" dirty="0" smtClean="0"/>
              <a:t>overall </a:t>
            </a:r>
            <a:r>
              <a:rPr lang="en-GB" sz="1600" dirty="0"/>
              <a:t>nicotine </a:t>
            </a:r>
            <a:r>
              <a:rPr lang="en-GB" sz="1600" dirty="0" smtClean="0"/>
              <a:t>use</a:t>
            </a:r>
          </a:p>
          <a:p>
            <a:endParaRPr lang="en-GB" sz="1100" dirty="0"/>
          </a:p>
          <a:p>
            <a:endParaRPr lang="en-GB" sz="1600" dirty="0"/>
          </a:p>
        </p:txBody>
      </p:sp>
      <p:sp>
        <p:nvSpPr>
          <p:cNvPr id="3" name="TextBox 2"/>
          <p:cNvSpPr txBox="1"/>
          <p:nvPr/>
        </p:nvSpPr>
        <p:spPr>
          <a:xfrm>
            <a:off x="4757740" y="1433026"/>
            <a:ext cx="4258491" cy="646331"/>
          </a:xfrm>
          <a:prstGeom prst="rect">
            <a:avLst/>
          </a:prstGeom>
          <a:noFill/>
        </p:spPr>
        <p:txBody>
          <a:bodyPr wrap="square" rtlCol="0">
            <a:spAutoFit/>
          </a:bodyPr>
          <a:lstStyle/>
          <a:p>
            <a:pPr fontAlgn="base">
              <a:spcBef>
                <a:spcPct val="0"/>
              </a:spcBef>
              <a:spcAft>
                <a:spcPct val="0"/>
              </a:spcAft>
            </a:pPr>
            <a:r>
              <a:rPr lang="en-GB" dirty="0" smtClean="0">
                <a:solidFill>
                  <a:srgbClr val="000000"/>
                </a:solidFill>
              </a:rPr>
              <a:t>Cigarette and nicotine show an overall decline</a:t>
            </a:r>
            <a:endParaRPr lang="en-GB" dirty="0">
              <a:solidFill>
                <a:srgbClr val="000000"/>
              </a:solidFill>
            </a:endParaRPr>
          </a:p>
        </p:txBody>
      </p:sp>
    </p:spTree>
    <p:extLst>
      <p:ext uri="{BB962C8B-B14F-4D97-AF65-F5344CB8AC3E}">
        <p14:creationId xmlns:p14="http://schemas.microsoft.com/office/powerpoint/2010/main" val="355229847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Uptake of smoking</a:t>
            </a:r>
            <a:endParaRPr lang="en-GB" dirty="0"/>
          </a:p>
        </p:txBody>
      </p:sp>
      <p:sp>
        <p:nvSpPr>
          <p:cNvPr id="4" name="Slide Number Placeholder 3"/>
          <p:cNvSpPr>
            <a:spLocks noGrp="1"/>
          </p:cNvSpPr>
          <p:nvPr>
            <p:ph type="sldNum" sz="quarter" idx="12"/>
          </p:nvPr>
        </p:nvSpPr>
        <p:spPr/>
        <p:txBody>
          <a:bodyPr/>
          <a:lstStyle/>
          <a:p>
            <a:pPr>
              <a:defRPr/>
            </a:pPr>
            <a:fld id="{4F71BB2F-DCE3-4150-80BC-7C4731D30D3F}" type="slidenum">
              <a:rPr lang="en-US" smtClean="0"/>
              <a:pPr>
                <a:defRPr/>
              </a:pPr>
              <a:t>31</a:t>
            </a:fld>
            <a:endParaRPr lang="en-US"/>
          </a:p>
        </p:txBody>
      </p:sp>
      <p:graphicFrame>
        <p:nvGraphicFramePr>
          <p:cNvPr id="6" name="Content Placeholder 5"/>
          <p:cNvGraphicFramePr>
            <a:graphicFrameLocks noGrp="1"/>
          </p:cNvGraphicFramePr>
          <p:nvPr>
            <p:ph idx="1"/>
            <p:extLst/>
          </p:nvPr>
        </p:nvGraphicFramePr>
        <p:xfrm>
          <a:off x="439615" y="1565032"/>
          <a:ext cx="8229600" cy="3999746"/>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457200" y="5807222"/>
            <a:ext cx="2772682" cy="338554"/>
          </a:xfrm>
          <a:prstGeom prst="rect">
            <a:avLst/>
          </a:prstGeom>
          <a:noFill/>
        </p:spPr>
        <p:txBody>
          <a:bodyPr wrap="none" rtlCol="0">
            <a:spAutoFit/>
          </a:bodyPr>
          <a:lstStyle/>
          <a:p>
            <a:r>
              <a:rPr lang="en-GB" sz="1600" dirty="0" smtClean="0"/>
              <a:t>N=11338 people aged 16-24</a:t>
            </a:r>
            <a:endParaRPr lang="en-GB" sz="1600" dirty="0"/>
          </a:p>
        </p:txBody>
      </p:sp>
      <p:sp>
        <p:nvSpPr>
          <p:cNvPr id="3" name="TextBox 2"/>
          <p:cNvSpPr txBox="1"/>
          <p:nvPr/>
        </p:nvSpPr>
        <p:spPr>
          <a:xfrm>
            <a:off x="2438400" y="1776549"/>
            <a:ext cx="4659086" cy="923330"/>
          </a:xfrm>
          <a:prstGeom prst="rect">
            <a:avLst/>
          </a:prstGeom>
          <a:noFill/>
        </p:spPr>
        <p:txBody>
          <a:bodyPr wrap="square" rtlCol="0">
            <a:spAutoFit/>
          </a:bodyPr>
          <a:lstStyle/>
          <a:p>
            <a:r>
              <a:rPr lang="en-GB" dirty="0" smtClean="0"/>
              <a:t>Proportion of adults under 25 years who have ever smoked regularly has remained constant</a:t>
            </a:r>
            <a:endParaRPr lang="en-GB" dirty="0"/>
          </a:p>
        </p:txBody>
      </p:sp>
    </p:spTree>
    <p:extLst>
      <p:ext uri="{BB962C8B-B14F-4D97-AF65-F5344CB8AC3E}">
        <p14:creationId xmlns:p14="http://schemas.microsoft.com/office/powerpoint/2010/main" val="77651692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Quitting</a:t>
            </a:r>
            <a:endParaRPr lang="en-GB" dirty="0"/>
          </a:p>
        </p:txBody>
      </p:sp>
      <p:sp>
        <p:nvSpPr>
          <p:cNvPr id="4" name="Slide Number Placeholder 3"/>
          <p:cNvSpPr>
            <a:spLocks noGrp="1"/>
          </p:cNvSpPr>
          <p:nvPr>
            <p:ph type="sldNum" sz="quarter" idx="12"/>
          </p:nvPr>
        </p:nvSpPr>
        <p:spPr/>
        <p:txBody>
          <a:bodyPr/>
          <a:lstStyle/>
          <a:p>
            <a:pPr>
              <a:defRPr/>
            </a:pPr>
            <a:fld id="{4F71BB2F-DCE3-4150-80BC-7C4731D30D3F}" type="slidenum">
              <a:rPr lang="en-US" smtClean="0"/>
              <a:pPr>
                <a:defRPr/>
              </a:pPr>
              <a:t>32</a:t>
            </a:fld>
            <a:endParaRPr lang="en-US"/>
          </a:p>
        </p:txBody>
      </p:sp>
      <p:graphicFrame>
        <p:nvGraphicFramePr>
          <p:cNvPr id="6" name="Content Placeholder 5"/>
          <p:cNvGraphicFramePr>
            <a:graphicFrameLocks noGrp="1"/>
          </p:cNvGraphicFramePr>
          <p:nvPr>
            <p:ph idx="1"/>
            <p:extLst/>
          </p:nvPr>
        </p:nvGraphicFramePr>
        <p:xfrm>
          <a:off x="439615" y="1565032"/>
          <a:ext cx="8229600" cy="3999746"/>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457200" y="5807222"/>
            <a:ext cx="5990743" cy="338554"/>
          </a:xfrm>
          <a:prstGeom prst="rect">
            <a:avLst/>
          </a:prstGeom>
          <a:noFill/>
        </p:spPr>
        <p:txBody>
          <a:bodyPr wrap="none" rtlCol="0">
            <a:spAutoFit/>
          </a:bodyPr>
          <a:lstStyle/>
          <a:p>
            <a:r>
              <a:rPr lang="en-GB" sz="1600" dirty="0" smtClean="0"/>
              <a:t>N=17045 adults who smoked in the past year; increase p&lt;0.001</a:t>
            </a:r>
            <a:endParaRPr lang="en-GB" sz="1600" dirty="0"/>
          </a:p>
        </p:txBody>
      </p:sp>
      <p:sp>
        <p:nvSpPr>
          <p:cNvPr id="3" name="TextBox 2"/>
          <p:cNvSpPr txBox="1"/>
          <p:nvPr/>
        </p:nvSpPr>
        <p:spPr>
          <a:xfrm>
            <a:off x="2438400" y="1776549"/>
            <a:ext cx="4659086" cy="646331"/>
          </a:xfrm>
          <a:prstGeom prst="rect">
            <a:avLst/>
          </a:prstGeom>
          <a:noFill/>
        </p:spPr>
        <p:txBody>
          <a:bodyPr wrap="square" rtlCol="0">
            <a:spAutoFit/>
          </a:bodyPr>
          <a:lstStyle/>
          <a:p>
            <a:r>
              <a:rPr lang="en-GB" dirty="0" smtClean="0"/>
              <a:t>There has been an increase in the rate of quitting smoking</a:t>
            </a:r>
            <a:endParaRPr lang="en-GB" dirty="0"/>
          </a:p>
        </p:txBody>
      </p:sp>
    </p:spTree>
    <p:extLst>
      <p:ext uri="{BB962C8B-B14F-4D97-AF65-F5344CB8AC3E}">
        <p14:creationId xmlns:p14="http://schemas.microsoft.com/office/powerpoint/2010/main" val="125580678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Quit attempts</a:t>
            </a:r>
            <a:endParaRPr lang="en-GB" dirty="0"/>
          </a:p>
        </p:txBody>
      </p:sp>
      <p:sp>
        <p:nvSpPr>
          <p:cNvPr id="4" name="Slide Number Placeholder 3"/>
          <p:cNvSpPr>
            <a:spLocks noGrp="1"/>
          </p:cNvSpPr>
          <p:nvPr>
            <p:ph type="sldNum" sz="quarter" idx="12"/>
          </p:nvPr>
        </p:nvSpPr>
        <p:spPr/>
        <p:txBody>
          <a:bodyPr/>
          <a:lstStyle/>
          <a:p>
            <a:pPr>
              <a:defRPr/>
            </a:pPr>
            <a:fld id="{4F71BB2F-DCE3-4150-80BC-7C4731D30D3F}" type="slidenum">
              <a:rPr lang="en-US" smtClean="0"/>
              <a:pPr>
                <a:defRPr/>
              </a:pPr>
              <a:t>33</a:t>
            </a:fld>
            <a:endParaRPr lang="en-US"/>
          </a:p>
        </p:txBody>
      </p:sp>
      <p:graphicFrame>
        <p:nvGraphicFramePr>
          <p:cNvPr id="6" name="Content Placeholder 5"/>
          <p:cNvGraphicFramePr>
            <a:graphicFrameLocks noGrp="1"/>
          </p:cNvGraphicFramePr>
          <p:nvPr>
            <p:ph idx="1"/>
            <p:extLst/>
          </p:nvPr>
        </p:nvGraphicFramePr>
        <p:xfrm>
          <a:off x="457200" y="1600200"/>
          <a:ext cx="8229600" cy="4051663"/>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457200" y="5815930"/>
            <a:ext cx="7782900" cy="338554"/>
          </a:xfrm>
          <a:prstGeom prst="rect">
            <a:avLst/>
          </a:prstGeom>
          <a:noFill/>
        </p:spPr>
        <p:txBody>
          <a:bodyPr wrap="none" rtlCol="0">
            <a:spAutoFit/>
          </a:bodyPr>
          <a:lstStyle/>
          <a:p>
            <a:r>
              <a:rPr lang="en-GB" sz="1600" dirty="0" smtClean="0"/>
              <a:t>N=17045 adults who smoke or who stopped in the past 3 months; increase p=0.002</a:t>
            </a:r>
            <a:endParaRPr lang="en-GB" sz="1600" dirty="0"/>
          </a:p>
        </p:txBody>
      </p:sp>
      <p:sp>
        <p:nvSpPr>
          <p:cNvPr id="3" name="TextBox 2"/>
          <p:cNvSpPr txBox="1"/>
          <p:nvPr/>
        </p:nvSpPr>
        <p:spPr>
          <a:xfrm>
            <a:off x="2830286" y="1924594"/>
            <a:ext cx="5138057" cy="369332"/>
          </a:xfrm>
          <a:prstGeom prst="rect">
            <a:avLst/>
          </a:prstGeom>
          <a:noFill/>
        </p:spPr>
        <p:txBody>
          <a:bodyPr wrap="square" rtlCol="0">
            <a:spAutoFit/>
          </a:bodyPr>
          <a:lstStyle/>
          <a:p>
            <a:r>
              <a:rPr lang="en-GB" dirty="0" smtClean="0"/>
              <a:t>There has been a small increase in quit attempts</a:t>
            </a:r>
            <a:endParaRPr lang="en-GB" dirty="0"/>
          </a:p>
        </p:txBody>
      </p:sp>
    </p:spTree>
    <p:extLst>
      <p:ext uri="{BB962C8B-B14F-4D97-AF65-F5344CB8AC3E}">
        <p14:creationId xmlns:p14="http://schemas.microsoft.com/office/powerpoint/2010/main" val="418323959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Aids used in most recent quit attempt</a:t>
            </a:r>
            <a:endParaRPr lang="en-GB" dirty="0"/>
          </a:p>
        </p:txBody>
      </p:sp>
      <p:sp>
        <p:nvSpPr>
          <p:cNvPr id="4" name="Slide Number Placeholder 3"/>
          <p:cNvSpPr>
            <a:spLocks noGrp="1"/>
          </p:cNvSpPr>
          <p:nvPr>
            <p:ph type="sldNum" sz="quarter" idx="12"/>
          </p:nvPr>
        </p:nvSpPr>
        <p:spPr/>
        <p:txBody>
          <a:bodyPr/>
          <a:lstStyle/>
          <a:p>
            <a:pPr>
              <a:defRPr/>
            </a:pPr>
            <a:fld id="{4F71BB2F-DCE3-4150-80BC-7C4731D30D3F}" type="slidenum">
              <a:rPr lang="en-US" smtClean="0"/>
              <a:pPr>
                <a:defRPr/>
              </a:pPr>
              <a:t>34</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323945712"/>
              </p:ext>
            </p:extLst>
          </p:nvPr>
        </p:nvGraphicFramePr>
        <p:xfrm>
          <a:off x="457200" y="1600200"/>
          <a:ext cx="8229600" cy="4316359"/>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457200" y="5916559"/>
            <a:ext cx="7059946" cy="338554"/>
          </a:xfrm>
          <a:prstGeom prst="rect">
            <a:avLst/>
          </a:prstGeom>
          <a:noFill/>
        </p:spPr>
        <p:txBody>
          <a:bodyPr wrap="none" rtlCol="0">
            <a:spAutoFit/>
          </a:bodyPr>
          <a:lstStyle/>
          <a:p>
            <a:r>
              <a:rPr lang="en-GB" sz="1600" dirty="0" smtClean="0"/>
              <a:t>N=9438 adults who smoke and tried to stop or who stopped in the past year</a:t>
            </a:r>
            <a:endParaRPr lang="en-GB" sz="1600" dirty="0"/>
          </a:p>
        </p:txBody>
      </p:sp>
      <p:sp>
        <p:nvSpPr>
          <p:cNvPr id="3" name="TextBox 2"/>
          <p:cNvSpPr txBox="1"/>
          <p:nvPr/>
        </p:nvSpPr>
        <p:spPr>
          <a:xfrm>
            <a:off x="2952206" y="1783331"/>
            <a:ext cx="5734594" cy="923330"/>
          </a:xfrm>
          <a:prstGeom prst="rect">
            <a:avLst/>
          </a:prstGeom>
          <a:noFill/>
        </p:spPr>
        <p:txBody>
          <a:bodyPr wrap="square" rtlCol="0">
            <a:spAutoFit/>
          </a:bodyPr>
          <a:lstStyle/>
          <a:p>
            <a:r>
              <a:rPr lang="en-GB" dirty="0" smtClean="0"/>
              <a:t>Increase in use of e-cigarettes for quitting has been accompanied by a small reduction in use of other aids except behavioural support which has been static</a:t>
            </a:r>
            <a:endParaRPr lang="en-GB" dirty="0"/>
          </a:p>
        </p:txBody>
      </p:sp>
    </p:spTree>
    <p:extLst>
      <p:ext uri="{BB962C8B-B14F-4D97-AF65-F5344CB8AC3E}">
        <p14:creationId xmlns:p14="http://schemas.microsoft.com/office/powerpoint/2010/main" val="221273444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Aids used in most recent quit attempt</a:t>
            </a:r>
            <a:endParaRPr lang="en-GB" dirty="0"/>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168357491"/>
              </p:ext>
            </p:extLst>
          </p:nvPr>
        </p:nvGraphicFramePr>
        <p:xfrm>
          <a:off x="368187" y="1507693"/>
          <a:ext cx="4181302" cy="4505181"/>
        </p:xfrm>
        <a:graphic>
          <a:graphicData uri="http://schemas.openxmlformats.org/drawingml/2006/chart">
            <c:chart xmlns:c="http://schemas.openxmlformats.org/drawingml/2006/chart" xmlns:r="http://schemas.openxmlformats.org/officeDocument/2006/relationships" r:id="rId3"/>
          </a:graphicData>
        </a:graphic>
      </p:graphicFrame>
      <p:sp>
        <p:nvSpPr>
          <p:cNvPr id="4" name="Slide Number Placeholder 3"/>
          <p:cNvSpPr>
            <a:spLocks noGrp="1"/>
          </p:cNvSpPr>
          <p:nvPr>
            <p:ph type="sldNum" sz="quarter" idx="12"/>
          </p:nvPr>
        </p:nvSpPr>
        <p:spPr/>
        <p:txBody>
          <a:bodyPr/>
          <a:lstStyle/>
          <a:p>
            <a:pPr>
              <a:defRPr/>
            </a:pPr>
            <a:fld id="{4F71BB2F-DCE3-4150-80BC-7C4731D30D3F}" type="slidenum">
              <a:rPr lang="en-US" smtClean="0"/>
              <a:pPr>
                <a:defRPr/>
              </a:pPr>
              <a:t>35</a:t>
            </a:fld>
            <a:endParaRPr lang="en-US"/>
          </a:p>
        </p:txBody>
      </p:sp>
      <p:sp>
        <p:nvSpPr>
          <p:cNvPr id="9" name="Rounded Rectangle 8"/>
          <p:cNvSpPr/>
          <p:nvPr/>
        </p:nvSpPr>
        <p:spPr>
          <a:xfrm>
            <a:off x="4838433" y="1660056"/>
            <a:ext cx="3683726" cy="2412274"/>
          </a:xfrm>
          <a:prstGeom prst="roundRect">
            <a:avLst/>
          </a:prstGeom>
          <a:solidFill>
            <a:schemeClr val="bg1"/>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dirty="0" smtClean="0">
                <a:solidFill>
                  <a:schemeClr val="tx1"/>
                </a:solidFill>
              </a:rPr>
              <a:t>The use of either e-cigs or prescription medication has increased while use of NRT-OTC or nothing has decreased and NHS support has remained static</a:t>
            </a:r>
            <a:endParaRPr lang="en-GB" dirty="0">
              <a:solidFill>
                <a:schemeClr val="tx1"/>
              </a:solidFill>
            </a:endParaRPr>
          </a:p>
        </p:txBody>
      </p:sp>
      <p:sp>
        <p:nvSpPr>
          <p:cNvPr id="6" name="TextBox 5"/>
          <p:cNvSpPr txBox="1"/>
          <p:nvPr/>
        </p:nvSpPr>
        <p:spPr>
          <a:xfrm>
            <a:off x="457200" y="6078399"/>
            <a:ext cx="7964040" cy="276999"/>
          </a:xfrm>
          <a:prstGeom prst="rect">
            <a:avLst/>
          </a:prstGeom>
          <a:noFill/>
        </p:spPr>
        <p:txBody>
          <a:bodyPr wrap="none" rtlCol="0">
            <a:spAutoFit/>
          </a:bodyPr>
          <a:lstStyle/>
          <a:p>
            <a:r>
              <a:rPr lang="en-GB" sz="1200" dirty="0" smtClean="0"/>
              <a:t>N=9438 adults who smoke and tried to stop or who stopped in the past year; 2009 is Jul to Dec, 2014 is Jan to Sept</a:t>
            </a:r>
          </a:p>
        </p:txBody>
      </p:sp>
      <p:sp>
        <p:nvSpPr>
          <p:cNvPr id="10" name="TextBox 2"/>
          <p:cNvSpPr txBox="1"/>
          <p:nvPr/>
        </p:nvSpPr>
        <p:spPr>
          <a:xfrm>
            <a:off x="4911320" y="4329833"/>
            <a:ext cx="3496543" cy="1200329"/>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base">
              <a:spcBef>
                <a:spcPct val="0"/>
              </a:spcBef>
              <a:spcAft>
                <a:spcPct val="0"/>
              </a:spcAft>
            </a:pPr>
            <a:r>
              <a:rPr lang="en-GB" dirty="0" err="1" smtClean="0">
                <a:solidFill>
                  <a:srgbClr val="000000"/>
                </a:solidFill>
              </a:rPr>
              <a:t>Approx</a:t>
            </a:r>
            <a:r>
              <a:rPr lang="en-GB" dirty="0" smtClean="0">
                <a:solidFill>
                  <a:srgbClr val="000000"/>
                </a:solidFill>
              </a:rPr>
              <a:t> odds of success relative to nothing and NRT-OTC:</a:t>
            </a:r>
          </a:p>
          <a:p>
            <a:pPr fontAlgn="base">
              <a:spcBef>
                <a:spcPct val="0"/>
              </a:spcBef>
              <a:spcAft>
                <a:spcPct val="0"/>
              </a:spcAft>
            </a:pPr>
            <a:r>
              <a:rPr lang="en-GB" dirty="0">
                <a:solidFill>
                  <a:srgbClr val="000000"/>
                </a:solidFill>
              </a:rPr>
              <a:t>	</a:t>
            </a:r>
            <a:r>
              <a:rPr lang="en-GB" dirty="0" smtClean="0">
                <a:solidFill>
                  <a:srgbClr val="000000"/>
                </a:solidFill>
              </a:rPr>
              <a:t>1.5</a:t>
            </a:r>
          </a:p>
          <a:p>
            <a:pPr fontAlgn="base">
              <a:spcBef>
                <a:spcPct val="0"/>
              </a:spcBef>
              <a:spcAft>
                <a:spcPct val="0"/>
              </a:spcAft>
            </a:pPr>
            <a:r>
              <a:rPr lang="en-GB" dirty="0">
                <a:solidFill>
                  <a:srgbClr val="000000"/>
                </a:solidFill>
              </a:rPr>
              <a:t>	</a:t>
            </a:r>
            <a:r>
              <a:rPr lang="en-GB" dirty="0" smtClean="0">
                <a:solidFill>
                  <a:srgbClr val="000000"/>
                </a:solidFill>
              </a:rPr>
              <a:t>3.0</a:t>
            </a:r>
            <a:endParaRPr lang="en-GB" dirty="0">
              <a:solidFill>
                <a:srgbClr val="000000"/>
              </a:solidFill>
            </a:endParaRPr>
          </a:p>
        </p:txBody>
      </p:sp>
      <p:sp>
        <p:nvSpPr>
          <p:cNvPr id="11" name="Rectangle 10"/>
          <p:cNvSpPr/>
          <p:nvPr/>
        </p:nvSpPr>
        <p:spPr>
          <a:xfrm>
            <a:off x="5396021" y="4929997"/>
            <a:ext cx="211756" cy="227608"/>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fontAlgn="base">
              <a:spcBef>
                <a:spcPct val="0"/>
              </a:spcBef>
              <a:spcAft>
                <a:spcPct val="0"/>
              </a:spcAft>
            </a:pPr>
            <a:endParaRPr lang="en-GB">
              <a:solidFill>
                <a:srgbClr val="FFFFFF"/>
              </a:solidFill>
            </a:endParaRPr>
          </a:p>
        </p:txBody>
      </p:sp>
      <p:sp>
        <p:nvSpPr>
          <p:cNvPr id="12" name="Rectangle 11"/>
          <p:cNvSpPr/>
          <p:nvPr/>
        </p:nvSpPr>
        <p:spPr>
          <a:xfrm>
            <a:off x="5396021" y="5205921"/>
            <a:ext cx="211756" cy="227608"/>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fontAlgn="base">
              <a:spcBef>
                <a:spcPct val="0"/>
              </a:spcBef>
              <a:spcAft>
                <a:spcPct val="0"/>
              </a:spcAft>
            </a:pPr>
            <a:endParaRPr lang="en-GB">
              <a:solidFill>
                <a:srgbClr val="FFFFFF"/>
              </a:solidFill>
            </a:endParaRPr>
          </a:p>
        </p:txBody>
      </p:sp>
    </p:spTree>
    <p:extLst>
      <p:ext uri="{BB962C8B-B14F-4D97-AF65-F5344CB8AC3E}">
        <p14:creationId xmlns:p14="http://schemas.microsoft.com/office/powerpoint/2010/main" val="102843676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Cigarette smoking prevalence</a:t>
            </a:r>
            <a:endParaRPr lang="en-GB" dirty="0"/>
          </a:p>
        </p:txBody>
      </p:sp>
      <p:graphicFrame>
        <p:nvGraphicFramePr>
          <p:cNvPr id="5" name="Content Placeholder 4"/>
          <p:cNvGraphicFramePr>
            <a:graphicFrameLocks noGrp="1"/>
          </p:cNvGraphicFramePr>
          <p:nvPr>
            <p:ph idx="1"/>
            <p:extLst/>
          </p:nvPr>
        </p:nvGraphicFramePr>
        <p:xfrm>
          <a:off x="323557" y="1600200"/>
          <a:ext cx="8370277" cy="4264237"/>
        </p:xfrm>
        <a:graphic>
          <a:graphicData uri="http://schemas.openxmlformats.org/drawingml/2006/chart">
            <c:chart xmlns:c="http://schemas.openxmlformats.org/drawingml/2006/chart" xmlns:r="http://schemas.openxmlformats.org/officeDocument/2006/relationships" r:id="rId3"/>
          </a:graphicData>
        </a:graphic>
      </p:graphicFrame>
      <p:sp>
        <p:nvSpPr>
          <p:cNvPr id="4" name="Slide Number Placeholder 3"/>
          <p:cNvSpPr>
            <a:spLocks noGrp="1"/>
          </p:cNvSpPr>
          <p:nvPr>
            <p:ph type="sldNum" sz="quarter" idx="12"/>
          </p:nvPr>
        </p:nvSpPr>
        <p:spPr/>
        <p:txBody>
          <a:bodyPr/>
          <a:lstStyle/>
          <a:p>
            <a:pPr>
              <a:defRPr/>
            </a:pPr>
            <a:fld id="{66BA402D-9306-454E-B7F0-16FB89A6D0BB}" type="slidenum">
              <a:rPr lang="en-US" smtClean="0"/>
              <a:pPr>
                <a:defRPr/>
              </a:pPr>
              <a:t>36</a:t>
            </a:fld>
            <a:endParaRPr lang="en-US"/>
          </a:p>
        </p:txBody>
      </p:sp>
      <p:sp>
        <p:nvSpPr>
          <p:cNvPr id="6" name="Rounded Rectangle 5"/>
          <p:cNvSpPr/>
          <p:nvPr/>
        </p:nvSpPr>
        <p:spPr>
          <a:xfrm>
            <a:off x="729205" y="6238754"/>
            <a:ext cx="7523544" cy="451413"/>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r>
              <a:rPr lang="en-GB" sz="1600" dirty="0" smtClean="0"/>
              <a:t>Graph shows prevalence estimate and upper and lower 95% confidence intervals</a:t>
            </a:r>
            <a:endParaRPr lang="en-GB" sz="1600" dirty="0"/>
          </a:p>
        </p:txBody>
      </p:sp>
      <p:sp>
        <p:nvSpPr>
          <p:cNvPr id="3" name="TextBox 2"/>
          <p:cNvSpPr txBox="1"/>
          <p:nvPr/>
        </p:nvSpPr>
        <p:spPr>
          <a:xfrm>
            <a:off x="729205" y="5864437"/>
            <a:ext cx="1585562" cy="338554"/>
          </a:xfrm>
          <a:prstGeom prst="rect">
            <a:avLst/>
          </a:prstGeom>
          <a:noFill/>
        </p:spPr>
        <p:txBody>
          <a:bodyPr wrap="none" rtlCol="0">
            <a:spAutoFit/>
          </a:bodyPr>
          <a:lstStyle/>
          <a:p>
            <a:r>
              <a:rPr lang="en-GB" sz="1600" dirty="0" smtClean="0"/>
              <a:t>Base: All adults</a:t>
            </a:r>
            <a:endParaRPr lang="en-GB" sz="1600" dirty="0"/>
          </a:p>
        </p:txBody>
      </p:sp>
      <p:sp>
        <p:nvSpPr>
          <p:cNvPr id="8" name="TextBox 7"/>
          <p:cNvSpPr txBox="1"/>
          <p:nvPr/>
        </p:nvSpPr>
        <p:spPr>
          <a:xfrm>
            <a:off x="3971695" y="1671889"/>
            <a:ext cx="4281054" cy="646331"/>
          </a:xfrm>
          <a:prstGeom prst="rect">
            <a:avLst/>
          </a:prstGeom>
          <a:noFill/>
        </p:spPr>
        <p:txBody>
          <a:bodyPr wrap="square" rtlCol="0">
            <a:spAutoFit/>
          </a:bodyPr>
          <a:lstStyle/>
          <a:p>
            <a:r>
              <a:rPr lang="en-GB" dirty="0" smtClean="0"/>
              <a:t>Cigarette smoking prevalence continues to decline</a:t>
            </a:r>
            <a:endParaRPr lang="en-GB" dirty="0"/>
          </a:p>
        </p:txBody>
      </p:sp>
    </p:spTree>
    <p:extLst>
      <p:ext uri="{BB962C8B-B14F-4D97-AF65-F5344CB8AC3E}">
        <p14:creationId xmlns:p14="http://schemas.microsoft.com/office/powerpoint/2010/main" val="233261928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Tried to stop smoking in past year</a:t>
            </a:r>
            <a:endParaRPr lang="en-GB" dirty="0"/>
          </a:p>
        </p:txBody>
      </p:sp>
      <p:graphicFrame>
        <p:nvGraphicFramePr>
          <p:cNvPr id="5" name="Content Placeholder 4"/>
          <p:cNvGraphicFramePr>
            <a:graphicFrameLocks noGrp="1"/>
          </p:cNvGraphicFramePr>
          <p:nvPr>
            <p:ph idx="1"/>
            <p:extLst/>
          </p:nvPr>
        </p:nvGraphicFramePr>
        <p:xfrm>
          <a:off x="337625" y="1600201"/>
          <a:ext cx="8328073" cy="4264236"/>
        </p:xfrm>
        <a:graphic>
          <a:graphicData uri="http://schemas.openxmlformats.org/drawingml/2006/chart">
            <c:chart xmlns:c="http://schemas.openxmlformats.org/drawingml/2006/chart" xmlns:r="http://schemas.openxmlformats.org/officeDocument/2006/relationships" r:id="rId3"/>
          </a:graphicData>
        </a:graphic>
      </p:graphicFrame>
      <p:sp>
        <p:nvSpPr>
          <p:cNvPr id="4" name="Slide Number Placeholder 3"/>
          <p:cNvSpPr>
            <a:spLocks noGrp="1"/>
          </p:cNvSpPr>
          <p:nvPr>
            <p:ph type="sldNum" sz="quarter" idx="12"/>
          </p:nvPr>
        </p:nvSpPr>
        <p:spPr/>
        <p:txBody>
          <a:bodyPr/>
          <a:lstStyle/>
          <a:p>
            <a:pPr>
              <a:defRPr/>
            </a:pPr>
            <a:fld id="{66BA402D-9306-454E-B7F0-16FB89A6D0BB}" type="slidenum">
              <a:rPr lang="en-US" smtClean="0"/>
              <a:pPr>
                <a:defRPr/>
              </a:pPr>
              <a:t>37</a:t>
            </a:fld>
            <a:endParaRPr lang="en-US"/>
          </a:p>
        </p:txBody>
      </p:sp>
      <p:sp>
        <p:nvSpPr>
          <p:cNvPr id="6" name="Rounded Rectangle 5"/>
          <p:cNvSpPr/>
          <p:nvPr/>
        </p:nvSpPr>
        <p:spPr>
          <a:xfrm>
            <a:off x="729205" y="6238754"/>
            <a:ext cx="7523544" cy="451413"/>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r>
              <a:rPr lang="en-GB" sz="1600" dirty="0" smtClean="0"/>
              <a:t>Graph shows prevalence estimate and upper and lower 95% confidence intervals</a:t>
            </a:r>
            <a:endParaRPr lang="en-GB" sz="1600" dirty="0"/>
          </a:p>
        </p:txBody>
      </p:sp>
      <p:sp>
        <p:nvSpPr>
          <p:cNvPr id="7" name="TextBox 6"/>
          <p:cNvSpPr txBox="1"/>
          <p:nvPr/>
        </p:nvSpPr>
        <p:spPr>
          <a:xfrm>
            <a:off x="729205" y="5864437"/>
            <a:ext cx="3994876" cy="338554"/>
          </a:xfrm>
          <a:prstGeom prst="rect">
            <a:avLst/>
          </a:prstGeom>
          <a:noFill/>
        </p:spPr>
        <p:txBody>
          <a:bodyPr wrap="none" rtlCol="0">
            <a:spAutoFit/>
          </a:bodyPr>
          <a:lstStyle/>
          <a:p>
            <a:r>
              <a:rPr lang="en-GB" sz="1600" dirty="0" smtClean="0"/>
              <a:t>Base: Adults who smoked in the past year</a:t>
            </a:r>
            <a:endParaRPr lang="en-GB" sz="1600" dirty="0"/>
          </a:p>
        </p:txBody>
      </p:sp>
      <p:sp>
        <p:nvSpPr>
          <p:cNvPr id="9" name="TextBox 8"/>
          <p:cNvSpPr txBox="1"/>
          <p:nvPr/>
        </p:nvSpPr>
        <p:spPr>
          <a:xfrm>
            <a:off x="4208317" y="3190010"/>
            <a:ext cx="4145973" cy="1200329"/>
          </a:xfrm>
          <a:prstGeom prst="rect">
            <a:avLst/>
          </a:prstGeom>
          <a:noFill/>
        </p:spPr>
        <p:txBody>
          <a:bodyPr wrap="square" rtlCol="0">
            <a:spAutoFit/>
          </a:bodyPr>
          <a:lstStyle/>
          <a:p>
            <a:r>
              <a:rPr lang="en-GB" dirty="0" smtClean="0"/>
              <a:t>The rate at which smokers have tried to stop in the past year has remained relatively stable (excluding the year of smoke-free legislation)</a:t>
            </a:r>
            <a:endParaRPr lang="en-GB" dirty="0"/>
          </a:p>
        </p:txBody>
      </p:sp>
    </p:spTree>
    <p:extLst>
      <p:ext uri="{BB962C8B-B14F-4D97-AF65-F5344CB8AC3E}">
        <p14:creationId xmlns:p14="http://schemas.microsoft.com/office/powerpoint/2010/main" val="182946098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Success rate for stopping in those who tried</a:t>
            </a:r>
            <a:endParaRPr lang="en-GB" dirty="0"/>
          </a:p>
        </p:txBody>
      </p:sp>
      <p:graphicFrame>
        <p:nvGraphicFramePr>
          <p:cNvPr id="5" name="Content Placeholder 4"/>
          <p:cNvGraphicFramePr>
            <a:graphicFrameLocks noGrp="1"/>
          </p:cNvGraphicFramePr>
          <p:nvPr>
            <p:ph idx="1"/>
            <p:extLst/>
          </p:nvPr>
        </p:nvGraphicFramePr>
        <p:xfrm>
          <a:off x="457200" y="1600200"/>
          <a:ext cx="8321040" cy="4264237"/>
        </p:xfrm>
        <a:graphic>
          <a:graphicData uri="http://schemas.openxmlformats.org/drawingml/2006/chart">
            <c:chart xmlns:c="http://schemas.openxmlformats.org/drawingml/2006/chart" xmlns:r="http://schemas.openxmlformats.org/officeDocument/2006/relationships" r:id="rId3"/>
          </a:graphicData>
        </a:graphic>
      </p:graphicFrame>
      <p:sp>
        <p:nvSpPr>
          <p:cNvPr id="4" name="Slide Number Placeholder 3"/>
          <p:cNvSpPr>
            <a:spLocks noGrp="1"/>
          </p:cNvSpPr>
          <p:nvPr>
            <p:ph type="sldNum" sz="quarter" idx="12"/>
          </p:nvPr>
        </p:nvSpPr>
        <p:spPr/>
        <p:txBody>
          <a:bodyPr/>
          <a:lstStyle/>
          <a:p>
            <a:pPr>
              <a:defRPr/>
            </a:pPr>
            <a:fld id="{66BA402D-9306-454E-B7F0-16FB89A6D0BB}" type="slidenum">
              <a:rPr lang="en-US" smtClean="0"/>
              <a:pPr>
                <a:defRPr/>
              </a:pPr>
              <a:t>38</a:t>
            </a:fld>
            <a:endParaRPr lang="en-US"/>
          </a:p>
        </p:txBody>
      </p:sp>
      <p:sp>
        <p:nvSpPr>
          <p:cNvPr id="6" name="Rounded Rectangle 5"/>
          <p:cNvSpPr/>
          <p:nvPr/>
        </p:nvSpPr>
        <p:spPr>
          <a:xfrm>
            <a:off x="729205" y="6238754"/>
            <a:ext cx="7523544" cy="451413"/>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r>
              <a:rPr lang="en-GB" sz="1600" dirty="0" smtClean="0"/>
              <a:t>Graph shows prevalence estimate and upper and lower 95% confidence intervals</a:t>
            </a:r>
            <a:endParaRPr lang="en-GB" sz="1600" dirty="0"/>
          </a:p>
        </p:txBody>
      </p:sp>
      <p:sp>
        <p:nvSpPr>
          <p:cNvPr id="7" name="TextBox 6"/>
          <p:cNvSpPr txBox="1"/>
          <p:nvPr/>
        </p:nvSpPr>
        <p:spPr>
          <a:xfrm>
            <a:off x="729205" y="5864437"/>
            <a:ext cx="4557658" cy="338554"/>
          </a:xfrm>
          <a:prstGeom prst="rect">
            <a:avLst/>
          </a:prstGeom>
          <a:noFill/>
        </p:spPr>
        <p:txBody>
          <a:bodyPr wrap="none" rtlCol="0">
            <a:spAutoFit/>
          </a:bodyPr>
          <a:lstStyle/>
          <a:p>
            <a:r>
              <a:rPr lang="en-GB" sz="1600" dirty="0" smtClean="0"/>
              <a:t>Base: Smokers who tried to stop n the past year</a:t>
            </a:r>
            <a:endParaRPr lang="en-GB" sz="1600" dirty="0"/>
          </a:p>
        </p:txBody>
      </p:sp>
      <p:sp>
        <p:nvSpPr>
          <p:cNvPr id="8" name="TextBox 7"/>
          <p:cNvSpPr txBox="1"/>
          <p:nvPr/>
        </p:nvSpPr>
        <p:spPr>
          <a:xfrm>
            <a:off x="4987635" y="3917374"/>
            <a:ext cx="3574473" cy="923330"/>
          </a:xfrm>
          <a:prstGeom prst="rect">
            <a:avLst/>
          </a:prstGeom>
          <a:noFill/>
        </p:spPr>
        <p:txBody>
          <a:bodyPr wrap="square" rtlCol="0">
            <a:spAutoFit/>
          </a:bodyPr>
          <a:lstStyle/>
          <a:p>
            <a:r>
              <a:rPr lang="en-GB" dirty="0" smtClean="0"/>
              <a:t>The success rate in those who have tried to stop smoking is the highest for at least 7 years</a:t>
            </a:r>
            <a:endParaRPr lang="en-GB" dirty="0"/>
          </a:p>
        </p:txBody>
      </p:sp>
    </p:spTree>
    <p:extLst>
      <p:ext uri="{BB962C8B-B14F-4D97-AF65-F5344CB8AC3E}">
        <p14:creationId xmlns:p14="http://schemas.microsoft.com/office/powerpoint/2010/main" val="240255816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Conclusions</a:t>
            </a:r>
            <a:endParaRPr lang="en-GB" dirty="0"/>
          </a:p>
        </p:txBody>
      </p:sp>
      <p:sp>
        <p:nvSpPr>
          <p:cNvPr id="3" name="Content Placeholder 2"/>
          <p:cNvSpPr>
            <a:spLocks noGrp="1"/>
          </p:cNvSpPr>
          <p:nvPr>
            <p:ph idx="1"/>
          </p:nvPr>
        </p:nvSpPr>
        <p:spPr>
          <a:xfrm>
            <a:off x="457200" y="1600200"/>
            <a:ext cx="8229600" cy="5257800"/>
          </a:xfrm>
        </p:spPr>
        <p:txBody>
          <a:bodyPr/>
          <a:lstStyle/>
          <a:p>
            <a:r>
              <a:rPr lang="en-GB" sz="2000" dirty="0" smtClean="0">
                <a:solidFill>
                  <a:schemeClr val="tx1"/>
                </a:solidFill>
              </a:rPr>
              <a:t>In </a:t>
            </a:r>
            <a:r>
              <a:rPr lang="en-GB" sz="2000" dirty="0">
                <a:solidFill>
                  <a:schemeClr val="tx1"/>
                </a:solidFill>
              </a:rPr>
              <a:t>England, prevalence of e-cigarette use has remained stable for the past year at around 20% of smokers and recent ex-smokers, with very low rates in never smokers and long-term ex-smokers</a:t>
            </a:r>
          </a:p>
          <a:p>
            <a:r>
              <a:rPr lang="en-GB" sz="2000" dirty="0" smtClean="0">
                <a:solidFill>
                  <a:schemeClr val="tx1"/>
                </a:solidFill>
              </a:rPr>
              <a:t>There has been a substantial increase in the use of e-cigarettes as an aid to cessation which has coincided with a decline in use of less effective methods (NRT-OTC or nothing)</a:t>
            </a:r>
            <a:endParaRPr lang="en-GB" sz="2000" dirty="0">
              <a:solidFill>
                <a:schemeClr val="tx1"/>
              </a:solidFill>
            </a:endParaRPr>
          </a:p>
          <a:p>
            <a:r>
              <a:rPr lang="en-GB" sz="2000" dirty="0">
                <a:solidFill>
                  <a:schemeClr val="tx1"/>
                </a:solidFill>
              </a:rPr>
              <a:t>Smoking cessation rates have increased over the time period when e-cigarette use has increased</a:t>
            </a:r>
          </a:p>
          <a:p>
            <a:r>
              <a:rPr lang="en-GB" sz="2000" dirty="0">
                <a:solidFill>
                  <a:schemeClr val="tx1"/>
                </a:solidFill>
              </a:rPr>
              <a:t>Smoking prevalence is continuing to </a:t>
            </a:r>
            <a:r>
              <a:rPr lang="en-GB" sz="2000" dirty="0" smtClean="0">
                <a:solidFill>
                  <a:schemeClr val="tx1"/>
                </a:solidFill>
              </a:rPr>
              <a:t>fall</a:t>
            </a:r>
          </a:p>
          <a:p>
            <a:r>
              <a:rPr lang="en-GB" sz="2000" dirty="0" smtClean="0">
                <a:solidFill>
                  <a:schemeClr val="tx1"/>
                </a:solidFill>
              </a:rPr>
              <a:t>Population trends conflict </a:t>
            </a:r>
            <a:r>
              <a:rPr lang="en-GB" sz="2000" dirty="0">
                <a:solidFill>
                  <a:schemeClr val="tx1"/>
                </a:solidFill>
              </a:rPr>
              <a:t>with the view that </a:t>
            </a:r>
            <a:r>
              <a:rPr lang="en-GB" sz="2000" dirty="0" smtClean="0">
                <a:solidFill>
                  <a:schemeClr val="tx1"/>
                </a:solidFill>
              </a:rPr>
              <a:t>e-cigarettes </a:t>
            </a:r>
            <a:r>
              <a:rPr lang="en-GB" sz="2000" dirty="0">
                <a:solidFill>
                  <a:schemeClr val="tx1"/>
                </a:solidFill>
              </a:rPr>
              <a:t>are undermining tobacco </a:t>
            </a:r>
            <a:r>
              <a:rPr lang="en-GB" sz="2000" dirty="0" smtClean="0">
                <a:solidFill>
                  <a:schemeClr val="tx1"/>
                </a:solidFill>
              </a:rPr>
              <a:t>control and instead provide reason to be cautiously optimistic about the impact of e-cigarettes in England</a:t>
            </a:r>
            <a:endParaRPr lang="en-GB" sz="2000" dirty="0">
              <a:solidFill>
                <a:schemeClr val="tx1"/>
              </a:solidFill>
            </a:endParaRPr>
          </a:p>
          <a:p>
            <a:r>
              <a:rPr lang="en-GB" sz="2000" dirty="0" smtClean="0">
                <a:solidFill>
                  <a:schemeClr val="tx1"/>
                </a:solidFill>
              </a:rPr>
              <a:t>…but need to monitor closely!</a:t>
            </a:r>
          </a:p>
        </p:txBody>
      </p:sp>
    </p:spTree>
    <p:extLst>
      <p:ext uri="{BB962C8B-B14F-4D97-AF65-F5344CB8AC3E}">
        <p14:creationId xmlns:p14="http://schemas.microsoft.com/office/powerpoint/2010/main" val="41211124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Outline</a:t>
            </a:r>
            <a:endParaRPr lang="en-GB" dirty="0"/>
          </a:p>
        </p:txBody>
      </p:sp>
      <p:sp>
        <p:nvSpPr>
          <p:cNvPr id="3" name="Content Placeholder 2"/>
          <p:cNvSpPr>
            <a:spLocks noGrp="1"/>
          </p:cNvSpPr>
          <p:nvPr>
            <p:ph idx="1"/>
          </p:nvPr>
        </p:nvSpPr>
        <p:spPr/>
        <p:txBody>
          <a:bodyPr/>
          <a:lstStyle/>
          <a:p>
            <a:pPr marL="571500" indent="-571500">
              <a:buFont typeface="+mj-lt"/>
              <a:buAutoNum type="romanUcPeriod"/>
            </a:pPr>
            <a:r>
              <a:rPr lang="en-GB" dirty="0">
                <a:solidFill>
                  <a:schemeClr val="tx1"/>
                </a:solidFill>
              </a:rPr>
              <a:t>Real-world effectiveness of e-cigarettes when used to aid smoking </a:t>
            </a:r>
            <a:r>
              <a:rPr lang="en-GB" dirty="0" smtClean="0">
                <a:solidFill>
                  <a:schemeClr val="tx1"/>
                </a:solidFill>
              </a:rPr>
              <a:t>cessation</a:t>
            </a:r>
          </a:p>
          <a:p>
            <a:pPr marL="571500" indent="-571500">
              <a:buFont typeface="+mj-lt"/>
              <a:buAutoNum type="romanUcPeriod"/>
            </a:pPr>
            <a:r>
              <a:rPr lang="en-GB" dirty="0" smtClean="0">
                <a:solidFill>
                  <a:schemeClr val="bg2">
                    <a:lumMod val="20000"/>
                    <a:lumOff val="80000"/>
                  </a:schemeClr>
                </a:solidFill>
              </a:rPr>
              <a:t>Trends in e-cigarette use and other tobacco control indicators in England</a:t>
            </a:r>
          </a:p>
          <a:p>
            <a:endParaRPr lang="en-GB" dirty="0"/>
          </a:p>
        </p:txBody>
      </p:sp>
      <p:sp>
        <p:nvSpPr>
          <p:cNvPr id="4" name="Slide Number Placeholder 3"/>
          <p:cNvSpPr>
            <a:spLocks noGrp="1"/>
          </p:cNvSpPr>
          <p:nvPr>
            <p:ph type="sldNum" sz="quarter" idx="12"/>
          </p:nvPr>
        </p:nvSpPr>
        <p:spPr/>
        <p:txBody>
          <a:bodyPr/>
          <a:lstStyle/>
          <a:p>
            <a:pPr>
              <a:defRPr/>
            </a:pPr>
            <a:fld id="{4F71BB2F-DCE3-4150-80BC-7C4731D30D3F}" type="slidenum">
              <a:rPr lang="en-US" smtClean="0"/>
              <a:pPr>
                <a:defRPr/>
              </a:pPr>
              <a:t>4</a:t>
            </a:fld>
            <a:endParaRPr lang="en-US"/>
          </a:p>
        </p:txBody>
      </p:sp>
    </p:spTree>
    <p:extLst>
      <p:ext uri="{BB962C8B-B14F-4D97-AF65-F5344CB8AC3E}">
        <p14:creationId xmlns:p14="http://schemas.microsoft.com/office/powerpoint/2010/main" val="138740341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GB" dirty="0" smtClean="0"/>
              <a:t>Acknowledgments</a:t>
            </a:r>
          </a:p>
        </p:txBody>
      </p:sp>
      <p:sp>
        <p:nvSpPr>
          <p:cNvPr id="14339" name="Rectangle 3"/>
          <p:cNvSpPr>
            <a:spLocks noGrp="1" noChangeArrowheads="1"/>
          </p:cNvSpPr>
          <p:nvPr>
            <p:ph idx="1"/>
          </p:nvPr>
        </p:nvSpPr>
        <p:spPr>
          <a:xfrm>
            <a:off x="330199" y="1484312"/>
            <a:ext cx="8348187" cy="5257055"/>
          </a:xfrm>
        </p:spPr>
        <p:txBody>
          <a:bodyPr/>
          <a:lstStyle/>
          <a:p>
            <a:r>
              <a:rPr lang="en-GB" dirty="0">
                <a:solidFill>
                  <a:schemeClr val="tx1"/>
                </a:solidFill>
              </a:rPr>
              <a:t>Society for the Study of </a:t>
            </a:r>
            <a:r>
              <a:rPr lang="en-GB" dirty="0" smtClean="0">
                <a:solidFill>
                  <a:schemeClr val="tx1"/>
                </a:solidFill>
              </a:rPr>
              <a:t>Addiction</a:t>
            </a:r>
          </a:p>
          <a:p>
            <a:pPr lvl="1"/>
            <a:r>
              <a:rPr lang="en-GB" dirty="0" smtClean="0">
                <a:solidFill>
                  <a:schemeClr val="tx1"/>
                </a:solidFill>
              </a:rPr>
              <a:t>JB </a:t>
            </a:r>
            <a:r>
              <a:rPr lang="en-GB" dirty="0">
                <a:solidFill>
                  <a:schemeClr val="tx1"/>
                </a:solidFill>
              </a:rPr>
              <a:t>is funded by a </a:t>
            </a:r>
            <a:r>
              <a:rPr lang="en-GB" dirty="0" smtClean="0">
                <a:solidFill>
                  <a:schemeClr val="tx1"/>
                </a:solidFill>
              </a:rPr>
              <a:t>SSA fellowship</a:t>
            </a:r>
          </a:p>
          <a:p>
            <a:r>
              <a:rPr lang="en-GB" dirty="0" smtClean="0">
                <a:solidFill>
                  <a:schemeClr val="tx1"/>
                </a:solidFill>
              </a:rPr>
              <a:t>Co-authors: Susan </a:t>
            </a:r>
            <a:r>
              <a:rPr lang="en-GB" dirty="0" err="1" smtClean="0">
                <a:solidFill>
                  <a:schemeClr val="tx1"/>
                </a:solidFill>
              </a:rPr>
              <a:t>Michie</a:t>
            </a:r>
            <a:r>
              <a:rPr lang="en-GB" dirty="0" smtClean="0">
                <a:solidFill>
                  <a:schemeClr val="tx1"/>
                </a:solidFill>
              </a:rPr>
              <a:t>, Emma Beard, Daniel </a:t>
            </a:r>
            <a:r>
              <a:rPr lang="en-GB" dirty="0" err="1" smtClean="0">
                <a:solidFill>
                  <a:schemeClr val="tx1"/>
                </a:solidFill>
              </a:rPr>
              <a:t>Kotz</a:t>
            </a:r>
            <a:r>
              <a:rPr lang="en-GB" dirty="0" smtClean="0">
                <a:solidFill>
                  <a:schemeClr val="tx1"/>
                </a:solidFill>
              </a:rPr>
              <a:t> &amp; Robert West</a:t>
            </a:r>
          </a:p>
          <a:p>
            <a:r>
              <a:rPr lang="en-GB" dirty="0" smtClean="0">
                <a:solidFill>
                  <a:schemeClr val="tx1"/>
                </a:solidFill>
              </a:rPr>
              <a:t>CRUK</a:t>
            </a:r>
            <a:r>
              <a:rPr lang="en-GB" dirty="0">
                <a:solidFill>
                  <a:schemeClr val="tx1"/>
                </a:solidFill>
              </a:rPr>
              <a:t>, </a:t>
            </a:r>
            <a:r>
              <a:rPr lang="en-GB" dirty="0" err="1" smtClean="0">
                <a:solidFill>
                  <a:schemeClr val="tx1"/>
                </a:solidFill>
              </a:rPr>
              <a:t>Dept</a:t>
            </a:r>
            <a:r>
              <a:rPr lang="en-GB" dirty="0" smtClean="0">
                <a:solidFill>
                  <a:schemeClr val="tx1"/>
                </a:solidFill>
              </a:rPr>
              <a:t> </a:t>
            </a:r>
            <a:r>
              <a:rPr lang="en-GB" dirty="0">
                <a:solidFill>
                  <a:schemeClr val="tx1"/>
                </a:solidFill>
              </a:rPr>
              <a:t>of Health, Pfizer, </a:t>
            </a:r>
            <a:r>
              <a:rPr lang="en-GB" dirty="0" smtClean="0">
                <a:solidFill>
                  <a:schemeClr val="tx1"/>
                </a:solidFill>
              </a:rPr>
              <a:t>GSK </a:t>
            </a:r>
            <a:r>
              <a:rPr lang="en-GB" dirty="0">
                <a:solidFill>
                  <a:schemeClr val="tx1"/>
                </a:solidFill>
              </a:rPr>
              <a:t>&amp; Johnson &amp; Johnson </a:t>
            </a:r>
            <a:r>
              <a:rPr lang="en-GB" dirty="0" smtClean="0">
                <a:solidFill>
                  <a:schemeClr val="tx1"/>
                </a:solidFill>
              </a:rPr>
              <a:t>have all </a:t>
            </a:r>
            <a:r>
              <a:rPr lang="en-GB" dirty="0">
                <a:solidFill>
                  <a:schemeClr val="tx1"/>
                </a:solidFill>
              </a:rPr>
              <a:t>supported data collection</a:t>
            </a:r>
          </a:p>
          <a:p>
            <a:r>
              <a:rPr lang="en-GB" dirty="0" smtClean="0">
                <a:solidFill>
                  <a:schemeClr val="tx1"/>
                </a:solidFill>
              </a:rPr>
              <a:t>Research </a:t>
            </a:r>
            <a:r>
              <a:rPr lang="en-GB" dirty="0">
                <a:solidFill>
                  <a:schemeClr val="tx1"/>
                </a:solidFill>
              </a:rPr>
              <a:t>team is part of the UK Centre for Tobacco and Alcohol </a:t>
            </a:r>
            <a:r>
              <a:rPr lang="en-GB" dirty="0" smtClean="0">
                <a:solidFill>
                  <a:schemeClr val="tx1"/>
                </a:solidFill>
              </a:rPr>
              <a:t>Studies</a:t>
            </a:r>
            <a:endParaRPr lang="en-GB" dirty="0">
              <a:solidFill>
                <a:schemeClr val="tx1"/>
              </a:solidFill>
            </a:endParaRPr>
          </a:p>
        </p:txBody>
      </p:sp>
    </p:spTree>
    <p:extLst>
      <p:ext uri="{BB962C8B-B14F-4D97-AF65-F5344CB8AC3E}">
        <p14:creationId xmlns:p14="http://schemas.microsoft.com/office/powerpoint/2010/main" val="43537134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Decrease in smoking prevalence</a:t>
            </a:r>
            <a:endParaRPr lang="en-GB" dirty="0"/>
          </a:p>
        </p:txBody>
      </p:sp>
      <p:graphicFrame>
        <p:nvGraphicFramePr>
          <p:cNvPr id="5" name="Content Placeholder 4"/>
          <p:cNvGraphicFramePr>
            <a:graphicFrameLocks noGrp="1"/>
          </p:cNvGraphicFramePr>
          <p:nvPr>
            <p:ph idx="1"/>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4" name="Slide Number Placeholder 3"/>
          <p:cNvSpPr>
            <a:spLocks noGrp="1"/>
          </p:cNvSpPr>
          <p:nvPr>
            <p:ph type="sldNum" sz="quarter" idx="12"/>
          </p:nvPr>
        </p:nvSpPr>
        <p:spPr/>
        <p:txBody>
          <a:bodyPr/>
          <a:lstStyle/>
          <a:p>
            <a:pPr>
              <a:defRPr/>
            </a:pPr>
            <a:fld id="{66BA402D-9306-454E-B7F0-16FB89A6D0BB}" type="slidenum">
              <a:rPr lang="en-US" smtClean="0"/>
              <a:pPr>
                <a:defRPr/>
              </a:pPr>
              <a:t>41</a:t>
            </a:fld>
            <a:endParaRPr lang="en-US"/>
          </a:p>
        </p:txBody>
      </p:sp>
      <p:sp>
        <p:nvSpPr>
          <p:cNvPr id="6" name="TextBox 5"/>
          <p:cNvSpPr txBox="1"/>
          <p:nvPr/>
        </p:nvSpPr>
        <p:spPr>
          <a:xfrm>
            <a:off x="1300705" y="6078015"/>
            <a:ext cx="1585562" cy="338554"/>
          </a:xfrm>
          <a:prstGeom prst="rect">
            <a:avLst/>
          </a:prstGeom>
          <a:noFill/>
        </p:spPr>
        <p:txBody>
          <a:bodyPr wrap="none" rtlCol="0">
            <a:spAutoFit/>
          </a:bodyPr>
          <a:lstStyle/>
          <a:p>
            <a:r>
              <a:rPr lang="en-GB" sz="1600" dirty="0" smtClean="0"/>
              <a:t>Base: All adults</a:t>
            </a:r>
            <a:endParaRPr lang="en-GB" sz="1600" dirty="0"/>
          </a:p>
        </p:txBody>
      </p:sp>
      <p:sp>
        <p:nvSpPr>
          <p:cNvPr id="8" name="TextBox 7"/>
          <p:cNvSpPr txBox="1"/>
          <p:nvPr/>
        </p:nvSpPr>
        <p:spPr>
          <a:xfrm>
            <a:off x="3512127" y="2826327"/>
            <a:ext cx="4634346" cy="646331"/>
          </a:xfrm>
          <a:prstGeom prst="rect">
            <a:avLst/>
          </a:prstGeom>
          <a:noFill/>
        </p:spPr>
        <p:txBody>
          <a:bodyPr wrap="square" rtlCol="0">
            <a:spAutoFit/>
          </a:bodyPr>
          <a:lstStyle/>
          <a:p>
            <a:r>
              <a:rPr lang="en-GB" dirty="0" smtClean="0"/>
              <a:t>The rate of decline in cigarette smoking prevalence has been relatively stable</a:t>
            </a:r>
            <a:endParaRPr lang="en-GB" dirty="0"/>
          </a:p>
        </p:txBody>
      </p:sp>
    </p:spTree>
    <p:extLst>
      <p:ext uri="{BB962C8B-B14F-4D97-AF65-F5344CB8AC3E}">
        <p14:creationId xmlns:p14="http://schemas.microsoft.com/office/powerpoint/2010/main" val="219755653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Stopped smoking in past 12 months</a:t>
            </a:r>
            <a:endParaRPr lang="en-GB" dirty="0"/>
          </a:p>
        </p:txBody>
      </p:sp>
      <p:graphicFrame>
        <p:nvGraphicFramePr>
          <p:cNvPr id="5" name="Content Placeholder 4"/>
          <p:cNvGraphicFramePr>
            <a:graphicFrameLocks noGrp="1"/>
          </p:cNvGraphicFramePr>
          <p:nvPr>
            <p:ph idx="1"/>
            <p:extLst/>
          </p:nvPr>
        </p:nvGraphicFramePr>
        <p:xfrm>
          <a:off x="457200" y="1600200"/>
          <a:ext cx="8250702" cy="4264237"/>
        </p:xfrm>
        <a:graphic>
          <a:graphicData uri="http://schemas.openxmlformats.org/drawingml/2006/chart">
            <c:chart xmlns:c="http://schemas.openxmlformats.org/drawingml/2006/chart" xmlns:r="http://schemas.openxmlformats.org/officeDocument/2006/relationships" r:id="rId3"/>
          </a:graphicData>
        </a:graphic>
      </p:graphicFrame>
      <p:sp>
        <p:nvSpPr>
          <p:cNvPr id="4" name="Slide Number Placeholder 3"/>
          <p:cNvSpPr>
            <a:spLocks noGrp="1"/>
          </p:cNvSpPr>
          <p:nvPr>
            <p:ph type="sldNum" sz="quarter" idx="12"/>
          </p:nvPr>
        </p:nvSpPr>
        <p:spPr/>
        <p:txBody>
          <a:bodyPr/>
          <a:lstStyle/>
          <a:p>
            <a:pPr>
              <a:defRPr/>
            </a:pPr>
            <a:fld id="{66BA402D-9306-454E-B7F0-16FB89A6D0BB}" type="slidenum">
              <a:rPr lang="en-US" smtClean="0"/>
              <a:pPr>
                <a:defRPr/>
              </a:pPr>
              <a:t>42</a:t>
            </a:fld>
            <a:endParaRPr lang="en-US"/>
          </a:p>
        </p:txBody>
      </p:sp>
      <p:sp>
        <p:nvSpPr>
          <p:cNvPr id="6" name="Rounded Rectangle 5"/>
          <p:cNvSpPr/>
          <p:nvPr/>
        </p:nvSpPr>
        <p:spPr>
          <a:xfrm>
            <a:off x="729205" y="6238754"/>
            <a:ext cx="7523544" cy="451413"/>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r>
              <a:rPr lang="en-GB" sz="1600" dirty="0" smtClean="0"/>
              <a:t>Graph shows prevalence estimate and upper and lower 95% confidence intervals</a:t>
            </a:r>
            <a:endParaRPr lang="en-GB" sz="1600" dirty="0"/>
          </a:p>
        </p:txBody>
      </p:sp>
      <p:sp>
        <p:nvSpPr>
          <p:cNvPr id="7" name="TextBox 6"/>
          <p:cNvSpPr txBox="1"/>
          <p:nvPr/>
        </p:nvSpPr>
        <p:spPr>
          <a:xfrm>
            <a:off x="729205" y="5864437"/>
            <a:ext cx="3994876" cy="338554"/>
          </a:xfrm>
          <a:prstGeom prst="rect">
            <a:avLst/>
          </a:prstGeom>
          <a:noFill/>
        </p:spPr>
        <p:txBody>
          <a:bodyPr wrap="none" rtlCol="0">
            <a:spAutoFit/>
          </a:bodyPr>
          <a:lstStyle/>
          <a:p>
            <a:r>
              <a:rPr lang="en-GB" sz="1600" dirty="0" smtClean="0"/>
              <a:t>Base: Adults who smoked in the past year</a:t>
            </a:r>
            <a:endParaRPr lang="en-GB" sz="1600" dirty="0"/>
          </a:p>
        </p:txBody>
      </p:sp>
      <p:sp>
        <p:nvSpPr>
          <p:cNvPr id="9" name="TextBox 8"/>
          <p:cNvSpPr txBox="1"/>
          <p:nvPr/>
        </p:nvSpPr>
        <p:spPr>
          <a:xfrm>
            <a:off x="4724081" y="4238443"/>
            <a:ext cx="3896591" cy="646331"/>
          </a:xfrm>
          <a:prstGeom prst="rect">
            <a:avLst/>
          </a:prstGeom>
          <a:noFill/>
        </p:spPr>
        <p:txBody>
          <a:bodyPr wrap="square" rtlCol="0">
            <a:spAutoFit/>
          </a:bodyPr>
          <a:lstStyle/>
          <a:p>
            <a:r>
              <a:rPr lang="en-GB" dirty="0" smtClean="0"/>
              <a:t>The smoking cessation rate in 2014 is higher at any time since 2007</a:t>
            </a:r>
            <a:endParaRPr lang="en-GB" dirty="0"/>
          </a:p>
        </p:txBody>
      </p:sp>
    </p:spTree>
    <p:extLst>
      <p:ext uri="{BB962C8B-B14F-4D97-AF65-F5344CB8AC3E}">
        <p14:creationId xmlns:p14="http://schemas.microsoft.com/office/powerpoint/2010/main" val="65092433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nicotine/cigarette market</a:t>
            </a:r>
            <a:endParaRPr lang="en-GB" dirty="0"/>
          </a:p>
        </p:txBody>
      </p:sp>
      <p:sp>
        <p:nvSpPr>
          <p:cNvPr id="4" name="Slide Number Placeholder 3"/>
          <p:cNvSpPr>
            <a:spLocks noGrp="1"/>
          </p:cNvSpPr>
          <p:nvPr>
            <p:ph type="sldNum" sz="quarter" idx="12"/>
          </p:nvPr>
        </p:nvSpPr>
        <p:spPr/>
        <p:txBody>
          <a:bodyPr/>
          <a:lstStyle/>
          <a:p>
            <a:pPr>
              <a:defRPr/>
            </a:pPr>
            <a:fld id="{4F71BB2F-DCE3-4150-80BC-7C4731D30D3F}" type="slidenum">
              <a:rPr lang="en-US" smtClean="0"/>
              <a:pPr>
                <a:defRPr/>
              </a:pPr>
              <a:t>43</a:t>
            </a:fld>
            <a:endParaRPr lang="en-US" dirty="0"/>
          </a:p>
        </p:txBody>
      </p:sp>
      <p:graphicFrame>
        <p:nvGraphicFramePr>
          <p:cNvPr id="6" name="Content Placeholder 5"/>
          <p:cNvGraphicFramePr>
            <a:graphicFrameLocks noGrp="1"/>
          </p:cNvGraphicFramePr>
          <p:nvPr>
            <p:ph idx="1"/>
            <p:extLst/>
          </p:nvPr>
        </p:nvGraphicFramePr>
        <p:xfrm>
          <a:off x="439615" y="1686411"/>
          <a:ext cx="8229600" cy="3642695"/>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592182" y="5750979"/>
            <a:ext cx="1625766" cy="338554"/>
          </a:xfrm>
          <a:prstGeom prst="rect">
            <a:avLst/>
          </a:prstGeom>
          <a:noFill/>
        </p:spPr>
        <p:txBody>
          <a:bodyPr wrap="none" rtlCol="0">
            <a:spAutoFit/>
          </a:bodyPr>
          <a:lstStyle/>
          <a:p>
            <a:r>
              <a:rPr lang="en-GB" sz="1600" dirty="0" smtClean="0"/>
              <a:t>N=63842 adults</a:t>
            </a:r>
            <a:endParaRPr lang="en-GB" sz="1600" dirty="0"/>
          </a:p>
        </p:txBody>
      </p:sp>
      <p:sp>
        <p:nvSpPr>
          <p:cNvPr id="3" name="TextBox 2"/>
          <p:cNvSpPr txBox="1"/>
          <p:nvPr/>
        </p:nvSpPr>
        <p:spPr>
          <a:xfrm>
            <a:off x="3717505" y="5512287"/>
            <a:ext cx="3950120" cy="584775"/>
          </a:xfrm>
          <a:prstGeom prst="rect">
            <a:avLst/>
          </a:prstGeom>
          <a:noFill/>
        </p:spPr>
        <p:txBody>
          <a:bodyPr wrap="none" rtlCol="0">
            <a:spAutoFit/>
          </a:bodyPr>
          <a:lstStyle/>
          <a:p>
            <a:r>
              <a:rPr lang="en-GB" sz="1600" dirty="0" smtClean="0"/>
              <a:t>Nicotine data only from last year smokers</a:t>
            </a:r>
          </a:p>
          <a:p>
            <a:r>
              <a:rPr lang="en-GB" sz="1600" dirty="0" smtClean="0"/>
              <a:t>nondaily nicotine: &lt;1 </a:t>
            </a:r>
            <a:r>
              <a:rPr lang="en-GB" sz="1600" dirty="0" err="1" smtClean="0"/>
              <a:t>pw</a:t>
            </a:r>
            <a:r>
              <a:rPr lang="en-GB" sz="1600" dirty="0" smtClean="0"/>
              <a:t>=0.1, 1+ </a:t>
            </a:r>
            <a:r>
              <a:rPr lang="en-GB" sz="1600" dirty="0" err="1" smtClean="0"/>
              <a:t>pw</a:t>
            </a:r>
            <a:r>
              <a:rPr lang="en-GB" sz="1600" dirty="0" smtClean="0"/>
              <a:t>=0.5</a:t>
            </a:r>
            <a:endParaRPr lang="en-GB" sz="1600" dirty="0"/>
          </a:p>
        </p:txBody>
      </p:sp>
      <p:sp>
        <p:nvSpPr>
          <p:cNvPr id="7" name="TextBox 6"/>
          <p:cNvSpPr txBox="1"/>
          <p:nvPr/>
        </p:nvSpPr>
        <p:spPr>
          <a:xfrm>
            <a:off x="5064035" y="1466375"/>
            <a:ext cx="3622765" cy="646331"/>
          </a:xfrm>
          <a:prstGeom prst="rect">
            <a:avLst/>
          </a:prstGeom>
          <a:noFill/>
        </p:spPr>
        <p:txBody>
          <a:bodyPr wrap="square" rtlCol="0">
            <a:spAutoFit/>
          </a:bodyPr>
          <a:lstStyle/>
          <a:p>
            <a:r>
              <a:rPr lang="en-GB" dirty="0" smtClean="0"/>
              <a:t>The cigarette and nicotine market are both declining</a:t>
            </a:r>
            <a:endParaRPr lang="en-GB" dirty="0"/>
          </a:p>
        </p:txBody>
      </p:sp>
    </p:spTree>
    <p:extLst>
      <p:ext uri="{BB962C8B-B14F-4D97-AF65-F5344CB8AC3E}">
        <p14:creationId xmlns:p14="http://schemas.microsoft.com/office/powerpoint/2010/main" val="36886289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E-cigarettes and smoking cessation</a:t>
            </a:r>
            <a:endParaRPr lang="en-GB" dirty="0"/>
          </a:p>
        </p:txBody>
      </p:sp>
      <p:sp>
        <p:nvSpPr>
          <p:cNvPr id="3" name="Content Placeholder 2"/>
          <p:cNvSpPr>
            <a:spLocks noGrp="1"/>
          </p:cNvSpPr>
          <p:nvPr>
            <p:ph idx="1"/>
          </p:nvPr>
        </p:nvSpPr>
        <p:spPr>
          <a:xfrm>
            <a:off x="457200" y="1551216"/>
            <a:ext cx="8229600" cy="5075052"/>
          </a:xfrm>
        </p:spPr>
        <p:txBody>
          <a:bodyPr/>
          <a:lstStyle/>
          <a:p>
            <a:r>
              <a:rPr lang="en-GB" dirty="0">
                <a:solidFill>
                  <a:schemeClr val="tx1"/>
                </a:solidFill>
              </a:rPr>
              <a:t>E-cigarettes have rapidly become </a:t>
            </a:r>
            <a:r>
              <a:rPr lang="en-GB" dirty="0" smtClean="0">
                <a:solidFill>
                  <a:schemeClr val="tx1"/>
                </a:solidFill>
              </a:rPr>
              <a:t>popular</a:t>
            </a:r>
          </a:p>
          <a:p>
            <a:pPr lvl="1"/>
            <a:r>
              <a:rPr lang="en-GB" dirty="0" smtClean="0">
                <a:solidFill>
                  <a:schemeClr val="bg2"/>
                </a:solidFill>
              </a:rPr>
              <a:t>10% of US smokers in 2013 (King et al 2014) &amp; 20</a:t>
            </a:r>
            <a:r>
              <a:rPr lang="en-GB" dirty="0">
                <a:solidFill>
                  <a:schemeClr val="bg2"/>
                </a:solidFill>
              </a:rPr>
              <a:t>% </a:t>
            </a:r>
            <a:r>
              <a:rPr lang="en-GB" dirty="0" smtClean="0">
                <a:solidFill>
                  <a:schemeClr val="bg2"/>
                </a:solidFill>
              </a:rPr>
              <a:t>of English smokers in 2014 (West &amp; Brown 2014)</a:t>
            </a:r>
          </a:p>
          <a:p>
            <a:r>
              <a:rPr lang="en-GB" dirty="0" smtClean="0">
                <a:solidFill>
                  <a:schemeClr val="tx1"/>
                </a:solidFill>
              </a:rPr>
              <a:t>Majority </a:t>
            </a:r>
            <a:r>
              <a:rPr lang="en-GB" dirty="0">
                <a:solidFill>
                  <a:schemeClr val="tx1"/>
                </a:solidFill>
              </a:rPr>
              <a:t>use </a:t>
            </a:r>
            <a:r>
              <a:rPr lang="en-GB" dirty="0" smtClean="0">
                <a:solidFill>
                  <a:schemeClr val="tx1"/>
                </a:solidFill>
              </a:rPr>
              <a:t>to try </a:t>
            </a:r>
            <a:r>
              <a:rPr lang="en-GB" dirty="0">
                <a:solidFill>
                  <a:schemeClr val="tx1"/>
                </a:solidFill>
              </a:rPr>
              <a:t>and quit or cut </a:t>
            </a:r>
            <a:r>
              <a:rPr lang="en-GB" dirty="0" smtClean="0">
                <a:solidFill>
                  <a:schemeClr val="tx1"/>
                </a:solidFill>
              </a:rPr>
              <a:t>down</a:t>
            </a:r>
          </a:p>
          <a:p>
            <a:pPr lvl="1"/>
            <a:r>
              <a:rPr lang="en-GB" dirty="0" err="1" smtClean="0">
                <a:solidFill>
                  <a:schemeClr val="bg2"/>
                </a:solidFill>
              </a:rPr>
              <a:t>Hajek</a:t>
            </a:r>
            <a:r>
              <a:rPr lang="en-GB" dirty="0" smtClean="0">
                <a:solidFill>
                  <a:schemeClr val="bg2"/>
                </a:solidFill>
              </a:rPr>
              <a:t> et al 2014</a:t>
            </a:r>
          </a:p>
          <a:p>
            <a:r>
              <a:rPr lang="en-GB" dirty="0" smtClean="0">
                <a:solidFill>
                  <a:schemeClr val="tx1"/>
                </a:solidFill>
              </a:rPr>
              <a:t>Reduce </a:t>
            </a:r>
            <a:r>
              <a:rPr lang="en-GB" dirty="0">
                <a:solidFill>
                  <a:schemeClr val="tx1"/>
                </a:solidFill>
              </a:rPr>
              <a:t>craving and </a:t>
            </a:r>
            <a:r>
              <a:rPr lang="en-GB" dirty="0" smtClean="0">
                <a:solidFill>
                  <a:schemeClr val="tx1"/>
                </a:solidFill>
              </a:rPr>
              <a:t>withdrawal</a:t>
            </a:r>
          </a:p>
          <a:p>
            <a:pPr lvl="1"/>
            <a:r>
              <a:rPr lang="en-GB" dirty="0" err="1" smtClean="0">
                <a:solidFill>
                  <a:schemeClr val="bg2"/>
                </a:solidFill>
              </a:rPr>
              <a:t>Bullen</a:t>
            </a:r>
            <a:r>
              <a:rPr lang="en-GB" dirty="0" smtClean="0">
                <a:solidFill>
                  <a:schemeClr val="bg2"/>
                </a:solidFill>
              </a:rPr>
              <a:t> </a:t>
            </a:r>
            <a:r>
              <a:rPr lang="en-GB" dirty="0">
                <a:solidFill>
                  <a:schemeClr val="bg2"/>
                </a:solidFill>
              </a:rPr>
              <a:t>et </a:t>
            </a:r>
            <a:r>
              <a:rPr lang="en-GB" dirty="0" smtClean="0">
                <a:solidFill>
                  <a:schemeClr val="bg2"/>
                </a:solidFill>
              </a:rPr>
              <a:t>al </a:t>
            </a:r>
            <a:r>
              <a:rPr lang="en-GB" dirty="0">
                <a:solidFill>
                  <a:schemeClr val="bg2"/>
                </a:solidFill>
              </a:rPr>
              <a:t>2010; </a:t>
            </a:r>
            <a:r>
              <a:rPr lang="en-GB" dirty="0" err="1">
                <a:solidFill>
                  <a:schemeClr val="bg2"/>
                </a:solidFill>
              </a:rPr>
              <a:t>Vansickel</a:t>
            </a:r>
            <a:r>
              <a:rPr lang="en-GB" dirty="0">
                <a:solidFill>
                  <a:schemeClr val="bg2"/>
                </a:solidFill>
              </a:rPr>
              <a:t> et al </a:t>
            </a:r>
            <a:r>
              <a:rPr lang="en-GB" dirty="0" smtClean="0">
                <a:solidFill>
                  <a:schemeClr val="bg2"/>
                </a:solidFill>
              </a:rPr>
              <a:t>2010; Dawkins </a:t>
            </a:r>
            <a:r>
              <a:rPr lang="en-GB" dirty="0">
                <a:solidFill>
                  <a:schemeClr val="bg2"/>
                </a:solidFill>
              </a:rPr>
              <a:t>et </a:t>
            </a:r>
            <a:r>
              <a:rPr lang="en-GB" dirty="0" smtClean="0">
                <a:solidFill>
                  <a:schemeClr val="bg2"/>
                </a:solidFill>
              </a:rPr>
              <a:t>al 2012; </a:t>
            </a:r>
            <a:r>
              <a:rPr lang="en-GB" dirty="0" err="1">
                <a:solidFill>
                  <a:schemeClr val="bg2"/>
                </a:solidFill>
              </a:rPr>
              <a:t>Goniewicz</a:t>
            </a:r>
            <a:r>
              <a:rPr lang="en-GB" dirty="0">
                <a:solidFill>
                  <a:schemeClr val="bg2"/>
                </a:solidFill>
              </a:rPr>
              <a:t> et </a:t>
            </a:r>
            <a:r>
              <a:rPr lang="en-GB" dirty="0" smtClean="0">
                <a:solidFill>
                  <a:schemeClr val="bg2"/>
                </a:solidFill>
              </a:rPr>
              <a:t>al 2013; </a:t>
            </a:r>
            <a:r>
              <a:rPr lang="en-GB" dirty="0" err="1">
                <a:solidFill>
                  <a:schemeClr val="bg2"/>
                </a:solidFill>
              </a:rPr>
              <a:t>Vansickel</a:t>
            </a:r>
            <a:r>
              <a:rPr lang="en-GB" dirty="0">
                <a:solidFill>
                  <a:schemeClr val="bg2"/>
                </a:solidFill>
              </a:rPr>
              <a:t> </a:t>
            </a:r>
            <a:r>
              <a:rPr lang="en-GB" dirty="0" smtClean="0">
                <a:solidFill>
                  <a:schemeClr val="bg2"/>
                </a:solidFill>
              </a:rPr>
              <a:t>&amp; </a:t>
            </a:r>
            <a:r>
              <a:rPr lang="en-GB" dirty="0" err="1" smtClean="0">
                <a:solidFill>
                  <a:schemeClr val="bg2"/>
                </a:solidFill>
              </a:rPr>
              <a:t>Eissenberg</a:t>
            </a:r>
            <a:r>
              <a:rPr lang="en-GB" dirty="0" smtClean="0">
                <a:solidFill>
                  <a:schemeClr val="bg2"/>
                </a:solidFill>
              </a:rPr>
              <a:t> 2013</a:t>
            </a:r>
          </a:p>
          <a:p>
            <a:r>
              <a:rPr lang="en-GB" dirty="0">
                <a:solidFill>
                  <a:schemeClr val="tx1"/>
                </a:solidFill>
              </a:rPr>
              <a:t>Two </a:t>
            </a:r>
            <a:r>
              <a:rPr lang="en-GB" dirty="0" smtClean="0">
                <a:solidFill>
                  <a:schemeClr val="tx1"/>
                </a:solidFill>
              </a:rPr>
              <a:t>RCTs suggested e-cigarettes may aid smoking cessation</a:t>
            </a:r>
          </a:p>
          <a:p>
            <a:pPr lvl="1"/>
            <a:r>
              <a:rPr lang="en-GB" dirty="0" err="1" smtClean="0">
                <a:solidFill>
                  <a:schemeClr val="bg2"/>
                </a:solidFill>
              </a:rPr>
              <a:t>Bullen</a:t>
            </a:r>
            <a:r>
              <a:rPr lang="en-GB" dirty="0" smtClean="0">
                <a:solidFill>
                  <a:schemeClr val="bg2"/>
                </a:solidFill>
              </a:rPr>
              <a:t> et al 2013</a:t>
            </a:r>
            <a:r>
              <a:rPr lang="en-GB" dirty="0">
                <a:solidFill>
                  <a:schemeClr val="bg2"/>
                </a:solidFill>
              </a:rPr>
              <a:t>; </a:t>
            </a:r>
            <a:r>
              <a:rPr lang="en-GB" dirty="0" err="1" smtClean="0">
                <a:solidFill>
                  <a:schemeClr val="bg2"/>
                </a:solidFill>
              </a:rPr>
              <a:t>Caponnetto</a:t>
            </a:r>
            <a:r>
              <a:rPr lang="en-GB" dirty="0" smtClean="0">
                <a:solidFill>
                  <a:schemeClr val="bg2"/>
                </a:solidFill>
              </a:rPr>
              <a:t> et al 2013</a:t>
            </a:r>
            <a:endParaRPr lang="en-GB" dirty="0">
              <a:solidFill>
                <a:schemeClr val="bg2"/>
              </a:solidFill>
            </a:endParaRPr>
          </a:p>
        </p:txBody>
      </p:sp>
      <p:sp>
        <p:nvSpPr>
          <p:cNvPr id="4" name="Slide Number Placeholder 3"/>
          <p:cNvSpPr>
            <a:spLocks noGrp="1"/>
          </p:cNvSpPr>
          <p:nvPr>
            <p:ph type="sldNum" sz="quarter" idx="12"/>
          </p:nvPr>
        </p:nvSpPr>
        <p:spPr/>
        <p:txBody>
          <a:bodyPr/>
          <a:lstStyle/>
          <a:p>
            <a:pPr>
              <a:defRPr/>
            </a:pPr>
            <a:fld id="{4F71BB2F-DCE3-4150-80BC-7C4731D30D3F}" type="slidenum">
              <a:rPr lang="en-US" smtClean="0"/>
              <a:pPr>
                <a:defRPr/>
              </a:pPr>
              <a:t>5</a:t>
            </a:fld>
            <a:endParaRPr lang="en-US" dirty="0"/>
          </a:p>
        </p:txBody>
      </p:sp>
    </p:spTree>
    <p:extLst>
      <p:ext uri="{BB962C8B-B14F-4D97-AF65-F5344CB8AC3E}">
        <p14:creationId xmlns:p14="http://schemas.microsoft.com/office/powerpoint/2010/main" val="13478970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Why complement randomised trials?</a:t>
            </a:r>
            <a:endParaRPr lang="en-GB" dirty="0"/>
          </a:p>
        </p:txBody>
      </p:sp>
      <p:sp>
        <p:nvSpPr>
          <p:cNvPr id="3" name="Content Placeholder 2"/>
          <p:cNvSpPr>
            <a:spLocks noGrp="1"/>
          </p:cNvSpPr>
          <p:nvPr>
            <p:ph idx="1"/>
          </p:nvPr>
        </p:nvSpPr>
        <p:spPr>
          <a:xfrm>
            <a:off x="457200" y="1600200"/>
            <a:ext cx="8229600" cy="5003800"/>
          </a:xfrm>
        </p:spPr>
        <p:txBody>
          <a:bodyPr/>
          <a:lstStyle/>
          <a:p>
            <a:pPr marL="514350" indent="-514350">
              <a:buFont typeface="+mj-lt"/>
              <a:buAutoNum type="arabicPeriod"/>
            </a:pPr>
            <a:r>
              <a:rPr lang="en-GB" dirty="0" smtClean="0">
                <a:solidFill>
                  <a:schemeClr val="tx1"/>
                </a:solidFill>
              </a:rPr>
              <a:t>Can only test limited range of products which may be obsolete by the end of the trial</a:t>
            </a:r>
          </a:p>
          <a:p>
            <a:pPr marL="514350" indent="-514350">
              <a:buFont typeface="+mj-lt"/>
              <a:buAutoNum type="arabicPeriod"/>
            </a:pPr>
            <a:r>
              <a:rPr lang="en-GB" dirty="0" smtClean="0">
                <a:solidFill>
                  <a:schemeClr val="tx1"/>
                </a:solidFill>
              </a:rPr>
              <a:t>Take a long time to report and regulatory decisions are urgent</a:t>
            </a:r>
          </a:p>
          <a:p>
            <a:pPr marL="914400" lvl="1" indent="-514350">
              <a:buFont typeface="Arial" panose="020B0604020202020204" pitchFamily="34" charset="0"/>
              <a:buChar char="−"/>
            </a:pPr>
            <a:r>
              <a:rPr lang="en-GB" dirty="0" smtClean="0">
                <a:solidFill>
                  <a:schemeClr val="bg2"/>
                </a:solidFill>
              </a:rPr>
              <a:t>Borland </a:t>
            </a:r>
            <a:r>
              <a:rPr lang="en-GB" dirty="0">
                <a:solidFill>
                  <a:schemeClr val="bg2"/>
                </a:solidFill>
              </a:rPr>
              <a:t>2011; Cobb et al. 2011, 2013; </a:t>
            </a:r>
            <a:r>
              <a:rPr lang="en-GB" dirty="0" err="1">
                <a:solidFill>
                  <a:schemeClr val="bg2"/>
                </a:solidFill>
              </a:rPr>
              <a:t>Etter</a:t>
            </a:r>
            <a:r>
              <a:rPr lang="en-GB" dirty="0">
                <a:solidFill>
                  <a:schemeClr val="bg2"/>
                </a:solidFill>
              </a:rPr>
              <a:t>, 2013; </a:t>
            </a:r>
            <a:r>
              <a:rPr lang="en-GB" dirty="0" err="1">
                <a:solidFill>
                  <a:schemeClr val="bg2"/>
                </a:solidFill>
              </a:rPr>
              <a:t>Flouris</a:t>
            </a:r>
            <a:r>
              <a:rPr lang="en-GB" dirty="0">
                <a:solidFill>
                  <a:schemeClr val="bg2"/>
                </a:solidFill>
              </a:rPr>
              <a:t> et al 2010; </a:t>
            </a:r>
            <a:r>
              <a:rPr lang="en-GB" dirty="0" err="1">
                <a:solidFill>
                  <a:schemeClr val="bg2"/>
                </a:solidFill>
              </a:rPr>
              <a:t>Hajek</a:t>
            </a:r>
            <a:r>
              <a:rPr lang="en-GB" dirty="0">
                <a:solidFill>
                  <a:schemeClr val="bg2"/>
                </a:solidFill>
              </a:rPr>
              <a:t> et al 2013; The Lancet, </a:t>
            </a:r>
            <a:r>
              <a:rPr lang="en-GB" dirty="0" smtClean="0">
                <a:solidFill>
                  <a:schemeClr val="bg2"/>
                </a:solidFill>
              </a:rPr>
              <a:t>2013</a:t>
            </a:r>
          </a:p>
          <a:p>
            <a:pPr marL="514350" indent="-514350">
              <a:buFont typeface="+mj-lt"/>
              <a:buAutoNum type="arabicPeriod"/>
            </a:pPr>
            <a:r>
              <a:rPr lang="en-GB" dirty="0" smtClean="0">
                <a:solidFill>
                  <a:schemeClr val="tx1"/>
                </a:solidFill>
              </a:rPr>
              <a:t>Will exclude all smokers who are not willing to volunteer or to receive another product</a:t>
            </a:r>
          </a:p>
          <a:p>
            <a:pPr marL="514350" indent="-514350">
              <a:buFont typeface="+mj-lt"/>
              <a:buAutoNum type="arabicPeriod"/>
            </a:pPr>
            <a:r>
              <a:rPr lang="en-GB" dirty="0" smtClean="0">
                <a:solidFill>
                  <a:schemeClr val="tx1"/>
                </a:solidFill>
              </a:rPr>
              <a:t>Cannot tell what happens when no health professionals are involved</a:t>
            </a:r>
          </a:p>
          <a:p>
            <a:pPr marL="514350" indent="-514350">
              <a:buFont typeface="+mj-lt"/>
              <a:buAutoNum type="arabicPeriod"/>
            </a:pPr>
            <a:endParaRPr lang="en-GB" dirty="0">
              <a:solidFill>
                <a:schemeClr val="tx1"/>
              </a:solidFill>
            </a:endParaRPr>
          </a:p>
        </p:txBody>
      </p:sp>
      <p:sp>
        <p:nvSpPr>
          <p:cNvPr id="4" name="Slide Number Placeholder 3"/>
          <p:cNvSpPr>
            <a:spLocks noGrp="1"/>
          </p:cNvSpPr>
          <p:nvPr>
            <p:ph type="sldNum" sz="quarter" idx="12"/>
          </p:nvPr>
        </p:nvSpPr>
        <p:spPr/>
        <p:txBody>
          <a:bodyPr/>
          <a:lstStyle/>
          <a:p>
            <a:pPr>
              <a:defRPr/>
            </a:pPr>
            <a:fld id="{4F71BB2F-DCE3-4150-80BC-7C4731D30D3F}" type="slidenum">
              <a:rPr lang="en-US" smtClean="0"/>
              <a:pPr>
                <a:defRPr/>
              </a:pPr>
              <a:t>6</a:t>
            </a:fld>
            <a:endParaRPr lang="en-US"/>
          </a:p>
        </p:txBody>
      </p:sp>
    </p:spTree>
    <p:extLst>
      <p:ext uri="{BB962C8B-B14F-4D97-AF65-F5344CB8AC3E}">
        <p14:creationId xmlns:p14="http://schemas.microsoft.com/office/powerpoint/2010/main" val="24048397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Objective</a:t>
            </a:r>
            <a:endParaRPr lang="en-GB" dirty="0"/>
          </a:p>
        </p:txBody>
      </p:sp>
      <p:sp>
        <p:nvSpPr>
          <p:cNvPr id="3" name="Content Placeholder 2"/>
          <p:cNvSpPr>
            <a:spLocks noGrp="1"/>
          </p:cNvSpPr>
          <p:nvPr>
            <p:ph idx="1"/>
          </p:nvPr>
        </p:nvSpPr>
        <p:spPr>
          <a:xfrm>
            <a:off x="457200" y="1551216"/>
            <a:ext cx="8229600" cy="5067298"/>
          </a:xfrm>
        </p:spPr>
        <p:txBody>
          <a:bodyPr/>
          <a:lstStyle/>
          <a:p>
            <a:r>
              <a:rPr lang="en-GB" dirty="0" smtClean="0">
                <a:solidFill>
                  <a:schemeClr val="tx1"/>
                </a:solidFill>
              </a:rPr>
              <a:t>To assess the real-world effectiveness of e-cigarettes when used in a quit attempt, compared with using nothing or licensed nicotine products bought over the counter among the </a:t>
            </a:r>
            <a:r>
              <a:rPr lang="en-GB" dirty="0">
                <a:solidFill>
                  <a:schemeClr val="tx1"/>
                </a:solidFill>
              </a:rPr>
              <a:t>general population, </a:t>
            </a:r>
            <a:r>
              <a:rPr lang="en-GB" dirty="0" smtClean="0">
                <a:solidFill>
                  <a:schemeClr val="tx1"/>
                </a:solidFill>
              </a:rPr>
              <a:t>after </a:t>
            </a:r>
            <a:r>
              <a:rPr lang="en-GB" dirty="0">
                <a:solidFill>
                  <a:schemeClr val="tx1"/>
                </a:solidFill>
              </a:rPr>
              <a:t>adjusting for important </a:t>
            </a:r>
            <a:r>
              <a:rPr lang="en-GB" dirty="0" smtClean="0">
                <a:solidFill>
                  <a:schemeClr val="tx1"/>
                </a:solidFill>
              </a:rPr>
              <a:t>confounders</a:t>
            </a:r>
          </a:p>
          <a:p>
            <a:pPr lvl="1"/>
            <a:r>
              <a:rPr lang="en-GB" dirty="0" smtClean="0"/>
              <a:t>Existing studies have produced mixed results</a:t>
            </a:r>
          </a:p>
          <a:p>
            <a:pPr lvl="1"/>
            <a:r>
              <a:rPr lang="en-GB" dirty="0" err="1" smtClean="0"/>
              <a:t>Etter</a:t>
            </a:r>
            <a:r>
              <a:rPr lang="en-GB" dirty="0" smtClean="0"/>
              <a:t> </a:t>
            </a:r>
            <a:r>
              <a:rPr lang="en-GB" dirty="0"/>
              <a:t>2010; </a:t>
            </a:r>
            <a:r>
              <a:rPr lang="en-GB" dirty="0" err="1"/>
              <a:t>Etter</a:t>
            </a:r>
            <a:r>
              <a:rPr lang="en-GB" dirty="0"/>
              <a:t> </a:t>
            </a:r>
            <a:r>
              <a:rPr lang="en-GB" dirty="0" smtClean="0"/>
              <a:t>&amp; </a:t>
            </a:r>
            <a:r>
              <a:rPr lang="en-GB" dirty="0" err="1" smtClean="0"/>
              <a:t>Bullen</a:t>
            </a:r>
            <a:r>
              <a:rPr lang="en-GB" dirty="0" smtClean="0"/>
              <a:t> </a:t>
            </a:r>
            <a:r>
              <a:rPr lang="en-GB" dirty="0"/>
              <a:t>2011; </a:t>
            </a:r>
            <a:r>
              <a:rPr lang="en-GB" dirty="0" err="1" smtClean="0"/>
              <a:t>Foulds</a:t>
            </a:r>
            <a:r>
              <a:rPr lang="en-GB" dirty="0" smtClean="0"/>
              <a:t> et al </a:t>
            </a:r>
            <a:r>
              <a:rPr lang="en-GB" dirty="0"/>
              <a:t>2011; </a:t>
            </a:r>
            <a:r>
              <a:rPr lang="en-GB" dirty="0" smtClean="0"/>
              <a:t>Siegel </a:t>
            </a:r>
            <a:r>
              <a:rPr lang="en-GB" dirty="0"/>
              <a:t>et </a:t>
            </a:r>
            <a:r>
              <a:rPr lang="en-GB" dirty="0" smtClean="0"/>
              <a:t>al </a:t>
            </a:r>
            <a:r>
              <a:rPr lang="en-GB" dirty="0"/>
              <a:t>2011; </a:t>
            </a:r>
            <a:r>
              <a:rPr lang="en-GB" dirty="0" smtClean="0"/>
              <a:t>Dawkins </a:t>
            </a:r>
            <a:r>
              <a:rPr lang="en-GB" dirty="0"/>
              <a:t>et </a:t>
            </a:r>
            <a:r>
              <a:rPr lang="en-GB" dirty="0" smtClean="0"/>
              <a:t>al </a:t>
            </a:r>
            <a:r>
              <a:rPr lang="en-GB" dirty="0"/>
              <a:t>2013; </a:t>
            </a:r>
            <a:r>
              <a:rPr lang="en-GB" dirty="0" err="1" smtClean="0"/>
              <a:t>Farsalinos</a:t>
            </a:r>
            <a:r>
              <a:rPr lang="en-GB" dirty="0" smtClean="0"/>
              <a:t> </a:t>
            </a:r>
            <a:r>
              <a:rPr lang="en-GB" dirty="0"/>
              <a:t>et </a:t>
            </a:r>
            <a:r>
              <a:rPr lang="en-GB" dirty="0" smtClean="0"/>
              <a:t>al </a:t>
            </a:r>
            <a:r>
              <a:rPr lang="en-GB" dirty="0"/>
              <a:t>2013; </a:t>
            </a:r>
            <a:r>
              <a:rPr lang="en-GB" dirty="0" err="1" smtClean="0"/>
              <a:t>Goniewicz</a:t>
            </a:r>
            <a:r>
              <a:rPr lang="en-GB" dirty="0" smtClean="0"/>
              <a:t> et al </a:t>
            </a:r>
            <a:r>
              <a:rPr lang="en-GB" dirty="0"/>
              <a:t>2013; </a:t>
            </a:r>
            <a:r>
              <a:rPr lang="en-GB" dirty="0" err="1"/>
              <a:t>Etter</a:t>
            </a:r>
            <a:r>
              <a:rPr lang="en-GB" dirty="0"/>
              <a:t> </a:t>
            </a:r>
            <a:r>
              <a:rPr lang="en-GB" dirty="0" smtClean="0"/>
              <a:t>&amp; </a:t>
            </a:r>
            <a:r>
              <a:rPr lang="en-GB" dirty="0" err="1" smtClean="0"/>
              <a:t>Bullen</a:t>
            </a:r>
            <a:r>
              <a:rPr lang="en-GB" dirty="0" smtClean="0"/>
              <a:t> 2014; </a:t>
            </a:r>
            <a:r>
              <a:rPr lang="en-GB" dirty="0" err="1" smtClean="0"/>
              <a:t>Etter</a:t>
            </a:r>
            <a:r>
              <a:rPr lang="en-GB" dirty="0" smtClean="0"/>
              <a:t> &amp; </a:t>
            </a:r>
            <a:r>
              <a:rPr lang="en-GB" dirty="0" err="1" smtClean="0"/>
              <a:t>Bullen</a:t>
            </a:r>
            <a:r>
              <a:rPr lang="en-GB" dirty="0" smtClean="0"/>
              <a:t> 2014; </a:t>
            </a:r>
            <a:r>
              <a:rPr lang="en-GB" dirty="0" err="1" smtClean="0"/>
              <a:t>Vickerman</a:t>
            </a:r>
            <a:r>
              <a:rPr lang="en-GB" dirty="0" smtClean="0"/>
              <a:t> </a:t>
            </a:r>
            <a:r>
              <a:rPr lang="en-GB" dirty="0"/>
              <a:t>et </a:t>
            </a:r>
            <a:r>
              <a:rPr lang="en-GB" dirty="0" smtClean="0"/>
              <a:t>al 2013; </a:t>
            </a:r>
            <a:r>
              <a:rPr lang="en-GB" dirty="0" err="1" smtClean="0"/>
              <a:t>Adkison</a:t>
            </a:r>
            <a:r>
              <a:rPr lang="en-GB" dirty="0" smtClean="0"/>
              <a:t> et al 2013</a:t>
            </a:r>
            <a:r>
              <a:rPr lang="en-GB" dirty="0"/>
              <a:t>; </a:t>
            </a:r>
            <a:r>
              <a:rPr lang="en-GB" dirty="0" err="1" smtClean="0"/>
              <a:t>Borderud</a:t>
            </a:r>
            <a:r>
              <a:rPr lang="en-GB" dirty="0" smtClean="0"/>
              <a:t> et al 2014</a:t>
            </a:r>
          </a:p>
        </p:txBody>
      </p:sp>
      <p:sp>
        <p:nvSpPr>
          <p:cNvPr id="4" name="Slide Number Placeholder 3"/>
          <p:cNvSpPr>
            <a:spLocks noGrp="1"/>
          </p:cNvSpPr>
          <p:nvPr>
            <p:ph type="sldNum" sz="quarter" idx="12"/>
          </p:nvPr>
        </p:nvSpPr>
        <p:spPr/>
        <p:txBody>
          <a:bodyPr/>
          <a:lstStyle/>
          <a:p>
            <a:pPr>
              <a:defRPr/>
            </a:pPr>
            <a:fld id="{4F71BB2F-DCE3-4150-80BC-7C4731D30D3F}" type="slidenum">
              <a:rPr lang="en-US" smtClean="0"/>
              <a:pPr>
                <a:defRPr/>
              </a:pPr>
              <a:t>7</a:t>
            </a:fld>
            <a:endParaRPr lang="en-US"/>
          </a:p>
        </p:txBody>
      </p:sp>
    </p:spTree>
    <p:extLst>
      <p:ext uri="{BB962C8B-B14F-4D97-AF65-F5344CB8AC3E}">
        <p14:creationId xmlns:p14="http://schemas.microsoft.com/office/powerpoint/2010/main" val="13063418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Objective</a:t>
            </a:r>
            <a:endParaRPr lang="en-GB" dirty="0"/>
          </a:p>
        </p:txBody>
      </p:sp>
      <p:sp>
        <p:nvSpPr>
          <p:cNvPr id="3" name="Content Placeholder 2"/>
          <p:cNvSpPr>
            <a:spLocks noGrp="1"/>
          </p:cNvSpPr>
          <p:nvPr>
            <p:ph idx="1"/>
          </p:nvPr>
        </p:nvSpPr>
        <p:spPr>
          <a:xfrm>
            <a:off x="457200" y="1551216"/>
            <a:ext cx="8229600" cy="5067298"/>
          </a:xfrm>
        </p:spPr>
        <p:txBody>
          <a:bodyPr/>
          <a:lstStyle/>
          <a:p>
            <a:r>
              <a:rPr lang="en-GB" dirty="0" smtClean="0">
                <a:solidFill>
                  <a:schemeClr val="tx1"/>
                </a:solidFill>
              </a:rPr>
              <a:t>To assess the real-world effectiveness of e-cigarettes when used in a quit attempt, compared with using nothing or licensed nicotine products bought over the counter </a:t>
            </a:r>
            <a:r>
              <a:rPr lang="en-GB" u="sng" dirty="0" smtClean="0">
                <a:solidFill>
                  <a:schemeClr val="tx1"/>
                </a:solidFill>
              </a:rPr>
              <a:t>among the </a:t>
            </a:r>
            <a:r>
              <a:rPr lang="en-GB" u="sng" dirty="0">
                <a:solidFill>
                  <a:schemeClr val="tx1"/>
                </a:solidFill>
              </a:rPr>
              <a:t>general population</a:t>
            </a:r>
            <a:r>
              <a:rPr lang="en-GB" dirty="0">
                <a:solidFill>
                  <a:schemeClr val="tx1"/>
                </a:solidFill>
              </a:rPr>
              <a:t>, </a:t>
            </a:r>
            <a:r>
              <a:rPr lang="en-GB" dirty="0" smtClean="0">
                <a:solidFill>
                  <a:schemeClr val="tx1"/>
                </a:solidFill>
              </a:rPr>
              <a:t>after </a:t>
            </a:r>
            <a:r>
              <a:rPr lang="en-GB" dirty="0">
                <a:solidFill>
                  <a:schemeClr val="tx1"/>
                </a:solidFill>
              </a:rPr>
              <a:t>adjusting for important </a:t>
            </a:r>
            <a:r>
              <a:rPr lang="en-GB" dirty="0" smtClean="0">
                <a:solidFill>
                  <a:schemeClr val="tx1"/>
                </a:solidFill>
              </a:rPr>
              <a:t>confounders</a:t>
            </a:r>
          </a:p>
          <a:p>
            <a:pPr lvl="1"/>
            <a:r>
              <a:rPr lang="en-GB" dirty="0" smtClean="0"/>
              <a:t>Existing studies have produced mixed results</a:t>
            </a:r>
          </a:p>
          <a:p>
            <a:pPr lvl="1"/>
            <a:r>
              <a:rPr lang="en-GB" dirty="0" err="1" smtClean="0"/>
              <a:t>Etter</a:t>
            </a:r>
            <a:r>
              <a:rPr lang="en-GB" dirty="0" smtClean="0"/>
              <a:t> </a:t>
            </a:r>
            <a:r>
              <a:rPr lang="en-GB" dirty="0"/>
              <a:t>2010; </a:t>
            </a:r>
            <a:r>
              <a:rPr lang="en-GB" dirty="0" err="1"/>
              <a:t>Etter</a:t>
            </a:r>
            <a:r>
              <a:rPr lang="en-GB" dirty="0"/>
              <a:t> </a:t>
            </a:r>
            <a:r>
              <a:rPr lang="en-GB" dirty="0" smtClean="0"/>
              <a:t>&amp; </a:t>
            </a:r>
            <a:r>
              <a:rPr lang="en-GB" dirty="0" err="1" smtClean="0"/>
              <a:t>Bullen</a:t>
            </a:r>
            <a:r>
              <a:rPr lang="en-GB" dirty="0" smtClean="0"/>
              <a:t> </a:t>
            </a:r>
            <a:r>
              <a:rPr lang="en-GB" dirty="0"/>
              <a:t>2011; </a:t>
            </a:r>
            <a:r>
              <a:rPr lang="en-GB" dirty="0" err="1" smtClean="0"/>
              <a:t>Foulds</a:t>
            </a:r>
            <a:r>
              <a:rPr lang="en-GB" dirty="0" smtClean="0"/>
              <a:t> et al </a:t>
            </a:r>
            <a:r>
              <a:rPr lang="en-GB" dirty="0"/>
              <a:t>2011; </a:t>
            </a:r>
            <a:r>
              <a:rPr lang="en-GB" dirty="0" smtClean="0"/>
              <a:t>Siegel </a:t>
            </a:r>
            <a:r>
              <a:rPr lang="en-GB" dirty="0"/>
              <a:t>et </a:t>
            </a:r>
            <a:r>
              <a:rPr lang="en-GB" dirty="0" smtClean="0"/>
              <a:t>al </a:t>
            </a:r>
            <a:r>
              <a:rPr lang="en-GB" dirty="0"/>
              <a:t>2011; </a:t>
            </a:r>
            <a:r>
              <a:rPr lang="en-GB" dirty="0" smtClean="0"/>
              <a:t>Dawkins </a:t>
            </a:r>
            <a:r>
              <a:rPr lang="en-GB" dirty="0"/>
              <a:t>et </a:t>
            </a:r>
            <a:r>
              <a:rPr lang="en-GB" dirty="0" smtClean="0"/>
              <a:t>al </a:t>
            </a:r>
            <a:r>
              <a:rPr lang="en-GB" dirty="0"/>
              <a:t>2013; </a:t>
            </a:r>
            <a:r>
              <a:rPr lang="en-GB" dirty="0" err="1" smtClean="0"/>
              <a:t>Farsalinos</a:t>
            </a:r>
            <a:r>
              <a:rPr lang="en-GB" dirty="0" smtClean="0"/>
              <a:t> </a:t>
            </a:r>
            <a:r>
              <a:rPr lang="en-GB" dirty="0"/>
              <a:t>et </a:t>
            </a:r>
            <a:r>
              <a:rPr lang="en-GB" dirty="0" smtClean="0"/>
              <a:t>al </a:t>
            </a:r>
            <a:r>
              <a:rPr lang="en-GB" dirty="0"/>
              <a:t>2013; </a:t>
            </a:r>
            <a:r>
              <a:rPr lang="en-GB" dirty="0" err="1" smtClean="0"/>
              <a:t>Goniewicz</a:t>
            </a:r>
            <a:r>
              <a:rPr lang="en-GB" dirty="0" smtClean="0"/>
              <a:t> et al </a:t>
            </a:r>
            <a:r>
              <a:rPr lang="en-GB" dirty="0"/>
              <a:t>2013; </a:t>
            </a:r>
            <a:r>
              <a:rPr lang="en-GB" dirty="0" err="1"/>
              <a:t>Etter</a:t>
            </a:r>
            <a:r>
              <a:rPr lang="en-GB" dirty="0"/>
              <a:t> </a:t>
            </a:r>
            <a:r>
              <a:rPr lang="en-GB" dirty="0" smtClean="0"/>
              <a:t>&amp; </a:t>
            </a:r>
            <a:r>
              <a:rPr lang="en-GB" dirty="0" err="1" smtClean="0"/>
              <a:t>Bullen</a:t>
            </a:r>
            <a:r>
              <a:rPr lang="en-GB" dirty="0" smtClean="0"/>
              <a:t> 2014; </a:t>
            </a:r>
            <a:r>
              <a:rPr lang="en-GB" dirty="0" err="1" smtClean="0"/>
              <a:t>Etter</a:t>
            </a:r>
            <a:r>
              <a:rPr lang="en-GB" dirty="0" smtClean="0"/>
              <a:t> &amp; </a:t>
            </a:r>
            <a:r>
              <a:rPr lang="en-GB" dirty="0" err="1" smtClean="0"/>
              <a:t>Bullen</a:t>
            </a:r>
            <a:r>
              <a:rPr lang="en-GB" dirty="0" smtClean="0"/>
              <a:t> 2014; </a:t>
            </a:r>
            <a:r>
              <a:rPr lang="en-GB" dirty="0" err="1" smtClean="0"/>
              <a:t>Vickerman</a:t>
            </a:r>
            <a:r>
              <a:rPr lang="en-GB" dirty="0" smtClean="0"/>
              <a:t> </a:t>
            </a:r>
            <a:r>
              <a:rPr lang="en-GB" dirty="0"/>
              <a:t>et </a:t>
            </a:r>
            <a:r>
              <a:rPr lang="en-GB" dirty="0" smtClean="0"/>
              <a:t>al 2013; </a:t>
            </a:r>
            <a:r>
              <a:rPr lang="en-GB" dirty="0" err="1" smtClean="0"/>
              <a:t>Adkison</a:t>
            </a:r>
            <a:r>
              <a:rPr lang="en-GB" dirty="0" smtClean="0"/>
              <a:t> et al 2013</a:t>
            </a:r>
            <a:r>
              <a:rPr lang="en-GB" dirty="0"/>
              <a:t>; </a:t>
            </a:r>
            <a:r>
              <a:rPr lang="en-GB" dirty="0" err="1" smtClean="0"/>
              <a:t>Borderud</a:t>
            </a:r>
            <a:r>
              <a:rPr lang="en-GB" dirty="0" smtClean="0"/>
              <a:t> et al 2014</a:t>
            </a:r>
          </a:p>
        </p:txBody>
      </p:sp>
      <p:sp>
        <p:nvSpPr>
          <p:cNvPr id="4" name="Slide Number Placeholder 3"/>
          <p:cNvSpPr>
            <a:spLocks noGrp="1"/>
          </p:cNvSpPr>
          <p:nvPr>
            <p:ph type="sldNum" sz="quarter" idx="12"/>
          </p:nvPr>
        </p:nvSpPr>
        <p:spPr/>
        <p:txBody>
          <a:bodyPr/>
          <a:lstStyle/>
          <a:p>
            <a:pPr>
              <a:defRPr/>
            </a:pPr>
            <a:fld id="{4F71BB2F-DCE3-4150-80BC-7C4731D30D3F}" type="slidenum">
              <a:rPr lang="en-US" smtClean="0"/>
              <a:pPr>
                <a:defRPr/>
              </a:pPr>
              <a:t>8</a:t>
            </a:fld>
            <a:endParaRPr lang="en-US"/>
          </a:p>
        </p:txBody>
      </p:sp>
    </p:spTree>
    <p:extLst>
      <p:ext uri="{BB962C8B-B14F-4D97-AF65-F5344CB8AC3E}">
        <p14:creationId xmlns:p14="http://schemas.microsoft.com/office/powerpoint/2010/main" val="6076895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Objective</a:t>
            </a:r>
            <a:endParaRPr lang="en-GB" dirty="0"/>
          </a:p>
        </p:txBody>
      </p:sp>
      <p:sp>
        <p:nvSpPr>
          <p:cNvPr id="3" name="Content Placeholder 2"/>
          <p:cNvSpPr>
            <a:spLocks noGrp="1"/>
          </p:cNvSpPr>
          <p:nvPr>
            <p:ph idx="1"/>
          </p:nvPr>
        </p:nvSpPr>
        <p:spPr>
          <a:xfrm>
            <a:off x="457200" y="1551216"/>
            <a:ext cx="8229600" cy="5067298"/>
          </a:xfrm>
        </p:spPr>
        <p:txBody>
          <a:bodyPr/>
          <a:lstStyle/>
          <a:p>
            <a:r>
              <a:rPr lang="en-GB" dirty="0" smtClean="0">
                <a:solidFill>
                  <a:schemeClr val="tx1"/>
                </a:solidFill>
              </a:rPr>
              <a:t>To assess the real-world effectiveness of e-cigarettes when used in a quit attempt, compared with using nothing or licensed nicotine products bought over the counter </a:t>
            </a:r>
            <a:r>
              <a:rPr lang="en-GB" u="sng" dirty="0" smtClean="0">
                <a:solidFill>
                  <a:schemeClr val="tx1"/>
                </a:solidFill>
              </a:rPr>
              <a:t>among the </a:t>
            </a:r>
            <a:r>
              <a:rPr lang="en-GB" u="sng" dirty="0">
                <a:solidFill>
                  <a:schemeClr val="tx1"/>
                </a:solidFill>
              </a:rPr>
              <a:t>general population</a:t>
            </a:r>
            <a:r>
              <a:rPr lang="en-GB" dirty="0">
                <a:solidFill>
                  <a:schemeClr val="tx1"/>
                </a:solidFill>
              </a:rPr>
              <a:t>, </a:t>
            </a:r>
            <a:r>
              <a:rPr lang="en-GB" dirty="0" smtClean="0">
                <a:solidFill>
                  <a:schemeClr val="tx1"/>
                </a:solidFill>
              </a:rPr>
              <a:t>after </a:t>
            </a:r>
            <a:r>
              <a:rPr lang="en-GB" u="sng" dirty="0">
                <a:solidFill>
                  <a:schemeClr val="tx1"/>
                </a:solidFill>
              </a:rPr>
              <a:t>adjusting for important </a:t>
            </a:r>
            <a:r>
              <a:rPr lang="en-GB" u="sng" dirty="0" smtClean="0">
                <a:solidFill>
                  <a:schemeClr val="tx1"/>
                </a:solidFill>
              </a:rPr>
              <a:t>confounders</a:t>
            </a:r>
          </a:p>
          <a:p>
            <a:pPr lvl="1"/>
            <a:r>
              <a:rPr lang="en-GB" dirty="0" smtClean="0"/>
              <a:t>Existing studies have produced mixed results</a:t>
            </a:r>
          </a:p>
          <a:p>
            <a:pPr lvl="1"/>
            <a:r>
              <a:rPr lang="en-GB" dirty="0" err="1" smtClean="0"/>
              <a:t>Etter</a:t>
            </a:r>
            <a:r>
              <a:rPr lang="en-GB" dirty="0" smtClean="0"/>
              <a:t> </a:t>
            </a:r>
            <a:r>
              <a:rPr lang="en-GB" dirty="0"/>
              <a:t>2010; </a:t>
            </a:r>
            <a:r>
              <a:rPr lang="en-GB" dirty="0" err="1"/>
              <a:t>Etter</a:t>
            </a:r>
            <a:r>
              <a:rPr lang="en-GB" dirty="0"/>
              <a:t> </a:t>
            </a:r>
            <a:r>
              <a:rPr lang="en-GB" dirty="0" smtClean="0"/>
              <a:t>&amp; </a:t>
            </a:r>
            <a:r>
              <a:rPr lang="en-GB" dirty="0" err="1" smtClean="0"/>
              <a:t>Bullen</a:t>
            </a:r>
            <a:r>
              <a:rPr lang="en-GB" dirty="0" smtClean="0"/>
              <a:t> </a:t>
            </a:r>
            <a:r>
              <a:rPr lang="en-GB" dirty="0"/>
              <a:t>2011; </a:t>
            </a:r>
            <a:r>
              <a:rPr lang="en-GB" dirty="0" err="1" smtClean="0"/>
              <a:t>Foulds</a:t>
            </a:r>
            <a:r>
              <a:rPr lang="en-GB" dirty="0" smtClean="0"/>
              <a:t> et al </a:t>
            </a:r>
            <a:r>
              <a:rPr lang="en-GB" dirty="0"/>
              <a:t>2011; </a:t>
            </a:r>
            <a:r>
              <a:rPr lang="en-GB" dirty="0" smtClean="0"/>
              <a:t>Siegel </a:t>
            </a:r>
            <a:r>
              <a:rPr lang="en-GB" dirty="0"/>
              <a:t>et </a:t>
            </a:r>
            <a:r>
              <a:rPr lang="en-GB" dirty="0" smtClean="0"/>
              <a:t>al </a:t>
            </a:r>
            <a:r>
              <a:rPr lang="en-GB" dirty="0"/>
              <a:t>2011; </a:t>
            </a:r>
            <a:r>
              <a:rPr lang="en-GB" dirty="0" smtClean="0"/>
              <a:t>Dawkins </a:t>
            </a:r>
            <a:r>
              <a:rPr lang="en-GB" dirty="0"/>
              <a:t>et </a:t>
            </a:r>
            <a:r>
              <a:rPr lang="en-GB" dirty="0" smtClean="0"/>
              <a:t>al </a:t>
            </a:r>
            <a:r>
              <a:rPr lang="en-GB" dirty="0"/>
              <a:t>2013; </a:t>
            </a:r>
            <a:r>
              <a:rPr lang="en-GB" dirty="0" err="1" smtClean="0"/>
              <a:t>Farsalinos</a:t>
            </a:r>
            <a:r>
              <a:rPr lang="en-GB" dirty="0" smtClean="0"/>
              <a:t> </a:t>
            </a:r>
            <a:r>
              <a:rPr lang="en-GB" dirty="0"/>
              <a:t>et </a:t>
            </a:r>
            <a:r>
              <a:rPr lang="en-GB" dirty="0" smtClean="0"/>
              <a:t>al </a:t>
            </a:r>
            <a:r>
              <a:rPr lang="en-GB" dirty="0"/>
              <a:t>2013; </a:t>
            </a:r>
            <a:r>
              <a:rPr lang="en-GB" dirty="0" err="1" smtClean="0"/>
              <a:t>Goniewicz</a:t>
            </a:r>
            <a:r>
              <a:rPr lang="en-GB" dirty="0" smtClean="0"/>
              <a:t> et al </a:t>
            </a:r>
            <a:r>
              <a:rPr lang="en-GB" dirty="0"/>
              <a:t>2013; </a:t>
            </a:r>
            <a:r>
              <a:rPr lang="en-GB" dirty="0" err="1"/>
              <a:t>Etter</a:t>
            </a:r>
            <a:r>
              <a:rPr lang="en-GB" dirty="0"/>
              <a:t> </a:t>
            </a:r>
            <a:r>
              <a:rPr lang="en-GB" dirty="0" smtClean="0"/>
              <a:t>&amp; </a:t>
            </a:r>
            <a:r>
              <a:rPr lang="en-GB" dirty="0" err="1" smtClean="0"/>
              <a:t>Bullen</a:t>
            </a:r>
            <a:r>
              <a:rPr lang="en-GB" dirty="0" smtClean="0"/>
              <a:t> 2014; </a:t>
            </a:r>
            <a:r>
              <a:rPr lang="en-GB" dirty="0" err="1" smtClean="0"/>
              <a:t>Etter</a:t>
            </a:r>
            <a:r>
              <a:rPr lang="en-GB" dirty="0" smtClean="0"/>
              <a:t> &amp; </a:t>
            </a:r>
            <a:r>
              <a:rPr lang="en-GB" dirty="0" err="1" smtClean="0"/>
              <a:t>Bullen</a:t>
            </a:r>
            <a:r>
              <a:rPr lang="en-GB" dirty="0" smtClean="0"/>
              <a:t> 2014; </a:t>
            </a:r>
            <a:r>
              <a:rPr lang="en-GB" dirty="0" err="1" smtClean="0"/>
              <a:t>Vickerman</a:t>
            </a:r>
            <a:r>
              <a:rPr lang="en-GB" dirty="0" smtClean="0"/>
              <a:t> </a:t>
            </a:r>
            <a:r>
              <a:rPr lang="en-GB" dirty="0"/>
              <a:t>et </a:t>
            </a:r>
            <a:r>
              <a:rPr lang="en-GB" dirty="0" smtClean="0"/>
              <a:t>al 2013; </a:t>
            </a:r>
            <a:r>
              <a:rPr lang="en-GB" dirty="0" err="1" smtClean="0"/>
              <a:t>Adkison</a:t>
            </a:r>
            <a:r>
              <a:rPr lang="en-GB" dirty="0" smtClean="0"/>
              <a:t> et al 2013</a:t>
            </a:r>
            <a:r>
              <a:rPr lang="en-GB" dirty="0"/>
              <a:t>; </a:t>
            </a:r>
            <a:r>
              <a:rPr lang="en-GB" dirty="0" err="1" smtClean="0"/>
              <a:t>Borderud</a:t>
            </a:r>
            <a:r>
              <a:rPr lang="en-GB" dirty="0" smtClean="0"/>
              <a:t> et al 2014</a:t>
            </a:r>
          </a:p>
        </p:txBody>
      </p:sp>
      <p:sp>
        <p:nvSpPr>
          <p:cNvPr id="4" name="Slide Number Placeholder 3"/>
          <p:cNvSpPr>
            <a:spLocks noGrp="1"/>
          </p:cNvSpPr>
          <p:nvPr>
            <p:ph type="sldNum" sz="quarter" idx="12"/>
          </p:nvPr>
        </p:nvSpPr>
        <p:spPr/>
        <p:txBody>
          <a:bodyPr/>
          <a:lstStyle/>
          <a:p>
            <a:pPr>
              <a:defRPr/>
            </a:pPr>
            <a:fld id="{4F71BB2F-DCE3-4150-80BC-7C4731D30D3F}" type="slidenum">
              <a:rPr lang="en-US" smtClean="0"/>
              <a:pPr>
                <a:defRPr/>
              </a:pPr>
              <a:t>9</a:t>
            </a:fld>
            <a:endParaRPr lang="en-US"/>
          </a:p>
        </p:txBody>
      </p:sp>
    </p:spTree>
    <p:extLst>
      <p:ext uri="{BB962C8B-B14F-4D97-AF65-F5344CB8AC3E}">
        <p14:creationId xmlns:p14="http://schemas.microsoft.com/office/powerpoint/2010/main" val="2644140532"/>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31618</TotalTime>
  <Words>6067</Words>
  <Application>Microsoft Office PowerPoint</Application>
  <PresentationFormat>On-screen Show (4:3)</PresentationFormat>
  <Paragraphs>426</Paragraphs>
  <Slides>43</Slides>
  <Notes>42</Notes>
  <HiddenSlides>0</HiddenSlides>
  <MMClips>0</MMClips>
  <ScaleCrop>false</ScaleCrop>
  <HeadingPairs>
    <vt:vector size="4" baseType="variant">
      <vt:variant>
        <vt:lpstr>Theme</vt:lpstr>
      </vt:variant>
      <vt:variant>
        <vt:i4>1</vt:i4>
      </vt:variant>
      <vt:variant>
        <vt:lpstr>Slide Titles</vt:lpstr>
      </vt:variant>
      <vt:variant>
        <vt:i4>43</vt:i4>
      </vt:variant>
    </vt:vector>
  </HeadingPairs>
  <TitlesOfParts>
    <vt:vector size="44" baseType="lpstr">
      <vt:lpstr>Default Design</vt:lpstr>
      <vt:lpstr>E-cigarette use in England: Latest trends from the Smoking Toolkit Study</vt:lpstr>
      <vt:lpstr>Financial disclosure</vt:lpstr>
      <vt:lpstr>Outline</vt:lpstr>
      <vt:lpstr>Outline</vt:lpstr>
      <vt:lpstr>E-cigarettes and smoking cessation</vt:lpstr>
      <vt:lpstr>Why complement randomised trials?</vt:lpstr>
      <vt:lpstr>Objective</vt:lpstr>
      <vt:lpstr>Objective</vt:lpstr>
      <vt:lpstr>Objective</vt:lpstr>
      <vt:lpstr>Objective</vt:lpstr>
      <vt:lpstr>Study design and sampling</vt:lpstr>
      <vt:lpstr>Study population and measures</vt:lpstr>
      <vt:lpstr>Study population and measures</vt:lpstr>
      <vt:lpstr>Results: unadjusted analysis</vt:lpstr>
      <vt:lpstr>Characteristics by quitting method</vt:lpstr>
      <vt:lpstr>After adjusting for confounders</vt:lpstr>
      <vt:lpstr>Limitations</vt:lpstr>
      <vt:lpstr>Limitations</vt:lpstr>
      <vt:lpstr>Conclusion</vt:lpstr>
      <vt:lpstr>Outline</vt:lpstr>
      <vt:lpstr>Trends in e-cigarette use and other tobacco control indicators in England</vt:lpstr>
      <vt:lpstr>Methods</vt:lpstr>
      <vt:lpstr>Prevalence of electronic cigarette use: smokers and recent ex-smokers</vt:lpstr>
      <vt:lpstr>Electronic cigarette use</vt:lpstr>
      <vt:lpstr>Age profile of electronic cigarette users</vt:lpstr>
      <vt:lpstr>Proportion of e-cigarette users who are smokers</vt:lpstr>
      <vt:lpstr>Prevalence of nicotine products while smoking</vt:lpstr>
      <vt:lpstr>Prevalence of nicotine products in recent ex-smokers</vt:lpstr>
      <vt:lpstr>Nicotine use by never smokers and long-term ex-smokers</vt:lpstr>
      <vt:lpstr>Prevalence of nicotine use</vt:lpstr>
      <vt:lpstr>Uptake of smoking</vt:lpstr>
      <vt:lpstr>Quitting</vt:lpstr>
      <vt:lpstr>Quit attempts</vt:lpstr>
      <vt:lpstr>Aids used in most recent quit attempt</vt:lpstr>
      <vt:lpstr>Aids used in most recent quit attempt</vt:lpstr>
      <vt:lpstr>Cigarette smoking prevalence</vt:lpstr>
      <vt:lpstr>Tried to stop smoking in past year</vt:lpstr>
      <vt:lpstr>Success rate for stopping in those who tried</vt:lpstr>
      <vt:lpstr>Conclusions</vt:lpstr>
      <vt:lpstr>Acknowledgments</vt:lpstr>
      <vt:lpstr>Decrease in smoking prevalence</vt:lpstr>
      <vt:lpstr>Stopped smoking in past 12 months</vt:lpstr>
      <vt:lpstr>The nicotine/cigarette market</vt:lpstr>
    </vt:vector>
  </TitlesOfParts>
  <Company>UCL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PRIME Theory of motivation and its application to smoking cessation</dc:title>
  <dc:creator>R West</dc:creator>
  <cp:lastModifiedBy>Graham Hunt</cp:lastModifiedBy>
  <cp:revision>1065</cp:revision>
  <dcterms:created xsi:type="dcterms:W3CDTF">2006-06-19T10:26:17Z</dcterms:created>
  <dcterms:modified xsi:type="dcterms:W3CDTF">2015-02-09T18:21:38Z</dcterms:modified>
</cp:coreProperties>
</file>