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1"/>
  </p:sldMasterIdLst>
  <p:notesMasterIdLst>
    <p:notesMasterId r:id="rId19"/>
  </p:notesMasterIdLst>
  <p:handoutMasterIdLst>
    <p:handoutMasterId r:id="rId20"/>
  </p:handoutMasterIdLst>
  <p:sldIdLst>
    <p:sldId id="256" r:id="rId2"/>
    <p:sldId id="258" r:id="rId3"/>
    <p:sldId id="260" r:id="rId4"/>
    <p:sldId id="259" r:id="rId5"/>
    <p:sldId id="262" r:id="rId6"/>
    <p:sldId id="261" r:id="rId7"/>
    <p:sldId id="263" r:id="rId8"/>
    <p:sldId id="264" r:id="rId9"/>
    <p:sldId id="265" r:id="rId10"/>
    <p:sldId id="266" r:id="rId11"/>
    <p:sldId id="267" r:id="rId12"/>
    <p:sldId id="268" r:id="rId13"/>
    <p:sldId id="269" r:id="rId14"/>
    <p:sldId id="270" r:id="rId15"/>
    <p:sldId id="272" r:id="rId16"/>
    <p:sldId id="274" r:id="rId17"/>
    <p:sldId id="273" r:id="rId1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2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2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2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2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24" charset="-128"/>
        <a:cs typeface="+mn-cs"/>
      </a:defRPr>
    </a:lvl5pPr>
    <a:lvl6pPr marL="2286000" algn="l" defTabSz="914400" rtl="0" eaLnBrk="1" latinLnBrk="0" hangingPunct="1">
      <a:defRPr sz="2400" kern="1200">
        <a:solidFill>
          <a:schemeClr val="tx1"/>
        </a:solidFill>
        <a:latin typeface="Arial" charset="0"/>
        <a:ea typeface="ＭＳ Ｐゴシック" pitchFamily="124" charset="-128"/>
        <a:cs typeface="+mn-cs"/>
      </a:defRPr>
    </a:lvl6pPr>
    <a:lvl7pPr marL="2743200" algn="l" defTabSz="914400" rtl="0" eaLnBrk="1" latinLnBrk="0" hangingPunct="1">
      <a:defRPr sz="2400" kern="1200">
        <a:solidFill>
          <a:schemeClr val="tx1"/>
        </a:solidFill>
        <a:latin typeface="Arial" charset="0"/>
        <a:ea typeface="ＭＳ Ｐゴシック" pitchFamily="124" charset="-128"/>
        <a:cs typeface="+mn-cs"/>
      </a:defRPr>
    </a:lvl7pPr>
    <a:lvl8pPr marL="3200400" algn="l" defTabSz="914400" rtl="0" eaLnBrk="1" latinLnBrk="0" hangingPunct="1">
      <a:defRPr sz="2400" kern="1200">
        <a:solidFill>
          <a:schemeClr val="tx1"/>
        </a:solidFill>
        <a:latin typeface="Arial" charset="0"/>
        <a:ea typeface="ＭＳ Ｐゴシック" pitchFamily="124" charset="-128"/>
        <a:cs typeface="+mn-cs"/>
      </a:defRPr>
    </a:lvl8pPr>
    <a:lvl9pPr marL="3657600" algn="l" defTabSz="914400" rtl="0" eaLnBrk="1" latinLnBrk="0" hangingPunct="1">
      <a:defRPr sz="2400" kern="1200">
        <a:solidFill>
          <a:schemeClr val="tx1"/>
        </a:solidFill>
        <a:latin typeface="Arial" charset="0"/>
        <a:ea typeface="ＭＳ Ｐゴシック" pitchFamily="12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anne Neale" initials="JN"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5560"/>
    <a:srgbClr val="4D4D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41" autoAdjust="0"/>
    <p:restoredTop sz="82948" autoAdjust="0"/>
  </p:normalViewPr>
  <p:slideViewPr>
    <p:cSldViewPr showGuides="1">
      <p:cViewPr>
        <p:scale>
          <a:sx n="66" d="100"/>
          <a:sy n="66" d="100"/>
        </p:scale>
        <p:origin x="-1374" y="-492"/>
      </p:cViewPr>
      <p:guideLst>
        <p:guide orient="horz" pos="197"/>
        <p:guide orient="horz" pos="572"/>
        <p:guide orient="horz" pos="1389"/>
        <p:guide orient="horz" pos="1525"/>
        <p:guide orient="horz" pos="799"/>
        <p:guide orient="horz" pos="4123"/>
        <p:guide pos="657"/>
        <p:guide pos="5239"/>
        <p:guide pos="195"/>
        <p:guide pos="299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83" d="100"/>
          <a:sy n="83" d="100"/>
        </p:scale>
        <p:origin x="-3828"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CA6619C-9F65-4277-9ACE-0D62D1860763}" type="datetimeFigureOut">
              <a:rPr lang="en-US"/>
              <a:pPr>
                <a:defRPr/>
              </a:pPr>
              <a:t>4/29/2015</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73F3D7E-3153-4F38-891B-6AE8360C76DD}" type="slidenum">
              <a:rPr lang="en-GB"/>
              <a:pPr>
                <a:defRPr/>
              </a:pPr>
              <a:t>‹#›</a:t>
            </a:fld>
            <a:endParaRPr lang="en-GB"/>
          </a:p>
        </p:txBody>
      </p:sp>
    </p:spTree>
    <p:extLst>
      <p:ext uri="{BB962C8B-B14F-4D97-AF65-F5344CB8AC3E}">
        <p14:creationId xmlns:p14="http://schemas.microsoft.com/office/powerpoint/2010/main" val="20512454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843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843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556A7B1A-1364-4FF3-A30F-89F3569427D6}" type="slidenum">
              <a:rPr lang="en-US"/>
              <a:pPr>
                <a:defRPr/>
              </a:pPr>
              <a:t>‹#›</a:t>
            </a:fld>
            <a:endParaRPr lang="en-US"/>
          </a:p>
        </p:txBody>
      </p:sp>
    </p:spTree>
    <p:extLst>
      <p:ext uri="{BB962C8B-B14F-4D97-AF65-F5344CB8AC3E}">
        <p14:creationId xmlns:p14="http://schemas.microsoft.com/office/powerpoint/2010/main" val="40204943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2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2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2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2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2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05B077A1-F603-4932-BD61-DE20420BE13F}" type="slidenum">
              <a:rPr lang="en-US" smtClean="0"/>
              <a:pPr/>
              <a:t>1</a:t>
            </a:fld>
            <a:endParaRPr lang="en-US" smtClean="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84DEFB27-95BD-47ED-BC89-2ADD5BBEC1C4}" type="slidenum">
              <a:rPr lang="en-US" smtClean="0"/>
              <a:pPr/>
              <a:t>2</a:t>
            </a:fld>
            <a:endParaRPr lang="en-US"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r>
              <a:rPr lang="en-US" dirty="0" smtClean="0"/>
              <a:t>Social capital has been used for a long time but remains difficult to define – </a:t>
            </a:r>
          </a:p>
          <a:p>
            <a:pPr eaLnBrk="1" hangingPunct="1"/>
            <a:r>
              <a:rPr lang="en-US" dirty="0" smtClean="0"/>
              <a:t>More</a:t>
            </a:r>
            <a:r>
              <a:rPr lang="en-US" baseline="0" dirty="0" smtClean="0"/>
              <a:t> to it than the existence of relationships alone and not all relationships result in building social capital.</a:t>
            </a:r>
          </a:p>
          <a:p>
            <a:pPr eaLnBrk="1" hangingPunct="1"/>
            <a:r>
              <a:rPr lang="en-GB" dirty="0" smtClean="0"/>
              <a:t>individuals need to be able to access the resources that other group members have as well as the amount and quality of those resources is important.</a:t>
            </a:r>
          </a:p>
          <a:p>
            <a:pPr eaLnBrk="1" hangingPunct="1"/>
            <a:endParaRPr lang="en-GB" dirty="0" smtClean="0"/>
          </a:p>
          <a:p>
            <a:pPr eaLnBrk="1" hangingPunct="1"/>
            <a:r>
              <a:rPr lang="en-GB" dirty="0" smtClean="0"/>
              <a:t>Recovery</a:t>
            </a:r>
            <a:r>
              <a:rPr lang="en-GB" baseline="0" dirty="0" smtClean="0"/>
              <a:t> capital - </a:t>
            </a:r>
            <a:endParaRPr lang="en-GB" dirty="0" smtClean="0"/>
          </a:p>
          <a:p>
            <a:pPr eaLnBrk="1" hangingPunct="1"/>
            <a:r>
              <a:rPr lang="en-GB" dirty="0" smtClean="0"/>
              <a:t>‘physical capital’ (e.g. income, savings, investments, property); </a:t>
            </a:r>
          </a:p>
          <a:p>
            <a:pPr eaLnBrk="1" hangingPunct="1"/>
            <a:r>
              <a:rPr lang="en-GB" dirty="0" smtClean="0"/>
              <a:t>‘cultural capital’ (e.g. values, beliefs and attitudes that promote social norms); </a:t>
            </a:r>
          </a:p>
          <a:p>
            <a:pPr eaLnBrk="1" hangingPunct="1"/>
            <a:r>
              <a:rPr lang="en-GB" dirty="0" smtClean="0"/>
              <a:t>‘human capital’ (e.g. education, knowledge, skills, hopes, health and heredity); </a:t>
            </a:r>
          </a:p>
          <a:p>
            <a:pPr eaLnBrk="1" hangingPunct="1"/>
            <a:r>
              <a:rPr lang="en-GB" dirty="0" smtClean="0"/>
              <a:t>social capital (e.g. relationships, including family, friends and broader social networks). </a:t>
            </a:r>
          </a:p>
          <a:p>
            <a:pPr eaLnBrk="1" hangingPunct="1"/>
            <a:endParaRPr lang="en-GB" dirty="0" smtClean="0"/>
          </a:p>
          <a:p>
            <a:pPr eaLnBrk="1" hangingPunct="1"/>
            <a:r>
              <a:rPr lang="en-GB" dirty="0" smtClean="0"/>
              <a:t>According to Cloud and Granfield (2008), people who have access to recovery capital are better placed to overcome their substance misuse-related problems than those who do not have such access. </a:t>
            </a:r>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a:t>
            </a:r>
            <a:r>
              <a:rPr lang="en-GB" baseline="0" dirty="0" smtClean="0"/>
              <a:t> is evidence from homelessness and addiction literatures respectively that show that relationships can have both positive and negative effects</a:t>
            </a:r>
            <a:endParaRPr lang="en-GB" dirty="0"/>
          </a:p>
        </p:txBody>
      </p:sp>
      <p:sp>
        <p:nvSpPr>
          <p:cNvPr id="4" name="Slide Number Placeholder 3"/>
          <p:cNvSpPr>
            <a:spLocks noGrp="1"/>
          </p:cNvSpPr>
          <p:nvPr>
            <p:ph type="sldNum" sz="quarter" idx="10"/>
          </p:nvPr>
        </p:nvSpPr>
        <p:spPr/>
        <p:txBody>
          <a:bodyPr/>
          <a:lstStyle/>
          <a:p>
            <a:pPr>
              <a:defRPr/>
            </a:pPr>
            <a:fld id="{556A7B1A-1364-4FF3-A30F-89F3569427D6}" type="slidenum">
              <a:rPr lang="en-US" smtClean="0"/>
              <a:pPr>
                <a:defRPr/>
              </a:pPr>
              <a:t>3</a:t>
            </a:fld>
            <a:endParaRPr lang="en-US"/>
          </a:p>
        </p:txBody>
      </p:sp>
    </p:spTree>
    <p:extLst>
      <p:ext uri="{BB962C8B-B14F-4D97-AF65-F5344CB8AC3E}">
        <p14:creationId xmlns:p14="http://schemas.microsoft.com/office/powerpoint/2010/main" val="2539126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50F3D220-85AA-48C5-A4DE-B460706E3FB7}" type="slidenum">
              <a:rPr lang="en-US" smtClean="0"/>
              <a:pPr/>
              <a:t>4</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556A7B1A-1364-4FF3-A30F-89F3569427D6}" type="slidenum">
              <a:rPr lang="en-US" smtClean="0"/>
              <a:pPr>
                <a:defRPr/>
              </a:pPr>
              <a:t>6</a:t>
            </a:fld>
            <a:endParaRPr lang="en-US"/>
          </a:p>
        </p:txBody>
      </p:sp>
    </p:spTree>
    <p:extLst>
      <p:ext uri="{BB962C8B-B14F-4D97-AF65-F5344CB8AC3E}">
        <p14:creationId xmlns:p14="http://schemas.microsoft.com/office/powerpoint/2010/main" val="22878493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556A7B1A-1364-4FF3-A30F-89F3569427D6}" type="slidenum">
              <a:rPr lang="en-US" smtClean="0"/>
              <a:pPr>
                <a:defRPr/>
              </a:pPr>
              <a:t>8</a:t>
            </a:fld>
            <a:endParaRPr lang="en-US"/>
          </a:p>
        </p:txBody>
      </p:sp>
    </p:spTree>
    <p:extLst>
      <p:ext uri="{BB962C8B-B14F-4D97-AF65-F5344CB8AC3E}">
        <p14:creationId xmlns:p14="http://schemas.microsoft.com/office/powerpoint/2010/main" val="3127194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Other problems were</a:t>
            </a:r>
            <a:r>
              <a:rPr lang="en-GB" baseline="0" dirty="0" smtClean="0"/>
              <a:t> with sharing rooms which caused arguments about space, noise, personal hygiene, and untidiness</a:t>
            </a:r>
            <a:endParaRPr lang="en-GB" dirty="0"/>
          </a:p>
        </p:txBody>
      </p:sp>
      <p:sp>
        <p:nvSpPr>
          <p:cNvPr id="4" name="Slide Number Placeholder 3"/>
          <p:cNvSpPr>
            <a:spLocks noGrp="1"/>
          </p:cNvSpPr>
          <p:nvPr>
            <p:ph type="sldNum" sz="quarter" idx="10"/>
          </p:nvPr>
        </p:nvSpPr>
        <p:spPr/>
        <p:txBody>
          <a:bodyPr/>
          <a:lstStyle/>
          <a:p>
            <a:pPr>
              <a:defRPr/>
            </a:pPr>
            <a:fld id="{556A7B1A-1364-4FF3-A30F-89F3569427D6}" type="slidenum">
              <a:rPr lang="en-US" smtClean="0"/>
              <a:pPr>
                <a:defRPr/>
              </a:pPr>
              <a:t>9</a:t>
            </a:fld>
            <a:endParaRPr lang="en-US"/>
          </a:p>
        </p:txBody>
      </p:sp>
    </p:spTree>
    <p:extLst>
      <p:ext uri="{BB962C8B-B14F-4D97-AF65-F5344CB8AC3E}">
        <p14:creationId xmlns:p14="http://schemas.microsoft.com/office/powerpoint/2010/main" val="3516560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556A7B1A-1364-4FF3-A30F-89F3569427D6}" type="slidenum">
              <a:rPr lang="en-US" smtClean="0"/>
              <a:pPr>
                <a:defRPr/>
              </a:pPr>
              <a:t>16</a:t>
            </a:fld>
            <a:endParaRPr lang="en-US"/>
          </a:p>
        </p:txBody>
      </p:sp>
    </p:spTree>
    <p:extLst>
      <p:ext uri="{BB962C8B-B14F-4D97-AF65-F5344CB8AC3E}">
        <p14:creationId xmlns:p14="http://schemas.microsoft.com/office/powerpoint/2010/main" val="12235271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4" descr="OB PPT banner white 150"/>
          <p:cNvPicPr>
            <a:picLocks noChangeAspect="1" noChangeArrowheads="1"/>
          </p:cNvPicPr>
          <p:nvPr userDrawn="1"/>
        </p:nvPicPr>
        <p:blipFill>
          <a:blip r:embed="rId2" cstate="print"/>
          <a:srcRect/>
          <a:stretch>
            <a:fillRect/>
          </a:stretch>
        </p:blipFill>
        <p:spPr bwMode="auto">
          <a:xfrm>
            <a:off x="311150" y="304800"/>
            <a:ext cx="8528050" cy="1536700"/>
          </a:xfrm>
          <a:prstGeom prst="rect">
            <a:avLst/>
          </a:prstGeom>
          <a:noFill/>
          <a:ln w="9525">
            <a:noFill/>
            <a:miter lim="800000"/>
            <a:headEnd/>
            <a:tailEnd/>
          </a:ln>
        </p:spPr>
      </p:pic>
      <p:sp>
        <p:nvSpPr>
          <p:cNvPr id="3" name="Subtitle 2"/>
          <p:cNvSpPr>
            <a:spLocks noGrp="1"/>
          </p:cNvSpPr>
          <p:nvPr>
            <p:ph type="subTitle" idx="1"/>
          </p:nvPr>
        </p:nvSpPr>
        <p:spPr>
          <a:xfrm>
            <a:off x="1042987" y="2071678"/>
            <a:ext cx="7813675" cy="4473585"/>
          </a:xfrm>
        </p:spPr>
        <p:txBody>
          <a:bodyPr/>
          <a:lstStyle>
            <a:lvl1pPr marL="0" indent="0" algn="l">
              <a:buNone/>
              <a:defRPr b="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8" name="Title 1"/>
          <p:cNvSpPr>
            <a:spLocks noGrp="1"/>
          </p:cNvSpPr>
          <p:nvPr>
            <p:ph type="ctrTitle"/>
          </p:nvPr>
        </p:nvSpPr>
        <p:spPr>
          <a:xfrm>
            <a:off x="1038880" y="312738"/>
            <a:ext cx="7772400" cy="1526948"/>
          </a:xfrm>
        </p:spPr>
        <p:txBody>
          <a:bodyPr>
            <a:normAutofit/>
          </a:bodyPr>
          <a:lstStyle>
            <a:lvl1pPr>
              <a:defRPr sz="3200">
                <a:solidFill>
                  <a:schemeClr val="bg1"/>
                </a:solidFill>
                <a:latin typeface="+mj-lt"/>
              </a:defRPr>
            </a:lvl1pPr>
          </a:lstStyle>
          <a:p>
            <a:r>
              <a:rPr lang="en-US" dirty="0" smtClean="0"/>
              <a:t>Click to edit Master title style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455560"/>
        </a:solidFill>
        <a:effectLst/>
      </p:bgPr>
    </p:bg>
    <p:spTree>
      <p:nvGrpSpPr>
        <p:cNvPr id="1" name=""/>
        <p:cNvGrpSpPr/>
        <p:nvPr/>
      </p:nvGrpSpPr>
      <p:grpSpPr>
        <a:xfrm>
          <a:off x="0" y="0"/>
          <a:ext cx="0" cy="0"/>
          <a:chOff x="0" y="0"/>
          <a:chExt cx="0" cy="0"/>
        </a:xfrm>
      </p:grpSpPr>
      <p:pic>
        <p:nvPicPr>
          <p:cNvPr id="3" name="Picture 10" descr="OB PPT banner 150"/>
          <p:cNvPicPr>
            <a:picLocks noChangeAspect="1" noChangeArrowheads="1"/>
          </p:cNvPicPr>
          <p:nvPr userDrawn="1"/>
        </p:nvPicPr>
        <p:blipFill>
          <a:blip r:embed="rId2" cstate="print"/>
          <a:srcRect/>
          <a:stretch>
            <a:fillRect/>
          </a:stretch>
        </p:blipFill>
        <p:spPr bwMode="auto">
          <a:xfrm>
            <a:off x="304800" y="303213"/>
            <a:ext cx="8534400" cy="1539875"/>
          </a:xfrm>
          <a:prstGeom prst="rect">
            <a:avLst/>
          </a:prstGeom>
          <a:noFill/>
          <a:ln w="9525">
            <a:noFill/>
            <a:miter lim="800000"/>
            <a:headEnd/>
            <a:tailEnd/>
          </a:ln>
        </p:spPr>
      </p:pic>
      <p:sp>
        <p:nvSpPr>
          <p:cNvPr id="8" name="Title 1"/>
          <p:cNvSpPr>
            <a:spLocks noGrp="1"/>
          </p:cNvSpPr>
          <p:nvPr>
            <p:ph type="ctrTitle"/>
          </p:nvPr>
        </p:nvSpPr>
        <p:spPr>
          <a:xfrm>
            <a:off x="1038880" y="312738"/>
            <a:ext cx="7772400" cy="1526948"/>
          </a:xfrm>
        </p:spPr>
        <p:txBody>
          <a:bodyPr>
            <a:normAutofit/>
          </a:bodyPr>
          <a:lstStyle>
            <a:lvl1pPr>
              <a:defRPr sz="3200">
                <a:solidFill>
                  <a:schemeClr val="bg1"/>
                </a:solidFill>
                <a:latin typeface="+mj-lt"/>
              </a:defRPr>
            </a:lvl1pPr>
          </a:lstStyle>
          <a:p>
            <a:r>
              <a:rPr lang="en-US" dirty="0" smtClean="0"/>
              <a:t>Click to edit Master title style</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751113" y="2071678"/>
            <a:ext cx="8105549" cy="4054485"/>
          </a:xfrm>
        </p:spPr>
        <p:txBody>
          <a:bodyPr/>
          <a:lstStyle>
            <a:lvl1pPr marL="180975" indent="-180975">
              <a:spcBef>
                <a:spcPts val="1500"/>
              </a:spcBef>
              <a:defRPr b="0"/>
            </a:lvl1pPr>
            <a:lvl2pPr marL="449263" indent="-177800">
              <a:spcBef>
                <a:spcPts val="300"/>
              </a:spcBef>
              <a:defRPr sz="1600"/>
            </a:lvl2pPr>
            <a:lvl3pPr marL="715963" indent="-182563">
              <a:spcBef>
                <a:spcPts val="300"/>
              </a:spcBef>
              <a:defRPr sz="1600"/>
            </a:lvl3pPr>
            <a:lvl4pPr marL="982663" indent="-177800">
              <a:spcBef>
                <a:spcPts val="300"/>
              </a:spcBef>
              <a:defRPr sz="1600"/>
            </a:lvl4pPr>
            <a:lvl5pPr marL="1258888" indent="-180975">
              <a:spcBef>
                <a:spcPts val="300"/>
              </a:spcBef>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1042987" y="1959429"/>
            <a:ext cx="3622675" cy="4166734"/>
          </a:xfrm>
        </p:spPr>
        <p:txBody>
          <a:bodyPr>
            <a:normAutofit/>
          </a:bodyPr>
          <a:lstStyle>
            <a:lvl1pPr marL="0" indent="0">
              <a:buNone/>
              <a:defRPr sz="1600" b="1"/>
            </a:lvl1pPr>
            <a:lvl2pPr marL="271463" indent="-271463">
              <a:defRPr sz="1600"/>
            </a:lvl2pPr>
            <a:lvl3pPr marL="533400" indent="-261938">
              <a:defRPr sz="1600"/>
            </a:lvl3pPr>
            <a:lvl4pPr marL="804863" indent="-271463">
              <a:defRPr sz="1600"/>
            </a:lvl4pPr>
            <a:lvl5pPr marL="1077913" indent="-273050">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753656" y="1959429"/>
            <a:ext cx="3622675" cy="4166734"/>
          </a:xfrm>
        </p:spPr>
        <p:txBody>
          <a:bodyPr>
            <a:normAutofit/>
          </a:bodyPr>
          <a:lstStyle>
            <a:lvl1pPr marL="0" indent="0">
              <a:buNone/>
              <a:defRPr sz="1600" b="1"/>
            </a:lvl1pPr>
            <a:lvl2pPr marL="271463" indent="-271463">
              <a:defRPr sz="1600"/>
            </a:lvl2pPr>
            <a:lvl3pPr marL="533400" indent="-261938">
              <a:defRPr sz="1600"/>
            </a:lvl3pPr>
            <a:lvl4pPr marL="804863" indent="-271463">
              <a:defRPr sz="1600"/>
            </a:lvl4pPr>
            <a:lvl5pPr marL="1077913" indent="-273050">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030" descr="OB PPT logo white 150"/>
          <p:cNvPicPr>
            <a:picLocks noChangeAspect="1" noChangeArrowheads="1"/>
          </p:cNvPicPr>
          <p:nvPr userDrawn="1"/>
        </p:nvPicPr>
        <p:blipFill>
          <a:blip r:embed="rId8" cstate="print"/>
          <a:srcRect/>
          <a:stretch>
            <a:fillRect/>
          </a:stretch>
        </p:blipFill>
        <p:spPr bwMode="auto">
          <a:xfrm>
            <a:off x="304800" y="304800"/>
            <a:ext cx="8528050" cy="1536700"/>
          </a:xfrm>
          <a:prstGeom prst="rect">
            <a:avLst/>
          </a:prstGeom>
          <a:noFill/>
          <a:ln w="9525">
            <a:noFill/>
            <a:miter lim="800000"/>
            <a:headEnd/>
            <a:tailEnd/>
          </a:ln>
        </p:spPr>
      </p:pic>
      <p:sp>
        <p:nvSpPr>
          <p:cNvPr id="2" name="Title Placeholder 1"/>
          <p:cNvSpPr>
            <a:spLocks noGrp="1"/>
          </p:cNvSpPr>
          <p:nvPr>
            <p:ph type="title"/>
          </p:nvPr>
        </p:nvSpPr>
        <p:spPr>
          <a:xfrm>
            <a:off x="1028700" y="338138"/>
            <a:ext cx="7827963" cy="947737"/>
          </a:xfrm>
          <a:prstGeom prst="rect">
            <a:avLst/>
          </a:prstGeom>
        </p:spPr>
        <p:txBody>
          <a:bodyPr vert="horz" lIns="0" tIns="45720" rIns="91440" bIns="45720" rtlCol="0" anchor="ctr">
            <a:normAutofit/>
          </a:bodyPr>
          <a:lstStyle/>
          <a:p>
            <a:r>
              <a:rPr lang="en-US" dirty="0" smtClean="0"/>
              <a:t>Click to edit Master title style</a:t>
            </a:r>
            <a:endParaRPr lang="en-GB" dirty="0"/>
          </a:p>
        </p:txBody>
      </p:sp>
      <p:sp>
        <p:nvSpPr>
          <p:cNvPr id="1028" name="Text Placeholder 2"/>
          <p:cNvSpPr>
            <a:spLocks noGrp="1"/>
          </p:cNvSpPr>
          <p:nvPr>
            <p:ph type="body" idx="1"/>
          </p:nvPr>
        </p:nvSpPr>
        <p:spPr bwMode="auto">
          <a:xfrm>
            <a:off x="857250" y="2071688"/>
            <a:ext cx="7829550" cy="4054475"/>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Tree>
  </p:cSld>
  <p:clrMap bg1="lt1" tx1="dk1" bg2="lt2" tx2="dk2" accent1="accent1" accent2="accent2" accent3="accent3" accent4="accent4" accent5="accent5" accent6="accent6" hlink="hlink" folHlink="folHlink"/>
  <p:sldLayoutIdLst>
    <p:sldLayoutId id="2147483752" r:id="rId1"/>
    <p:sldLayoutId id="2147483753" r:id="rId2"/>
    <p:sldLayoutId id="2147483748" r:id="rId3"/>
    <p:sldLayoutId id="2147483749" r:id="rId4"/>
    <p:sldLayoutId id="2147483750" r:id="rId5"/>
    <p:sldLayoutId id="2147483751" r:id="rId6"/>
  </p:sldLayoutIdLst>
  <p:txStyles>
    <p:titleStyle>
      <a:lvl1pPr algn="l" rtl="0" fontAlgn="base">
        <a:spcBef>
          <a:spcPct val="0"/>
        </a:spcBef>
        <a:spcAft>
          <a:spcPct val="0"/>
        </a:spcAft>
        <a:defRPr sz="2800" b="1" kern="1200" cap="all">
          <a:solidFill>
            <a:schemeClr val="tx1"/>
          </a:solidFill>
          <a:latin typeface="Arial" pitchFamily="34" charset="0"/>
          <a:ea typeface="+mj-ea"/>
          <a:cs typeface="Arial" pitchFamily="34" charset="0"/>
        </a:defRPr>
      </a:lvl1pPr>
      <a:lvl2pPr algn="l" rtl="0" fontAlgn="base">
        <a:spcBef>
          <a:spcPct val="0"/>
        </a:spcBef>
        <a:spcAft>
          <a:spcPct val="0"/>
        </a:spcAft>
        <a:defRPr sz="2000" b="1">
          <a:solidFill>
            <a:schemeClr val="tx1"/>
          </a:solidFill>
          <a:latin typeface="Arial" charset="0"/>
          <a:ea typeface="ＭＳ Ｐゴシック" pitchFamily="124" charset="-128"/>
        </a:defRPr>
      </a:lvl2pPr>
      <a:lvl3pPr algn="l" rtl="0" fontAlgn="base">
        <a:spcBef>
          <a:spcPct val="0"/>
        </a:spcBef>
        <a:spcAft>
          <a:spcPct val="0"/>
        </a:spcAft>
        <a:defRPr sz="2000" b="1">
          <a:solidFill>
            <a:schemeClr val="tx1"/>
          </a:solidFill>
          <a:latin typeface="Arial" charset="0"/>
          <a:ea typeface="ＭＳ Ｐゴシック" pitchFamily="124" charset="-128"/>
        </a:defRPr>
      </a:lvl3pPr>
      <a:lvl4pPr algn="l" rtl="0" fontAlgn="base">
        <a:spcBef>
          <a:spcPct val="0"/>
        </a:spcBef>
        <a:spcAft>
          <a:spcPct val="0"/>
        </a:spcAft>
        <a:defRPr sz="2000" b="1">
          <a:solidFill>
            <a:schemeClr val="tx1"/>
          </a:solidFill>
          <a:latin typeface="Arial" charset="0"/>
          <a:ea typeface="ＭＳ Ｐゴシック" pitchFamily="124" charset="-128"/>
        </a:defRPr>
      </a:lvl4pPr>
      <a:lvl5pPr algn="l" rtl="0" fontAlgn="base">
        <a:spcBef>
          <a:spcPct val="0"/>
        </a:spcBef>
        <a:spcAft>
          <a:spcPct val="0"/>
        </a:spcAft>
        <a:defRPr sz="2000" b="1">
          <a:solidFill>
            <a:schemeClr val="tx1"/>
          </a:solidFill>
          <a:latin typeface="Arial" charset="0"/>
          <a:ea typeface="ＭＳ Ｐゴシック" pitchFamily="124" charset="-128"/>
        </a:defRPr>
      </a:lvl5pPr>
      <a:lvl6pPr marL="457200" algn="l" rtl="0" fontAlgn="base">
        <a:spcBef>
          <a:spcPct val="0"/>
        </a:spcBef>
        <a:spcAft>
          <a:spcPct val="0"/>
        </a:spcAft>
        <a:defRPr sz="2000" b="1">
          <a:solidFill>
            <a:schemeClr val="tx1"/>
          </a:solidFill>
          <a:latin typeface="Arial" charset="0"/>
          <a:ea typeface="ＭＳ Ｐゴシック" pitchFamily="124" charset="-128"/>
        </a:defRPr>
      </a:lvl6pPr>
      <a:lvl7pPr marL="914400" algn="l" rtl="0" fontAlgn="base">
        <a:spcBef>
          <a:spcPct val="0"/>
        </a:spcBef>
        <a:spcAft>
          <a:spcPct val="0"/>
        </a:spcAft>
        <a:defRPr sz="2000" b="1">
          <a:solidFill>
            <a:schemeClr val="tx1"/>
          </a:solidFill>
          <a:latin typeface="Arial" charset="0"/>
          <a:ea typeface="ＭＳ Ｐゴシック" pitchFamily="124" charset="-128"/>
        </a:defRPr>
      </a:lvl7pPr>
      <a:lvl8pPr marL="1371600" algn="l" rtl="0" fontAlgn="base">
        <a:spcBef>
          <a:spcPct val="0"/>
        </a:spcBef>
        <a:spcAft>
          <a:spcPct val="0"/>
        </a:spcAft>
        <a:defRPr sz="2000" b="1">
          <a:solidFill>
            <a:schemeClr val="tx1"/>
          </a:solidFill>
          <a:latin typeface="Arial" charset="0"/>
          <a:ea typeface="ＭＳ Ｐゴシック" pitchFamily="124" charset="-128"/>
        </a:defRPr>
      </a:lvl8pPr>
      <a:lvl9pPr marL="1828800" algn="l" rtl="0" fontAlgn="base">
        <a:spcBef>
          <a:spcPct val="0"/>
        </a:spcBef>
        <a:spcAft>
          <a:spcPct val="0"/>
        </a:spcAft>
        <a:defRPr sz="2000" b="1">
          <a:solidFill>
            <a:schemeClr val="tx1"/>
          </a:solidFill>
          <a:latin typeface="Arial" charset="0"/>
          <a:ea typeface="ＭＳ Ｐゴシック" pitchFamily="124" charset="-128"/>
        </a:defRPr>
      </a:lvl9pPr>
    </p:titleStyle>
    <p:bodyStyle>
      <a:lvl1pPr marL="180975" indent="-180975" algn="l" rtl="0" fontAlgn="base">
        <a:spcBef>
          <a:spcPct val="20000"/>
        </a:spcBef>
        <a:spcAft>
          <a:spcPct val="0"/>
        </a:spcAft>
        <a:buFont typeface="Wingdings" pitchFamily="124" charset="2"/>
        <a:buChar char="§"/>
        <a:defRPr sz="2400" kern="1200">
          <a:solidFill>
            <a:schemeClr val="bg2"/>
          </a:solidFill>
          <a:latin typeface="+mn-lt"/>
          <a:ea typeface="+mn-ea"/>
          <a:cs typeface="+mn-cs"/>
        </a:defRPr>
      </a:lvl1pPr>
      <a:lvl2pPr marL="630238" indent="-173038" algn="l" rtl="0" fontAlgn="base">
        <a:spcBef>
          <a:spcPct val="20000"/>
        </a:spcBef>
        <a:spcAft>
          <a:spcPct val="0"/>
        </a:spcAft>
        <a:buFont typeface="Wingdings" pitchFamily="124" charset="2"/>
        <a:buChar char="§"/>
        <a:defRPr sz="2400" kern="1200">
          <a:solidFill>
            <a:schemeClr val="bg2"/>
          </a:solidFill>
          <a:latin typeface="+mn-lt"/>
          <a:ea typeface="+mn-ea"/>
          <a:cs typeface="+mn-cs"/>
        </a:defRPr>
      </a:lvl2pPr>
      <a:lvl3pPr marL="1077913" indent="-163513" algn="l" rtl="0" fontAlgn="base">
        <a:spcBef>
          <a:spcPct val="20000"/>
        </a:spcBef>
        <a:spcAft>
          <a:spcPct val="0"/>
        </a:spcAft>
        <a:buFont typeface="Wingdings" pitchFamily="124" charset="2"/>
        <a:buChar char="§"/>
        <a:defRPr sz="2400" kern="1200">
          <a:solidFill>
            <a:schemeClr val="bg2"/>
          </a:solidFill>
          <a:latin typeface="+mn-lt"/>
          <a:ea typeface="+mn-ea"/>
          <a:cs typeface="+mn-cs"/>
        </a:defRPr>
      </a:lvl3pPr>
      <a:lvl4pPr marL="1527175" indent="-155575" algn="l" rtl="0" fontAlgn="base">
        <a:spcBef>
          <a:spcPct val="20000"/>
        </a:spcBef>
        <a:spcAft>
          <a:spcPct val="0"/>
        </a:spcAft>
        <a:buFont typeface="Wingdings" pitchFamily="124" charset="2"/>
        <a:buChar char="§"/>
        <a:defRPr sz="2400" kern="1200">
          <a:solidFill>
            <a:schemeClr val="bg2"/>
          </a:solidFill>
          <a:latin typeface="+mn-lt"/>
          <a:ea typeface="+mn-ea"/>
          <a:cs typeface="+mn-cs"/>
        </a:defRPr>
      </a:lvl4pPr>
      <a:lvl5pPr marL="1974850" indent="-146050" algn="l" rtl="0" fontAlgn="base">
        <a:spcBef>
          <a:spcPct val="20000"/>
        </a:spcBef>
        <a:spcAft>
          <a:spcPct val="0"/>
        </a:spcAft>
        <a:buFont typeface="Wingdings" pitchFamily="124" charset="2"/>
        <a:buChar char="§"/>
        <a:defRPr sz="2400" kern="1200">
          <a:solidFill>
            <a:schemeClr val="bg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5556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SSA 2014</a:t>
            </a:r>
            <a:endParaRPr lang="en-GB" dirty="0"/>
          </a:p>
        </p:txBody>
      </p:sp>
      <p:sp>
        <p:nvSpPr>
          <p:cNvPr id="4" name="Rectangle 3"/>
          <p:cNvSpPr/>
          <p:nvPr/>
        </p:nvSpPr>
        <p:spPr>
          <a:xfrm>
            <a:off x="323528" y="2204864"/>
            <a:ext cx="8496944" cy="4524315"/>
          </a:xfrm>
          <a:prstGeom prst="rect">
            <a:avLst/>
          </a:prstGeom>
        </p:spPr>
        <p:txBody>
          <a:bodyPr wrap="square">
            <a:spAutoFit/>
          </a:bodyPr>
          <a:lstStyle/>
          <a:p>
            <a:r>
              <a:rPr lang="en-GB" dirty="0"/>
              <a:t>SOCIAL AND RECOVERY CAPITAL AMONGST HOMELESS DRUG AND ALCOHOL USERS (HDAU) WHO LIVE IN </a:t>
            </a:r>
            <a:r>
              <a:rPr lang="en-GB" dirty="0" smtClean="0"/>
              <a:t>HOSTELS</a:t>
            </a:r>
          </a:p>
          <a:p>
            <a:endParaRPr lang="en-GB" dirty="0" smtClean="0"/>
          </a:p>
          <a:p>
            <a:r>
              <a:rPr lang="en-GB" dirty="0" smtClean="0"/>
              <a:t>Dr Caral Brown (Stevenson) </a:t>
            </a:r>
          </a:p>
          <a:p>
            <a:r>
              <a:rPr lang="en-GB" dirty="0" smtClean="0"/>
              <a:t>Oxford Brookes University</a:t>
            </a:r>
          </a:p>
          <a:p>
            <a:endParaRPr lang="en-GB" dirty="0" smtClean="0"/>
          </a:p>
          <a:p>
            <a:r>
              <a:rPr lang="en-GB" dirty="0" smtClean="0"/>
              <a:t>Dr Jo Neale</a:t>
            </a:r>
          </a:p>
          <a:p>
            <a:r>
              <a:rPr lang="en-GB" dirty="0" smtClean="0"/>
              <a:t>Kings College London</a:t>
            </a:r>
          </a:p>
          <a:p>
            <a:endParaRPr lang="en-GB" dirty="0"/>
          </a:p>
          <a:p>
            <a:r>
              <a:rPr lang="en-GB" dirty="0" smtClean="0"/>
              <a:t>Collaborators: Dr Ed Day &amp; Prof Alex Copello</a:t>
            </a:r>
          </a:p>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Friends outside hostels</a:t>
            </a:r>
            <a:endParaRPr lang="en-GB" dirty="0"/>
          </a:p>
        </p:txBody>
      </p:sp>
      <p:sp>
        <p:nvSpPr>
          <p:cNvPr id="3" name="Content Placeholder 2"/>
          <p:cNvSpPr>
            <a:spLocks noGrp="1"/>
          </p:cNvSpPr>
          <p:nvPr>
            <p:ph idx="1"/>
          </p:nvPr>
        </p:nvSpPr>
        <p:spPr>
          <a:xfrm>
            <a:off x="751113" y="1340768"/>
            <a:ext cx="8105549" cy="4785395"/>
          </a:xfrm>
        </p:spPr>
        <p:txBody>
          <a:bodyPr/>
          <a:lstStyle/>
          <a:p>
            <a:pPr>
              <a:buFont typeface="Arial" panose="020B0604020202020204" pitchFamily="34" charset="0"/>
              <a:buChar char="•"/>
            </a:pPr>
            <a:r>
              <a:rPr lang="en-GB" dirty="0" smtClean="0"/>
              <a:t>Community </a:t>
            </a:r>
            <a:r>
              <a:rPr lang="en-GB" dirty="0"/>
              <a:t>friends were mostly housed and did not use drugs or alcohol </a:t>
            </a:r>
            <a:r>
              <a:rPr lang="en-GB" dirty="0" smtClean="0"/>
              <a:t>problematically, provided emotional and practical support as well as companionship</a:t>
            </a:r>
          </a:p>
          <a:p>
            <a:pPr lvl="1">
              <a:buFont typeface="Arial" panose="020B0604020202020204" pitchFamily="34" charset="0"/>
              <a:buChar char="•"/>
            </a:pPr>
            <a:r>
              <a:rPr lang="en-GB" dirty="0" smtClean="0"/>
              <a:t>Visited at homes</a:t>
            </a:r>
          </a:p>
          <a:p>
            <a:pPr lvl="1">
              <a:buFont typeface="Arial" panose="020B0604020202020204" pitchFamily="34" charset="0"/>
              <a:buChar char="•"/>
            </a:pPr>
            <a:r>
              <a:rPr lang="en-GB" dirty="0" smtClean="0"/>
              <a:t>Met in bars and cafes</a:t>
            </a:r>
          </a:p>
          <a:p>
            <a:pPr lvl="1">
              <a:buFont typeface="Arial" panose="020B0604020202020204" pitchFamily="34" charset="0"/>
              <a:buChar char="•"/>
            </a:pPr>
            <a:r>
              <a:rPr lang="en-GB" dirty="0" smtClean="0"/>
              <a:t>Contacted them online</a:t>
            </a:r>
          </a:p>
          <a:p>
            <a:pPr>
              <a:buFont typeface="Arial" panose="020B0604020202020204" pitchFamily="34" charset="0"/>
              <a:buChar char="•"/>
            </a:pPr>
            <a:r>
              <a:rPr lang="en-GB" dirty="0" smtClean="0"/>
              <a:t>Some friends stopped them using substances:</a:t>
            </a:r>
          </a:p>
          <a:p>
            <a:pPr marL="271463" lvl="1" indent="0">
              <a:buNone/>
            </a:pPr>
            <a:r>
              <a:rPr lang="en-GB" dirty="0"/>
              <a:t>“If he ever seen me pick up a syringe, he would break me hand.” (Patrick, aged 46, hostel C, interview 1)</a:t>
            </a:r>
            <a:endParaRPr lang="en-GB" dirty="0" smtClean="0"/>
          </a:p>
          <a:p>
            <a:pPr>
              <a:buFont typeface="Arial" panose="020B0604020202020204" pitchFamily="34" charset="0"/>
              <a:buChar char="•"/>
            </a:pPr>
            <a:r>
              <a:rPr lang="en-GB" dirty="0" smtClean="0"/>
              <a:t>Adopted </a:t>
            </a:r>
            <a:r>
              <a:rPr lang="en-GB" dirty="0"/>
              <a:t>or surrogate family:</a:t>
            </a:r>
          </a:p>
          <a:p>
            <a:pPr lvl="1">
              <a:buFont typeface="Arial" panose="020B0604020202020204" pitchFamily="34" charset="0"/>
              <a:buChar char="•"/>
            </a:pPr>
            <a:r>
              <a:rPr lang="en-GB" dirty="0" smtClean="0"/>
              <a:t>“</a:t>
            </a:r>
            <a:r>
              <a:rPr lang="en-GB" dirty="0"/>
              <a:t>They’re like my family… Like sometimes on a Sunday, [name of friend] will phone up and say ‘Oh mum’s said you’re welcome round for dinner’. So I go round her mum’s and I call her mum, mumsy.” (Peter, aged 37, hostel A, interview 1) </a:t>
            </a:r>
          </a:p>
          <a:p>
            <a:pPr>
              <a:buFont typeface="Arial" panose="020B0604020202020204" pitchFamily="34" charset="0"/>
              <a:buChar char="•"/>
            </a:pPr>
            <a:endParaRPr lang="en-GB" dirty="0"/>
          </a:p>
        </p:txBody>
      </p:sp>
    </p:spTree>
    <p:extLst>
      <p:ext uri="{BB962C8B-B14F-4D97-AF65-F5344CB8AC3E}">
        <p14:creationId xmlns:p14="http://schemas.microsoft.com/office/powerpoint/2010/main" val="42552804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Current and former partners</a:t>
            </a:r>
            <a:endParaRPr lang="en-GB" dirty="0"/>
          </a:p>
        </p:txBody>
      </p:sp>
      <p:sp>
        <p:nvSpPr>
          <p:cNvPr id="3" name="Content Placeholder 2"/>
          <p:cNvSpPr>
            <a:spLocks noGrp="1"/>
          </p:cNvSpPr>
          <p:nvPr>
            <p:ph idx="1"/>
          </p:nvPr>
        </p:nvSpPr>
        <p:spPr>
          <a:xfrm>
            <a:off x="751113" y="1196752"/>
            <a:ext cx="8105549" cy="4929411"/>
          </a:xfrm>
        </p:spPr>
        <p:txBody>
          <a:bodyPr/>
          <a:lstStyle/>
          <a:p>
            <a:pPr>
              <a:buFont typeface="Arial" panose="020B0604020202020204" pitchFamily="34" charset="0"/>
              <a:buChar char="•"/>
            </a:pPr>
            <a:r>
              <a:rPr lang="en-GB" dirty="0" smtClean="0"/>
              <a:t>8 had current partners, 8 had close ex-partners – some relationships ended by second interview</a:t>
            </a:r>
          </a:p>
          <a:p>
            <a:pPr marL="271463" lvl="1" indent="0">
              <a:buNone/>
            </a:pPr>
            <a:r>
              <a:rPr lang="en-GB" dirty="0" smtClean="0"/>
              <a:t>Positive </a:t>
            </a:r>
            <a:r>
              <a:rPr lang="en-GB" dirty="0"/>
              <a:t>feelings of being loved and having someone to love. </a:t>
            </a:r>
            <a:endParaRPr lang="en-GB" dirty="0" smtClean="0"/>
          </a:p>
          <a:p>
            <a:pPr lvl="1">
              <a:buFont typeface="Arial" panose="020B0604020202020204" pitchFamily="34" charset="0"/>
              <a:buChar char="•"/>
            </a:pPr>
            <a:r>
              <a:rPr lang="en-GB" dirty="0" smtClean="0"/>
              <a:t>Lent money</a:t>
            </a:r>
            <a:r>
              <a:rPr lang="en-GB" dirty="0"/>
              <a:t>, took care of </a:t>
            </a:r>
            <a:r>
              <a:rPr lang="en-GB" dirty="0" smtClean="0"/>
              <a:t>children</a:t>
            </a:r>
            <a:r>
              <a:rPr lang="en-GB" dirty="0"/>
              <a:t>, generally looked out for them, and were understanding about their </a:t>
            </a:r>
            <a:r>
              <a:rPr lang="en-GB" dirty="0" smtClean="0"/>
              <a:t>addiction</a:t>
            </a:r>
          </a:p>
          <a:p>
            <a:pPr marL="271463" lvl="1" indent="0">
              <a:buNone/>
            </a:pPr>
            <a:r>
              <a:rPr lang="en-GB" dirty="0"/>
              <a:t>“He’s very supportive … I don’t think I’d be able to do this [stay away from drugs and alcohol] without him… I think if it weren’t for him I’d have been back on it every day now. So he sort of keeps me strong.” (Sarah, aged 33, hostel A, interview 2</a:t>
            </a:r>
            <a:r>
              <a:rPr lang="en-GB" dirty="0" smtClean="0"/>
              <a:t>)</a:t>
            </a:r>
          </a:p>
          <a:p>
            <a:pPr>
              <a:buFont typeface="Arial" panose="020B0604020202020204" pitchFamily="34" charset="0"/>
              <a:buChar char="•"/>
            </a:pPr>
            <a:r>
              <a:rPr lang="en-GB" dirty="0" smtClean="0"/>
              <a:t>2 negative relationships</a:t>
            </a:r>
          </a:p>
          <a:p>
            <a:pPr lvl="1">
              <a:buFont typeface="Arial" panose="020B0604020202020204" pitchFamily="34" charset="0"/>
              <a:buChar char="•"/>
            </a:pPr>
            <a:r>
              <a:rPr lang="en-GB" dirty="0" smtClean="0"/>
              <a:t>Arguments, little trust</a:t>
            </a:r>
          </a:p>
          <a:p>
            <a:pPr lvl="1">
              <a:buFont typeface="Arial" panose="020B0604020202020204" pitchFamily="34" charset="0"/>
              <a:buChar char="•"/>
            </a:pPr>
            <a:r>
              <a:rPr lang="en-GB" dirty="0" smtClean="0"/>
              <a:t>Detrimental </a:t>
            </a:r>
            <a:r>
              <a:rPr lang="en-GB" dirty="0"/>
              <a:t>impact on </a:t>
            </a:r>
            <a:r>
              <a:rPr lang="en-GB" dirty="0" smtClean="0"/>
              <a:t>mental </a:t>
            </a:r>
            <a:r>
              <a:rPr lang="en-GB" dirty="0"/>
              <a:t>health and self-esteem, </a:t>
            </a:r>
            <a:r>
              <a:rPr lang="en-GB" dirty="0" smtClean="0"/>
              <a:t>increases in </a:t>
            </a:r>
            <a:r>
              <a:rPr lang="en-GB" dirty="0"/>
              <a:t>substance </a:t>
            </a:r>
            <a:r>
              <a:rPr lang="en-GB" dirty="0" smtClean="0"/>
              <a:t>use</a:t>
            </a:r>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14742297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Enemies</a:t>
            </a:r>
            <a:endParaRPr lang="en-GB" dirty="0"/>
          </a:p>
        </p:txBody>
      </p:sp>
      <p:sp>
        <p:nvSpPr>
          <p:cNvPr id="3" name="Content Placeholder 2"/>
          <p:cNvSpPr>
            <a:spLocks noGrp="1"/>
          </p:cNvSpPr>
          <p:nvPr>
            <p:ph idx="1"/>
          </p:nvPr>
        </p:nvSpPr>
        <p:spPr>
          <a:xfrm>
            <a:off x="751113" y="1700808"/>
            <a:ext cx="8105549" cy="4425355"/>
          </a:xfrm>
        </p:spPr>
        <p:txBody>
          <a:bodyPr/>
          <a:lstStyle/>
          <a:p>
            <a:pPr>
              <a:buFont typeface="Arial" panose="020B0604020202020204" pitchFamily="34" charset="0"/>
              <a:buChar char="•"/>
            </a:pPr>
            <a:r>
              <a:rPr lang="en-GB" dirty="0" smtClean="0"/>
              <a:t>Enemies </a:t>
            </a:r>
            <a:r>
              <a:rPr lang="en-GB" dirty="0"/>
              <a:t>were individuals who repeatedly caused </a:t>
            </a:r>
            <a:r>
              <a:rPr lang="en-GB" dirty="0" smtClean="0"/>
              <a:t>acute </a:t>
            </a:r>
            <a:r>
              <a:rPr lang="en-GB" dirty="0"/>
              <a:t>distress and were very difficult to </a:t>
            </a:r>
            <a:r>
              <a:rPr lang="en-GB" dirty="0" smtClean="0"/>
              <a:t>avoid</a:t>
            </a:r>
          </a:p>
          <a:p>
            <a:pPr lvl="1">
              <a:buFont typeface="Arial" panose="020B0604020202020204" pitchFamily="34" charset="0"/>
              <a:buChar char="•"/>
            </a:pPr>
            <a:r>
              <a:rPr lang="en-GB" dirty="0" smtClean="0"/>
              <a:t>All heavy substance users who lived in hostels, gathered outside or were part of wider substance using circles.</a:t>
            </a:r>
          </a:p>
          <a:p>
            <a:pPr>
              <a:buFont typeface="Arial" panose="020B0604020202020204" pitchFamily="34" charset="0"/>
              <a:buChar char="•"/>
            </a:pPr>
            <a:r>
              <a:rPr lang="en-GB" dirty="0" smtClean="0"/>
              <a:t>8 at interview 1, 6 at interview 2</a:t>
            </a:r>
          </a:p>
          <a:p>
            <a:pPr lvl="1">
              <a:buFont typeface="Arial" panose="020B0604020202020204" pitchFamily="34" charset="0"/>
              <a:buChar char="•"/>
            </a:pPr>
            <a:r>
              <a:rPr lang="en-GB" dirty="0" smtClean="0"/>
              <a:t>Unlikely still in contact by interview 2</a:t>
            </a:r>
          </a:p>
          <a:p>
            <a:pPr>
              <a:buFont typeface="Arial" panose="020B0604020202020204" pitchFamily="34" charset="0"/>
              <a:buChar char="•"/>
            </a:pPr>
            <a:r>
              <a:rPr lang="en-GB" dirty="0" smtClean="0"/>
              <a:t>Some enemies were intolerable for everyone:</a:t>
            </a:r>
          </a:p>
          <a:p>
            <a:pPr lvl="1">
              <a:buFont typeface="Arial" panose="020B0604020202020204" pitchFamily="34" charset="0"/>
              <a:buChar char="•"/>
            </a:pPr>
            <a:r>
              <a:rPr lang="en-GB" dirty="0"/>
              <a:t>“He leaves the shower curtain outside the shower so the water goes all on the floor… He blocks up the toilet with hundreds of hand towels… He will put something in the microwave and it will </a:t>
            </a:r>
            <a:r>
              <a:rPr lang="en-GB" dirty="0" smtClean="0"/>
              <a:t>overflow… or </a:t>
            </a:r>
            <a:r>
              <a:rPr lang="en-GB" dirty="0"/>
              <a:t>he will come in angry and start smashing the bin, kicking the bin around the kitchen. The other week… I was sleeping and he came in drunk and was kicking my door going ‘I am going to kill all your family’.” (Josh, aged 54, hostel B, interview 1)</a:t>
            </a:r>
          </a:p>
          <a:p>
            <a:pPr lvl="1">
              <a:buFont typeface="Arial" panose="020B0604020202020204" pitchFamily="34" charset="0"/>
              <a:buChar char="•"/>
            </a:pPr>
            <a:endParaRPr lang="en-GB" dirty="0"/>
          </a:p>
          <a:p>
            <a:pPr lvl="1">
              <a:buFont typeface="Arial" panose="020B0604020202020204" pitchFamily="34" charset="0"/>
              <a:buChar char="•"/>
            </a:pPr>
            <a:endParaRPr lang="en-GB" dirty="0" smtClean="0"/>
          </a:p>
        </p:txBody>
      </p:sp>
    </p:spTree>
    <p:extLst>
      <p:ext uri="{BB962C8B-B14F-4D97-AF65-F5344CB8AC3E}">
        <p14:creationId xmlns:p14="http://schemas.microsoft.com/office/powerpoint/2010/main" val="16451493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332656"/>
            <a:ext cx="7827963" cy="947737"/>
          </a:xfrm>
        </p:spPr>
        <p:txBody>
          <a:bodyPr/>
          <a:lstStyle/>
          <a:p>
            <a:r>
              <a:rPr lang="en-GB" dirty="0" smtClean="0"/>
              <a:t>What does this mean for social </a:t>
            </a:r>
            <a:br>
              <a:rPr lang="en-GB" dirty="0" smtClean="0"/>
            </a:br>
            <a:r>
              <a:rPr lang="en-GB" dirty="0" smtClean="0"/>
              <a:t>and recovery capital?</a:t>
            </a:r>
            <a:endParaRPr lang="en-GB" dirty="0"/>
          </a:p>
        </p:txBody>
      </p:sp>
      <p:sp>
        <p:nvSpPr>
          <p:cNvPr id="3" name="Content Placeholder 2"/>
          <p:cNvSpPr>
            <a:spLocks noGrp="1"/>
          </p:cNvSpPr>
          <p:nvPr>
            <p:ph idx="1"/>
          </p:nvPr>
        </p:nvSpPr>
        <p:spPr>
          <a:xfrm>
            <a:off x="751113" y="1412776"/>
            <a:ext cx="8105549" cy="4713387"/>
          </a:xfrm>
        </p:spPr>
        <p:txBody>
          <a:bodyPr/>
          <a:lstStyle/>
          <a:p>
            <a:pPr>
              <a:buFont typeface="Arial" panose="020B0604020202020204" pitchFamily="34" charset="0"/>
              <a:buChar char="•"/>
            </a:pPr>
            <a:r>
              <a:rPr lang="en-GB" dirty="0" smtClean="0"/>
              <a:t>Despite some problematic relationships, our HDAUs were not devoid of social capital</a:t>
            </a:r>
          </a:p>
          <a:p>
            <a:pPr lvl="1">
              <a:buFont typeface="Arial" panose="020B0604020202020204" pitchFamily="34" charset="0"/>
              <a:buChar char="•"/>
            </a:pPr>
            <a:r>
              <a:rPr lang="en-GB" dirty="0" smtClean="0"/>
              <a:t>Diverse </a:t>
            </a:r>
            <a:r>
              <a:rPr lang="en-GB" dirty="0"/>
              <a:t>forms of, often reciprocal, practical and emotional </a:t>
            </a:r>
            <a:r>
              <a:rPr lang="en-GB" dirty="0" smtClean="0"/>
              <a:t>support</a:t>
            </a:r>
          </a:p>
          <a:p>
            <a:pPr lvl="1">
              <a:buFont typeface="Arial" panose="020B0604020202020204" pitchFamily="34" charset="0"/>
              <a:buChar char="•"/>
            </a:pPr>
            <a:r>
              <a:rPr lang="en-GB" dirty="0" smtClean="0"/>
              <a:t>Protection</a:t>
            </a:r>
            <a:r>
              <a:rPr lang="en-GB" dirty="0"/>
              <a:t>, companionship, and </a:t>
            </a:r>
            <a:r>
              <a:rPr lang="en-GB" dirty="0" smtClean="0"/>
              <a:t>love</a:t>
            </a:r>
          </a:p>
          <a:p>
            <a:pPr lvl="1">
              <a:buFont typeface="Arial" panose="020B0604020202020204" pitchFamily="34" charset="0"/>
              <a:buChar char="•"/>
            </a:pPr>
            <a:r>
              <a:rPr lang="en-GB" dirty="0" smtClean="0"/>
              <a:t>People would </a:t>
            </a:r>
            <a:r>
              <a:rPr lang="en-GB" dirty="0"/>
              <a:t>cook them meals, take care of their possessions, loan them material resources, but also look after their children, provide them with a roof and encourage them to address their addictive behaviours </a:t>
            </a:r>
            <a:endParaRPr lang="en-GB" dirty="0" smtClean="0"/>
          </a:p>
          <a:p>
            <a:pPr>
              <a:buFont typeface="Arial" panose="020B0604020202020204" pitchFamily="34" charset="0"/>
              <a:buChar char="•"/>
            </a:pPr>
            <a:r>
              <a:rPr lang="en-GB" dirty="0" smtClean="0"/>
              <a:t>Sometimes social capital was undermined </a:t>
            </a:r>
            <a:r>
              <a:rPr lang="en-GB" dirty="0"/>
              <a:t>by difficult family backgrounds, relationship breakdowns, bereavements, drinking and drug use, mental health problems, lack of trust, broken confidences, and </a:t>
            </a:r>
            <a:r>
              <a:rPr lang="en-GB" dirty="0" smtClean="0"/>
              <a:t>dishonesty</a:t>
            </a:r>
          </a:p>
          <a:p>
            <a:pPr>
              <a:buFont typeface="Arial" panose="020B0604020202020204" pitchFamily="34" charset="0"/>
              <a:buChar char="•"/>
            </a:pPr>
            <a:r>
              <a:rPr lang="en-GB" dirty="0" smtClean="0"/>
              <a:t>Stability of social capital provided was uncertain</a:t>
            </a:r>
          </a:p>
          <a:p>
            <a:pPr lvl="1">
              <a:buFont typeface="Arial" panose="020B0604020202020204" pitchFamily="34" charset="0"/>
              <a:buChar char="•"/>
            </a:pPr>
            <a:r>
              <a:rPr lang="en-GB" dirty="0" smtClean="0"/>
              <a:t>Most stability came from staff and other residents but due to transient nature these were unlikely to last</a:t>
            </a:r>
            <a:endParaRPr lang="en-GB" dirty="0"/>
          </a:p>
        </p:txBody>
      </p:sp>
    </p:spTree>
    <p:extLst>
      <p:ext uri="{BB962C8B-B14F-4D97-AF65-F5344CB8AC3E}">
        <p14:creationId xmlns:p14="http://schemas.microsoft.com/office/powerpoint/2010/main" val="4023808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does this mean for social </a:t>
            </a:r>
            <a:br>
              <a:rPr lang="en-GB" dirty="0"/>
            </a:br>
            <a:r>
              <a:rPr lang="en-GB" dirty="0"/>
              <a:t>and recovery capital?</a:t>
            </a:r>
          </a:p>
        </p:txBody>
      </p:sp>
      <p:sp>
        <p:nvSpPr>
          <p:cNvPr id="3" name="Content Placeholder 2"/>
          <p:cNvSpPr>
            <a:spLocks noGrp="1"/>
          </p:cNvSpPr>
          <p:nvPr>
            <p:ph idx="1"/>
          </p:nvPr>
        </p:nvSpPr>
        <p:spPr>
          <a:xfrm>
            <a:off x="751113" y="1340768"/>
            <a:ext cx="8105549" cy="4785395"/>
          </a:xfrm>
        </p:spPr>
        <p:txBody>
          <a:bodyPr/>
          <a:lstStyle/>
          <a:p>
            <a:pPr>
              <a:buFont typeface="Arial" panose="020B0604020202020204" pitchFamily="34" charset="0"/>
              <a:buChar char="•"/>
            </a:pPr>
            <a:r>
              <a:rPr lang="en-GB" sz="2000" dirty="0" smtClean="0"/>
              <a:t>Homelessness </a:t>
            </a:r>
            <a:r>
              <a:rPr lang="en-GB" sz="2000" dirty="0"/>
              <a:t>and having to share rooms and communal spaces (lack of physical capital) disrupted social networks and undermined relationships </a:t>
            </a:r>
            <a:endParaRPr lang="en-GB" sz="2000" dirty="0" smtClean="0"/>
          </a:p>
          <a:p>
            <a:pPr>
              <a:buFont typeface="Arial" panose="020B0604020202020204" pitchFamily="34" charset="0"/>
              <a:buChar char="•"/>
            </a:pPr>
            <a:r>
              <a:rPr lang="en-GB" sz="2000" dirty="0" smtClean="0"/>
              <a:t>Resulted </a:t>
            </a:r>
            <a:r>
              <a:rPr lang="en-GB" sz="2000" dirty="0"/>
              <a:t>in some individuals going without food </a:t>
            </a:r>
            <a:r>
              <a:rPr lang="en-GB" sz="2000" dirty="0" smtClean="0"/>
              <a:t>(compromised </a:t>
            </a:r>
            <a:r>
              <a:rPr lang="en-GB" sz="2000" dirty="0"/>
              <a:t>health or human capital) or depriving themselves of hostel facilities, including computer rooms </a:t>
            </a:r>
            <a:r>
              <a:rPr lang="en-GB" sz="2000" dirty="0" smtClean="0"/>
              <a:t>(could </a:t>
            </a:r>
            <a:r>
              <a:rPr lang="en-GB" sz="2000" dirty="0"/>
              <a:t>have boosted human </a:t>
            </a:r>
            <a:r>
              <a:rPr lang="en-GB" sz="2000" dirty="0" smtClean="0"/>
              <a:t>capital).</a:t>
            </a:r>
          </a:p>
          <a:p>
            <a:pPr>
              <a:buFont typeface="Arial" panose="020B0604020202020204" pitchFamily="34" charset="0"/>
              <a:buChar char="•"/>
            </a:pPr>
            <a:r>
              <a:rPr lang="en-GB" sz="2000" dirty="0" smtClean="0"/>
              <a:t>Peers </a:t>
            </a:r>
            <a:r>
              <a:rPr lang="en-GB" sz="2000" dirty="0"/>
              <a:t>often encouraged drug taking and law breaking (so affecting cultural capital), </a:t>
            </a:r>
            <a:endParaRPr lang="en-GB" sz="2000" dirty="0" smtClean="0"/>
          </a:p>
          <a:p>
            <a:pPr>
              <a:buFont typeface="Arial" panose="020B0604020202020204" pitchFamily="34" charset="0"/>
              <a:buChar char="•"/>
            </a:pPr>
            <a:r>
              <a:rPr lang="en-GB" sz="2000" dirty="0" smtClean="0"/>
              <a:t>Relationship </a:t>
            </a:r>
            <a:r>
              <a:rPr lang="en-GB" sz="2000" dirty="0"/>
              <a:t>breakdown negatively affected mental health (so reducing human capital</a:t>
            </a:r>
            <a:r>
              <a:rPr lang="en-GB" sz="2000" dirty="0" smtClean="0"/>
              <a:t>).</a:t>
            </a:r>
          </a:p>
          <a:p>
            <a:pPr>
              <a:buFont typeface="Arial" panose="020B0604020202020204" pitchFamily="34" charset="0"/>
              <a:buChar char="•"/>
            </a:pPr>
            <a:r>
              <a:rPr lang="en-GB" sz="2000" dirty="0" smtClean="0"/>
              <a:t> </a:t>
            </a:r>
            <a:r>
              <a:rPr lang="en-GB" sz="2000" dirty="0"/>
              <a:t>In contrast, positive social relationships provided access to physical capital via accommodation, money and loaned possessions, as well as cultural capital by promoting love, trust, honesty and reciprocity. </a:t>
            </a:r>
          </a:p>
        </p:txBody>
      </p:sp>
    </p:spTree>
    <p:extLst>
      <p:ext uri="{BB962C8B-B14F-4D97-AF65-F5344CB8AC3E}">
        <p14:creationId xmlns:p14="http://schemas.microsoft.com/office/powerpoint/2010/main" val="16231765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ACKNOWLEDGEMENTS </a:t>
            </a:r>
            <a:br>
              <a:rPr lang="en-GB" dirty="0"/>
            </a:br>
            <a:endParaRPr lang="en-GB" dirty="0"/>
          </a:p>
        </p:txBody>
      </p:sp>
      <p:sp>
        <p:nvSpPr>
          <p:cNvPr id="3" name="Content Placeholder 2"/>
          <p:cNvSpPr>
            <a:spLocks noGrp="1"/>
          </p:cNvSpPr>
          <p:nvPr>
            <p:ph idx="1"/>
          </p:nvPr>
        </p:nvSpPr>
        <p:spPr>
          <a:xfrm>
            <a:off x="751113" y="1268760"/>
            <a:ext cx="8105549" cy="4857403"/>
          </a:xfrm>
        </p:spPr>
        <p:txBody>
          <a:bodyPr/>
          <a:lstStyle/>
          <a:p>
            <a:pPr marL="0" indent="0">
              <a:buNone/>
            </a:pPr>
            <a:r>
              <a:rPr lang="en-GB" dirty="0" smtClean="0"/>
              <a:t>The </a:t>
            </a:r>
            <a:r>
              <a:rPr lang="en-GB" dirty="0"/>
              <a:t>authors would like to thank the Sir Halley Stewart Trust and the Pilgrim Trust for funding the research, and all of the hostel staff and residents who made the study possible. We also wish to acknowledge our collaborators on the project: Professor Alex Copello and Dr Ed Day. Joanne Neale is part funded by the National Institute for Health Research (NIHR) Biomedical Research Centre for Mental Health at South London and </a:t>
            </a:r>
            <a:r>
              <a:rPr lang="en-GB" dirty="0" err="1"/>
              <a:t>Maudsley</a:t>
            </a:r>
            <a:r>
              <a:rPr lang="en-GB" dirty="0"/>
              <a:t> NHS Foundation Trust and King's College London. The views expressed are those of the authors and not necessarily those of the Sir Halley Stewart Trust, the Pilgrim Trust, the NHS, the NIHR, or the Department of Health.</a:t>
            </a:r>
          </a:p>
          <a:p>
            <a:endParaRPr lang="en-GB" dirty="0"/>
          </a:p>
        </p:txBody>
      </p:sp>
    </p:spTree>
    <p:extLst>
      <p:ext uri="{BB962C8B-B14F-4D97-AF65-F5344CB8AC3E}">
        <p14:creationId xmlns:p14="http://schemas.microsoft.com/office/powerpoint/2010/main" val="32372373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a:xfrm>
            <a:off x="751113" y="1196752"/>
            <a:ext cx="8105549" cy="4929411"/>
          </a:xfrm>
        </p:spPr>
        <p:txBody>
          <a:bodyPr/>
          <a:lstStyle/>
          <a:p>
            <a:r>
              <a:rPr lang="en-GB" sz="1100" dirty="0" err="1"/>
              <a:t>Blais</a:t>
            </a:r>
            <a:r>
              <a:rPr lang="en-GB" sz="1100" dirty="0"/>
              <a:t>, M., Cote, P., </a:t>
            </a:r>
            <a:r>
              <a:rPr lang="en-GB" sz="1100" dirty="0" err="1"/>
              <a:t>Manseau</a:t>
            </a:r>
            <a:r>
              <a:rPr lang="en-GB" sz="1100" dirty="0"/>
              <a:t>, H., Martel, M. and </a:t>
            </a:r>
            <a:r>
              <a:rPr lang="en-GB" sz="1100" dirty="0" err="1"/>
              <a:t>Provencher</a:t>
            </a:r>
            <a:r>
              <a:rPr lang="en-GB" sz="1100" dirty="0"/>
              <a:t>, M., 2012. Love without a home: a portrait of romantic and couple relationships among street-involved young adults in Montreal. Journal of Youth Studies, 15(4) 403-420.</a:t>
            </a:r>
          </a:p>
          <a:p>
            <a:r>
              <a:rPr lang="en-GB" sz="1100" dirty="0"/>
              <a:t>Bourdieu, P., 1985. The social space and the genesis of groups. Theory and society, 12(6) 723-744.</a:t>
            </a:r>
          </a:p>
          <a:p>
            <a:r>
              <a:rPr lang="en-GB" sz="1100" dirty="0"/>
              <a:t>Busch-</a:t>
            </a:r>
            <a:r>
              <a:rPr lang="en-GB" sz="1100" dirty="0" err="1"/>
              <a:t>Geertsema</a:t>
            </a:r>
            <a:r>
              <a:rPr lang="en-GB" sz="1100" dirty="0"/>
              <a:t>, V. and </a:t>
            </a:r>
            <a:r>
              <a:rPr lang="en-GB" sz="1100" dirty="0" err="1"/>
              <a:t>Sahlin</a:t>
            </a:r>
            <a:r>
              <a:rPr lang="en-GB" sz="1100" dirty="0"/>
              <a:t>, I., 2007. The Role of Hostels and Temporary Accommodation. European Journal of Homelessness, 1, 67-93.</a:t>
            </a:r>
          </a:p>
          <a:p>
            <a:r>
              <a:rPr lang="en-GB" sz="1100" dirty="0"/>
              <a:t>Cloud, W. and Granfield, R., 2008. Conceptualizing recovery capital: expansion of a theoretical construct. Substance use &amp; misuse, 43(12-13) 1971-1986.</a:t>
            </a:r>
          </a:p>
          <a:p>
            <a:r>
              <a:rPr lang="en-GB" sz="1100" dirty="0"/>
              <a:t>Granfield, R. and Cloud, W., 2001. Social context and “Natural Recovery”: The role of social capital in the resolution of drug-associated problems. Substance Use &amp; Misuse, 36(11) 1543-1569.</a:t>
            </a:r>
          </a:p>
          <a:p>
            <a:r>
              <a:rPr lang="en-GB" sz="1100" dirty="0" err="1"/>
              <a:t>Nyamathi</a:t>
            </a:r>
            <a:r>
              <a:rPr lang="en-GB" sz="1100" dirty="0"/>
              <a:t>,  A., Wenzel, S., Keenan, C., </a:t>
            </a:r>
            <a:r>
              <a:rPr lang="en-GB" sz="1100" dirty="0" err="1"/>
              <a:t>Leake</a:t>
            </a:r>
            <a:r>
              <a:rPr lang="en-GB" sz="1100" dirty="0"/>
              <a:t>, B. and </a:t>
            </a:r>
            <a:r>
              <a:rPr lang="en-GB" sz="1100" dirty="0" err="1"/>
              <a:t>Gelberg</a:t>
            </a:r>
            <a:r>
              <a:rPr lang="en-GB" sz="1100" dirty="0"/>
              <a:t>, L., 1999. Associations between homeless women's intimate relationships and their health and well-being. Research in Nursing and Health, 22, 486-495.</a:t>
            </a:r>
          </a:p>
          <a:p>
            <a:r>
              <a:rPr lang="en-GB" sz="1100" dirty="0"/>
              <a:t>Stevenson, C. </a:t>
            </a:r>
            <a:r>
              <a:rPr lang="en-GB" sz="1100" dirty="0" smtClean="0"/>
              <a:t>2014 </a:t>
            </a:r>
            <a:r>
              <a:rPr lang="en-GB" sz="1100" dirty="0"/>
              <a:t>'A qualitative exploration of relations and interactions between people who are homeless and use drugs and staff in homeless hostel accommodation', Journal of Substance Use 19(1-2) 134-140.</a:t>
            </a:r>
          </a:p>
          <a:p>
            <a:r>
              <a:rPr lang="en-GB" sz="1100" dirty="0"/>
              <a:t>Stevenson, C. and Neale, J., </a:t>
            </a:r>
            <a:r>
              <a:rPr lang="en-GB" sz="1100" dirty="0" smtClean="0"/>
              <a:t>2012. </a:t>
            </a:r>
            <a:r>
              <a:rPr lang="en-GB" sz="1100" dirty="0"/>
              <a:t>‘We did more rough sleeping just to be together’ – Homeless drug users’ romantic relationships in hostel accommodation. Drugs: Education, Prevention, and Policy, 19(3) 234 - 243.</a:t>
            </a:r>
          </a:p>
          <a:p>
            <a:r>
              <a:rPr lang="en-GB" sz="1100" dirty="0" err="1"/>
              <a:t>Trumbetta</a:t>
            </a:r>
            <a:r>
              <a:rPr lang="en-GB" sz="1100" dirty="0"/>
              <a:t>, S.L., </a:t>
            </a:r>
            <a:r>
              <a:rPr lang="en-GB" sz="1100" dirty="0" err="1"/>
              <a:t>Mueser</a:t>
            </a:r>
            <a:r>
              <a:rPr lang="en-GB" sz="1100" dirty="0"/>
              <a:t>, K.T., </a:t>
            </a:r>
            <a:r>
              <a:rPr lang="en-GB" sz="1100" dirty="0" err="1"/>
              <a:t>Quimby</a:t>
            </a:r>
            <a:r>
              <a:rPr lang="en-GB" sz="1100" dirty="0"/>
              <a:t>, E., </a:t>
            </a:r>
            <a:r>
              <a:rPr lang="en-GB" sz="1100" dirty="0" err="1"/>
              <a:t>Bebout</a:t>
            </a:r>
            <a:r>
              <a:rPr lang="en-GB" sz="1100" dirty="0"/>
              <a:t>, R. and Teague, G.B., 1999. Social networks and clinical outcomes of dually diagnosed homeless persons. </a:t>
            </a:r>
            <a:r>
              <a:rPr lang="en-GB" sz="1100" dirty="0" err="1"/>
              <a:t>Behavior</a:t>
            </a:r>
            <a:r>
              <a:rPr lang="en-GB" sz="1100" dirty="0"/>
              <a:t> Therapy, 30(3) 407 -  430.</a:t>
            </a:r>
          </a:p>
          <a:p>
            <a:r>
              <a:rPr lang="en-GB" sz="1100" dirty="0"/>
              <a:t> </a:t>
            </a:r>
            <a:r>
              <a:rPr lang="en-GB" sz="1100" dirty="0" err="1"/>
              <a:t>Zywiak</a:t>
            </a:r>
            <a:r>
              <a:rPr lang="en-GB" sz="1100" dirty="0"/>
              <a:t>, W., </a:t>
            </a:r>
            <a:r>
              <a:rPr lang="en-GB" sz="1100" dirty="0" err="1"/>
              <a:t>Neighbors</a:t>
            </a:r>
            <a:r>
              <a:rPr lang="en-GB" sz="1100" dirty="0"/>
              <a:t>, C., Martin, R., Johnson, J., Eaton, C., and </a:t>
            </a:r>
            <a:r>
              <a:rPr lang="en-GB" sz="1100" dirty="0" err="1"/>
              <a:t>Rohsenow</a:t>
            </a:r>
            <a:r>
              <a:rPr lang="en-GB" sz="1100" dirty="0"/>
              <a:t>, </a:t>
            </a:r>
            <a:r>
              <a:rPr lang="en-GB" sz="1100" dirty="0" smtClean="0"/>
              <a:t>D. 2009 .The </a:t>
            </a:r>
            <a:r>
              <a:rPr lang="en-GB" sz="1100" dirty="0"/>
              <a:t>Important People Drug and Alcohol Interview: psychometric properties, predictive validity, and implications for treatment. Journal of Substance Abuse Treatment</a:t>
            </a:r>
            <a:r>
              <a:rPr lang="en-GB" sz="1100"/>
              <a:t>. </a:t>
            </a:r>
            <a:r>
              <a:rPr lang="en-GB" sz="1100" smtClean="0"/>
              <a:t>36</a:t>
            </a:r>
            <a:r>
              <a:rPr lang="en-GB" sz="1100" dirty="0"/>
              <a:t>, 321–330.</a:t>
            </a:r>
          </a:p>
          <a:p>
            <a:endParaRPr lang="en-GB" sz="1100" dirty="0"/>
          </a:p>
        </p:txBody>
      </p:sp>
    </p:spTree>
    <p:extLst>
      <p:ext uri="{BB962C8B-B14F-4D97-AF65-F5344CB8AC3E}">
        <p14:creationId xmlns:p14="http://schemas.microsoft.com/office/powerpoint/2010/main" val="12321099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Thank you</a:t>
            </a:r>
            <a:endParaRPr lang="en-GB" dirty="0"/>
          </a:p>
        </p:txBody>
      </p:sp>
      <p:sp>
        <p:nvSpPr>
          <p:cNvPr id="3" name="TextBox 2"/>
          <p:cNvSpPr txBox="1"/>
          <p:nvPr/>
        </p:nvSpPr>
        <p:spPr>
          <a:xfrm>
            <a:off x="1331640" y="2636912"/>
            <a:ext cx="6768752" cy="2677656"/>
          </a:xfrm>
          <a:prstGeom prst="rect">
            <a:avLst/>
          </a:prstGeom>
          <a:noFill/>
        </p:spPr>
        <p:txBody>
          <a:bodyPr wrap="square" rtlCol="0">
            <a:spAutoFit/>
          </a:bodyPr>
          <a:lstStyle/>
          <a:p>
            <a:r>
              <a:rPr lang="en-GB" dirty="0" smtClean="0"/>
              <a:t>Neale, J. and Stevenson, C. (in press) </a:t>
            </a:r>
            <a:r>
              <a:rPr lang="en-GB" b="1" dirty="0"/>
              <a:t>Social and recovery capital amongst homeless hostel residents who use drugs and </a:t>
            </a:r>
            <a:r>
              <a:rPr lang="en-GB" b="1" dirty="0" smtClean="0"/>
              <a:t>alcohol</a:t>
            </a:r>
            <a:r>
              <a:rPr lang="en-GB" dirty="0" smtClean="0"/>
              <a:t>. International </a:t>
            </a:r>
            <a:r>
              <a:rPr lang="en-GB" dirty="0"/>
              <a:t>Journal of Drug </a:t>
            </a:r>
            <a:r>
              <a:rPr lang="en-GB" dirty="0" smtClean="0"/>
              <a:t>Policy. </a:t>
            </a:r>
            <a:r>
              <a:rPr lang="en-GB" dirty="0"/>
              <a:t>Available </a:t>
            </a:r>
            <a:r>
              <a:rPr lang="en-GB" dirty="0" smtClean="0"/>
              <a:t>Online: http</a:t>
            </a:r>
            <a:r>
              <a:rPr lang="en-GB" dirty="0"/>
              <a:t>://www.sciencedirect.com/science/article/pii/S0955395914002783</a:t>
            </a:r>
          </a:p>
        </p:txBody>
      </p:sp>
    </p:spTree>
    <p:extLst>
      <p:ext uri="{BB962C8B-B14F-4D97-AF65-F5344CB8AC3E}">
        <p14:creationId xmlns:p14="http://schemas.microsoft.com/office/powerpoint/2010/main" val="27392443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fontAlgn="auto">
              <a:spcAft>
                <a:spcPts val="0"/>
              </a:spcAft>
              <a:defRPr/>
            </a:pPr>
            <a:r>
              <a:rPr lang="en-US" dirty="0" smtClean="0"/>
              <a:t>Background &amp; Aims</a:t>
            </a:r>
          </a:p>
        </p:txBody>
      </p:sp>
      <p:sp>
        <p:nvSpPr>
          <p:cNvPr id="6147" name="Rectangle 3"/>
          <p:cNvSpPr>
            <a:spLocks noGrp="1" noChangeArrowheads="1"/>
          </p:cNvSpPr>
          <p:nvPr>
            <p:ph sz="half" idx="1"/>
          </p:nvPr>
        </p:nvSpPr>
        <p:spPr>
          <a:xfrm>
            <a:off x="1042989" y="1958975"/>
            <a:ext cx="3457004" cy="4167188"/>
          </a:xfrm>
        </p:spPr>
        <p:txBody>
          <a:bodyPr/>
          <a:lstStyle/>
          <a:p>
            <a:pPr marL="285750" indent="-285750">
              <a:buFont typeface="Arial" panose="020B0604020202020204" pitchFamily="34" charset="0"/>
              <a:buChar char="•"/>
            </a:pPr>
            <a:r>
              <a:rPr lang="en-GB" b="0" dirty="0"/>
              <a:t>Homeless drug and alcohol users (HDAUs) have been described as one of the most marginalised groups in society. </a:t>
            </a:r>
            <a:endParaRPr lang="en-GB" b="0" dirty="0" smtClean="0"/>
          </a:p>
          <a:p>
            <a:pPr marL="285750" indent="-285750">
              <a:buFont typeface="Arial" panose="020B0604020202020204" pitchFamily="34" charset="0"/>
              <a:buChar char="•"/>
            </a:pPr>
            <a:r>
              <a:rPr lang="en-GB" b="0" dirty="0" smtClean="0"/>
              <a:t>Multiply excluded</a:t>
            </a:r>
          </a:p>
          <a:p>
            <a:pPr marL="285750" indent="-285750">
              <a:buFont typeface="Arial" panose="020B0604020202020204" pitchFamily="34" charset="0"/>
              <a:buChar char="•"/>
            </a:pPr>
            <a:r>
              <a:rPr lang="en-GB" b="0" dirty="0" smtClean="0"/>
              <a:t>Co-morbidity</a:t>
            </a:r>
          </a:p>
          <a:p>
            <a:pPr marL="285750" indent="-285750">
              <a:buFont typeface="Arial" panose="020B0604020202020204" pitchFamily="34" charset="0"/>
              <a:buChar char="•"/>
            </a:pPr>
            <a:r>
              <a:rPr lang="en-GB" b="0" dirty="0" smtClean="0"/>
              <a:t>Homeless hostels range from large single sex shelters to smaller more family like arrangements</a:t>
            </a:r>
          </a:p>
          <a:p>
            <a:pPr marL="285750" indent="-285750">
              <a:buFont typeface="Arial" panose="020B0604020202020204" pitchFamily="34" charset="0"/>
              <a:buChar char="•"/>
            </a:pPr>
            <a:r>
              <a:rPr lang="en-GB" b="0" dirty="0" smtClean="0"/>
              <a:t>Shared </a:t>
            </a:r>
            <a:r>
              <a:rPr lang="en-GB" b="0" dirty="0"/>
              <a:t>spaces, limited (or no) private space and some kind of supervision (Busch-</a:t>
            </a:r>
            <a:r>
              <a:rPr lang="en-GB" b="0" dirty="0" err="1"/>
              <a:t>Geertsema</a:t>
            </a:r>
            <a:r>
              <a:rPr lang="en-GB" b="0" dirty="0"/>
              <a:t> and </a:t>
            </a:r>
            <a:r>
              <a:rPr lang="en-GB" b="0" dirty="0" err="1"/>
              <a:t>Sahlin</a:t>
            </a:r>
            <a:r>
              <a:rPr lang="en-GB" b="0" dirty="0"/>
              <a:t> </a:t>
            </a:r>
            <a:r>
              <a:rPr lang="en-GB" b="0" dirty="0" smtClean="0"/>
              <a:t>2007</a:t>
            </a:r>
            <a:r>
              <a:rPr lang="en-GB" b="0" dirty="0"/>
              <a:t>) </a:t>
            </a:r>
            <a:endParaRPr lang="en-GB" b="0" dirty="0" smtClean="0"/>
          </a:p>
          <a:p>
            <a:endParaRPr lang="en-US" b="0" dirty="0" smtClean="0"/>
          </a:p>
        </p:txBody>
      </p:sp>
      <p:sp>
        <p:nvSpPr>
          <p:cNvPr id="6148" name="Rectangle 4"/>
          <p:cNvSpPr>
            <a:spLocks noGrp="1" noChangeArrowheads="1"/>
          </p:cNvSpPr>
          <p:nvPr>
            <p:ph sz="half" idx="2"/>
          </p:nvPr>
        </p:nvSpPr>
        <p:spPr>
          <a:xfrm>
            <a:off x="4752976" y="1958975"/>
            <a:ext cx="3563938" cy="4167188"/>
          </a:xfrm>
        </p:spPr>
        <p:txBody>
          <a:bodyPr/>
          <a:lstStyle/>
          <a:p>
            <a:pPr marL="285750" indent="-285750">
              <a:buFont typeface="Arial" panose="020B0604020202020204" pitchFamily="34" charset="0"/>
              <a:buChar char="•"/>
            </a:pPr>
            <a:r>
              <a:rPr lang="en-GB" b="0" dirty="0"/>
              <a:t>This </a:t>
            </a:r>
            <a:r>
              <a:rPr lang="en-GB" b="0" dirty="0" smtClean="0"/>
              <a:t>presentation </a:t>
            </a:r>
            <a:r>
              <a:rPr lang="en-GB" b="0" dirty="0"/>
              <a:t>explores the relationships of HDAUs who live in hostels in order to ascertain the nature and extent of their social and recovery capital. </a:t>
            </a:r>
            <a:endParaRPr lang="en-GB" b="0" dirty="0" smtClean="0"/>
          </a:p>
          <a:p>
            <a:pPr marL="285750" indent="-285750">
              <a:buFont typeface="Arial" panose="020B0604020202020204" pitchFamily="34" charset="0"/>
              <a:buChar char="•"/>
            </a:pPr>
            <a:r>
              <a:rPr lang="en-GB" b="0" dirty="0" smtClean="0"/>
              <a:t>Social capital – the </a:t>
            </a:r>
            <a:r>
              <a:rPr lang="en-GB" b="0" dirty="0"/>
              <a:t>benefits that individuals gain by participating in groups (Bourdieu, 1985)</a:t>
            </a:r>
            <a:endParaRPr lang="en-GB" b="0" dirty="0" smtClean="0"/>
          </a:p>
          <a:p>
            <a:pPr marL="285750" indent="-285750">
              <a:buFont typeface="Arial" panose="020B0604020202020204" pitchFamily="34" charset="0"/>
              <a:buChar char="•"/>
            </a:pPr>
            <a:r>
              <a:rPr lang="en-GB" b="0" dirty="0" smtClean="0"/>
              <a:t>Recovery capital – the </a:t>
            </a:r>
            <a:r>
              <a:rPr lang="en-GB" b="0" dirty="0"/>
              <a:t>sum of resources that individuals can draw upon to initiate and sustain processes of addiction </a:t>
            </a:r>
            <a:r>
              <a:rPr lang="en-GB" b="0" dirty="0" smtClean="0"/>
              <a:t>recovery (Cloud </a:t>
            </a:r>
            <a:r>
              <a:rPr lang="en-GB" b="0" dirty="0"/>
              <a:t>and Granfield, 2001; Cloud and Granfield, </a:t>
            </a:r>
            <a:r>
              <a:rPr lang="en-GB" b="0" dirty="0" smtClean="0"/>
              <a:t>2008).</a:t>
            </a:r>
          </a:p>
          <a:p>
            <a:pPr marL="557213" lvl="1" indent="-285750">
              <a:buFont typeface="Arial" panose="020B0604020202020204" pitchFamily="34" charset="0"/>
              <a:buChar char="•"/>
            </a:pPr>
            <a:r>
              <a:rPr lang="en-GB" b="0" dirty="0" smtClean="0"/>
              <a:t>‘Physical’, ‘cultural’, ‘human’, ‘social capital’</a:t>
            </a:r>
            <a:endParaRPr lang="en-GB" b="0" dirty="0"/>
          </a:p>
          <a:p>
            <a:endParaRPr lang="en-US" b="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Current literature</a:t>
            </a:r>
            <a:endParaRPr lang="en-GB" dirty="0"/>
          </a:p>
        </p:txBody>
      </p:sp>
      <p:pic>
        <p:nvPicPr>
          <p:cNvPr id="2" name="Content Placeholder 1"/>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042988" y="2484819"/>
            <a:ext cx="3622675" cy="3115500"/>
          </a:xfrm>
        </p:spPr>
      </p:pic>
      <p:sp>
        <p:nvSpPr>
          <p:cNvPr id="4" name="Content Placeholder 3"/>
          <p:cNvSpPr>
            <a:spLocks noGrp="1"/>
          </p:cNvSpPr>
          <p:nvPr>
            <p:ph sz="half" idx="2"/>
          </p:nvPr>
        </p:nvSpPr>
        <p:spPr/>
        <p:txBody>
          <a:bodyPr>
            <a:normAutofit lnSpcReduction="10000"/>
          </a:bodyPr>
          <a:lstStyle/>
          <a:p>
            <a:pPr marL="285750" indent="-285750">
              <a:buFont typeface="Arial" panose="020B0604020202020204" pitchFamily="34" charset="0"/>
              <a:buChar char="•"/>
            </a:pPr>
            <a:r>
              <a:rPr lang="en-GB" b="0" dirty="0" smtClean="0"/>
              <a:t>Social networks of HDAUs tend to </a:t>
            </a:r>
            <a:r>
              <a:rPr lang="en-GB" b="0" dirty="0"/>
              <a:t>be </a:t>
            </a:r>
            <a:r>
              <a:rPr lang="en-GB" b="0" dirty="0" smtClean="0"/>
              <a:t>small</a:t>
            </a:r>
          </a:p>
          <a:p>
            <a:pPr marL="285750" indent="-285750">
              <a:buFont typeface="Arial" panose="020B0604020202020204" pitchFamily="34" charset="0"/>
              <a:buChar char="•"/>
            </a:pPr>
            <a:r>
              <a:rPr lang="en-GB" b="0" dirty="0" smtClean="0"/>
              <a:t>Fewer substance users can mean better outcomes </a:t>
            </a:r>
            <a:r>
              <a:rPr lang="en-GB" b="0" dirty="0"/>
              <a:t>(</a:t>
            </a:r>
            <a:r>
              <a:rPr lang="en-GB" b="0" dirty="0" err="1"/>
              <a:t>Trumbetta</a:t>
            </a:r>
            <a:r>
              <a:rPr lang="en-GB" b="0" dirty="0"/>
              <a:t> et al. 1999</a:t>
            </a:r>
            <a:r>
              <a:rPr lang="en-GB" b="0" dirty="0" smtClean="0"/>
              <a:t>)</a:t>
            </a:r>
          </a:p>
          <a:p>
            <a:pPr marL="285750" indent="-285750">
              <a:buFont typeface="Arial" panose="020B0604020202020204" pitchFamily="34" charset="0"/>
              <a:buChar char="•"/>
            </a:pPr>
            <a:r>
              <a:rPr lang="en-GB" b="0" dirty="0" smtClean="0"/>
              <a:t>Drug use can hinder development of </a:t>
            </a:r>
            <a:r>
              <a:rPr lang="en-GB" b="0" dirty="0"/>
              <a:t>intimate relationships  (</a:t>
            </a:r>
            <a:r>
              <a:rPr lang="en-GB" b="0" dirty="0" err="1"/>
              <a:t>Blais</a:t>
            </a:r>
            <a:r>
              <a:rPr lang="en-GB" b="0" dirty="0"/>
              <a:t> et al., 2012</a:t>
            </a:r>
            <a:r>
              <a:rPr lang="en-GB" b="0" dirty="0" smtClean="0"/>
              <a:t>)</a:t>
            </a:r>
          </a:p>
          <a:p>
            <a:pPr marL="285750" indent="-285750">
              <a:buFont typeface="Arial" panose="020B0604020202020204" pitchFamily="34" charset="0"/>
              <a:buChar char="•"/>
            </a:pPr>
            <a:r>
              <a:rPr lang="en-GB" b="0" dirty="0" smtClean="0"/>
              <a:t>But relationships </a:t>
            </a:r>
            <a:r>
              <a:rPr lang="en-GB" b="0" dirty="0"/>
              <a:t>can </a:t>
            </a:r>
            <a:r>
              <a:rPr lang="en-GB" b="0" dirty="0" smtClean="0"/>
              <a:t>provide self-esteem</a:t>
            </a:r>
            <a:r>
              <a:rPr lang="en-GB" b="0" dirty="0"/>
              <a:t>, wellbeing and motivation to move away from a street-based lifestyle (</a:t>
            </a:r>
            <a:r>
              <a:rPr lang="en-GB" b="0" dirty="0" err="1"/>
              <a:t>Nyamathi</a:t>
            </a:r>
            <a:r>
              <a:rPr lang="en-GB" b="0" dirty="0"/>
              <a:t> et al., 1999; Stevenson and Neale, 2012). </a:t>
            </a:r>
            <a:endParaRPr lang="en-GB" b="0" dirty="0" smtClean="0"/>
          </a:p>
          <a:p>
            <a:pPr marL="285750" indent="-285750">
              <a:buFont typeface="Arial" panose="020B0604020202020204" pitchFamily="34" charset="0"/>
              <a:buChar char="•"/>
            </a:pPr>
            <a:r>
              <a:rPr lang="en-GB" b="0" dirty="0" smtClean="0"/>
              <a:t>Positive </a:t>
            </a:r>
            <a:r>
              <a:rPr lang="en-GB" b="0" dirty="0"/>
              <a:t>and encouraging relationships with the </a:t>
            </a:r>
            <a:r>
              <a:rPr lang="en-GB" b="0" dirty="0" smtClean="0"/>
              <a:t>staff </a:t>
            </a:r>
            <a:r>
              <a:rPr lang="en-GB" b="0" dirty="0"/>
              <a:t>can improve </a:t>
            </a:r>
            <a:r>
              <a:rPr lang="en-GB" b="0" dirty="0" smtClean="0"/>
              <a:t>overall </a:t>
            </a:r>
            <a:r>
              <a:rPr lang="en-GB" b="0" dirty="0"/>
              <a:t>wellbeing amongst </a:t>
            </a:r>
            <a:r>
              <a:rPr lang="en-GB" b="0" dirty="0" smtClean="0"/>
              <a:t>HDAUs (Stevenson</a:t>
            </a:r>
            <a:r>
              <a:rPr lang="en-GB" b="0" dirty="0"/>
              <a:t>, </a:t>
            </a:r>
            <a:r>
              <a:rPr lang="en-GB" b="0" dirty="0" smtClean="0"/>
              <a:t>2014). </a:t>
            </a:r>
            <a:endParaRPr lang="en-GB" b="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smtClean="0"/>
              <a:t>The Study and methods</a:t>
            </a:r>
          </a:p>
        </p:txBody>
      </p:sp>
      <p:sp>
        <p:nvSpPr>
          <p:cNvPr id="8195" name="Rectangle 3"/>
          <p:cNvSpPr>
            <a:spLocks noGrp="1" noChangeArrowheads="1"/>
          </p:cNvSpPr>
          <p:nvPr>
            <p:ph idx="1"/>
          </p:nvPr>
        </p:nvSpPr>
        <p:spPr>
          <a:xfrm>
            <a:off x="751114" y="2071678"/>
            <a:ext cx="7565800" cy="4054485"/>
          </a:xfrm>
        </p:spPr>
        <p:txBody>
          <a:bodyPr/>
          <a:lstStyle/>
          <a:p>
            <a:pPr>
              <a:buFont typeface="Arial" panose="020B0604020202020204" pitchFamily="34" charset="0"/>
              <a:buChar char="•"/>
            </a:pPr>
            <a:r>
              <a:rPr lang="en-US" dirty="0" smtClean="0"/>
              <a:t>30 semi-structured interviews with HDAUs in 3 hostels of different size and structure (10 in each)</a:t>
            </a:r>
          </a:p>
          <a:p>
            <a:pPr>
              <a:buFont typeface="Arial" panose="020B0604020202020204" pitchFamily="34" charset="0"/>
              <a:buChar char="•"/>
            </a:pPr>
            <a:r>
              <a:rPr lang="en-US" dirty="0" smtClean="0"/>
              <a:t>Follow-up interviews 4-6 weeks later</a:t>
            </a:r>
          </a:p>
          <a:p>
            <a:pPr lvl="1">
              <a:buFont typeface="Arial" panose="020B0604020202020204" pitchFamily="34" charset="0"/>
              <a:buChar char="•"/>
            </a:pPr>
            <a:r>
              <a:rPr lang="en-US" dirty="0" smtClean="0"/>
              <a:t>Mirrored the first interview</a:t>
            </a:r>
          </a:p>
          <a:p>
            <a:pPr>
              <a:buFont typeface="Arial" panose="020B0604020202020204" pitchFamily="34" charset="0"/>
              <a:buChar char="•"/>
            </a:pPr>
            <a:r>
              <a:rPr lang="en-US" dirty="0" smtClean="0"/>
              <a:t>Important People </a:t>
            </a:r>
            <a:r>
              <a:rPr lang="en-US" dirty="0"/>
              <a:t>D</a:t>
            </a:r>
            <a:r>
              <a:rPr lang="en-US" dirty="0" smtClean="0"/>
              <a:t>rug and Alcohol </a:t>
            </a:r>
            <a:r>
              <a:rPr lang="en-US" dirty="0"/>
              <a:t>I</a:t>
            </a:r>
            <a:r>
              <a:rPr lang="en-US" dirty="0" smtClean="0"/>
              <a:t>nterview (IPDA) (</a:t>
            </a:r>
            <a:r>
              <a:rPr lang="en-US" dirty="0" err="1" smtClean="0"/>
              <a:t>Zywiak</a:t>
            </a:r>
            <a:r>
              <a:rPr lang="en-US" dirty="0" smtClean="0"/>
              <a:t> et al. 2009)</a:t>
            </a:r>
          </a:p>
          <a:p>
            <a:pPr lvl="1">
              <a:buFont typeface="Arial" panose="020B0604020202020204" pitchFamily="34" charset="0"/>
              <a:buChar char="•"/>
            </a:pPr>
            <a:r>
              <a:rPr lang="en-GB" dirty="0"/>
              <a:t>yields basic quantitative information on, inter alia, the number of people in an individual’s network, levels of contact, and drinking and drug use by network members. </a:t>
            </a:r>
            <a:endParaRPr lang="en-GB" dirty="0" smtClean="0"/>
          </a:p>
          <a:p>
            <a:pPr>
              <a:buFont typeface="Arial" panose="020B0604020202020204" pitchFamily="34" charset="0"/>
              <a:buChar char="•"/>
            </a:pPr>
            <a:r>
              <a:rPr lang="en-GB" dirty="0" smtClean="0"/>
              <a:t>Coded and analysed using MAXQDA</a:t>
            </a: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Participants' characteristics at interview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44824645"/>
              </p:ext>
            </p:extLst>
          </p:nvPr>
        </p:nvGraphicFramePr>
        <p:xfrm>
          <a:off x="683568" y="2060848"/>
          <a:ext cx="8064895" cy="4462223"/>
        </p:xfrm>
        <a:graphic>
          <a:graphicData uri="http://schemas.openxmlformats.org/drawingml/2006/table">
            <a:tbl>
              <a:tblPr firstRow="1" firstCol="1" bandRow="1">
                <a:tableStyleId>{5C22544A-7EE6-4342-B048-85BDC9FD1C3A}</a:tableStyleId>
              </a:tblPr>
              <a:tblGrid>
                <a:gridCol w="4055151"/>
                <a:gridCol w="1480078"/>
                <a:gridCol w="1114206"/>
                <a:gridCol w="1415460"/>
              </a:tblGrid>
              <a:tr h="296024">
                <a:tc>
                  <a:txBody>
                    <a:bodyPr/>
                    <a:lstStyle/>
                    <a:p>
                      <a:pPr>
                        <a:spcAft>
                          <a:spcPts val="0"/>
                        </a:spcAft>
                      </a:pPr>
                      <a:r>
                        <a:rPr lang="en-US" sz="1200" dirty="0">
                          <a:effectLst/>
                        </a:rPr>
                        <a:t> </a:t>
                      </a:r>
                      <a:endParaRPr lang="en-GB" sz="1000" dirty="0">
                        <a:effectLst/>
                        <a:latin typeface="Calibri"/>
                      </a:endParaRPr>
                    </a:p>
                  </a:txBody>
                  <a:tcPr marL="68580" marR="68580" marT="0" marB="0"/>
                </a:tc>
                <a:tc>
                  <a:txBody>
                    <a:bodyPr/>
                    <a:lstStyle/>
                    <a:p>
                      <a:pPr algn="ctr">
                        <a:spcAft>
                          <a:spcPts val="0"/>
                        </a:spcAft>
                      </a:pPr>
                      <a:r>
                        <a:rPr lang="en-US" sz="1200">
                          <a:effectLst/>
                        </a:rPr>
                        <a:t>Male</a:t>
                      </a:r>
                      <a:endParaRPr lang="en-GB" sz="1000">
                        <a:effectLst/>
                      </a:endParaRPr>
                    </a:p>
                    <a:p>
                      <a:pPr algn="ctr">
                        <a:spcAft>
                          <a:spcPts val="0"/>
                        </a:spcAft>
                      </a:pPr>
                      <a:r>
                        <a:rPr lang="en-US" sz="1200">
                          <a:effectLst/>
                        </a:rPr>
                        <a:t>(n=21)</a:t>
                      </a:r>
                      <a:endParaRPr lang="en-GB" sz="1000">
                        <a:effectLst/>
                        <a:latin typeface="Calibri"/>
                      </a:endParaRPr>
                    </a:p>
                  </a:txBody>
                  <a:tcPr marL="68580" marR="68580" marT="0" marB="0"/>
                </a:tc>
                <a:tc>
                  <a:txBody>
                    <a:bodyPr/>
                    <a:lstStyle/>
                    <a:p>
                      <a:pPr algn="ctr">
                        <a:spcAft>
                          <a:spcPts val="0"/>
                        </a:spcAft>
                      </a:pPr>
                      <a:r>
                        <a:rPr lang="en-US" sz="1200">
                          <a:effectLst/>
                        </a:rPr>
                        <a:t>Female</a:t>
                      </a:r>
                      <a:endParaRPr lang="en-GB" sz="1000">
                        <a:effectLst/>
                      </a:endParaRPr>
                    </a:p>
                    <a:p>
                      <a:pPr algn="ctr">
                        <a:spcAft>
                          <a:spcPts val="0"/>
                        </a:spcAft>
                      </a:pPr>
                      <a:r>
                        <a:rPr lang="en-US" sz="1200">
                          <a:effectLst/>
                        </a:rPr>
                        <a:t>(n=9)</a:t>
                      </a:r>
                      <a:endParaRPr lang="en-GB" sz="1000">
                        <a:effectLst/>
                        <a:latin typeface="Calibri"/>
                      </a:endParaRPr>
                    </a:p>
                  </a:txBody>
                  <a:tcPr marL="68580" marR="68580" marT="0" marB="0"/>
                </a:tc>
                <a:tc>
                  <a:txBody>
                    <a:bodyPr/>
                    <a:lstStyle/>
                    <a:p>
                      <a:pPr algn="ctr">
                        <a:spcAft>
                          <a:spcPts val="0"/>
                        </a:spcAft>
                      </a:pPr>
                      <a:r>
                        <a:rPr lang="en-US" sz="1200">
                          <a:effectLst/>
                        </a:rPr>
                        <a:t>Total</a:t>
                      </a:r>
                      <a:endParaRPr lang="en-GB" sz="1000">
                        <a:effectLst/>
                      </a:endParaRPr>
                    </a:p>
                    <a:p>
                      <a:pPr algn="ctr">
                        <a:spcAft>
                          <a:spcPts val="0"/>
                        </a:spcAft>
                      </a:pPr>
                      <a:r>
                        <a:rPr lang="en-US" sz="1200">
                          <a:effectLst/>
                        </a:rPr>
                        <a:t>(n=30)</a:t>
                      </a:r>
                      <a:endParaRPr lang="en-GB" sz="1000">
                        <a:effectLst/>
                        <a:latin typeface="Calibri"/>
                      </a:endParaRPr>
                    </a:p>
                  </a:txBody>
                  <a:tcPr marL="68580" marR="68580" marT="0" marB="0"/>
                </a:tc>
              </a:tr>
              <a:tr h="512057">
                <a:tc>
                  <a:txBody>
                    <a:bodyPr/>
                    <a:lstStyle/>
                    <a:p>
                      <a:pPr>
                        <a:spcAft>
                          <a:spcPts val="0"/>
                        </a:spcAft>
                      </a:pPr>
                      <a:r>
                        <a:rPr lang="en-US" sz="1200">
                          <a:effectLst/>
                        </a:rPr>
                        <a:t>Mean age (range) in years</a:t>
                      </a:r>
                      <a:endParaRPr lang="en-GB" sz="1000">
                        <a:effectLst/>
                        <a:latin typeface="Calibri"/>
                      </a:endParaRPr>
                    </a:p>
                  </a:txBody>
                  <a:tcPr marL="68580" marR="68580" marT="0" marB="0"/>
                </a:tc>
                <a:tc>
                  <a:txBody>
                    <a:bodyPr/>
                    <a:lstStyle/>
                    <a:p>
                      <a:pPr algn="ctr">
                        <a:spcAft>
                          <a:spcPts val="0"/>
                        </a:spcAft>
                      </a:pPr>
                      <a:r>
                        <a:rPr lang="en-US" sz="1200">
                          <a:effectLst/>
                        </a:rPr>
                        <a:t>36 (23-54)</a:t>
                      </a:r>
                      <a:endParaRPr lang="en-GB" sz="1000">
                        <a:effectLst/>
                        <a:latin typeface="Calibri"/>
                      </a:endParaRPr>
                    </a:p>
                  </a:txBody>
                  <a:tcPr marL="68580" marR="68580" marT="0" marB="0"/>
                </a:tc>
                <a:tc>
                  <a:txBody>
                    <a:bodyPr/>
                    <a:lstStyle/>
                    <a:p>
                      <a:pPr algn="ctr">
                        <a:spcAft>
                          <a:spcPts val="0"/>
                        </a:spcAft>
                      </a:pPr>
                      <a:r>
                        <a:rPr lang="en-US" sz="1200">
                          <a:effectLst/>
                        </a:rPr>
                        <a:t>35 (21-51)</a:t>
                      </a:r>
                      <a:endParaRPr lang="en-GB" sz="1000">
                        <a:effectLst/>
                        <a:latin typeface="Calibri"/>
                      </a:endParaRPr>
                    </a:p>
                  </a:txBody>
                  <a:tcPr marL="68580" marR="68580" marT="0" marB="0"/>
                </a:tc>
                <a:tc>
                  <a:txBody>
                    <a:bodyPr/>
                    <a:lstStyle/>
                    <a:p>
                      <a:pPr algn="ctr">
                        <a:spcAft>
                          <a:spcPts val="0"/>
                        </a:spcAft>
                      </a:pPr>
                      <a:r>
                        <a:rPr lang="en-US" sz="1200">
                          <a:effectLst/>
                        </a:rPr>
                        <a:t>38 (21-54)</a:t>
                      </a:r>
                      <a:endParaRPr lang="en-GB" sz="1000">
                        <a:effectLst/>
                        <a:latin typeface="Calibri"/>
                      </a:endParaRPr>
                    </a:p>
                  </a:txBody>
                  <a:tcPr marL="68580" marR="68580" marT="0" marB="0"/>
                </a:tc>
              </a:tr>
              <a:tr h="256029">
                <a:tc>
                  <a:txBody>
                    <a:bodyPr/>
                    <a:lstStyle/>
                    <a:p>
                      <a:pPr>
                        <a:spcAft>
                          <a:spcPts val="0"/>
                        </a:spcAft>
                      </a:pPr>
                      <a:r>
                        <a:rPr lang="en-GB" sz="1200">
                          <a:effectLst/>
                        </a:rPr>
                        <a:t>Hepatitis C positive</a:t>
                      </a:r>
                      <a:endParaRPr lang="en-GB" sz="1000">
                        <a:effectLst/>
                        <a:latin typeface="Calibri"/>
                      </a:endParaRPr>
                    </a:p>
                  </a:txBody>
                  <a:tcPr marL="68580" marR="68580" marT="0" marB="0"/>
                </a:tc>
                <a:tc>
                  <a:txBody>
                    <a:bodyPr/>
                    <a:lstStyle/>
                    <a:p>
                      <a:pPr algn="ctr">
                        <a:spcAft>
                          <a:spcPts val="0"/>
                        </a:spcAft>
                      </a:pPr>
                      <a:r>
                        <a:rPr lang="en-US" sz="1200">
                          <a:effectLst/>
                        </a:rPr>
                        <a:t>11</a:t>
                      </a:r>
                      <a:endParaRPr lang="en-GB" sz="1000">
                        <a:effectLst/>
                        <a:latin typeface="Calibri"/>
                      </a:endParaRPr>
                    </a:p>
                  </a:txBody>
                  <a:tcPr marL="68580" marR="68580" marT="0" marB="0"/>
                </a:tc>
                <a:tc>
                  <a:txBody>
                    <a:bodyPr/>
                    <a:lstStyle/>
                    <a:p>
                      <a:pPr algn="ctr">
                        <a:spcAft>
                          <a:spcPts val="0"/>
                        </a:spcAft>
                      </a:pPr>
                      <a:r>
                        <a:rPr lang="en-US" sz="1200">
                          <a:effectLst/>
                        </a:rPr>
                        <a:t>2</a:t>
                      </a:r>
                      <a:endParaRPr lang="en-GB" sz="1000">
                        <a:effectLst/>
                        <a:latin typeface="Calibri"/>
                      </a:endParaRPr>
                    </a:p>
                  </a:txBody>
                  <a:tcPr marL="68580" marR="68580" marT="0" marB="0"/>
                </a:tc>
                <a:tc>
                  <a:txBody>
                    <a:bodyPr/>
                    <a:lstStyle/>
                    <a:p>
                      <a:pPr algn="ctr">
                        <a:spcAft>
                          <a:spcPts val="0"/>
                        </a:spcAft>
                      </a:pPr>
                      <a:r>
                        <a:rPr lang="en-US" sz="1200">
                          <a:effectLst/>
                        </a:rPr>
                        <a:t>13</a:t>
                      </a:r>
                      <a:endParaRPr lang="en-GB" sz="1000">
                        <a:effectLst/>
                        <a:latin typeface="Calibri"/>
                      </a:endParaRPr>
                    </a:p>
                  </a:txBody>
                  <a:tcPr marL="68580" marR="68580" marT="0" marB="0"/>
                </a:tc>
              </a:tr>
              <a:tr h="256029">
                <a:tc>
                  <a:txBody>
                    <a:bodyPr/>
                    <a:lstStyle/>
                    <a:p>
                      <a:pPr>
                        <a:spcAft>
                          <a:spcPts val="0"/>
                        </a:spcAft>
                      </a:pPr>
                      <a:r>
                        <a:rPr lang="en-US" sz="1200">
                          <a:effectLst/>
                        </a:rPr>
                        <a:t>HIV positive</a:t>
                      </a:r>
                      <a:endParaRPr lang="en-GB" sz="1000">
                        <a:effectLst/>
                        <a:latin typeface="Calibri"/>
                      </a:endParaRPr>
                    </a:p>
                  </a:txBody>
                  <a:tcPr marL="68580" marR="68580" marT="0" marB="0"/>
                </a:tc>
                <a:tc>
                  <a:txBody>
                    <a:bodyPr/>
                    <a:lstStyle/>
                    <a:p>
                      <a:pPr algn="ctr">
                        <a:spcAft>
                          <a:spcPts val="0"/>
                        </a:spcAft>
                      </a:pPr>
                      <a:r>
                        <a:rPr lang="en-US" sz="1200">
                          <a:effectLst/>
                        </a:rPr>
                        <a:t>1</a:t>
                      </a:r>
                      <a:endParaRPr lang="en-GB" sz="1000">
                        <a:effectLst/>
                        <a:latin typeface="Calibri"/>
                      </a:endParaRPr>
                    </a:p>
                  </a:txBody>
                  <a:tcPr marL="68580" marR="68580" marT="0" marB="0"/>
                </a:tc>
                <a:tc>
                  <a:txBody>
                    <a:bodyPr/>
                    <a:lstStyle/>
                    <a:p>
                      <a:pPr algn="ctr">
                        <a:spcAft>
                          <a:spcPts val="0"/>
                        </a:spcAft>
                      </a:pPr>
                      <a:r>
                        <a:rPr lang="en-US" sz="1200">
                          <a:effectLst/>
                        </a:rPr>
                        <a:t>1</a:t>
                      </a:r>
                      <a:endParaRPr lang="en-GB" sz="1000">
                        <a:effectLst/>
                        <a:latin typeface="Calibri"/>
                      </a:endParaRPr>
                    </a:p>
                  </a:txBody>
                  <a:tcPr marL="68580" marR="68580" marT="0" marB="0"/>
                </a:tc>
                <a:tc>
                  <a:txBody>
                    <a:bodyPr/>
                    <a:lstStyle/>
                    <a:p>
                      <a:pPr algn="ctr">
                        <a:spcAft>
                          <a:spcPts val="0"/>
                        </a:spcAft>
                      </a:pPr>
                      <a:r>
                        <a:rPr lang="en-US" sz="1200">
                          <a:effectLst/>
                        </a:rPr>
                        <a:t>2</a:t>
                      </a:r>
                      <a:endParaRPr lang="en-GB" sz="1000">
                        <a:effectLst/>
                        <a:latin typeface="Calibri"/>
                      </a:endParaRPr>
                    </a:p>
                  </a:txBody>
                  <a:tcPr marL="68580" marR="68580" marT="0" marB="0"/>
                </a:tc>
              </a:tr>
              <a:tr h="256029">
                <a:tc>
                  <a:txBody>
                    <a:bodyPr/>
                    <a:lstStyle/>
                    <a:p>
                      <a:pPr>
                        <a:spcAft>
                          <a:spcPts val="0"/>
                        </a:spcAft>
                      </a:pPr>
                      <a:r>
                        <a:rPr lang="en-US" sz="1200">
                          <a:effectLst/>
                        </a:rPr>
                        <a:t>Self-reported mental health problems</a:t>
                      </a:r>
                      <a:endParaRPr lang="en-GB" sz="1000">
                        <a:effectLst/>
                        <a:latin typeface="Calibri"/>
                      </a:endParaRPr>
                    </a:p>
                  </a:txBody>
                  <a:tcPr marL="68580" marR="68580" marT="0" marB="0"/>
                </a:tc>
                <a:tc>
                  <a:txBody>
                    <a:bodyPr/>
                    <a:lstStyle/>
                    <a:p>
                      <a:pPr algn="ctr">
                        <a:spcAft>
                          <a:spcPts val="0"/>
                        </a:spcAft>
                      </a:pPr>
                      <a:r>
                        <a:rPr lang="en-US" sz="1200">
                          <a:effectLst/>
                        </a:rPr>
                        <a:t>16</a:t>
                      </a:r>
                      <a:endParaRPr lang="en-GB" sz="1000">
                        <a:effectLst/>
                        <a:latin typeface="Calibri"/>
                      </a:endParaRPr>
                    </a:p>
                  </a:txBody>
                  <a:tcPr marL="68580" marR="68580" marT="0" marB="0"/>
                </a:tc>
                <a:tc>
                  <a:txBody>
                    <a:bodyPr/>
                    <a:lstStyle/>
                    <a:p>
                      <a:pPr algn="ctr">
                        <a:spcAft>
                          <a:spcPts val="0"/>
                        </a:spcAft>
                      </a:pPr>
                      <a:r>
                        <a:rPr lang="en-US" sz="1200">
                          <a:effectLst/>
                        </a:rPr>
                        <a:t>8</a:t>
                      </a:r>
                      <a:endParaRPr lang="en-GB" sz="1000">
                        <a:effectLst/>
                        <a:latin typeface="Calibri"/>
                      </a:endParaRPr>
                    </a:p>
                  </a:txBody>
                  <a:tcPr marL="68580" marR="68580" marT="0" marB="0"/>
                </a:tc>
                <a:tc>
                  <a:txBody>
                    <a:bodyPr/>
                    <a:lstStyle/>
                    <a:p>
                      <a:pPr algn="ctr">
                        <a:spcAft>
                          <a:spcPts val="0"/>
                        </a:spcAft>
                      </a:pPr>
                      <a:r>
                        <a:rPr lang="en-US" sz="1200">
                          <a:effectLst/>
                        </a:rPr>
                        <a:t>24</a:t>
                      </a:r>
                      <a:endParaRPr lang="en-GB" sz="1000">
                        <a:effectLst/>
                        <a:latin typeface="Calibri"/>
                      </a:endParaRPr>
                    </a:p>
                  </a:txBody>
                  <a:tcPr marL="68580" marR="68580" marT="0" marB="0"/>
                </a:tc>
              </a:tr>
              <a:tr h="256029">
                <a:tc>
                  <a:txBody>
                    <a:bodyPr/>
                    <a:lstStyle/>
                    <a:p>
                      <a:pPr>
                        <a:spcAft>
                          <a:spcPts val="0"/>
                        </a:spcAft>
                      </a:pPr>
                      <a:r>
                        <a:rPr lang="en-US" sz="1200">
                          <a:effectLst/>
                        </a:rPr>
                        <a:t>Been in prison</a:t>
                      </a:r>
                      <a:endParaRPr lang="en-GB" sz="1000">
                        <a:effectLst/>
                        <a:latin typeface="Calibri"/>
                      </a:endParaRPr>
                    </a:p>
                  </a:txBody>
                  <a:tcPr marL="68580" marR="68580" marT="0" marB="0"/>
                </a:tc>
                <a:tc>
                  <a:txBody>
                    <a:bodyPr/>
                    <a:lstStyle/>
                    <a:p>
                      <a:pPr algn="ctr">
                        <a:spcAft>
                          <a:spcPts val="0"/>
                        </a:spcAft>
                      </a:pPr>
                      <a:r>
                        <a:rPr lang="en-US" sz="1200">
                          <a:effectLst/>
                        </a:rPr>
                        <a:t>16</a:t>
                      </a:r>
                      <a:endParaRPr lang="en-GB" sz="1000">
                        <a:effectLst/>
                        <a:latin typeface="Calibri"/>
                      </a:endParaRPr>
                    </a:p>
                  </a:txBody>
                  <a:tcPr marL="68580" marR="68580" marT="0" marB="0"/>
                </a:tc>
                <a:tc>
                  <a:txBody>
                    <a:bodyPr/>
                    <a:lstStyle/>
                    <a:p>
                      <a:pPr algn="ctr">
                        <a:spcAft>
                          <a:spcPts val="0"/>
                        </a:spcAft>
                      </a:pPr>
                      <a:r>
                        <a:rPr lang="en-US" sz="1200">
                          <a:effectLst/>
                        </a:rPr>
                        <a:t>6</a:t>
                      </a:r>
                      <a:endParaRPr lang="en-GB" sz="1000">
                        <a:effectLst/>
                        <a:latin typeface="Calibri"/>
                      </a:endParaRPr>
                    </a:p>
                  </a:txBody>
                  <a:tcPr marL="68580" marR="68580" marT="0" marB="0"/>
                </a:tc>
                <a:tc>
                  <a:txBody>
                    <a:bodyPr/>
                    <a:lstStyle/>
                    <a:p>
                      <a:pPr algn="ctr">
                        <a:spcAft>
                          <a:spcPts val="0"/>
                        </a:spcAft>
                      </a:pPr>
                      <a:r>
                        <a:rPr lang="en-US" sz="1200" dirty="0">
                          <a:effectLst/>
                        </a:rPr>
                        <a:t>22</a:t>
                      </a:r>
                      <a:endParaRPr lang="en-GB" sz="1000" dirty="0">
                        <a:effectLst/>
                        <a:latin typeface="Calibri"/>
                      </a:endParaRPr>
                    </a:p>
                  </a:txBody>
                  <a:tcPr marL="68580" marR="68580" marT="0" marB="0"/>
                </a:tc>
              </a:tr>
              <a:tr h="256029">
                <a:tc>
                  <a:txBody>
                    <a:bodyPr/>
                    <a:lstStyle/>
                    <a:p>
                      <a:pPr>
                        <a:spcAft>
                          <a:spcPts val="0"/>
                        </a:spcAft>
                      </a:pPr>
                      <a:r>
                        <a:rPr lang="en-US" sz="1200">
                          <a:effectLst/>
                        </a:rPr>
                        <a:t>Current (last month) drug use</a:t>
                      </a:r>
                      <a:endParaRPr lang="en-GB" sz="1000">
                        <a:effectLst/>
                        <a:latin typeface="Calibri"/>
                      </a:endParaRPr>
                    </a:p>
                  </a:txBody>
                  <a:tcPr marL="68580" marR="68580" marT="0" marB="0"/>
                </a:tc>
                <a:tc>
                  <a:txBody>
                    <a:bodyPr/>
                    <a:lstStyle/>
                    <a:p>
                      <a:pPr algn="ctr">
                        <a:spcAft>
                          <a:spcPts val="0"/>
                        </a:spcAft>
                      </a:pPr>
                      <a:r>
                        <a:rPr lang="en-US" sz="1200">
                          <a:effectLst/>
                        </a:rPr>
                        <a:t> </a:t>
                      </a:r>
                      <a:endParaRPr lang="en-GB" sz="1000">
                        <a:effectLst/>
                        <a:latin typeface="Calibri"/>
                      </a:endParaRPr>
                    </a:p>
                  </a:txBody>
                  <a:tcPr marL="68580" marR="68580" marT="0" marB="0"/>
                </a:tc>
                <a:tc>
                  <a:txBody>
                    <a:bodyPr/>
                    <a:lstStyle/>
                    <a:p>
                      <a:pPr algn="ctr">
                        <a:spcAft>
                          <a:spcPts val="0"/>
                        </a:spcAft>
                      </a:pPr>
                      <a:r>
                        <a:rPr lang="en-US" sz="1200">
                          <a:effectLst/>
                        </a:rPr>
                        <a:t> </a:t>
                      </a:r>
                      <a:endParaRPr lang="en-GB" sz="1000">
                        <a:effectLst/>
                        <a:latin typeface="Calibri"/>
                      </a:endParaRPr>
                    </a:p>
                  </a:txBody>
                  <a:tcPr marL="68580" marR="68580" marT="0" marB="0"/>
                </a:tc>
                <a:tc>
                  <a:txBody>
                    <a:bodyPr/>
                    <a:lstStyle/>
                    <a:p>
                      <a:pPr algn="ctr">
                        <a:spcAft>
                          <a:spcPts val="0"/>
                        </a:spcAft>
                      </a:pPr>
                      <a:r>
                        <a:rPr lang="en-US" sz="1200">
                          <a:effectLst/>
                        </a:rPr>
                        <a:t> </a:t>
                      </a:r>
                      <a:endParaRPr lang="en-GB" sz="1000">
                        <a:effectLst/>
                        <a:latin typeface="Calibri"/>
                      </a:endParaRPr>
                    </a:p>
                  </a:txBody>
                  <a:tcPr marL="68580" marR="68580" marT="0" marB="0"/>
                </a:tc>
              </a:tr>
              <a:tr h="256029">
                <a:tc>
                  <a:txBody>
                    <a:bodyPr/>
                    <a:lstStyle/>
                    <a:p>
                      <a:pPr>
                        <a:spcAft>
                          <a:spcPts val="0"/>
                        </a:spcAft>
                      </a:pPr>
                      <a:r>
                        <a:rPr lang="en-GB" sz="1200">
                          <a:effectLst/>
                        </a:rPr>
                        <a:t>     Heroin and crack cocaine</a:t>
                      </a:r>
                      <a:endParaRPr lang="en-GB" sz="1000">
                        <a:effectLst/>
                        <a:latin typeface="Calibri"/>
                      </a:endParaRPr>
                    </a:p>
                  </a:txBody>
                  <a:tcPr marL="68580" marR="68580" marT="0" marB="0"/>
                </a:tc>
                <a:tc>
                  <a:txBody>
                    <a:bodyPr/>
                    <a:lstStyle/>
                    <a:p>
                      <a:pPr algn="ctr">
                        <a:spcAft>
                          <a:spcPts val="0"/>
                        </a:spcAft>
                      </a:pPr>
                      <a:r>
                        <a:rPr lang="en-US" sz="1200">
                          <a:effectLst/>
                        </a:rPr>
                        <a:t>9</a:t>
                      </a:r>
                      <a:endParaRPr lang="en-GB" sz="1000">
                        <a:effectLst/>
                        <a:latin typeface="Calibri"/>
                      </a:endParaRPr>
                    </a:p>
                  </a:txBody>
                  <a:tcPr marL="68580" marR="68580" marT="0" marB="0"/>
                </a:tc>
                <a:tc>
                  <a:txBody>
                    <a:bodyPr/>
                    <a:lstStyle/>
                    <a:p>
                      <a:pPr algn="ctr">
                        <a:spcAft>
                          <a:spcPts val="0"/>
                        </a:spcAft>
                      </a:pPr>
                      <a:r>
                        <a:rPr lang="en-US" sz="1200">
                          <a:effectLst/>
                        </a:rPr>
                        <a:t>2</a:t>
                      </a:r>
                      <a:endParaRPr lang="en-GB" sz="1000">
                        <a:effectLst/>
                        <a:latin typeface="Calibri"/>
                      </a:endParaRPr>
                    </a:p>
                  </a:txBody>
                  <a:tcPr marL="68580" marR="68580" marT="0" marB="0"/>
                </a:tc>
                <a:tc>
                  <a:txBody>
                    <a:bodyPr/>
                    <a:lstStyle/>
                    <a:p>
                      <a:pPr algn="ctr">
                        <a:spcAft>
                          <a:spcPts val="0"/>
                        </a:spcAft>
                      </a:pPr>
                      <a:r>
                        <a:rPr lang="en-US" sz="1200">
                          <a:effectLst/>
                        </a:rPr>
                        <a:t>11</a:t>
                      </a:r>
                      <a:endParaRPr lang="en-GB" sz="1000">
                        <a:effectLst/>
                        <a:latin typeface="Calibri"/>
                      </a:endParaRPr>
                    </a:p>
                  </a:txBody>
                  <a:tcPr marL="68580" marR="68580" marT="0" marB="0"/>
                </a:tc>
              </a:tr>
              <a:tr h="256029">
                <a:tc>
                  <a:txBody>
                    <a:bodyPr/>
                    <a:lstStyle/>
                    <a:p>
                      <a:pPr>
                        <a:spcAft>
                          <a:spcPts val="0"/>
                        </a:spcAft>
                      </a:pPr>
                      <a:r>
                        <a:rPr lang="en-US" sz="1200">
                          <a:effectLst/>
                        </a:rPr>
                        <a:t>     Heroin only</a:t>
                      </a:r>
                      <a:endParaRPr lang="en-GB" sz="1000">
                        <a:effectLst/>
                        <a:latin typeface="Calibri"/>
                      </a:endParaRPr>
                    </a:p>
                  </a:txBody>
                  <a:tcPr marL="68580" marR="68580" marT="0" marB="0"/>
                </a:tc>
                <a:tc>
                  <a:txBody>
                    <a:bodyPr/>
                    <a:lstStyle/>
                    <a:p>
                      <a:pPr algn="ctr">
                        <a:spcAft>
                          <a:spcPts val="0"/>
                        </a:spcAft>
                      </a:pPr>
                      <a:r>
                        <a:rPr lang="en-US" sz="1200">
                          <a:effectLst/>
                        </a:rPr>
                        <a:t>3</a:t>
                      </a:r>
                      <a:endParaRPr lang="en-GB" sz="1000">
                        <a:effectLst/>
                        <a:latin typeface="Calibri"/>
                      </a:endParaRPr>
                    </a:p>
                  </a:txBody>
                  <a:tcPr marL="68580" marR="68580" marT="0" marB="0"/>
                </a:tc>
                <a:tc>
                  <a:txBody>
                    <a:bodyPr/>
                    <a:lstStyle/>
                    <a:p>
                      <a:pPr algn="ctr">
                        <a:spcAft>
                          <a:spcPts val="0"/>
                        </a:spcAft>
                      </a:pPr>
                      <a:r>
                        <a:rPr lang="en-US" sz="1200">
                          <a:effectLst/>
                        </a:rPr>
                        <a:t>1</a:t>
                      </a:r>
                      <a:endParaRPr lang="en-GB" sz="1000">
                        <a:effectLst/>
                        <a:latin typeface="Calibri"/>
                      </a:endParaRPr>
                    </a:p>
                  </a:txBody>
                  <a:tcPr marL="68580" marR="68580" marT="0" marB="0"/>
                </a:tc>
                <a:tc>
                  <a:txBody>
                    <a:bodyPr/>
                    <a:lstStyle/>
                    <a:p>
                      <a:pPr algn="ctr">
                        <a:spcAft>
                          <a:spcPts val="0"/>
                        </a:spcAft>
                      </a:pPr>
                      <a:r>
                        <a:rPr lang="en-US" sz="1200">
                          <a:effectLst/>
                        </a:rPr>
                        <a:t>4</a:t>
                      </a:r>
                      <a:endParaRPr lang="en-GB" sz="1000">
                        <a:effectLst/>
                        <a:latin typeface="Calibri"/>
                      </a:endParaRPr>
                    </a:p>
                  </a:txBody>
                  <a:tcPr marL="68580" marR="68580" marT="0" marB="0"/>
                </a:tc>
              </a:tr>
              <a:tr h="256029">
                <a:tc>
                  <a:txBody>
                    <a:bodyPr/>
                    <a:lstStyle/>
                    <a:p>
                      <a:pPr>
                        <a:spcAft>
                          <a:spcPts val="0"/>
                        </a:spcAft>
                      </a:pPr>
                      <a:r>
                        <a:rPr lang="en-GB" sz="1200">
                          <a:effectLst/>
                        </a:rPr>
                        <a:t>     Heroin, crack cocaine and alcohol</a:t>
                      </a:r>
                      <a:endParaRPr lang="en-GB" sz="1000">
                        <a:effectLst/>
                        <a:latin typeface="Calibri"/>
                      </a:endParaRPr>
                    </a:p>
                  </a:txBody>
                  <a:tcPr marL="68580" marR="68580" marT="0" marB="0"/>
                </a:tc>
                <a:tc>
                  <a:txBody>
                    <a:bodyPr/>
                    <a:lstStyle/>
                    <a:p>
                      <a:pPr algn="ctr">
                        <a:spcAft>
                          <a:spcPts val="0"/>
                        </a:spcAft>
                      </a:pPr>
                      <a:r>
                        <a:rPr lang="en-US" sz="1200">
                          <a:effectLst/>
                        </a:rPr>
                        <a:t>2</a:t>
                      </a:r>
                      <a:endParaRPr lang="en-GB" sz="1000">
                        <a:effectLst/>
                        <a:latin typeface="Calibri"/>
                      </a:endParaRPr>
                    </a:p>
                  </a:txBody>
                  <a:tcPr marL="68580" marR="68580" marT="0" marB="0"/>
                </a:tc>
                <a:tc>
                  <a:txBody>
                    <a:bodyPr/>
                    <a:lstStyle/>
                    <a:p>
                      <a:pPr algn="ctr">
                        <a:spcAft>
                          <a:spcPts val="0"/>
                        </a:spcAft>
                      </a:pPr>
                      <a:r>
                        <a:rPr lang="en-US" sz="1200">
                          <a:effectLst/>
                        </a:rPr>
                        <a:t>3</a:t>
                      </a:r>
                      <a:endParaRPr lang="en-GB" sz="1000">
                        <a:effectLst/>
                        <a:latin typeface="Calibri"/>
                      </a:endParaRPr>
                    </a:p>
                  </a:txBody>
                  <a:tcPr marL="68580" marR="68580" marT="0" marB="0"/>
                </a:tc>
                <a:tc>
                  <a:txBody>
                    <a:bodyPr/>
                    <a:lstStyle/>
                    <a:p>
                      <a:pPr algn="ctr">
                        <a:spcAft>
                          <a:spcPts val="0"/>
                        </a:spcAft>
                      </a:pPr>
                      <a:r>
                        <a:rPr lang="en-US" sz="1200">
                          <a:effectLst/>
                        </a:rPr>
                        <a:t>5</a:t>
                      </a:r>
                      <a:endParaRPr lang="en-GB" sz="1000">
                        <a:effectLst/>
                        <a:latin typeface="Calibri"/>
                      </a:endParaRPr>
                    </a:p>
                  </a:txBody>
                  <a:tcPr marL="68580" marR="68580" marT="0" marB="0"/>
                </a:tc>
              </a:tr>
              <a:tr h="256029">
                <a:tc>
                  <a:txBody>
                    <a:bodyPr/>
                    <a:lstStyle/>
                    <a:p>
                      <a:pPr>
                        <a:spcAft>
                          <a:spcPts val="0"/>
                        </a:spcAft>
                      </a:pPr>
                      <a:r>
                        <a:rPr lang="en-GB" sz="1200">
                          <a:effectLst/>
                        </a:rPr>
                        <a:t>     Alcohol and cannabis</a:t>
                      </a:r>
                      <a:endParaRPr lang="en-GB" sz="1000">
                        <a:effectLst/>
                        <a:latin typeface="Calibri"/>
                      </a:endParaRPr>
                    </a:p>
                  </a:txBody>
                  <a:tcPr marL="68580" marR="68580" marT="0" marB="0"/>
                </a:tc>
                <a:tc>
                  <a:txBody>
                    <a:bodyPr/>
                    <a:lstStyle/>
                    <a:p>
                      <a:pPr algn="ctr">
                        <a:spcAft>
                          <a:spcPts val="0"/>
                        </a:spcAft>
                      </a:pPr>
                      <a:r>
                        <a:rPr lang="en-US" sz="1200" dirty="0">
                          <a:effectLst/>
                        </a:rPr>
                        <a:t>3</a:t>
                      </a:r>
                      <a:endParaRPr lang="en-GB" sz="1000" dirty="0">
                        <a:effectLst/>
                        <a:latin typeface="Calibri"/>
                      </a:endParaRPr>
                    </a:p>
                  </a:txBody>
                  <a:tcPr marL="68580" marR="68580" marT="0" marB="0"/>
                </a:tc>
                <a:tc>
                  <a:txBody>
                    <a:bodyPr/>
                    <a:lstStyle/>
                    <a:p>
                      <a:pPr algn="ctr">
                        <a:spcAft>
                          <a:spcPts val="0"/>
                        </a:spcAft>
                      </a:pPr>
                      <a:r>
                        <a:rPr lang="en-US" sz="1200">
                          <a:effectLst/>
                        </a:rPr>
                        <a:t>1</a:t>
                      </a:r>
                      <a:endParaRPr lang="en-GB" sz="1000">
                        <a:effectLst/>
                        <a:latin typeface="Calibri"/>
                      </a:endParaRPr>
                    </a:p>
                  </a:txBody>
                  <a:tcPr marL="68580" marR="68580" marT="0" marB="0"/>
                </a:tc>
                <a:tc>
                  <a:txBody>
                    <a:bodyPr/>
                    <a:lstStyle/>
                    <a:p>
                      <a:pPr algn="ctr">
                        <a:spcAft>
                          <a:spcPts val="0"/>
                        </a:spcAft>
                      </a:pPr>
                      <a:r>
                        <a:rPr lang="en-US" sz="1200">
                          <a:effectLst/>
                        </a:rPr>
                        <a:t>4</a:t>
                      </a:r>
                      <a:endParaRPr lang="en-GB" sz="1000">
                        <a:effectLst/>
                        <a:latin typeface="Calibri"/>
                      </a:endParaRPr>
                    </a:p>
                  </a:txBody>
                  <a:tcPr marL="68580" marR="68580" marT="0" marB="0"/>
                </a:tc>
              </a:tr>
              <a:tr h="256029">
                <a:tc>
                  <a:txBody>
                    <a:bodyPr/>
                    <a:lstStyle/>
                    <a:p>
                      <a:pPr>
                        <a:spcAft>
                          <a:spcPts val="0"/>
                        </a:spcAft>
                      </a:pPr>
                      <a:r>
                        <a:rPr lang="en-GB" sz="1200">
                          <a:effectLst/>
                        </a:rPr>
                        <a:t>     Alcohol only</a:t>
                      </a:r>
                      <a:endParaRPr lang="en-GB" sz="1000">
                        <a:effectLst/>
                        <a:latin typeface="Calibri"/>
                      </a:endParaRPr>
                    </a:p>
                  </a:txBody>
                  <a:tcPr marL="68580" marR="68580" marT="0" marB="0"/>
                </a:tc>
                <a:tc>
                  <a:txBody>
                    <a:bodyPr/>
                    <a:lstStyle/>
                    <a:p>
                      <a:pPr algn="ctr">
                        <a:spcAft>
                          <a:spcPts val="0"/>
                        </a:spcAft>
                      </a:pPr>
                      <a:r>
                        <a:rPr lang="en-GB" sz="1200">
                          <a:effectLst/>
                        </a:rPr>
                        <a:t>2</a:t>
                      </a:r>
                      <a:endParaRPr lang="en-GB" sz="1000">
                        <a:effectLst/>
                        <a:latin typeface="Calibri"/>
                      </a:endParaRPr>
                    </a:p>
                  </a:txBody>
                  <a:tcPr marL="68580" marR="68580" marT="0" marB="0"/>
                </a:tc>
                <a:tc>
                  <a:txBody>
                    <a:bodyPr/>
                    <a:lstStyle/>
                    <a:p>
                      <a:pPr algn="ctr">
                        <a:spcAft>
                          <a:spcPts val="0"/>
                        </a:spcAft>
                      </a:pPr>
                      <a:r>
                        <a:rPr lang="en-GB" sz="1200">
                          <a:effectLst/>
                        </a:rPr>
                        <a:t>1</a:t>
                      </a:r>
                      <a:endParaRPr lang="en-GB" sz="1000">
                        <a:effectLst/>
                        <a:latin typeface="Calibri"/>
                      </a:endParaRPr>
                    </a:p>
                  </a:txBody>
                  <a:tcPr marL="68580" marR="68580" marT="0" marB="0"/>
                </a:tc>
                <a:tc>
                  <a:txBody>
                    <a:bodyPr/>
                    <a:lstStyle/>
                    <a:p>
                      <a:pPr algn="ctr">
                        <a:spcAft>
                          <a:spcPts val="0"/>
                        </a:spcAft>
                      </a:pPr>
                      <a:r>
                        <a:rPr lang="en-US" sz="1200">
                          <a:effectLst/>
                        </a:rPr>
                        <a:t>3</a:t>
                      </a:r>
                      <a:endParaRPr lang="en-GB" sz="1000">
                        <a:effectLst/>
                        <a:latin typeface="Calibri"/>
                      </a:endParaRPr>
                    </a:p>
                  </a:txBody>
                  <a:tcPr marL="68580" marR="68580" marT="0" marB="0"/>
                </a:tc>
              </a:tr>
              <a:tr h="256029">
                <a:tc>
                  <a:txBody>
                    <a:bodyPr/>
                    <a:lstStyle/>
                    <a:p>
                      <a:pPr>
                        <a:spcAft>
                          <a:spcPts val="0"/>
                        </a:spcAft>
                      </a:pPr>
                      <a:r>
                        <a:rPr lang="en-GB" sz="1200">
                          <a:effectLst/>
                        </a:rPr>
                        <a:t>     Powder cocaine and MDMA</a:t>
                      </a:r>
                      <a:endParaRPr lang="en-GB" sz="1000">
                        <a:effectLst/>
                        <a:latin typeface="Calibri"/>
                      </a:endParaRPr>
                    </a:p>
                  </a:txBody>
                  <a:tcPr marL="68580" marR="68580" marT="0" marB="0"/>
                </a:tc>
                <a:tc>
                  <a:txBody>
                    <a:bodyPr/>
                    <a:lstStyle/>
                    <a:p>
                      <a:pPr algn="ctr">
                        <a:spcAft>
                          <a:spcPts val="0"/>
                        </a:spcAft>
                      </a:pPr>
                      <a:r>
                        <a:rPr lang="en-GB" sz="1200">
                          <a:effectLst/>
                        </a:rPr>
                        <a:t>1</a:t>
                      </a:r>
                      <a:endParaRPr lang="en-GB" sz="1000">
                        <a:effectLst/>
                        <a:latin typeface="Calibri"/>
                      </a:endParaRPr>
                    </a:p>
                  </a:txBody>
                  <a:tcPr marL="68580" marR="68580" marT="0" marB="0"/>
                </a:tc>
                <a:tc>
                  <a:txBody>
                    <a:bodyPr/>
                    <a:lstStyle/>
                    <a:p>
                      <a:pPr algn="ctr">
                        <a:spcAft>
                          <a:spcPts val="0"/>
                        </a:spcAft>
                      </a:pPr>
                      <a:r>
                        <a:rPr lang="en-GB" sz="1200">
                          <a:effectLst/>
                        </a:rPr>
                        <a:t>1</a:t>
                      </a:r>
                      <a:endParaRPr lang="en-GB" sz="1000">
                        <a:effectLst/>
                        <a:latin typeface="Calibri"/>
                      </a:endParaRPr>
                    </a:p>
                  </a:txBody>
                  <a:tcPr marL="68580" marR="68580" marT="0" marB="0"/>
                </a:tc>
                <a:tc>
                  <a:txBody>
                    <a:bodyPr/>
                    <a:lstStyle/>
                    <a:p>
                      <a:pPr algn="ctr">
                        <a:spcAft>
                          <a:spcPts val="0"/>
                        </a:spcAft>
                      </a:pPr>
                      <a:r>
                        <a:rPr lang="en-US" sz="1200">
                          <a:effectLst/>
                        </a:rPr>
                        <a:t>2</a:t>
                      </a:r>
                      <a:endParaRPr lang="en-GB" sz="1000">
                        <a:effectLst/>
                        <a:latin typeface="Calibri"/>
                      </a:endParaRPr>
                    </a:p>
                  </a:txBody>
                  <a:tcPr marL="68580" marR="68580" marT="0" marB="0"/>
                </a:tc>
              </a:tr>
              <a:tr h="256029">
                <a:tc>
                  <a:txBody>
                    <a:bodyPr/>
                    <a:lstStyle/>
                    <a:p>
                      <a:pPr>
                        <a:spcAft>
                          <a:spcPts val="0"/>
                        </a:spcAft>
                      </a:pPr>
                      <a:r>
                        <a:rPr lang="en-GB" sz="1200">
                          <a:effectLst/>
                        </a:rPr>
                        <a:t>     Heroin and alcohol</a:t>
                      </a:r>
                      <a:endParaRPr lang="en-GB" sz="1000">
                        <a:effectLst/>
                        <a:latin typeface="Calibri"/>
                      </a:endParaRPr>
                    </a:p>
                  </a:txBody>
                  <a:tcPr marL="68580" marR="68580" marT="0" marB="0"/>
                </a:tc>
                <a:tc>
                  <a:txBody>
                    <a:bodyPr/>
                    <a:lstStyle/>
                    <a:p>
                      <a:pPr algn="ctr">
                        <a:spcAft>
                          <a:spcPts val="0"/>
                        </a:spcAft>
                      </a:pPr>
                      <a:r>
                        <a:rPr lang="en-US" sz="1200">
                          <a:effectLst/>
                        </a:rPr>
                        <a:t>1</a:t>
                      </a:r>
                      <a:endParaRPr lang="en-GB" sz="1000">
                        <a:effectLst/>
                        <a:latin typeface="Calibri"/>
                      </a:endParaRPr>
                    </a:p>
                  </a:txBody>
                  <a:tcPr marL="68580" marR="68580" marT="0" marB="0"/>
                </a:tc>
                <a:tc>
                  <a:txBody>
                    <a:bodyPr/>
                    <a:lstStyle/>
                    <a:p>
                      <a:pPr algn="ctr">
                        <a:spcAft>
                          <a:spcPts val="0"/>
                        </a:spcAft>
                      </a:pPr>
                      <a:r>
                        <a:rPr lang="en-US" sz="1200">
                          <a:effectLst/>
                        </a:rPr>
                        <a:t>0</a:t>
                      </a:r>
                      <a:endParaRPr lang="en-GB" sz="1000">
                        <a:effectLst/>
                        <a:latin typeface="Calibri"/>
                      </a:endParaRPr>
                    </a:p>
                  </a:txBody>
                  <a:tcPr marL="68580" marR="68580" marT="0" marB="0"/>
                </a:tc>
                <a:tc>
                  <a:txBody>
                    <a:bodyPr/>
                    <a:lstStyle/>
                    <a:p>
                      <a:pPr algn="ctr">
                        <a:spcAft>
                          <a:spcPts val="0"/>
                        </a:spcAft>
                      </a:pPr>
                      <a:r>
                        <a:rPr lang="en-US" sz="1200">
                          <a:effectLst/>
                        </a:rPr>
                        <a:t>1</a:t>
                      </a:r>
                      <a:endParaRPr lang="en-GB" sz="1000">
                        <a:effectLst/>
                        <a:latin typeface="Calibri"/>
                      </a:endParaRPr>
                    </a:p>
                  </a:txBody>
                  <a:tcPr marL="68580" marR="68580" marT="0" marB="0"/>
                </a:tc>
              </a:tr>
              <a:tr h="256029">
                <a:tc>
                  <a:txBody>
                    <a:bodyPr/>
                    <a:lstStyle/>
                    <a:p>
                      <a:pPr>
                        <a:spcAft>
                          <a:spcPts val="0"/>
                        </a:spcAft>
                      </a:pPr>
                      <a:r>
                        <a:rPr lang="en-GB" sz="1200">
                          <a:effectLst/>
                        </a:rPr>
                        <a:t>Current drug injector</a:t>
                      </a:r>
                      <a:endParaRPr lang="en-GB" sz="1000">
                        <a:effectLst/>
                        <a:latin typeface="Calibri"/>
                      </a:endParaRPr>
                    </a:p>
                  </a:txBody>
                  <a:tcPr marL="68580" marR="68580" marT="0" marB="0"/>
                </a:tc>
                <a:tc>
                  <a:txBody>
                    <a:bodyPr/>
                    <a:lstStyle/>
                    <a:p>
                      <a:pPr algn="ctr">
                        <a:spcAft>
                          <a:spcPts val="0"/>
                        </a:spcAft>
                      </a:pPr>
                      <a:r>
                        <a:rPr lang="en-US" sz="1200">
                          <a:effectLst/>
                        </a:rPr>
                        <a:t>10</a:t>
                      </a:r>
                      <a:endParaRPr lang="en-GB" sz="1000">
                        <a:effectLst/>
                        <a:latin typeface="Calibri"/>
                      </a:endParaRPr>
                    </a:p>
                  </a:txBody>
                  <a:tcPr marL="68580" marR="68580" marT="0" marB="0"/>
                </a:tc>
                <a:tc>
                  <a:txBody>
                    <a:bodyPr/>
                    <a:lstStyle/>
                    <a:p>
                      <a:pPr algn="ctr">
                        <a:spcAft>
                          <a:spcPts val="0"/>
                        </a:spcAft>
                      </a:pPr>
                      <a:r>
                        <a:rPr lang="en-US" sz="1200">
                          <a:effectLst/>
                        </a:rPr>
                        <a:t>2</a:t>
                      </a:r>
                      <a:endParaRPr lang="en-GB" sz="1000">
                        <a:effectLst/>
                        <a:latin typeface="Calibri"/>
                      </a:endParaRPr>
                    </a:p>
                  </a:txBody>
                  <a:tcPr marL="68580" marR="68580" marT="0" marB="0"/>
                </a:tc>
                <a:tc>
                  <a:txBody>
                    <a:bodyPr/>
                    <a:lstStyle/>
                    <a:p>
                      <a:pPr algn="ctr">
                        <a:spcAft>
                          <a:spcPts val="0"/>
                        </a:spcAft>
                      </a:pPr>
                      <a:r>
                        <a:rPr lang="en-US" sz="1200">
                          <a:effectLst/>
                        </a:rPr>
                        <a:t>12</a:t>
                      </a:r>
                      <a:endParaRPr lang="en-GB" sz="1000">
                        <a:effectLst/>
                        <a:latin typeface="Calibri"/>
                      </a:endParaRPr>
                    </a:p>
                  </a:txBody>
                  <a:tcPr marL="68580" marR="68580" marT="0" marB="0"/>
                </a:tc>
              </a:tr>
              <a:tr h="256029">
                <a:tc>
                  <a:txBody>
                    <a:bodyPr/>
                    <a:lstStyle/>
                    <a:p>
                      <a:pPr>
                        <a:spcAft>
                          <a:spcPts val="0"/>
                        </a:spcAft>
                      </a:pPr>
                      <a:r>
                        <a:rPr lang="en-US" sz="1200">
                          <a:effectLst/>
                        </a:rPr>
                        <a:t>Previous drug injector</a:t>
                      </a:r>
                      <a:endParaRPr lang="en-GB" sz="1000">
                        <a:effectLst/>
                        <a:latin typeface="Calibri"/>
                      </a:endParaRPr>
                    </a:p>
                  </a:txBody>
                  <a:tcPr marL="68580" marR="68580" marT="0" marB="0"/>
                </a:tc>
                <a:tc>
                  <a:txBody>
                    <a:bodyPr/>
                    <a:lstStyle/>
                    <a:p>
                      <a:pPr algn="ctr">
                        <a:spcAft>
                          <a:spcPts val="0"/>
                        </a:spcAft>
                      </a:pPr>
                      <a:r>
                        <a:rPr lang="en-US" sz="1200">
                          <a:effectLst/>
                        </a:rPr>
                        <a:t>2</a:t>
                      </a:r>
                      <a:endParaRPr lang="en-GB" sz="1000">
                        <a:effectLst/>
                        <a:latin typeface="Calibri"/>
                      </a:endParaRPr>
                    </a:p>
                  </a:txBody>
                  <a:tcPr marL="68580" marR="68580" marT="0" marB="0"/>
                </a:tc>
                <a:tc>
                  <a:txBody>
                    <a:bodyPr/>
                    <a:lstStyle/>
                    <a:p>
                      <a:pPr algn="ctr">
                        <a:spcAft>
                          <a:spcPts val="0"/>
                        </a:spcAft>
                      </a:pPr>
                      <a:r>
                        <a:rPr lang="en-US" sz="1200">
                          <a:effectLst/>
                        </a:rPr>
                        <a:t>2</a:t>
                      </a:r>
                      <a:endParaRPr lang="en-GB" sz="1000">
                        <a:effectLst/>
                        <a:latin typeface="Calibri"/>
                      </a:endParaRPr>
                    </a:p>
                  </a:txBody>
                  <a:tcPr marL="68580" marR="68580" marT="0" marB="0"/>
                </a:tc>
                <a:tc>
                  <a:txBody>
                    <a:bodyPr/>
                    <a:lstStyle/>
                    <a:p>
                      <a:pPr algn="ctr">
                        <a:spcAft>
                          <a:spcPts val="0"/>
                        </a:spcAft>
                      </a:pPr>
                      <a:r>
                        <a:rPr lang="en-US" sz="1200" dirty="0">
                          <a:effectLst/>
                        </a:rPr>
                        <a:t>4</a:t>
                      </a:r>
                      <a:endParaRPr lang="en-GB" sz="1000" dirty="0">
                        <a:effectLst/>
                        <a:latin typeface="Calibri"/>
                      </a:endParaRPr>
                    </a:p>
                  </a:txBody>
                  <a:tcPr marL="68580" marR="68580" marT="0" marB="0"/>
                </a:tc>
              </a:tr>
            </a:tbl>
          </a:graphicData>
        </a:graphic>
      </p:graphicFrame>
    </p:spTree>
    <p:extLst>
      <p:ext uri="{BB962C8B-B14F-4D97-AF65-F5344CB8AC3E}">
        <p14:creationId xmlns:p14="http://schemas.microsoft.com/office/powerpoint/2010/main" val="35984868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HDAUs Social networks</a:t>
            </a:r>
            <a:endParaRPr lang="en-GB" dirty="0"/>
          </a:p>
        </p:txBody>
      </p:sp>
      <p:sp>
        <p:nvSpPr>
          <p:cNvPr id="3" name="Content Placeholder 2"/>
          <p:cNvSpPr>
            <a:spLocks noGrp="1"/>
          </p:cNvSpPr>
          <p:nvPr>
            <p:ph sz="half" idx="1"/>
          </p:nvPr>
        </p:nvSpPr>
        <p:spPr/>
        <p:txBody>
          <a:bodyPr>
            <a:normAutofit/>
          </a:bodyPr>
          <a:lstStyle/>
          <a:p>
            <a:pPr lvl="1">
              <a:lnSpc>
                <a:spcPct val="200000"/>
              </a:lnSpc>
              <a:buFont typeface="Arial" panose="020B0604020202020204" pitchFamily="34" charset="0"/>
              <a:buChar char="•"/>
            </a:pPr>
            <a:r>
              <a:rPr lang="en-GB" sz="2000" dirty="0" smtClean="0"/>
              <a:t>Family members</a:t>
            </a:r>
          </a:p>
          <a:p>
            <a:pPr lvl="1">
              <a:lnSpc>
                <a:spcPct val="200000"/>
              </a:lnSpc>
              <a:buFont typeface="Arial" panose="020B0604020202020204" pitchFamily="34" charset="0"/>
              <a:buChar char="•"/>
            </a:pPr>
            <a:r>
              <a:rPr lang="en-GB" sz="2000" b="0" dirty="0" smtClean="0"/>
              <a:t>Professionals</a:t>
            </a:r>
          </a:p>
          <a:p>
            <a:pPr lvl="1">
              <a:lnSpc>
                <a:spcPct val="200000"/>
              </a:lnSpc>
              <a:buFont typeface="Arial" panose="020B0604020202020204" pitchFamily="34" charset="0"/>
              <a:buChar char="•"/>
            </a:pPr>
            <a:r>
              <a:rPr lang="en-GB" sz="2000" b="0" dirty="0" smtClean="0"/>
              <a:t>Other </a:t>
            </a:r>
            <a:r>
              <a:rPr lang="en-GB" sz="2000" b="0" dirty="0"/>
              <a:t>hostel </a:t>
            </a:r>
            <a:r>
              <a:rPr lang="en-GB" sz="2000" b="0" dirty="0" smtClean="0"/>
              <a:t>residents</a:t>
            </a:r>
          </a:p>
          <a:p>
            <a:pPr lvl="1">
              <a:lnSpc>
                <a:spcPct val="200000"/>
              </a:lnSpc>
              <a:buFont typeface="Arial" panose="020B0604020202020204" pitchFamily="34" charset="0"/>
              <a:buChar char="•"/>
            </a:pPr>
            <a:r>
              <a:rPr lang="en-GB" sz="2000" b="0" dirty="0" smtClean="0"/>
              <a:t>Friends </a:t>
            </a:r>
            <a:r>
              <a:rPr lang="en-GB" sz="2000" b="0" dirty="0"/>
              <a:t>outside of </a:t>
            </a:r>
            <a:r>
              <a:rPr lang="en-GB" sz="2000" b="0" dirty="0" smtClean="0"/>
              <a:t>hostels</a:t>
            </a:r>
          </a:p>
          <a:p>
            <a:pPr lvl="1">
              <a:lnSpc>
                <a:spcPct val="200000"/>
              </a:lnSpc>
              <a:buFont typeface="Arial" panose="020B0604020202020204" pitchFamily="34" charset="0"/>
              <a:buChar char="•"/>
            </a:pPr>
            <a:r>
              <a:rPr lang="en-GB" sz="2000" b="0" dirty="0" smtClean="0"/>
              <a:t>Current </a:t>
            </a:r>
            <a:r>
              <a:rPr lang="en-GB" sz="2000" b="0" dirty="0"/>
              <a:t>and former </a:t>
            </a:r>
            <a:r>
              <a:rPr lang="en-GB" sz="2000" b="0" dirty="0" smtClean="0"/>
              <a:t>partners</a:t>
            </a:r>
          </a:p>
          <a:p>
            <a:pPr lvl="1">
              <a:lnSpc>
                <a:spcPct val="200000"/>
              </a:lnSpc>
              <a:buFont typeface="Arial" panose="020B0604020202020204" pitchFamily="34" charset="0"/>
              <a:buChar char="•"/>
            </a:pPr>
            <a:r>
              <a:rPr lang="en-GB" sz="2000" b="0" dirty="0" smtClean="0"/>
              <a:t>Enemies</a:t>
            </a:r>
            <a:endParaRPr lang="en-GB" sz="2000" b="0" dirty="0"/>
          </a:p>
        </p:txBody>
      </p:sp>
      <p:sp>
        <p:nvSpPr>
          <p:cNvPr id="4" name="Content Placeholder 3"/>
          <p:cNvSpPr>
            <a:spLocks noGrp="1"/>
          </p:cNvSpPr>
          <p:nvPr>
            <p:ph sz="half" idx="2"/>
          </p:nvPr>
        </p:nvSpPr>
        <p:spPr/>
        <p:txBody>
          <a:bodyPr>
            <a:normAutofit/>
          </a:bodyPr>
          <a:lstStyle/>
          <a:p>
            <a:pPr marL="285750" indent="-285750">
              <a:lnSpc>
                <a:spcPct val="200000"/>
              </a:lnSpc>
              <a:buFont typeface="Arial" panose="020B0604020202020204" pitchFamily="34" charset="0"/>
              <a:buChar char="•"/>
            </a:pPr>
            <a:r>
              <a:rPr lang="en-GB" sz="2000" b="0" dirty="0" smtClean="0"/>
              <a:t>Network size 3-13 people excluding enemies.</a:t>
            </a:r>
          </a:p>
          <a:p>
            <a:pPr marL="557213" lvl="1" indent="-285750">
              <a:lnSpc>
                <a:spcPct val="200000"/>
              </a:lnSpc>
              <a:buFont typeface="Arial" panose="020B0604020202020204" pitchFamily="34" charset="0"/>
              <a:buChar char="•"/>
            </a:pPr>
            <a:r>
              <a:rPr lang="en-GB" sz="2000" b="0" dirty="0" smtClean="0"/>
              <a:t>Mean – 8 members at interview 1</a:t>
            </a:r>
          </a:p>
          <a:p>
            <a:pPr marL="557213" lvl="1" indent="-285750">
              <a:lnSpc>
                <a:spcPct val="200000"/>
              </a:lnSpc>
              <a:buFont typeface="Arial" panose="020B0604020202020204" pitchFamily="34" charset="0"/>
              <a:buChar char="•"/>
            </a:pPr>
            <a:r>
              <a:rPr lang="en-GB" sz="2000" b="0" dirty="0" smtClean="0"/>
              <a:t>Mean – 7 members at interview 2</a:t>
            </a:r>
          </a:p>
          <a:p>
            <a:pPr marL="285750" indent="-285750">
              <a:lnSpc>
                <a:spcPct val="200000"/>
              </a:lnSpc>
              <a:buFont typeface="Arial" panose="020B0604020202020204" pitchFamily="34" charset="0"/>
              <a:buChar char="•"/>
            </a:pPr>
            <a:endParaRPr lang="en-GB" dirty="0" smtClean="0"/>
          </a:p>
          <a:p>
            <a:pPr marL="285750" indent="-285750">
              <a:lnSpc>
                <a:spcPct val="200000"/>
              </a:lnSpc>
              <a:buFont typeface="Arial" panose="020B0604020202020204" pitchFamily="34" charset="0"/>
              <a:buChar char="•"/>
            </a:pPr>
            <a:endParaRPr lang="en-GB" dirty="0"/>
          </a:p>
          <a:p>
            <a:pPr marL="285750" indent="-285750">
              <a:lnSpc>
                <a:spcPct val="200000"/>
              </a:lnSpc>
              <a:buFont typeface="Arial" panose="020B0604020202020204" pitchFamily="34" charset="0"/>
              <a:buChar char="•"/>
            </a:pPr>
            <a:endParaRPr lang="en-GB" dirty="0"/>
          </a:p>
        </p:txBody>
      </p:sp>
    </p:spTree>
    <p:extLst>
      <p:ext uri="{BB962C8B-B14F-4D97-AF65-F5344CB8AC3E}">
        <p14:creationId xmlns:p14="http://schemas.microsoft.com/office/powerpoint/2010/main" val="17162773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Family</a:t>
            </a:r>
            <a:endParaRPr lang="en-GB" dirty="0"/>
          </a:p>
        </p:txBody>
      </p:sp>
      <p:sp>
        <p:nvSpPr>
          <p:cNvPr id="3" name="Content Placeholder 2"/>
          <p:cNvSpPr>
            <a:spLocks noGrp="1"/>
          </p:cNvSpPr>
          <p:nvPr>
            <p:ph idx="1"/>
          </p:nvPr>
        </p:nvSpPr>
        <p:spPr>
          <a:xfrm>
            <a:off x="751113" y="1196752"/>
            <a:ext cx="8105549" cy="5544616"/>
          </a:xfrm>
        </p:spPr>
        <p:txBody>
          <a:bodyPr/>
          <a:lstStyle/>
          <a:p>
            <a:pPr>
              <a:buFont typeface="Arial" panose="020B0604020202020204" pitchFamily="34" charset="0"/>
              <a:buChar char="•"/>
            </a:pPr>
            <a:r>
              <a:rPr lang="en-GB" dirty="0" smtClean="0"/>
              <a:t>Discussed most often (21 at interview 1, 11 at interview 2)</a:t>
            </a:r>
          </a:p>
          <a:p>
            <a:pPr lvl="1">
              <a:buFont typeface="Arial" panose="020B0604020202020204" pitchFamily="34" charset="0"/>
              <a:buChar char="•"/>
            </a:pPr>
            <a:r>
              <a:rPr lang="en-GB" dirty="0" smtClean="0"/>
              <a:t>Some discussed impact of drug or alcohol use among family members negatively</a:t>
            </a:r>
          </a:p>
          <a:p>
            <a:pPr lvl="1">
              <a:buFont typeface="Arial" panose="020B0604020202020204" pitchFamily="34" charset="0"/>
              <a:buChar char="•"/>
            </a:pPr>
            <a:r>
              <a:rPr lang="en-GB" dirty="0" smtClean="0"/>
              <a:t>But many reported positive relationships with family</a:t>
            </a:r>
          </a:p>
          <a:p>
            <a:pPr lvl="2">
              <a:buFont typeface="Arial" panose="020B0604020202020204" pitchFamily="34" charset="0"/>
              <a:buChar char="•"/>
            </a:pPr>
            <a:r>
              <a:rPr lang="en-GB" dirty="0" smtClean="0"/>
              <a:t>Met up for meals</a:t>
            </a:r>
          </a:p>
          <a:p>
            <a:pPr lvl="2">
              <a:buFont typeface="Arial" panose="020B0604020202020204" pitchFamily="34" charset="0"/>
              <a:buChar char="•"/>
            </a:pPr>
            <a:r>
              <a:rPr lang="en-GB" dirty="0" smtClean="0"/>
              <a:t>Helped </a:t>
            </a:r>
            <a:r>
              <a:rPr lang="en-GB" dirty="0"/>
              <a:t>out with work or odd jobs around their </a:t>
            </a:r>
            <a:r>
              <a:rPr lang="en-GB" dirty="0" smtClean="0"/>
              <a:t>houses </a:t>
            </a:r>
          </a:p>
          <a:p>
            <a:pPr lvl="2">
              <a:buFont typeface="Arial" panose="020B0604020202020204" pitchFamily="34" charset="0"/>
              <a:buChar char="•"/>
            </a:pPr>
            <a:r>
              <a:rPr lang="en-GB" dirty="0" smtClean="0"/>
              <a:t>Looked after children</a:t>
            </a:r>
          </a:p>
          <a:p>
            <a:pPr>
              <a:buFont typeface="Arial" panose="020B0604020202020204" pitchFamily="34" charset="0"/>
              <a:buChar char="•"/>
            </a:pPr>
            <a:r>
              <a:rPr lang="en-GB" dirty="0" smtClean="0"/>
              <a:t>Women had more and regular contact than men</a:t>
            </a:r>
          </a:p>
          <a:p>
            <a:pPr>
              <a:buFont typeface="Arial" panose="020B0604020202020204" pitchFamily="34" charset="0"/>
              <a:buChar char="•"/>
            </a:pPr>
            <a:r>
              <a:rPr lang="en-GB" dirty="0" smtClean="0"/>
              <a:t>Decline in contact: </a:t>
            </a:r>
          </a:p>
          <a:p>
            <a:pPr lvl="1">
              <a:buFont typeface="Arial" panose="020B0604020202020204" pitchFamily="34" charset="0"/>
              <a:buChar char="•"/>
            </a:pPr>
            <a:r>
              <a:rPr lang="en-GB" dirty="0" smtClean="0"/>
              <a:t>‘Laziness’</a:t>
            </a:r>
          </a:p>
          <a:p>
            <a:pPr lvl="1">
              <a:buFont typeface="Arial" panose="020B0604020202020204" pitchFamily="34" charset="0"/>
              <a:buChar char="•"/>
            </a:pPr>
            <a:r>
              <a:rPr lang="en-GB" dirty="0" smtClean="0"/>
              <a:t>‘Drug use’</a:t>
            </a:r>
          </a:p>
          <a:p>
            <a:pPr lvl="1">
              <a:buFont typeface="Arial" panose="020B0604020202020204" pitchFamily="34" charset="0"/>
              <a:buChar char="•"/>
            </a:pPr>
            <a:r>
              <a:rPr lang="en-GB" dirty="0" smtClean="0"/>
              <a:t>‘Priorities’ – looking for work/ accommodation</a:t>
            </a:r>
          </a:p>
          <a:p>
            <a:pPr>
              <a:buFont typeface="Arial" panose="020B0604020202020204" pitchFamily="34" charset="0"/>
              <a:buChar char="•"/>
            </a:pPr>
            <a:r>
              <a:rPr lang="en-GB" dirty="0" smtClean="0"/>
              <a:t>Increases in contact:</a:t>
            </a:r>
          </a:p>
          <a:p>
            <a:pPr lvl="1">
              <a:buFont typeface="Arial" panose="020B0604020202020204" pitchFamily="34" charset="0"/>
              <a:buChar char="•"/>
            </a:pPr>
            <a:r>
              <a:rPr lang="en-GB" dirty="0" smtClean="0"/>
              <a:t>Rebuilding relationships</a:t>
            </a:r>
          </a:p>
          <a:p>
            <a:pPr lvl="1">
              <a:buFont typeface="Arial" panose="020B0604020202020204" pitchFamily="34" charset="0"/>
              <a:buChar char="•"/>
            </a:pPr>
            <a:r>
              <a:rPr lang="en-GB" dirty="0" smtClean="0"/>
              <a:t>Decline in drug/ alcohol use</a:t>
            </a:r>
          </a:p>
          <a:p>
            <a:pPr>
              <a:buFont typeface="Arial" panose="020B0604020202020204" pitchFamily="34" charset="0"/>
              <a:buChar char="•"/>
            </a:pPr>
            <a:r>
              <a:rPr lang="en-GB" dirty="0" smtClean="0"/>
              <a:t>Other issues – bereavement and access to children</a:t>
            </a:r>
            <a:endParaRPr lang="en-GB" dirty="0"/>
          </a:p>
        </p:txBody>
      </p:sp>
    </p:spTree>
    <p:extLst>
      <p:ext uri="{BB962C8B-B14F-4D97-AF65-F5344CB8AC3E}">
        <p14:creationId xmlns:p14="http://schemas.microsoft.com/office/powerpoint/2010/main" val="30416592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Professionals</a:t>
            </a:r>
            <a:endParaRPr lang="en-GB" dirty="0"/>
          </a:p>
        </p:txBody>
      </p:sp>
      <p:sp>
        <p:nvSpPr>
          <p:cNvPr id="3" name="Content Placeholder 2"/>
          <p:cNvSpPr>
            <a:spLocks noGrp="1"/>
          </p:cNvSpPr>
          <p:nvPr>
            <p:ph sz="half" idx="1"/>
          </p:nvPr>
        </p:nvSpPr>
        <p:spPr>
          <a:xfrm>
            <a:off x="1043608" y="1916832"/>
            <a:ext cx="3622675" cy="4166734"/>
          </a:xfrm>
        </p:spPr>
        <p:txBody>
          <a:bodyPr>
            <a:normAutofit lnSpcReduction="10000"/>
          </a:bodyPr>
          <a:lstStyle/>
          <a:p>
            <a:r>
              <a:rPr lang="en-GB" dirty="0" smtClean="0"/>
              <a:t>Relationships mostly with hostel staff but also:</a:t>
            </a:r>
          </a:p>
          <a:p>
            <a:pPr lvl="1">
              <a:buFont typeface="Arial" panose="020B0604020202020204" pitchFamily="34" charset="0"/>
              <a:buChar char="•"/>
            </a:pPr>
            <a:r>
              <a:rPr lang="en-GB" dirty="0" smtClean="0"/>
              <a:t>Day services</a:t>
            </a:r>
          </a:p>
          <a:p>
            <a:pPr lvl="1">
              <a:buFont typeface="Arial" panose="020B0604020202020204" pitchFamily="34" charset="0"/>
              <a:buChar char="•"/>
            </a:pPr>
            <a:r>
              <a:rPr lang="en-GB" dirty="0" smtClean="0"/>
              <a:t>Drug services</a:t>
            </a:r>
          </a:p>
          <a:p>
            <a:pPr lvl="1">
              <a:buFont typeface="Arial" panose="020B0604020202020204" pitchFamily="34" charset="0"/>
              <a:buChar char="•"/>
            </a:pPr>
            <a:r>
              <a:rPr lang="en-GB" dirty="0" smtClean="0"/>
              <a:t>Homelessness services</a:t>
            </a:r>
          </a:p>
          <a:p>
            <a:pPr lvl="1">
              <a:buFont typeface="Arial" panose="020B0604020202020204" pitchFamily="34" charset="0"/>
              <a:buChar char="•"/>
            </a:pPr>
            <a:r>
              <a:rPr lang="en-GB" dirty="0" smtClean="0"/>
              <a:t>GPs</a:t>
            </a:r>
          </a:p>
          <a:p>
            <a:pPr lvl="1">
              <a:buFont typeface="Arial" panose="020B0604020202020204" pitchFamily="34" charset="0"/>
              <a:buChar char="•"/>
            </a:pPr>
            <a:r>
              <a:rPr lang="en-GB" dirty="0" smtClean="0"/>
              <a:t>Pharmacies</a:t>
            </a:r>
          </a:p>
          <a:p>
            <a:pPr lvl="1">
              <a:buFont typeface="Arial" panose="020B0604020202020204" pitchFamily="34" charset="0"/>
              <a:buChar char="•"/>
            </a:pPr>
            <a:r>
              <a:rPr lang="en-GB" dirty="0" smtClean="0"/>
              <a:t>Probation staff</a:t>
            </a:r>
          </a:p>
          <a:p>
            <a:pPr lvl="1">
              <a:buFont typeface="Arial" panose="020B0604020202020204" pitchFamily="34" charset="0"/>
              <a:buChar char="•"/>
            </a:pPr>
            <a:endParaRPr lang="en-GB" dirty="0"/>
          </a:p>
          <a:p>
            <a:r>
              <a:rPr lang="en-GB" dirty="0" smtClean="0"/>
              <a:t>More stability in these relationships </a:t>
            </a:r>
          </a:p>
          <a:p>
            <a:pPr lvl="1">
              <a:buFont typeface="Arial" panose="020B0604020202020204" pitchFamily="34" charset="0"/>
              <a:buChar char="•"/>
            </a:pPr>
            <a:r>
              <a:rPr lang="en-GB" dirty="0" smtClean="0"/>
              <a:t>Professionals were mentioned at both interviews 1 &amp; 2 </a:t>
            </a:r>
            <a:endParaRPr lang="en-GB" dirty="0"/>
          </a:p>
        </p:txBody>
      </p:sp>
      <p:sp>
        <p:nvSpPr>
          <p:cNvPr id="4" name="Content Placeholder 3"/>
          <p:cNvSpPr>
            <a:spLocks noGrp="1"/>
          </p:cNvSpPr>
          <p:nvPr>
            <p:ph sz="half" idx="2"/>
          </p:nvPr>
        </p:nvSpPr>
        <p:spPr/>
        <p:txBody>
          <a:bodyPr>
            <a:normAutofit lnSpcReduction="10000"/>
          </a:bodyPr>
          <a:lstStyle/>
          <a:p>
            <a:pPr marL="285750" indent="-285750">
              <a:buFont typeface="Arial" panose="020B0604020202020204" pitchFamily="34" charset="0"/>
              <a:buChar char="•"/>
            </a:pPr>
            <a:r>
              <a:rPr lang="en-GB" dirty="0" smtClean="0"/>
              <a:t>Hostel C was particularly liked</a:t>
            </a:r>
          </a:p>
          <a:p>
            <a:pPr marL="557213" lvl="1" indent="-285750">
              <a:buFont typeface="Arial" panose="020B0604020202020204" pitchFamily="34" charset="0"/>
              <a:buChar char="•"/>
            </a:pPr>
            <a:r>
              <a:rPr lang="en-GB" dirty="0"/>
              <a:t>Staff really seemed to ‘care about them’ </a:t>
            </a:r>
            <a:r>
              <a:rPr lang="en-GB" dirty="0" smtClean="0"/>
              <a:t>and made time</a:t>
            </a:r>
          </a:p>
          <a:p>
            <a:pPr marL="557213" lvl="1" indent="-285750">
              <a:buFont typeface="Arial" panose="020B0604020202020204" pitchFamily="34" charset="0"/>
              <a:buChar char="•"/>
            </a:pPr>
            <a:r>
              <a:rPr lang="en-GB" dirty="0" smtClean="0"/>
              <a:t>Generally </a:t>
            </a:r>
            <a:r>
              <a:rPr lang="en-GB" dirty="0"/>
              <a:t>being responsive to </a:t>
            </a:r>
            <a:r>
              <a:rPr lang="en-GB" dirty="0" smtClean="0"/>
              <a:t>individual residents needs:</a:t>
            </a:r>
          </a:p>
          <a:p>
            <a:pPr lvl="1" indent="0">
              <a:buNone/>
            </a:pPr>
            <a:endParaRPr lang="en-GB" dirty="0" smtClean="0"/>
          </a:p>
          <a:p>
            <a:pPr lvl="1" indent="0">
              <a:buNone/>
            </a:pPr>
            <a:r>
              <a:rPr lang="en-GB" dirty="0"/>
              <a:t>“They are not just going to turn me out back on the streets… The manager here took me back in because I wasn’t that well, even though she knew I should have gone back to [another city] in September.” (Patrick, aged 46, hostel C, interview 1</a:t>
            </a:r>
            <a:r>
              <a:rPr lang="en-GB" dirty="0" smtClean="0"/>
              <a:t>)</a:t>
            </a:r>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r>
              <a:rPr lang="en-GB" dirty="0" smtClean="0"/>
              <a:t>Hostels A &amp; B – complaints staff were idle and could do more</a:t>
            </a: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7861347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hostel residents</a:t>
            </a:r>
            <a:endParaRPr lang="en-GB" dirty="0"/>
          </a:p>
        </p:txBody>
      </p:sp>
      <p:sp>
        <p:nvSpPr>
          <p:cNvPr id="5" name="Content Placeholder 4"/>
          <p:cNvSpPr>
            <a:spLocks noGrp="1"/>
          </p:cNvSpPr>
          <p:nvPr>
            <p:ph idx="1"/>
          </p:nvPr>
        </p:nvSpPr>
        <p:spPr>
          <a:xfrm>
            <a:off x="751113" y="1124744"/>
            <a:ext cx="8105549" cy="5001419"/>
          </a:xfrm>
        </p:spPr>
        <p:txBody>
          <a:bodyPr/>
          <a:lstStyle/>
          <a:p>
            <a:pPr>
              <a:buFont typeface="Arial" panose="020B0604020202020204" pitchFamily="34" charset="0"/>
              <a:buChar char="•"/>
            </a:pPr>
            <a:r>
              <a:rPr lang="en-GB" dirty="0" smtClean="0"/>
              <a:t>Socialising with other residents was routine and sustained from interview 1 to 2</a:t>
            </a:r>
          </a:p>
          <a:p>
            <a:pPr lvl="1">
              <a:buFont typeface="Arial" panose="020B0604020202020204" pitchFamily="34" charset="0"/>
              <a:buChar char="•"/>
            </a:pPr>
            <a:r>
              <a:rPr lang="en-GB" dirty="0" smtClean="0"/>
              <a:t>Substance use related activities</a:t>
            </a:r>
          </a:p>
          <a:p>
            <a:pPr lvl="1">
              <a:buFont typeface="Arial" panose="020B0604020202020204" pitchFamily="34" charset="0"/>
              <a:buChar char="•"/>
            </a:pPr>
            <a:r>
              <a:rPr lang="en-GB" dirty="0" smtClean="0"/>
              <a:t>Non substance use activities </a:t>
            </a:r>
          </a:p>
          <a:p>
            <a:pPr>
              <a:buFont typeface="Arial" panose="020B0604020202020204" pitchFamily="34" charset="0"/>
              <a:buChar char="•"/>
            </a:pPr>
            <a:r>
              <a:rPr lang="en-GB" dirty="0" smtClean="0"/>
              <a:t>A range of support was provided by residents</a:t>
            </a:r>
          </a:p>
          <a:p>
            <a:pPr lvl="1">
              <a:buFont typeface="Arial" panose="020B0604020202020204" pitchFamily="34" charset="0"/>
              <a:buChar char="•"/>
            </a:pPr>
            <a:r>
              <a:rPr lang="en-GB" dirty="0"/>
              <a:t>“My TV is broken, so he always just leaves me in his room… He goes out… and I am watching his telly… Just a good pal, my best pal on this planet.” (Andrew, aged 44, hostel B, interview 1</a:t>
            </a:r>
            <a:r>
              <a:rPr lang="en-GB" dirty="0" smtClean="0"/>
              <a:t>)</a:t>
            </a:r>
          </a:p>
          <a:p>
            <a:pPr>
              <a:buFont typeface="Arial" panose="020B0604020202020204" pitchFamily="34" charset="0"/>
              <a:buChar char="•"/>
            </a:pPr>
            <a:r>
              <a:rPr lang="en-GB" dirty="0" smtClean="0"/>
              <a:t>Many relationships measured on trust with money</a:t>
            </a:r>
          </a:p>
          <a:p>
            <a:pPr>
              <a:buFont typeface="Arial" panose="020B0604020202020204" pitchFamily="34" charset="0"/>
              <a:buChar char="•"/>
            </a:pPr>
            <a:r>
              <a:rPr lang="en-GB" dirty="0" smtClean="0"/>
              <a:t>Other </a:t>
            </a:r>
            <a:r>
              <a:rPr lang="en-GB" dirty="0"/>
              <a:t>residents were untrustworthy, broke confidences and </a:t>
            </a:r>
            <a:r>
              <a:rPr lang="en-GB" dirty="0" smtClean="0"/>
              <a:t>stole - increased feelings </a:t>
            </a:r>
            <a:r>
              <a:rPr lang="en-GB" dirty="0"/>
              <a:t>of isolation and </a:t>
            </a:r>
            <a:r>
              <a:rPr lang="en-GB" dirty="0" smtClean="0"/>
              <a:t>vulnerability</a:t>
            </a:r>
          </a:p>
          <a:p>
            <a:pPr>
              <a:buFont typeface="Arial" panose="020B0604020202020204" pitchFamily="34" charset="0"/>
              <a:buChar char="•"/>
            </a:pPr>
            <a:r>
              <a:rPr lang="en-GB" dirty="0" smtClean="0"/>
              <a:t>Living with substance users or dealers was a temptation</a:t>
            </a:r>
          </a:p>
          <a:p>
            <a:pPr>
              <a:buFont typeface="Arial" panose="020B0604020202020204" pitchFamily="34" charset="0"/>
              <a:buChar char="•"/>
            </a:pPr>
            <a:r>
              <a:rPr lang="en-GB" dirty="0" smtClean="0"/>
              <a:t>Hostel C controlled intoxication</a:t>
            </a:r>
          </a:p>
          <a:p>
            <a:pPr marL="0" indent="0">
              <a:buNone/>
            </a:pPr>
            <a:endParaRPr lang="en-GB" dirty="0" smtClean="0"/>
          </a:p>
          <a:p>
            <a:pPr marL="533400" lvl="2" indent="0">
              <a:buNone/>
            </a:pPr>
            <a:endParaRPr lang="en-GB" dirty="0"/>
          </a:p>
          <a:p>
            <a:pPr marL="533400" lvl="2" indent="0">
              <a:buNone/>
            </a:pPr>
            <a:r>
              <a:rPr lang="en-GB" dirty="0" smtClean="0"/>
              <a:t>	</a:t>
            </a:r>
            <a:endParaRPr lang="en-GB" dirty="0"/>
          </a:p>
        </p:txBody>
      </p:sp>
    </p:spTree>
    <p:extLst>
      <p:ext uri="{BB962C8B-B14F-4D97-AF65-F5344CB8AC3E}">
        <p14:creationId xmlns:p14="http://schemas.microsoft.com/office/powerpoint/2010/main" val="14405163"/>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18">
      <a:dk1>
        <a:srgbClr val="A2AD00"/>
      </a:dk1>
      <a:lt1>
        <a:srgbClr val="FFFFFF"/>
      </a:lt1>
      <a:dk2>
        <a:srgbClr val="000000"/>
      </a:dk2>
      <a:lt2>
        <a:srgbClr val="36424A"/>
      </a:lt2>
      <a:accent1>
        <a:srgbClr val="A2AD00"/>
      </a:accent1>
      <a:accent2>
        <a:srgbClr val="970074"/>
      </a:accent2>
      <a:accent3>
        <a:srgbClr val="C90044"/>
      </a:accent3>
      <a:accent4>
        <a:srgbClr val="EDB700"/>
      </a:accent4>
      <a:accent5>
        <a:srgbClr val="00338E"/>
      </a:accent5>
      <a:accent6>
        <a:srgbClr val="00693E"/>
      </a:accent6>
      <a:hlink>
        <a:srgbClr val="A2AD00"/>
      </a:hlink>
      <a:folHlink>
        <a:srgbClr val="36424A"/>
      </a:folHlink>
    </a:clrScheme>
    <a:fontScheme name="Custom 6">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2133</TotalTime>
  <Words>2331</Words>
  <Application>Microsoft Office PowerPoint</Application>
  <PresentationFormat>On-screen Show (4:3)</PresentationFormat>
  <Paragraphs>233</Paragraphs>
  <Slides>17</Slides>
  <Notes>8</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Custom Design</vt:lpstr>
      <vt:lpstr>SSA 2014</vt:lpstr>
      <vt:lpstr>Background &amp; Aims</vt:lpstr>
      <vt:lpstr>Current literature</vt:lpstr>
      <vt:lpstr>The Study and methods</vt:lpstr>
      <vt:lpstr>Participants' characteristics at interview 1</vt:lpstr>
      <vt:lpstr>HDAUs Social networks</vt:lpstr>
      <vt:lpstr>Family</vt:lpstr>
      <vt:lpstr>Professionals</vt:lpstr>
      <vt:lpstr>Other hostel residents</vt:lpstr>
      <vt:lpstr>Friends outside hostels</vt:lpstr>
      <vt:lpstr>Current and former partners</vt:lpstr>
      <vt:lpstr>Enemies</vt:lpstr>
      <vt:lpstr>What does this mean for social  and recovery capital?</vt:lpstr>
      <vt:lpstr>What does this mean for social  and recovery capital?</vt:lpstr>
      <vt:lpstr>ACKNOWLEDGEMENTS  </vt:lpstr>
      <vt:lpstr>References</vt:lpstr>
      <vt:lpstr>Thank you</vt:lpstr>
    </vt:vector>
  </TitlesOfParts>
  <Company>RADFORD WALLIS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OBU Template</dc:title>
  <dc:creator>Lana</dc:creator>
  <dc:description>Eyeful Presentations</dc:description>
  <cp:lastModifiedBy>Graham Hunt</cp:lastModifiedBy>
  <cp:revision>97</cp:revision>
  <dcterms:created xsi:type="dcterms:W3CDTF">2011-07-14T13:56:01Z</dcterms:created>
  <dcterms:modified xsi:type="dcterms:W3CDTF">2015-04-29T11:22:46Z</dcterms:modified>
</cp:coreProperties>
</file>