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30" r:id="rId2"/>
    <p:sldMasterId id="2147483662" r:id="rId3"/>
    <p:sldMasterId id="2147483750" r:id="rId4"/>
    <p:sldMasterId id="2147483752" r:id="rId5"/>
  </p:sldMasterIdLst>
  <p:handoutMasterIdLst>
    <p:handoutMasterId r:id="rId26"/>
  </p:handoutMasterIdLst>
  <p:sldIdLst>
    <p:sldId id="261" r:id="rId6"/>
    <p:sldId id="309" r:id="rId7"/>
    <p:sldId id="260" r:id="rId8"/>
    <p:sldId id="306" r:id="rId9"/>
    <p:sldId id="307" r:id="rId10"/>
    <p:sldId id="310" r:id="rId11"/>
    <p:sldId id="308" r:id="rId12"/>
    <p:sldId id="311" r:id="rId13"/>
    <p:sldId id="275" r:id="rId14"/>
    <p:sldId id="283" r:id="rId15"/>
    <p:sldId id="284" r:id="rId16"/>
    <p:sldId id="291" r:id="rId17"/>
    <p:sldId id="295" r:id="rId18"/>
    <p:sldId id="296" r:id="rId19"/>
    <p:sldId id="303" r:id="rId20"/>
    <p:sldId id="312" r:id="rId21"/>
    <p:sldId id="313" r:id="rId22"/>
    <p:sldId id="314" r:id="rId23"/>
    <p:sldId id="315" r:id="rId24"/>
    <p:sldId id="257" r:id="rId25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45E"/>
    <a:srgbClr val="015A82"/>
    <a:srgbClr val="016E8D"/>
    <a:srgbClr val="D8E9EC"/>
    <a:srgbClr val="B0CEE8"/>
    <a:srgbClr val="DFEFEF"/>
    <a:srgbClr val="A6DDF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2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07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26B035-FE27-4B9D-892B-91C389052CA1}" type="datetimeFigureOut">
              <a:rPr lang="en-US" altLang="en-US"/>
              <a:pPr/>
              <a:t>7/4/2017</a:t>
            </a:fld>
            <a:endParaRPr lang="en-US" alt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B7E277D-E7CF-4FDF-AEE6-4B7BD549F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7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958975"/>
            <a:ext cx="8194675" cy="14700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2250" y="3886200"/>
            <a:ext cx="8208963" cy="1752600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9941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388" y="76200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Leeds Institute of Health Sciences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9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28286"/>
            <a:ext cx="2160587" cy="5269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328286"/>
            <a:ext cx="6334125" cy="5269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8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6662737"/>
          </a:xfrm>
          <a:prstGeom prst="rect">
            <a:avLst/>
          </a:prstGeom>
          <a:solidFill>
            <a:srgbClr val="013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958975"/>
            <a:ext cx="8175625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725" y="3886200"/>
            <a:ext cx="7559675" cy="1752600"/>
          </a:xfrm>
        </p:spPr>
        <p:txBody>
          <a:bodyPr/>
          <a:lstStyle>
            <a:lvl1pPr marL="0" indent="0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40965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3988" y="1250950"/>
            <a:ext cx="882967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388" y="76200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Leeds Institute of Health Sciences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8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6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0"/>
            <a:ext cx="8292165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3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9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56"/>
            <a:ext cx="5712594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784"/>
            <a:ext cx="5111750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73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47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2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328286"/>
            <a:ext cx="2160587" cy="5269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328286"/>
            <a:ext cx="6334125" cy="5269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8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50825"/>
            <a:ext cx="4249737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825"/>
            <a:ext cx="4249738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2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74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064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246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35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250825"/>
            <a:ext cx="2162175" cy="54435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250825"/>
            <a:ext cx="6337300" cy="5443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7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6662737"/>
          </a:xfrm>
          <a:prstGeom prst="rect">
            <a:avLst/>
          </a:prstGeom>
          <a:solidFill>
            <a:srgbClr val="013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3525" y="1958975"/>
            <a:ext cx="81756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2725" y="3886200"/>
            <a:ext cx="75596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54277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3988" y="1250950"/>
            <a:ext cx="882967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6388" y="76200"/>
            <a:ext cx="35353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1512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Leeds Institute of Health Sciences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41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87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03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1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71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31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24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489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228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73038"/>
            <a:ext cx="2160587" cy="642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173038"/>
            <a:ext cx="6334125" cy="6424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31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94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7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485900"/>
            <a:ext cx="42465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42481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8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512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50825"/>
            <a:ext cx="4249737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825"/>
            <a:ext cx="4249738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67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35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10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472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718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99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93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250825"/>
            <a:ext cx="2162175" cy="54435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250825"/>
            <a:ext cx="6337300" cy="5443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0"/>
            <a:ext cx="8292165" cy="12416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4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1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56"/>
            <a:ext cx="5712594" cy="106840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9784"/>
            <a:ext cx="5111750" cy="5428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83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45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42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3038"/>
            <a:ext cx="5902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here now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3038"/>
            <a:ext cx="5902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here now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3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50825"/>
            <a:ext cx="8651875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5" name="Picture 3" descr="Cleaned up black w transparent - clear space small for p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699125"/>
            <a:ext cx="29083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4613" y="74613"/>
            <a:ext cx="8990012" cy="1166812"/>
          </a:xfrm>
          <a:prstGeom prst="rect">
            <a:avLst/>
          </a:prstGeom>
          <a:solidFill>
            <a:srgbClr val="013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3038"/>
            <a:ext cx="5902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here now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485900"/>
            <a:ext cx="86471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3253" name="Picture 5" descr="Cleaned up white w transparent - clear space for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74613"/>
            <a:ext cx="29162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50825"/>
            <a:ext cx="8651875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5299" name="Picture 3" descr="Cleaned up black w transparent - clear space small for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699125"/>
            <a:ext cx="29083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927225"/>
            <a:ext cx="8629650" cy="1755775"/>
          </a:xfrm>
        </p:spPr>
        <p:txBody>
          <a:bodyPr/>
          <a:lstStyle/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Student alcohol consumption: </a:t>
            </a:r>
          </a:p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Patterns &amp; web-based interventions</a:t>
            </a:r>
          </a:p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endParaRPr lang="en-GB" altLang="en-US" sz="1800" b="1" smtClean="0">
              <a:solidFill>
                <a:schemeClr val="bg1"/>
              </a:solidFill>
            </a:endParaRPr>
          </a:p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>
                <a:solidFill>
                  <a:schemeClr val="bg1"/>
                </a:solidFill>
              </a:rPr>
              <a:t>Bewick, B.M., Harrison, W., Barkham, M., Mulhern, B, and Hill, A.J.</a:t>
            </a:r>
          </a:p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smtClean="0">
                <a:solidFill>
                  <a:schemeClr val="bg1"/>
                </a:solidFill>
              </a:rPr>
              <a:t>SSA November 2008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209800" y="4470400"/>
            <a:ext cx="50419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All images from this presentation have been removed due to copyright restrictions</a:t>
            </a:r>
          </a:p>
          <a:p>
            <a:pPr algn="ctr">
              <a:spcBef>
                <a:spcPct val="50000"/>
              </a:spcBef>
            </a:pPr>
            <a:endParaRPr lang="en-GB" altLang="en-US"/>
          </a:p>
          <a:p>
            <a:pPr algn="ctr">
              <a:spcBef>
                <a:spcPct val="50000"/>
              </a:spcBef>
            </a:pPr>
            <a:r>
              <a:rPr lang="en-GB" altLang="en-US"/>
              <a:t>Presented at the SSA Symposium 2008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98588"/>
            <a:ext cx="6653212" cy="517525"/>
          </a:xfrm>
        </p:spPr>
        <p:txBody>
          <a:bodyPr/>
          <a:lstStyle/>
          <a:p>
            <a:pPr marL="444500" indent="-354013">
              <a:lnSpc>
                <a:spcPct val="90000"/>
              </a:lnSpc>
              <a:buFontTx/>
              <a:buNone/>
            </a:pPr>
            <a:r>
              <a:rPr lang="en-GB" altLang="en-US" b="1" smtClean="0"/>
              <a:t>What did students think?</a:t>
            </a:r>
          </a:p>
          <a:p>
            <a:pPr marL="444500" indent="-354013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altLang="en-US" smtClean="0"/>
          </a:p>
        </p:txBody>
      </p:sp>
      <p:pic>
        <p:nvPicPr>
          <p:cNvPr id="82948" name="Picture 4" descr="ER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8070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692150" y="1798638"/>
          <a:ext cx="67564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Chart" r:id="rId4" imgW="7353300" imgH="4657649" progId="Excel.Chart.8">
                  <p:embed/>
                </p:oleObj>
              </mc:Choice>
              <mc:Fallback>
                <p:oleObj name="Chart" r:id="rId4" imgW="7353300" imgH="4657649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798638"/>
                        <a:ext cx="67564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83973" name="Picture 5" descr="ER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7943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987" name="Object 19"/>
          <p:cNvGraphicFramePr>
            <a:graphicFrameLocks noChangeAspect="1"/>
          </p:cNvGraphicFramePr>
          <p:nvPr/>
        </p:nvGraphicFramePr>
        <p:xfrm>
          <a:off x="606425" y="1760538"/>
          <a:ext cx="7104063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Chart" r:id="rId4" imgW="5134051" imgH="3057449" progId="Excel.Chart.8">
                  <p:embed/>
                </p:oleObj>
              </mc:Choice>
              <mc:Fallback>
                <p:oleObj name="Chart" r:id="rId4" imgW="5134051" imgH="3057449" progId="Excel.Char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760538"/>
                        <a:ext cx="7104063" cy="423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6888" y="1944688"/>
            <a:ext cx="7681912" cy="517525"/>
          </a:xfrm>
        </p:spPr>
        <p:txBody>
          <a:bodyPr/>
          <a:lstStyle/>
          <a:p>
            <a:pPr marL="444500" indent="-354013">
              <a:lnSpc>
                <a:spcPct val="90000"/>
              </a:lnSpc>
              <a:buFontTx/>
              <a:buNone/>
            </a:pPr>
            <a:r>
              <a:rPr lang="en-GB" altLang="en-US" b="1" smtClean="0"/>
              <a:t>Was there a change in consumption per week?</a:t>
            </a:r>
          </a:p>
          <a:p>
            <a:pPr marL="444500" indent="-354013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mtClean="0"/>
          </a:p>
        </p:txBody>
      </p:sp>
      <p:pic>
        <p:nvPicPr>
          <p:cNvPr id="105477" name="Picture 5" descr="ER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8197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996950" y="2452688"/>
          <a:ext cx="6899275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Chart" r:id="rId4" imgW="4515002" imgH="2333549" progId="Excel.Chart.8">
                  <p:embed/>
                </p:oleObj>
              </mc:Choice>
              <mc:Fallback>
                <p:oleObj name="Chart" r:id="rId4" imgW="4515002" imgH="2333549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52688"/>
                        <a:ext cx="6899275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0988" y="1906588"/>
            <a:ext cx="7681912" cy="517525"/>
          </a:xfrm>
        </p:spPr>
        <p:txBody>
          <a:bodyPr/>
          <a:lstStyle/>
          <a:p>
            <a:pPr marL="444500" indent="-354013">
              <a:lnSpc>
                <a:spcPct val="90000"/>
              </a:lnSpc>
              <a:buFontTx/>
              <a:buNone/>
            </a:pPr>
            <a:r>
              <a:rPr lang="en-GB" altLang="en-US" b="1" smtClean="0"/>
              <a:t>Was there a change in consumption per occasion?</a:t>
            </a:r>
          </a:p>
          <a:p>
            <a:pPr marL="444500" indent="-354013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mtClean="0"/>
          </a:p>
        </p:txBody>
      </p:sp>
      <p:pic>
        <p:nvPicPr>
          <p:cNvPr id="111620" name="Picture 4" descr="ER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8197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885825" y="2447925"/>
          <a:ext cx="6837363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Chart" r:id="rId4" imgW="4524451" imgH="2343302" progId="Excel.Chart.8">
                  <p:embed/>
                </p:oleObj>
              </mc:Choice>
              <mc:Fallback>
                <p:oleObj name="Chart" r:id="rId4" imgW="4524451" imgH="2343302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447925"/>
                        <a:ext cx="6837363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112644" name="Picture 4" descr="ERAB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7435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698625"/>
            <a:ext cx="7134225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4940300" y="35306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*</a:t>
            </a:r>
            <a:endParaRPr lang="en-US" altLang="en-US"/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419100" y="6350000"/>
            <a:ext cx="6134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Bewick et al. (2008) Addictive Behaviors 33:1192-1198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9538" y="1673225"/>
            <a:ext cx="6130925" cy="56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e-UNICAL phase II: Preliminary results</a:t>
            </a:r>
          </a:p>
          <a:p>
            <a:pPr eaLnBrk="1" hangingPunct="1">
              <a:buFontTx/>
              <a:buNone/>
            </a:pPr>
            <a:endParaRPr lang="en-GB" altLang="en-US" smtClean="0"/>
          </a:p>
          <a:p>
            <a:pPr>
              <a:buFontTx/>
              <a:buNone/>
            </a:pPr>
            <a:endParaRPr lang="en-US" altLang="en-US" sz="2500" smtClean="0"/>
          </a:p>
        </p:txBody>
      </p:sp>
      <p:pic>
        <p:nvPicPr>
          <p:cNvPr id="129028" name="Picture 4" descr="ER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57689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1090613" y="2270125"/>
          <a:ext cx="6834187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Chart" r:id="rId4" imgW="4524451" imgH="2343302" progId="Excel.Chart.8">
                  <p:embed/>
                </p:oleObj>
              </mc:Choice>
              <mc:Fallback>
                <p:oleObj name="Chart" r:id="rId4" imgW="4524451" imgH="2343302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270125"/>
                        <a:ext cx="6834187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486400" y="3275013"/>
            <a:ext cx="22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*</a:t>
            </a:r>
            <a:endParaRPr lang="en-US" altLang="en-US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5943600" y="3313113"/>
            <a:ext cx="41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*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711200" y="2489200"/>
            <a:ext cx="797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/>
              <a:t>What about outside of University of Leeds?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151558" name="Picture 6" descr="AERClogofrom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6213475"/>
            <a:ext cx="18415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52563"/>
            <a:ext cx="6343650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152579" name="Picture 3" descr="AERClogofrom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6213475"/>
            <a:ext cx="18415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2247900" y="2705100"/>
            <a:ext cx="538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For details of the AERC trial results please contact b.m.bewick@leeds.ac.uk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154633" name="Picture 9" descr="edl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6011863"/>
            <a:ext cx="2311400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11" descr="Unitchec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73750"/>
            <a:ext cx="78422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7" name="Picture 13" descr="bridgettes photos 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536700"/>
            <a:ext cx="2898775" cy="3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8" name="Picture 14" descr="bridgettes photos 0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536700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9" name="Picture 15" descr="bridgettes photos 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17650"/>
            <a:ext cx="2938462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9" name="Picture 5" descr="NHS Lee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957888"/>
            <a:ext cx="958850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40" name="Picture 16" descr="bridgettes photos 0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792538"/>
            <a:ext cx="2174875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397000" y="2489200"/>
            <a:ext cx="688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/>
              <a:t>How much do students drink?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harles Thackrah Building opened August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387600"/>
            <a:ext cx="4335462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5295900"/>
            <a:ext cx="8218487" cy="1120775"/>
          </a:xfrm>
        </p:spPr>
        <p:txBody>
          <a:bodyPr/>
          <a:lstStyle/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</a:rPr>
              <a:t>Faculty of Medicine and Health, Charles Thackrah Building</a:t>
            </a:r>
            <a:br>
              <a:rPr lang="en-US" altLang="en-US" sz="1800" b="1" smtClean="0">
                <a:solidFill>
                  <a:schemeClr val="bg1"/>
                </a:solidFill>
              </a:rPr>
            </a:br>
            <a:r>
              <a:rPr lang="en-US" altLang="en-US" sz="1800" b="1" smtClean="0">
                <a:solidFill>
                  <a:schemeClr val="bg1"/>
                </a:solidFill>
              </a:rPr>
              <a:t>101 Clarendon Road, Leeds, United Kingdom. LS2 9LJ</a:t>
            </a:r>
            <a:br>
              <a:rPr lang="en-US" altLang="en-US" sz="1800" b="1" smtClean="0">
                <a:solidFill>
                  <a:schemeClr val="bg1"/>
                </a:solidFill>
              </a:rPr>
            </a:br>
            <a:endParaRPr lang="en-US" altLang="en-US" sz="1800" b="1" smtClean="0">
              <a:solidFill>
                <a:schemeClr val="bg1"/>
              </a:solidFill>
            </a:endParaRPr>
          </a:p>
          <a:p>
            <a:pPr marL="6350" indent="22225"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>
                <a:solidFill>
                  <a:schemeClr val="bg1"/>
                </a:solidFill>
              </a:rPr>
              <a:t>b.m.bewick@leeds.ac.uk</a:t>
            </a:r>
            <a:br>
              <a:rPr lang="en-US" altLang="en-US" sz="1800" b="1" smtClean="0">
                <a:solidFill>
                  <a:schemeClr val="bg1"/>
                </a:solidFill>
              </a:rPr>
            </a:br>
            <a:r>
              <a:rPr lang="en-US" altLang="en-US" sz="1800" b="1" smtClean="0">
                <a:solidFill>
                  <a:schemeClr val="bg1"/>
                </a:solidFill>
              </a:rPr>
              <a:t>www.leeds.ac.uk/lihs</a:t>
            </a:r>
            <a:br>
              <a:rPr lang="en-US" altLang="en-US" sz="1800" b="1" smtClean="0">
                <a:solidFill>
                  <a:schemeClr val="bg1"/>
                </a:solidFill>
              </a:rPr>
            </a:br>
            <a:r>
              <a:rPr lang="en-US" altLang="en-US" sz="1800" b="1" smtClean="0">
                <a:solidFill>
                  <a:schemeClr val="bg1"/>
                </a:solidFill>
              </a:rPr>
              <a:t>+44 (0) 113 343 0809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362200" y="1625600"/>
            <a:ext cx="444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387600" y="1765300"/>
            <a:ext cx="439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chemeClr val="bg1"/>
                </a:solidFill>
              </a:rPr>
              <a:t>Thanks for listening</a:t>
            </a:r>
            <a:r>
              <a:rPr lang="en-GB" altLang="en-US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59398" name="Picture 6" descr="eunical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786438"/>
            <a:ext cx="10636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714375" y="1649413"/>
          <a:ext cx="7378700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Chart" r:id="rId4" imgW="4515002" imgH="2333549" progId="Excel.Chart.8">
                  <p:embed/>
                </p:oleObj>
              </mc:Choice>
              <mc:Fallback>
                <p:oleObj name="Chart" r:id="rId4" imgW="4515002" imgH="2333549" progId="Excel.Chart.8">
                  <p:embed/>
                  <p:pic>
                    <p:nvPicPr>
                      <p:cNvPr id="0" name="Object 10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649413"/>
                        <a:ext cx="7378700" cy="404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88925" y="5770563"/>
            <a:ext cx="40306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n=7542</a:t>
            </a:r>
          </a:p>
          <a:p>
            <a:pPr>
              <a:spcBef>
                <a:spcPct val="50000"/>
              </a:spcBef>
            </a:pPr>
            <a:r>
              <a:rPr lang="en-GB" altLang="en-US" sz="1400"/>
              <a:t>year 1 n=3068, year 2 n=2444, year 3 n=2030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801688" y="1658938"/>
          <a:ext cx="7866062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Chart" r:id="rId3" imgW="5381549" imgH="3209849" progId="Excel.Chart.8">
                  <p:embed/>
                </p:oleObj>
              </mc:Choice>
              <mc:Fallback>
                <p:oleObj name="Chart" r:id="rId3" imgW="5381549" imgH="3209849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658938"/>
                        <a:ext cx="7866062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419100" y="6350000"/>
            <a:ext cx="538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Bewick et al. (2008) BMC Public Health 8:163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19100" y="6350000"/>
            <a:ext cx="538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Bewick et al. (2008) BMC Public Health 8:163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020763" y="1781175"/>
          <a:ext cx="750093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Chart" r:id="rId3" imgW="5248351" imgH="2914802" progId="Excel.Chart.8">
                  <p:embed/>
                </p:oleObj>
              </mc:Choice>
              <mc:Fallback>
                <p:oleObj name="Chart" r:id="rId3" imgW="5248351" imgH="2914802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781175"/>
                        <a:ext cx="7500937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511300" y="2489200"/>
            <a:ext cx="688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/>
              <a:t>When are students drinking?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pic>
        <p:nvPicPr>
          <p:cNvPr id="145413" name="Picture 5" descr="ERAB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7816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0" name="Picture 12" descr="Newluulogoco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954713"/>
            <a:ext cx="1323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247900" y="2705100"/>
            <a:ext cx="5575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For details of the latent class analysis please contact b.m.bewick@leeds.ac.uk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889000" y="2489200"/>
            <a:ext cx="779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/>
              <a:t>Could a web-based approach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500" smtClean="0"/>
              <a:t>Leeds Institute of Health Sciences</a:t>
            </a: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z="1600" smtClean="0"/>
              <a:t>Academic Unit of Psychiatry and Behavioural Sciences</a:t>
            </a:r>
            <a:endParaRPr lang="en-US" altLang="en-US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788" y="1665288"/>
            <a:ext cx="6653212" cy="3971925"/>
          </a:xfrm>
        </p:spPr>
        <p:txBody>
          <a:bodyPr/>
          <a:lstStyle/>
          <a:p>
            <a:pPr marL="444500" indent="-354013">
              <a:lnSpc>
                <a:spcPct val="90000"/>
              </a:lnSpc>
              <a:buFontTx/>
              <a:buNone/>
            </a:pPr>
            <a:r>
              <a:rPr lang="en-GB" altLang="en-US" sz="2000" b="1" smtClean="0"/>
              <a:t>e-UNICAL: Personalised feedback</a:t>
            </a:r>
          </a:p>
          <a:p>
            <a:pPr marL="444500" indent="-354013">
              <a:lnSpc>
                <a:spcPct val="90000"/>
              </a:lnSpc>
            </a:pPr>
            <a:endParaRPr lang="en-GB" altLang="en-US" sz="2000" b="1" smtClean="0"/>
          </a:p>
          <a:p>
            <a:pPr marL="444500" indent="-354013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altLang="en-US" sz="1800" smtClean="0"/>
              <a:t>Alcohol consumption</a:t>
            </a:r>
          </a:p>
          <a:p>
            <a:pPr marL="1571625" lvl="2">
              <a:lnSpc>
                <a:spcPct val="90000"/>
              </a:lnSpc>
            </a:pPr>
            <a:r>
              <a:rPr lang="en-GB" altLang="en-US" sz="1600" smtClean="0"/>
              <a:t>Units consumed per week</a:t>
            </a:r>
          </a:p>
          <a:p>
            <a:pPr marL="1571625" lvl="2">
              <a:lnSpc>
                <a:spcPct val="90000"/>
              </a:lnSpc>
            </a:pPr>
            <a:r>
              <a:rPr lang="en-GB" altLang="en-US" sz="1600" smtClean="0"/>
              <a:t>Number of alcohol free days</a:t>
            </a:r>
          </a:p>
          <a:p>
            <a:pPr marL="1571625" lvl="2">
              <a:lnSpc>
                <a:spcPct val="90000"/>
              </a:lnSpc>
            </a:pPr>
            <a:r>
              <a:rPr lang="en-GB" altLang="en-US" sz="1600" smtClean="0"/>
              <a:t>Binge drinking behaviour</a:t>
            </a:r>
          </a:p>
          <a:p>
            <a:pPr marL="1571625" lvl="2">
              <a:lnSpc>
                <a:spcPct val="90000"/>
              </a:lnSpc>
            </a:pPr>
            <a:endParaRPr lang="en-GB" altLang="en-US" sz="1600" smtClean="0"/>
          </a:p>
          <a:p>
            <a:pPr marL="444500" indent="-354013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altLang="en-US" sz="1800" smtClean="0"/>
              <a:t>Social norms</a:t>
            </a:r>
          </a:p>
          <a:p>
            <a:pPr marL="1571625" lvl="2">
              <a:lnSpc>
                <a:spcPct val="90000"/>
              </a:lnSpc>
            </a:pPr>
            <a:r>
              <a:rPr lang="en-GB" altLang="en-US" sz="1600" smtClean="0"/>
              <a:t>The percentage of students who drink less than them</a:t>
            </a:r>
          </a:p>
          <a:p>
            <a:pPr marL="1571625" lvl="2">
              <a:lnSpc>
                <a:spcPct val="90000"/>
              </a:lnSpc>
            </a:pPr>
            <a:r>
              <a:rPr lang="en-GB" altLang="en-US" sz="1600" smtClean="0"/>
              <a:t>Perceived negative effects of alcohol perceived by other students who consume a similar amount of alcohol.</a:t>
            </a:r>
          </a:p>
          <a:p>
            <a:pPr marL="1571625" lvl="2">
              <a:lnSpc>
                <a:spcPct val="90000"/>
              </a:lnSpc>
            </a:pPr>
            <a:endParaRPr lang="en-GB" altLang="en-US" sz="1600" smtClean="0"/>
          </a:p>
          <a:p>
            <a:pPr marL="444500" indent="-354013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GB" altLang="en-US" sz="1800" smtClean="0"/>
              <a:t>Information on support services</a:t>
            </a:r>
            <a:endParaRPr lang="en-US" altLang="en-US" sz="1800" smtClean="0"/>
          </a:p>
          <a:p>
            <a:pPr marL="444500" indent="-354013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GB" altLang="en-US" sz="1800" smtClean="0"/>
          </a:p>
        </p:txBody>
      </p:sp>
      <p:pic>
        <p:nvPicPr>
          <p:cNvPr id="74757" name="Picture 5" descr="ER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4841875"/>
            <a:ext cx="87788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Newluulogoco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942013"/>
            <a:ext cx="1323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eunical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5735638"/>
            <a:ext cx="10636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HS-Powerpoint">
  <a:themeElements>
    <a:clrScheme name="LIHS-Powerpoin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-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-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-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-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-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-Powerpoi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-Powerpoin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HS dark">
  <a:themeElements>
    <a:clrScheme name="LIHS dar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nd all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nd all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nd all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nd all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HS dar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HS dar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IHS dark">
  <a:themeElements>
    <a:clrScheme name="1_LIHS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IHS 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IH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HS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HS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HS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HS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HS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HS dar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HS dar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333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Wingdings</vt:lpstr>
      <vt:lpstr>LIHS-Powerpoint</vt:lpstr>
      <vt:lpstr>LIHS dark</vt:lpstr>
      <vt:lpstr>blank</vt:lpstr>
      <vt:lpstr>1_LIHS dark</vt:lpstr>
      <vt:lpstr>1_blank</vt:lpstr>
      <vt:lpstr>Microsoft Office Excel Chart</vt:lpstr>
      <vt:lpstr>Microsoft Excel Chart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  <vt:lpstr>Leeds Institute of Health Sciences Academic Unit of Psychiatry and Behavioural Sciences</vt:lpstr>
    </vt:vector>
  </TitlesOfParts>
  <Company>Psychology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Medicine and Health University of Leeds  Charles Thackrah Building 101 Clarendon Road Leeds, United Kingdom LS2 9LJ  www.leeds.ac.uk/lihs</dc:title>
  <dc:creator>bridgett</dc:creator>
  <cp:lastModifiedBy>Hunt Graham</cp:lastModifiedBy>
  <cp:revision>77</cp:revision>
  <dcterms:created xsi:type="dcterms:W3CDTF">2007-10-25T13:21:36Z</dcterms:created>
  <dcterms:modified xsi:type="dcterms:W3CDTF">2017-07-04T13:01:58Z</dcterms:modified>
</cp:coreProperties>
</file>