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5" r:id="rId5"/>
    <p:sldId id="261" r:id="rId6"/>
    <p:sldId id="259" r:id="rId7"/>
    <p:sldId id="269" r:id="rId8"/>
    <p:sldId id="264" r:id="rId9"/>
    <p:sldId id="262" r:id="rId10"/>
    <p:sldId id="266" r:id="rId11"/>
    <p:sldId id="270" r:id="rId12"/>
    <p:sldId id="263" r:id="rId13"/>
    <p:sldId id="267" r:id="rId14"/>
  </p:sldIdLst>
  <p:sldSz cx="9144000" cy="6858000" type="screen4x3"/>
  <p:notesSz cx="6877050" cy="10002838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03" autoAdjust="0"/>
  </p:normalViewPr>
  <p:slideViewPr>
    <p:cSldViewPr>
      <p:cViewPr varScale="1">
        <p:scale>
          <a:sx n="67" d="100"/>
          <a:sy n="67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84"/>
      </p:cViewPr>
      <p:guideLst>
        <p:guide orient="horz" pos="3151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87506327-EC7D-45E1-92F7-247DF94DD6B0}" type="datetimeFigureOut">
              <a:rPr lang="en-US"/>
              <a:pPr>
                <a:defRPr/>
              </a:pPr>
              <a:t>11/8/2012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1188"/>
            <a:ext cx="2979738" cy="50006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725" y="9501188"/>
            <a:ext cx="2979738" cy="50006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C82F0326-3AB9-4E65-A116-195B81EB3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F2E6CDC8-1E14-4121-93E3-06764CA73CEF}" type="datetimeFigureOut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51" tIns="48225" rIns="96451" bIns="48225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6451" tIns="48225" rIns="96451" bIns="4822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1188"/>
            <a:ext cx="2979738" cy="50006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725" y="9501188"/>
            <a:ext cx="2979738" cy="50006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E0258336-3A2D-4B6E-A6AA-7E5A416E35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9A698A-817A-455F-BB40-B6FEDC006430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0BBE67-2A4A-463B-83A8-A700AB2EB1FA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EEB49E-FD84-42F2-9BD2-4B9766748BCD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0DA482-1251-470F-989A-E861AC74953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D5BC85-8144-4B2B-926E-CB3EE17AC553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F4B437-39FF-47EF-8905-C745C5F2BAFA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89025" y="750888"/>
            <a:ext cx="4699000" cy="35258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7388" y="4567238"/>
            <a:ext cx="5502275" cy="48514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 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874386-0827-4A8D-9787-4EC4BDA6B07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C60065-346D-4D51-92F6-6D77B83E3D4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50D51D-9133-4056-B51D-444FF5B4CF2F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37BE36-0C3F-431C-B8B4-3D2088A1AFE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C9728F-6D47-4FA4-96FC-0CBA6F944F9A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69F664-6A4A-40CA-A102-AFF10307E40F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2A87D6-5925-4FDE-A96C-306C03F19E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E78635A-4851-4A49-9773-C3F53A8E05F0}" type="datetimeFigureOut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083096C-9725-48FB-9BE7-2FB0FEA7B5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E20D2-03D8-476E-BED0-C9DDA5A65840}" type="datetimeFigureOut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4B275-F28E-468A-99ED-FBB5FAFB4C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E53FE-DE44-480A-B29A-503242205C0B}" type="datetimeFigureOut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D7A9D-8661-4920-9225-176BC73D5B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631C4-0480-4C59-8FEE-B745CDF2C3EA}" type="datetimeFigureOut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0C042-D220-4BDE-BDB2-1B35F45139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C7E6C5-0AF4-4192-BF56-F8E727E34CB1}" type="datetimeFigureOut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265EE2-6A85-43CC-884D-9953D993F8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C6753D-7A9B-4EF4-BA61-C822C14CFCF7}" type="datetimeFigureOut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CE18B6-E1CB-4A7E-A4BD-25B418026B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6781E7-4516-4796-827D-166D6437E1B9}" type="datetimeFigureOut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C352A0-3A1A-4E54-AC59-B05314FFC3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71B3DF-4EB4-428A-933C-2C57179A7BC6}" type="datetimeFigureOut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40ACDD-036C-4400-8AF2-E3C378E197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61E9D-74F1-44F7-ABCF-A57279C030D5}" type="datetimeFigureOut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8BBB2-03C8-46A7-8BF7-B42EFBE5C1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A198AF-DF55-443C-932A-25B8994F7245}" type="datetimeFigureOut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16588D-A8C4-45A3-AC98-D45145D9C6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FB09E8D-F99B-442A-B7EF-0677069936AB}" type="datetimeFigureOut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75B90A0-77D7-414B-ADF9-E120291A0D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2DC311E-F305-4047-BF17-4CA162263101}" type="datetimeFigureOut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3D7CB4F-71A0-490D-B3F0-A9C096F7DA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653561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 smtClean="0"/>
              <a:t>Looking beyond the literature to identify and develop promising approaches to reducing alcohol related harm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 algn="l">
              <a:lnSpc>
                <a:spcPct val="80000"/>
              </a:lnSpc>
            </a:pPr>
            <a:r>
              <a:rPr lang="en-GB" sz="2000" smtClean="0"/>
              <a:t>Rachel Herring and Mariana Bayley</a:t>
            </a:r>
          </a:p>
          <a:p>
            <a:pPr marR="0" algn="l">
              <a:lnSpc>
                <a:spcPct val="80000"/>
              </a:lnSpc>
            </a:pPr>
            <a:r>
              <a:rPr lang="en-GB" sz="2000" smtClean="0"/>
              <a:t>Drug and Alcohol Research Centre,  School of Health and Education, Middlesex University </a:t>
            </a:r>
          </a:p>
          <a:p>
            <a:pPr marR="0" algn="l">
              <a:lnSpc>
                <a:spcPct val="80000"/>
              </a:lnSpc>
            </a:pPr>
            <a:r>
              <a:rPr lang="en-GB" sz="2000" smtClean="0"/>
              <a:t>SSA Symposium, York, 8-9</a:t>
            </a:r>
            <a:r>
              <a:rPr lang="en-GB" sz="2000" baseline="30000" smtClean="0"/>
              <a:t>th</a:t>
            </a:r>
            <a:r>
              <a:rPr lang="en-GB" sz="2000" smtClean="0"/>
              <a:t> Nov 2012</a:t>
            </a:r>
            <a:endParaRPr lang="en-GB" sz="1900" smtClean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13" y="142875"/>
            <a:ext cx="2357437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Learning from the pilot</a:t>
            </a:r>
            <a:endParaRPr lang="en-US" dirty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306887"/>
          </a:xfrm>
        </p:spPr>
        <p:txBody>
          <a:bodyPr/>
          <a:lstStyle/>
          <a:p>
            <a:r>
              <a:rPr lang="en-GB" smtClean="0"/>
              <a:t>Best to engage patient while inpatient</a:t>
            </a:r>
          </a:p>
          <a:p>
            <a:r>
              <a:rPr lang="en-GB" smtClean="0"/>
              <a:t>Treatment on it own not enough – group has complex health and social needs</a:t>
            </a:r>
          </a:p>
          <a:p>
            <a:r>
              <a:rPr lang="en-GB" smtClean="0"/>
              <a:t>Requires intensive back up support from outreach and treatment services</a:t>
            </a:r>
          </a:p>
          <a:p>
            <a:r>
              <a:rPr lang="en-GB" smtClean="0"/>
              <a:t>Intensive supervision of worker required</a:t>
            </a:r>
          </a:p>
          <a:p>
            <a:r>
              <a:rPr lang="en-GB" smtClean="0"/>
              <a:t>Perseverance – not taking ‘no’ for an answer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Project adapted – pilot extended </a:t>
            </a:r>
          </a:p>
          <a:p>
            <a:r>
              <a:rPr lang="en-GB" smtClean="0"/>
              <a:t>Stakeholders in SE invited to bid to replicate project model</a:t>
            </a:r>
            <a:endParaRPr lang="en-US" smtClean="0"/>
          </a:p>
          <a:p>
            <a:r>
              <a:rPr lang="en-GB" smtClean="0"/>
              <a:t>Another 3 FF projects funded for 3 months – Brighton and Hove, Chichester, Hastings</a:t>
            </a:r>
          </a:p>
          <a:p>
            <a:r>
              <a:rPr lang="en-GB" smtClean="0"/>
              <a:t>By Feb 2011, pilot work is being mainstreamed</a:t>
            </a:r>
          </a:p>
          <a:p>
            <a:endParaRPr lang="en-GB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Frequent flyer project development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900612"/>
          </a:xfrm>
        </p:spPr>
        <p:txBody>
          <a:bodyPr>
            <a:normAutofit fontScale="62500" lnSpcReduction="20000"/>
          </a:bodyPr>
          <a:lstStyle/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3100" dirty="0" smtClean="0"/>
              <a:t>Practitioner and ‘stakeholder’ observations 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3100" dirty="0" smtClean="0"/>
              <a:t>and hospital admissions data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3100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3100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3100" dirty="0" smtClean="0"/>
              <a:t>Project ‘success’ measured in terms of: 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2600" dirty="0" smtClean="0"/>
              <a:t>Alcohol related admissions, Outcomes, Budget, Sustainability, Diffusion, Performance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GB" sz="31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GB" sz="3100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3100" dirty="0" smtClean="0"/>
              <a:t>Learning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3100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3100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3100" dirty="0" smtClean="0"/>
              <a:t>Adaptations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3100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3100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3100" dirty="0" smtClean="0"/>
              <a:t>Project evaluation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2400" dirty="0" smtClean="0"/>
              <a:t>Use of evidence in Frequent Flyer project development</a:t>
            </a:r>
            <a:endParaRPr lang="en-US" sz="2400" dirty="0"/>
          </a:p>
        </p:txBody>
      </p:sp>
      <p:sp>
        <p:nvSpPr>
          <p:cNvPr id="5" name="Down Arrow 4"/>
          <p:cNvSpPr/>
          <p:nvPr/>
        </p:nvSpPr>
        <p:spPr>
          <a:xfrm>
            <a:off x="4356100" y="2133600"/>
            <a:ext cx="287338" cy="287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4427538" y="3500438"/>
            <a:ext cx="288925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4427538" y="4292600"/>
            <a:ext cx="288925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4427538" y="5157788"/>
            <a:ext cx="288925" cy="28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tx1"/>
                </a:solidFill>
              </a:rPr>
              <a:t>Finally......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Value of initiatives needs to be understood not just in terms of financial savings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Need flexibility in responding to changes in problems, policy and society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Ensure mechanisms in place to support value of ‘tacit’ practitioner/user knowledge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Encourage generation of new ideas/improvements in practice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Provide ‘risk free’ opportunities to test ideas and provide pathways for further testing of promising initiatives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Enable learning to be shared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ARUK/JRF jointly funded study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GB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Since 1990s emphasis on Evidence Based Policy -  ‘what counts is what works’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GB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How do we decide ‘what works’?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GB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How do we build the evidence base?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GB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How do we support the development of new/innovative approaches &amp; initiatives?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GB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Background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6815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700" dirty="0" smtClean="0"/>
              <a:t> </a:t>
            </a: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 smtClean="0"/>
              <a:t>Alcohol policy and practice needs to be evidence based - who would argue with that?  But how do we decide ‘what works’?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23850" y="1628775"/>
            <a:ext cx="2376488" cy="4895850"/>
          </a:xfrm>
        </p:spPr>
        <p:txBody>
          <a:bodyPr>
            <a:normAutofit fontScale="25000" lnSpcReduction="20000"/>
          </a:bodyPr>
          <a:lstStyle/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8000" b="1" dirty="0" smtClean="0"/>
              <a:t>‘HARD’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8000" b="1" dirty="0" smtClean="0"/>
              <a:t>Formal, explicit, ‘superior?’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4400" b="1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4200" b="1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b="1" dirty="0" smtClean="0"/>
              <a:t>                         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b="1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b="1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b="1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6200" b="1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6200" b="1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6200" b="1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6200" b="1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6200" b="1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n-GB" sz="6200" b="1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8000" b="1" dirty="0" smtClean="0"/>
              <a:t>‘SOFT’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8000" b="1" dirty="0" smtClean="0"/>
              <a:t>Informal, tacit,  ‘inferior?’</a:t>
            </a:r>
            <a:endParaRPr lang="en-GB" sz="8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GB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GB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GB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4400" b="1" dirty="0" smtClean="0"/>
              <a:t>     </a:t>
            </a:r>
          </a:p>
        </p:txBody>
      </p:sp>
      <p:sp>
        <p:nvSpPr>
          <p:cNvPr id="19459" name="Content Placeholder 5"/>
          <p:cNvSpPr>
            <a:spLocks noGrp="1"/>
          </p:cNvSpPr>
          <p:nvPr>
            <p:ph sz="quarter" idx="4"/>
          </p:nvPr>
        </p:nvSpPr>
        <p:spPr>
          <a:xfrm>
            <a:off x="2987675" y="1268413"/>
            <a:ext cx="5699125" cy="5040312"/>
          </a:xfrm>
          <a:ln>
            <a:prstDash val="solid"/>
          </a:ln>
        </p:spPr>
        <p:txBody>
          <a:bodyPr/>
          <a:lstStyle/>
          <a:p>
            <a:pPr>
              <a:spcBef>
                <a:spcPct val="0"/>
              </a:spcBef>
              <a:buFont typeface="Wingdings 3" pitchFamily="18" charset="2"/>
              <a:buNone/>
            </a:pPr>
            <a:endParaRPr lang="en-GB" smtClean="0"/>
          </a:p>
          <a:p>
            <a:pPr lvl="1">
              <a:buFont typeface="Wingdings" pitchFamily="2" charset="2"/>
              <a:buChar char="§"/>
            </a:pPr>
            <a:r>
              <a:rPr lang="en-GB" smtClean="0"/>
              <a:t>Published international research literature – RCTs, systematic reviews, regarded as ‘gold’ standard</a:t>
            </a:r>
          </a:p>
          <a:p>
            <a:pPr lvl="1">
              <a:buFont typeface="Wingdings" pitchFamily="2" charset="2"/>
              <a:buChar char="§"/>
            </a:pPr>
            <a:endParaRPr lang="en-GB" smtClean="0"/>
          </a:p>
          <a:p>
            <a:pPr lvl="1"/>
            <a:endParaRPr lang="en-GB" smtClean="0"/>
          </a:p>
          <a:p>
            <a:pPr lvl="1">
              <a:buFont typeface="Wingdings" pitchFamily="2" charset="2"/>
              <a:buChar char="§"/>
            </a:pPr>
            <a:r>
              <a:rPr lang="en-GB" smtClean="0"/>
              <a:t>Grey literature (e.g. reports, unpublished papers)</a:t>
            </a:r>
          </a:p>
          <a:p>
            <a:pPr lvl="1">
              <a:buFont typeface="Wingdings" pitchFamily="2" charset="2"/>
              <a:buChar char="§"/>
            </a:pPr>
            <a:endParaRPr lang="en-GB" smtClean="0"/>
          </a:p>
          <a:p>
            <a:pPr lvl="1"/>
            <a:endParaRPr lang="en-GB" smtClean="0"/>
          </a:p>
          <a:p>
            <a:pPr lvl="1">
              <a:buFont typeface="Wingdings" pitchFamily="2" charset="2"/>
              <a:buChar char="§"/>
            </a:pPr>
            <a:r>
              <a:rPr lang="en-GB" smtClean="0"/>
              <a:t>Knowledge of stakeholders and practitioners who develop and deliver local alcohol policy and interventions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" name="Down Arrow 6"/>
          <p:cNvSpPr/>
          <p:nvPr/>
        </p:nvSpPr>
        <p:spPr>
          <a:xfrm>
            <a:off x="1187450" y="2708275"/>
            <a:ext cx="700088" cy="2305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/>
              <a:t>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/>
              <a:t>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/>
              <a:t>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/>
              <a:t>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/>
              <a:t>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/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/>
              <a:t>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/>
              <a:t>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 descr="C:\Documents and Settings\Mariana\Local Settings\Temporary Internet Files\Content.IE5\X9OA7A8Y\MC90008423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2636838"/>
            <a:ext cx="3630613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684213" y="549275"/>
            <a:ext cx="7920037" cy="203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b="1">
              <a:latin typeface="Lucida Sans Unicode" pitchFamily="34" charset="0"/>
            </a:endParaRPr>
          </a:p>
          <a:p>
            <a:pPr algn="ctr"/>
            <a:endParaRPr lang="en-GB" b="1">
              <a:latin typeface="Lucida Sans Unicode" pitchFamily="34" charset="0"/>
            </a:endParaRPr>
          </a:p>
          <a:p>
            <a:pPr algn="ctr"/>
            <a:r>
              <a:rPr lang="en-GB" sz="2400" b="1">
                <a:latin typeface="Lucida Sans Unicode" pitchFamily="34" charset="0"/>
              </a:rPr>
              <a:t>Type V EVIDENCE – SOFT Informal, tacit, </a:t>
            </a:r>
          </a:p>
          <a:p>
            <a:pPr algn="ctr"/>
            <a:r>
              <a:rPr lang="en-GB" sz="2400">
                <a:latin typeface="Lucida Sans Unicode" pitchFamily="34" charset="0"/>
              </a:rPr>
              <a:t>Knowledge of practitioners, service users and stakeholders</a:t>
            </a:r>
            <a:endParaRPr lang="en-GB" sz="2400" b="1">
              <a:latin typeface="Lucida Sans Unicode" pitchFamily="34" charset="0"/>
            </a:endParaRPr>
          </a:p>
          <a:p>
            <a:endParaRPr lang="en-US">
              <a:latin typeface="Lucida Sans Unicode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Theoretical evidence: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GB" dirty="0" smtClean="0"/>
              <a:t>Ideas, concepts and models used to describe and explain how an intervention works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Empirical evidence: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GB" dirty="0" smtClean="0"/>
              <a:t>Information about how the intervention is implemented, its effectives and outcomes.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dirty="0" smtClean="0"/>
              <a:t>Experiential: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GB" dirty="0" smtClean="0"/>
              <a:t>Tacit knowledge  and ‘practical wisdom’ of frontline practitioners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GB" dirty="0" smtClean="0"/>
              <a:t>Lived experience of people using services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GB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1900" dirty="0" smtClean="0"/>
              <a:t>Williams, I. and </a:t>
            </a:r>
            <a:r>
              <a:rPr lang="en-GB" sz="1900" dirty="0" err="1" smtClean="0"/>
              <a:t>Glasby</a:t>
            </a:r>
            <a:r>
              <a:rPr lang="en-GB" sz="1900" dirty="0" smtClean="0"/>
              <a:t>, J. (2010) Making ‘what works’ work: the use of knowledge in the UK health and social care decision-making, </a:t>
            </a:r>
            <a:r>
              <a:rPr lang="en-GB" sz="1900" i="1" dirty="0" smtClean="0"/>
              <a:t>Policy and Society, </a:t>
            </a:r>
            <a:r>
              <a:rPr lang="en-GB" sz="1900" dirty="0" smtClean="0"/>
              <a:t>29: 95-102.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 smtClean="0"/>
              <a:t>Types of evidence used for decision-making</a:t>
            </a:r>
            <a:endParaRPr lang="en-GB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7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2850"/>
          </a:xfrm>
        </p:spPr>
        <p:txBody>
          <a:bodyPr/>
          <a:lstStyle/>
          <a:p>
            <a:r>
              <a:rPr lang="en-GB" sz="2400" b="1" smtClean="0">
                <a:solidFill>
                  <a:srgbClr val="0070C0"/>
                </a:solidFill>
              </a:rPr>
              <a:t>Comprehensive narrative review </a:t>
            </a:r>
            <a:r>
              <a:rPr lang="en-GB" sz="2400" smtClean="0"/>
              <a:t>of international research literature (MCP, published since 2000) </a:t>
            </a:r>
          </a:p>
          <a:p>
            <a:r>
              <a:rPr lang="en-GB" sz="2400" b="1" smtClean="0">
                <a:solidFill>
                  <a:srgbClr val="0070C0"/>
                </a:solidFill>
              </a:rPr>
              <a:t>Review of UK grey literature</a:t>
            </a:r>
            <a:r>
              <a:rPr lang="en-GB" sz="2400" b="1" smtClean="0"/>
              <a:t>  </a:t>
            </a:r>
            <a:r>
              <a:rPr lang="en-GB" sz="2400" smtClean="0"/>
              <a:t>Primary source: ‘Local Initiatives’ (England &amp; Wales) a web based resource (Alcohol Learning Centre)</a:t>
            </a:r>
          </a:p>
          <a:p>
            <a:r>
              <a:rPr lang="en-GB" sz="2400" b="1" smtClean="0">
                <a:solidFill>
                  <a:srgbClr val="0070C0"/>
                </a:solidFill>
              </a:rPr>
              <a:t>Scoping exercise: </a:t>
            </a:r>
          </a:p>
          <a:p>
            <a:pPr lvl="1"/>
            <a:r>
              <a:rPr lang="en-GB" sz="2000" smtClean="0"/>
              <a:t>email questionnaire to key informants (e.g. alcohol leads, alcohol co-ordinators) to identify examples of what they regarded as promising initiatives (72 identified)</a:t>
            </a:r>
          </a:p>
          <a:p>
            <a:pPr lvl="1"/>
            <a:r>
              <a:rPr lang="en-GB" sz="2000" smtClean="0"/>
              <a:t>follow up telephone interviews (26 projects)</a:t>
            </a:r>
            <a:endParaRPr lang="en-GB" sz="2400" smtClean="0"/>
          </a:p>
          <a:p>
            <a:r>
              <a:rPr lang="en-GB" sz="2400" b="1" smtClean="0">
                <a:solidFill>
                  <a:srgbClr val="0070C0"/>
                </a:solidFill>
              </a:rPr>
              <a:t>Practitioner Workshop</a:t>
            </a:r>
            <a:r>
              <a:rPr lang="en-GB" sz="2400" smtClean="0"/>
              <a:t>: drew together expertise and knowledge to think about what ‘works’, how to identify ‘promise’ &amp; develop initiatives </a:t>
            </a:r>
          </a:p>
          <a:p>
            <a:pPr lvl="1"/>
            <a:endParaRPr lang="en-GB" sz="2000" smtClean="0"/>
          </a:p>
          <a:p>
            <a:endParaRPr lang="en-GB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Methods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Implementation frameworks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435600" y="4221163"/>
            <a:ext cx="3024188" cy="20161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Innovation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3563938" y="1484313"/>
            <a:ext cx="3311525" cy="221138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Multi-component programmes</a:t>
            </a:r>
            <a:endParaRPr lang="en-US" sz="2400" dirty="0"/>
          </a:p>
        </p:txBody>
      </p:sp>
      <p:sp>
        <p:nvSpPr>
          <p:cNvPr id="10" name="Oval 9"/>
          <p:cNvSpPr/>
          <p:nvPr/>
        </p:nvSpPr>
        <p:spPr>
          <a:xfrm>
            <a:off x="827088" y="3500438"/>
            <a:ext cx="3097212" cy="216058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Partnerships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1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306887"/>
          </a:xfrm>
        </p:spPr>
        <p:txBody>
          <a:bodyPr/>
          <a:lstStyle/>
          <a:p>
            <a:r>
              <a:rPr lang="en-GB" sz="2800" smtClean="0">
                <a:solidFill>
                  <a:srgbClr val="0070C0"/>
                </a:solidFill>
              </a:rPr>
              <a:t>Partnership </a:t>
            </a:r>
            <a:r>
              <a:rPr lang="en-GB" sz="2800" smtClean="0"/>
              <a:t>as a key mechanism</a:t>
            </a:r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endParaRPr lang="en-GB" sz="2800" smtClean="0"/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GB" sz="2800" smtClean="0">
                <a:solidFill>
                  <a:srgbClr val="0070C0"/>
                </a:solidFill>
              </a:rPr>
              <a:t>Innovation</a:t>
            </a:r>
            <a:r>
              <a:rPr lang="en-GB" sz="2800" smtClean="0"/>
              <a:t> approach provides risk-free platform for piloting new initiatives</a:t>
            </a:r>
          </a:p>
          <a:p>
            <a:pPr marL="365125" lvl="1" indent="-255588">
              <a:spcBef>
                <a:spcPts val="400"/>
              </a:spcBef>
              <a:buSzPct val="68000"/>
              <a:buFont typeface="Verdana" pitchFamily="34" charset="0"/>
              <a:buNone/>
            </a:pPr>
            <a:endParaRPr lang="en-GB" sz="2800" smtClean="0"/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GB" sz="2800" smtClean="0"/>
              <a:t>‘Tacit’ knowledge </a:t>
            </a:r>
          </a:p>
          <a:p>
            <a:pPr>
              <a:buFont typeface="Wingdings 3" pitchFamily="18" charset="2"/>
              <a:buNone/>
            </a:pPr>
            <a:endParaRPr lang="en-GB" sz="2800" smtClean="0"/>
          </a:p>
          <a:p>
            <a:r>
              <a:rPr lang="en-GB" sz="2800" smtClean="0">
                <a:solidFill>
                  <a:srgbClr val="0070C0"/>
                </a:solidFill>
              </a:rPr>
              <a:t>Evaluation</a:t>
            </a:r>
            <a:r>
              <a:rPr lang="en-GB" sz="2800" smtClean="0"/>
              <a:t> regarded as valuable tool</a:t>
            </a:r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Working together to reduce alcohol related harm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522787"/>
          </a:xfrm>
        </p:spPr>
        <p:txBody>
          <a:bodyPr>
            <a:normAutofit fontScale="6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200" dirty="0" smtClean="0"/>
              <a:t>Example of an initiative grounded in practitioner knowledge/evidence base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GB" sz="32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200" dirty="0" smtClean="0"/>
              <a:t>Portsmouth Frequent Flyer Pilot project (Jan – April 2010) awarded £15,000 ‘High Impact Change’ grant from South East Alcohol Innovation Programme(SEAIP)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GB" sz="32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200" dirty="0" smtClean="0"/>
              <a:t>Original pilot set out to engage 20 most prolific FFs. Actually engaged 5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GB" sz="32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3200" dirty="0" smtClean="0"/>
              <a:t>Service spec drawn up for next phase (used for Hastings etc) included provision for specialist community nurse to work with 10 most prolific FFs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GB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GB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2600" dirty="0" smtClean="0"/>
              <a:t>* clients with highest level of repeat alcohol related hospital admissions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3200" dirty="0" smtClean="0"/>
              <a:t>Working with ‘Frequent Flyers’*</a:t>
            </a:r>
            <a:br>
              <a:rPr lang="en-GB" sz="3200" dirty="0" smtClean="0"/>
            </a:br>
            <a:endParaRPr lang="en-US" sz="3200" dirty="0">
              <a:solidFill>
                <a:schemeClr val="accent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CHARTSCALE" val="True"/>
  <p:tag name="FIBINCLUDEOTHER" val="True"/>
  <p:tag name="PRRESPONSE3" val="8"/>
  <p:tag name="PRRESPONSE7" val="4"/>
  <p:tag name="SHOWFLASHWARNING" val="True"/>
  <p:tag name="SHOWBARVISIBLE" val="True"/>
  <p:tag name="ANSWERNOWSTYLE" val="-1"/>
  <p:tag name="RESPTABLESTYLE" val="-1"/>
  <p:tag name="BACKUPSESSIONS" val="True"/>
  <p:tag name="AUTOUPDATEALIASES" val="True"/>
  <p:tag name="SKIPREMAININGRACESLIDES" val="True"/>
  <p:tag name="BUBBLESIZEVISIBLE" val="True"/>
  <p:tag name="CUSTOMCELLBACKCOLOR1" val="-657956"/>
  <p:tag name="DISPLAYNAME" val="True"/>
  <p:tag name="AUTOSIZEGRID" val="True"/>
  <p:tag name="CHARTLABELS" val="1"/>
  <p:tag name="ALLOWUSERFEEDBACK" val="True"/>
  <p:tag name="AUTOADJUSTPARTRANGE" val="True"/>
  <p:tag name="FIBDISPLAYKEYWORDS" val="True"/>
  <p:tag name="PRRESPONSE5" val="6"/>
  <p:tag name="PRRESPONSE10" val="1"/>
  <p:tag name="USESECONDARYMONITOR" val="True"/>
  <p:tag name="COUNTDOWNSTYLE" val="-1"/>
  <p:tag name="ALLOWDUPLICATES" val="False"/>
  <p:tag name="STDCHART" val="1"/>
  <p:tag name="MAXRESPONDERS" val="5"/>
  <p:tag name="CUSTOMGRIDBACKCOLOR" val="-2830136"/>
  <p:tag name="DISPLAYDEVICENUMBER" val="True"/>
  <p:tag name="GRIDFONTSIZE" val="12"/>
  <p:tag name="INCLUDEPPT" val="True"/>
  <p:tag name="ADVANCEDSETTINGSVIEW" val="False"/>
  <p:tag name="PRRESPONSE2" val="9"/>
  <p:tag name="PRRESPONSE9" val="2"/>
  <p:tag name="SAVECSVWITHSESSION" val="True"/>
  <p:tag name="COUNTDOWNSECONDS" val="10"/>
  <p:tag name="REVIEWONLY" val="False"/>
  <p:tag name="BUBBLENAMEVISIBLE" val="True"/>
  <p:tag name="CUSTOMCELLBACKCOLOR3" val="-268652"/>
  <p:tag name="GRIDPOSITION" val="1"/>
  <p:tag name="CORRECTPOINTVALUE" val="1"/>
  <p:tag name="FIBNUMRESULTS" val="5"/>
  <p:tag name="PRRESPONSE8" val="3"/>
  <p:tag name="CSVFORMAT" val="0"/>
  <p:tag name="CHARTVALUEFORMAT" val="0%"/>
  <p:tag name="PARTICIPANTSINLEADERBOARD" val="5"/>
  <p:tag name="USESCHEMECOLORS" val="True"/>
  <p:tag name="RESETCHARTS" val="True"/>
  <p:tag name="FIBDISPLAYRESULTS" val="True"/>
  <p:tag name="ALWAYSOPENPOLL" val="False"/>
  <p:tag name="RESPCOUNTERFORMAT" val="0"/>
  <p:tag name="RACEANIMATIONSPEED" val="3"/>
  <p:tag name="GRIDOPACITY" val="90"/>
  <p:tag name="REALTIMEBACKUP" val="False"/>
  <p:tag name="PRRESPONSE6" val="5"/>
  <p:tag name="NUMRESPONSES" val="1"/>
  <p:tag name="DEFAULTNUMTEAMS" val="5"/>
  <p:tag name="INCLUDENONRESPONDERS" val="False"/>
  <p:tag name="TPVERSION" val="2008"/>
  <p:tag name="RACEENDPOINTS" val="100"/>
  <p:tag name="POLLINGCYCLE" val="2"/>
  <p:tag name="POWERPOINTVERSION" val="11.0"/>
  <p:tag name="CUSTOMCELLBACKCOLOR2" val="-13395457"/>
  <p:tag name="PRRESPONSE4" val="7"/>
  <p:tag name="GRIDROTATIONINTERVAL" val="2"/>
  <p:tag name="AUTOADVANCE" val="False"/>
  <p:tag name="ANSWERNOWTEXT" val="Answer Now"/>
  <p:tag name="BUBBLEGROUPING" val="3"/>
  <p:tag name="PRRESPONSE1" val="10"/>
  <p:tag name="ZEROBASED" val="False"/>
  <p:tag name="DELIMITERS" val="3.1"/>
  <p:tag name="TPFULLVERSION" val="4.3.2.12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1993</TotalTime>
  <Words>549</Words>
  <Application>Microsoft Office PowerPoint</Application>
  <PresentationFormat>On-screen Show (4:3)</PresentationFormat>
  <Paragraphs>138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13</vt:i4>
      </vt:variant>
    </vt:vector>
  </HeadingPairs>
  <TitlesOfParts>
    <vt:vector size="28" baseType="lpstr">
      <vt:lpstr>Lucida Sans Unicode</vt:lpstr>
      <vt:lpstr>Arial</vt:lpstr>
      <vt:lpstr>Wingdings 3</vt:lpstr>
      <vt:lpstr>Verdana</vt:lpstr>
      <vt:lpstr>Wingdings 2</vt:lpstr>
      <vt:lpstr>Calibri</vt:lpstr>
      <vt:lpstr>Wingdings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Middlesex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Middlesex University</dc:creator>
  <cp:lastModifiedBy>PSAV</cp:lastModifiedBy>
  <cp:revision>79</cp:revision>
  <dcterms:created xsi:type="dcterms:W3CDTF">2012-10-16T13:07:09Z</dcterms:created>
  <dcterms:modified xsi:type="dcterms:W3CDTF">2012-11-08T12:58:47Z</dcterms:modified>
</cp:coreProperties>
</file>