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57" r:id="rId3"/>
    <p:sldId id="258" r:id="rId4"/>
    <p:sldId id="259" r:id="rId5"/>
    <p:sldId id="273" r:id="rId6"/>
    <p:sldId id="260" r:id="rId7"/>
    <p:sldId id="261" r:id="rId8"/>
    <p:sldId id="262" r:id="rId9"/>
    <p:sldId id="263" r:id="rId10"/>
    <p:sldId id="264" r:id="rId11"/>
    <p:sldId id="265" r:id="rId12"/>
    <p:sldId id="266" r:id="rId13"/>
    <p:sldId id="267" r:id="rId14"/>
    <p:sldId id="268" r:id="rId15"/>
    <p:sldId id="269" r:id="rId16"/>
    <p:sldId id="272" r:id="rId17"/>
    <p:sldId id="270" r:id="rId18"/>
    <p:sldId id="27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2" d="100"/>
          <a:sy n="102" d="100"/>
        </p:scale>
        <p:origin x="-10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2EDEDF-F2EF-9D4B-BD43-CCB40C136DCE}" type="datetimeFigureOut">
              <a:rPr lang="en-US" smtClean="0"/>
              <a:t>11/23/2015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A777FD-3695-3246-AD70-58CE889251BB}" type="slidenum">
              <a:rPr lang="en-US" smtClean="0"/>
              <a:t>‹#›</a:t>
            </a:fld>
            <a:endParaRPr lang="en-US"/>
          </a:p>
        </p:txBody>
      </p:sp>
    </p:spTree>
    <p:extLst>
      <p:ext uri="{BB962C8B-B14F-4D97-AF65-F5344CB8AC3E}">
        <p14:creationId xmlns:p14="http://schemas.microsoft.com/office/powerpoint/2010/main" val="3046040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AF9BFE-CD46-A54C-9B52-EFA8A224A948}" type="datetimeFigureOut">
              <a:rPr lang="en-US" smtClean="0"/>
              <a:t>11/23/2015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3F13CB-2273-8C4B-A45F-D87C6072320E}" type="slidenum">
              <a:rPr lang="en-US" smtClean="0"/>
              <a:t>‹#›</a:t>
            </a:fld>
            <a:endParaRPr lang="en-US"/>
          </a:p>
        </p:txBody>
      </p:sp>
    </p:spTree>
    <p:extLst>
      <p:ext uri="{BB962C8B-B14F-4D97-AF65-F5344CB8AC3E}">
        <p14:creationId xmlns:p14="http://schemas.microsoft.com/office/powerpoint/2010/main" val="36876246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MAFS was developed by Jon Roberts, the founder of </a:t>
            </a:r>
            <a:r>
              <a:rPr lang="en-US" sz="1200" kern="1200" dirty="0" err="1" smtClean="0">
                <a:solidFill>
                  <a:schemeClr val="tx1"/>
                </a:solidFill>
                <a:latin typeface="+mn-lt"/>
                <a:ea typeface="+mn-ea"/>
                <a:cs typeface="+mn-cs"/>
              </a:rPr>
              <a:t>DearAlbert</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3F13CB-2273-8C4B-A45F-D87C6072320E}" type="slidenum">
              <a:rPr lang="en-US" smtClean="0"/>
              <a:t>3</a:t>
            </a:fld>
            <a:endParaRPr lang="en-US"/>
          </a:p>
        </p:txBody>
      </p:sp>
    </p:spTree>
    <p:extLst>
      <p:ext uri="{BB962C8B-B14F-4D97-AF65-F5344CB8AC3E}">
        <p14:creationId xmlns:p14="http://schemas.microsoft.com/office/powerpoint/2010/main" val="652898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Service</a:t>
            </a:r>
            <a:r>
              <a:rPr lang="en-US" baseline="0" dirty="0" smtClean="0"/>
              <a:t> users signed up to this at the beginning and this worked well to get people to try MA through structured support. Indeed, as </a:t>
            </a:r>
            <a:r>
              <a:rPr lang="en-US" baseline="0" smtClean="0"/>
              <a:t>an incentive </a:t>
            </a:r>
          </a:p>
          <a:p>
            <a:endParaRPr lang="en-US" baseline="0" dirty="0" smtClean="0"/>
          </a:p>
          <a:p>
            <a:r>
              <a:rPr lang="en-US" baseline="0" dirty="0" smtClean="0"/>
              <a:t>A key aspect of the </a:t>
            </a:r>
            <a:r>
              <a:rPr lang="en-US" baseline="0" dirty="0" err="1" smtClean="0"/>
              <a:t>programme</a:t>
            </a:r>
            <a:r>
              <a:rPr lang="en-US" baseline="0" dirty="0" smtClean="0"/>
              <a:t> was contingency management, incentive/bribe- hamper making r visible…</a:t>
            </a:r>
            <a:endParaRPr lang="en-US" dirty="0"/>
          </a:p>
        </p:txBody>
      </p:sp>
      <p:sp>
        <p:nvSpPr>
          <p:cNvPr id="4" name="Slide Number Placeholder 3"/>
          <p:cNvSpPr>
            <a:spLocks noGrp="1"/>
          </p:cNvSpPr>
          <p:nvPr>
            <p:ph type="sldNum" sz="quarter" idx="10"/>
          </p:nvPr>
        </p:nvSpPr>
        <p:spPr/>
        <p:txBody>
          <a:bodyPr/>
          <a:lstStyle/>
          <a:p>
            <a:fld id="{7F3F13CB-2273-8C4B-A45F-D87C6072320E}" type="slidenum">
              <a:rPr lang="en-US" smtClean="0"/>
              <a:t>15</a:t>
            </a:fld>
            <a:endParaRPr lang="en-US"/>
          </a:p>
        </p:txBody>
      </p:sp>
    </p:spTree>
    <p:extLst>
      <p:ext uri="{BB962C8B-B14F-4D97-AF65-F5344CB8AC3E}">
        <p14:creationId xmlns:p14="http://schemas.microsoft.com/office/powerpoint/2010/main" val="4069956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 </a:t>
            </a:r>
            <a:r>
              <a:rPr lang="en-US" dirty="0" err="1" smtClean="0"/>
              <a:t>isnt</a:t>
            </a:r>
            <a:r>
              <a:rPr lang="en-US" dirty="0" smtClean="0"/>
              <a:t> here today but part</a:t>
            </a:r>
            <a:r>
              <a:rPr lang="en-US" baseline="0" dirty="0" smtClean="0"/>
              <a:t> of the MAFS </a:t>
            </a:r>
            <a:r>
              <a:rPr lang="en-US" baseline="0" dirty="0" err="1" smtClean="0"/>
              <a:t>programme</a:t>
            </a:r>
            <a:r>
              <a:rPr lang="en-US" baseline="0" dirty="0" smtClean="0"/>
              <a:t> incudes watching this locally produced documentary that captures certain aspect of the recovery process and id like to show you a small clip of this.</a:t>
            </a:r>
            <a:endParaRPr lang="en-US" dirty="0" smtClean="0"/>
          </a:p>
          <a:p>
            <a:endParaRPr lang="en-US" baseline="0" dirty="0" smtClean="0"/>
          </a:p>
          <a:p>
            <a:r>
              <a:rPr lang="en-US" baseline="0" dirty="0" smtClean="0"/>
              <a:t>Film</a:t>
            </a:r>
          </a:p>
          <a:p>
            <a:endParaRPr lang="en-US" baseline="0" dirty="0" smtClean="0"/>
          </a:p>
          <a:p>
            <a:r>
              <a:rPr lang="en-US" dirty="0" smtClean="0"/>
              <a:t>From that clip you heard Jon</a:t>
            </a:r>
            <a:r>
              <a:rPr lang="en-US" baseline="0" dirty="0" smtClean="0"/>
              <a:t> mention</a:t>
            </a:r>
            <a:r>
              <a:rPr lang="en-US" dirty="0" smtClean="0"/>
              <a:t>…team work , effort, people coming together</a:t>
            </a:r>
            <a:r>
              <a:rPr lang="en-US" baseline="0" dirty="0" smtClean="0"/>
              <a:t> and that</a:t>
            </a:r>
            <a:r>
              <a:rPr lang="fr-FR" baseline="0" dirty="0" smtClean="0"/>
              <a:t>’</a:t>
            </a:r>
            <a:r>
              <a:rPr lang="en-US" baseline="0" dirty="0" smtClean="0"/>
              <a:t>s what mutual aid is all about….</a:t>
            </a:r>
            <a:endParaRPr lang="en-US" dirty="0" smtClean="0"/>
          </a:p>
        </p:txBody>
      </p:sp>
      <p:sp>
        <p:nvSpPr>
          <p:cNvPr id="4" name="Slide Number Placeholder 3"/>
          <p:cNvSpPr>
            <a:spLocks noGrp="1"/>
          </p:cNvSpPr>
          <p:nvPr>
            <p:ph type="sldNum" sz="quarter" idx="10"/>
          </p:nvPr>
        </p:nvSpPr>
        <p:spPr/>
        <p:txBody>
          <a:bodyPr/>
          <a:lstStyle/>
          <a:p>
            <a:fld id="{7F3F13CB-2273-8C4B-A45F-D87C6072320E}" type="slidenum">
              <a:rPr lang="en-US" smtClean="0"/>
              <a:t>4</a:t>
            </a:fld>
            <a:endParaRPr lang="en-US"/>
          </a:p>
        </p:txBody>
      </p:sp>
    </p:spTree>
    <p:extLst>
      <p:ext uri="{BB962C8B-B14F-4D97-AF65-F5344CB8AC3E}">
        <p14:creationId xmlns:p14="http://schemas.microsoft.com/office/powerpoint/2010/main" val="100760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Advisory council on misuse of drugs..</a:t>
            </a:r>
            <a:endParaRPr lang="en-US" dirty="0"/>
          </a:p>
        </p:txBody>
      </p:sp>
      <p:sp>
        <p:nvSpPr>
          <p:cNvPr id="4" name="Slide Number Placeholder 3"/>
          <p:cNvSpPr>
            <a:spLocks noGrp="1"/>
          </p:cNvSpPr>
          <p:nvPr>
            <p:ph type="sldNum" sz="quarter" idx="10"/>
          </p:nvPr>
        </p:nvSpPr>
        <p:spPr/>
        <p:txBody>
          <a:bodyPr/>
          <a:lstStyle/>
          <a:p>
            <a:fld id="{7F3F13CB-2273-8C4B-A45F-D87C6072320E}" type="slidenum">
              <a:rPr lang="en-US" smtClean="0"/>
              <a:t>6</a:t>
            </a:fld>
            <a:endParaRPr lang="en-US"/>
          </a:p>
        </p:txBody>
      </p:sp>
    </p:spTree>
    <p:extLst>
      <p:ext uri="{BB962C8B-B14F-4D97-AF65-F5344CB8AC3E}">
        <p14:creationId xmlns:p14="http://schemas.microsoft.com/office/powerpoint/2010/main" val="310528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one pathway</a:t>
            </a:r>
          </a:p>
          <a:p>
            <a:r>
              <a:rPr lang="en-US" dirty="0" smtClean="0"/>
              <a:t>Lead by people in recovery themselves</a:t>
            </a:r>
            <a:endParaRPr lang="en-US" dirty="0"/>
          </a:p>
        </p:txBody>
      </p:sp>
      <p:sp>
        <p:nvSpPr>
          <p:cNvPr id="4" name="Slide Number Placeholder 3"/>
          <p:cNvSpPr>
            <a:spLocks noGrp="1"/>
          </p:cNvSpPr>
          <p:nvPr>
            <p:ph type="sldNum" sz="quarter" idx="10"/>
          </p:nvPr>
        </p:nvSpPr>
        <p:spPr/>
        <p:txBody>
          <a:bodyPr/>
          <a:lstStyle/>
          <a:p>
            <a:fld id="{7F3F13CB-2273-8C4B-A45F-D87C6072320E}" type="slidenum">
              <a:rPr lang="en-US" smtClean="0"/>
              <a:t>8</a:t>
            </a:fld>
            <a:endParaRPr lang="en-US"/>
          </a:p>
        </p:txBody>
      </p:sp>
    </p:spTree>
    <p:extLst>
      <p:ext uri="{BB962C8B-B14F-4D97-AF65-F5344CB8AC3E}">
        <p14:creationId xmlns:p14="http://schemas.microsoft.com/office/powerpoint/2010/main" val="191130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course consists of formal</a:t>
            </a:r>
            <a:r>
              <a:rPr lang="en-US" baseline="0" dirty="0" smtClean="0"/>
              <a:t> group sessions that run for 2.5 hours a week for 6 weeks.</a:t>
            </a:r>
          </a:p>
          <a:p>
            <a:r>
              <a:rPr lang="en-US" baseline="0" dirty="0" smtClean="0"/>
              <a:t>Fundamental topics - </a:t>
            </a:r>
            <a:r>
              <a:rPr lang="en-US" baseline="0" dirty="0" err="1" smtClean="0"/>
              <a:t>hisotry</a:t>
            </a:r>
            <a:r>
              <a:rPr lang="en-US" baseline="0" dirty="0" smtClean="0"/>
              <a:t> of mutual aid, different types- 12 step and SMART, NA, AA, etc.</a:t>
            </a:r>
          </a:p>
          <a:p>
            <a:r>
              <a:rPr lang="en-US" baseline="0" dirty="0" smtClean="0"/>
              <a:t>Group check ins are used where each individual will discuss their week.</a:t>
            </a:r>
          </a:p>
          <a:p>
            <a:r>
              <a:rPr lang="en-US" baseline="0" dirty="0" smtClean="0"/>
              <a:t>In this respect the vibe of each session is similar to that of a 12 step or SMART mutual aid meeting this providing participants with an experiential element of mutual aid.</a:t>
            </a:r>
          </a:p>
          <a:p>
            <a:r>
              <a:rPr lang="en-US" baseline="0" dirty="0" smtClean="0"/>
              <a:t>Participants </a:t>
            </a:r>
            <a:r>
              <a:rPr lang="en-US" b="1" baseline="0" dirty="0" smtClean="0"/>
              <a:t>expected to attend at least one mutual aid group </a:t>
            </a:r>
            <a:r>
              <a:rPr lang="en-US" baseline="0" dirty="0" smtClean="0"/>
              <a:t>outside of the MAFS sessions. For example service users are provided with a list of local groups that run, where and what time and support is offered to attend these; ‘lets all go tonight’, </a:t>
            </a:r>
            <a:r>
              <a:rPr lang="en-US" baseline="0" dirty="0" err="1" smtClean="0"/>
              <a:t>il</a:t>
            </a:r>
            <a:r>
              <a:rPr lang="en-US" baseline="0" dirty="0" smtClean="0"/>
              <a:t> come and pick you up. Lead by the facilitators.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F3F13CB-2273-8C4B-A45F-D87C6072320E}" type="slidenum">
              <a:rPr lang="en-US" smtClean="0"/>
              <a:t>9</a:t>
            </a:fld>
            <a:endParaRPr lang="en-US"/>
          </a:p>
        </p:txBody>
      </p:sp>
    </p:spTree>
    <p:extLst>
      <p:ext uri="{BB962C8B-B14F-4D97-AF65-F5344CB8AC3E}">
        <p14:creationId xmlns:p14="http://schemas.microsoft.com/office/powerpoint/2010/main" val="206450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Core 10</a:t>
            </a:r>
          </a:p>
          <a:p>
            <a:r>
              <a:rPr lang="en-US" dirty="0" smtClean="0"/>
              <a:t>tops</a:t>
            </a:r>
            <a:endParaRPr lang="en-US" dirty="0"/>
          </a:p>
        </p:txBody>
      </p:sp>
      <p:sp>
        <p:nvSpPr>
          <p:cNvPr id="4" name="Slide Number Placeholder 3"/>
          <p:cNvSpPr>
            <a:spLocks noGrp="1"/>
          </p:cNvSpPr>
          <p:nvPr>
            <p:ph type="sldNum" sz="quarter" idx="10"/>
          </p:nvPr>
        </p:nvSpPr>
        <p:spPr/>
        <p:txBody>
          <a:bodyPr/>
          <a:lstStyle/>
          <a:p>
            <a:fld id="{7F3F13CB-2273-8C4B-A45F-D87C6072320E}" type="slidenum">
              <a:rPr lang="en-US" smtClean="0"/>
              <a:t>10</a:t>
            </a:fld>
            <a:endParaRPr lang="en-US"/>
          </a:p>
        </p:txBody>
      </p:sp>
    </p:spTree>
    <p:extLst>
      <p:ext uri="{BB962C8B-B14F-4D97-AF65-F5344CB8AC3E}">
        <p14:creationId xmlns:p14="http://schemas.microsoft.com/office/powerpoint/2010/main" val="7894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8064A2"/>
                </a:solidFill>
              </a:rPr>
              <a:t>Psych. </a:t>
            </a:r>
            <a:r>
              <a:rPr lang="en-US" sz="1200" dirty="0" smtClean="0">
                <a:solidFill>
                  <a:schemeClr val="accent4"/>
                </a:solidFill>
              </a:rPr>
              <a:t>Distress reduced  </a:t>
            </a:r>
            <a:r>
              <a:rPr lang="en-US" sz="1200" dirty="0" smtClean="0"/>
              <a:t>by 32% (statistically sig t=13.4, p=0.000)</a:t>
            </a:r>
          </a:p>
          <a:p>
            <a:r>
              <a:rPr lang="en-US" sz="1200" dirty="0" smtClean="0"/>
              <a:t>By follow up reduced further to 49% (statistically sig t=3.2, p=0.01)</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8064A2"/>
                </a:solidFill>
              </a:rPr>
              <a:t>H&amp;S functioning- of the domains,</a:t>
            </a:r>
            <a:r>
              <a:rPr lang="en-US" sz="1200" baseline="0" dirty="0" smtClean="0">
                <a:solidFill>
                  <a:srgbClr val="8064A2"/>
                </a:solidFill>
              </a:rPr>
              <a:t> (psychological health/physical health/ overall </a:t>
            </a:r>
            <a:r>
              <a:rPr lang="en-US" sz="1200" baseline="0" dirty="0" err="1" smtClean="0">
                <a:solidFill>
                  <a:srgbClr val="8064A2"/>
                </a:solidFill>
              </a:rPr>
              <a:t>qual</a:t>
            </a:r>
            <a:r>
              <a:rPr lang="en-US" sz="1200" baseline="0" dirty="0" smtClean="0">
                <a:solidFill>
                  <a:srgbClr val="8064A2"/>
                </a:solidFill>
              </a:rPr>
              <a:t>), </a:t>
            </a:r>
            <a:r>
              <a:rPr lang="en-US" sz="1200" dirty="0" smtClean="0">
                <a:solidFill>
                  <a:srgbClr val="8064A2"/>
                </a:solidFill>
              </a:rPr>
              <a:t>‘Overall quality of life</a:t>
            </a:r>
            <a:r>
              <a:rPr lang="en-US" sz="1200" dirty="0" smtClean="0"/>
              <a:t>’ showed most consistent and significant improvements</a:t>
            </a:r>
            <a:r>
              <a:rPr lang="en-US" sz="1200" baseline="0" dirty="0" smtClean="0"/>
              <a:t> throughout study.</a:t>
            </a:r>
            <a:endParaRPr lang="en-US" sz="1200" dirty="0" smtClean="0"/>
          </a:p>
          <a:p>
            <a:endParaRPr lang="en-US" sz="1200" dirty="0" smtClean="0"/>
          </a:p>
          <a:p>
            <a:endParaRPr lang="en-US" dirty="0" smtClean="0"/>
          </a:p>
          <a:p>
            <a:r>
              <a:rPr lang="en-US" dirty="0" smtClean="0"/>
              <a:t>MA- 16/19 tried</a:t>
            </a:r>
            <a:r>
              <a:rPr lang="en-US" baseline="0" dirty="0" smtClean="0"/>
              <a:t> a group. Prior to MAFS 10 of these participants had never tried a MA group before.</a:t>
            </a:r>
          </a:p>
          <a:p>
            <a:endParaRPr lang="en-US" baseline="0" dirty="0" smtClean="0"/>
          </a:p>
          <a:p>
            <a:r>
              <a:rPr lang="en-US" baseline="0" dirty="0" smtClean="0"/>
              <a:t>SU- out of the 11 SUs who started MAFS with active addictions, 8 reduced their use. Within these 8, 1 became abstinent and 2 had stopped using their primary substance.</a:t>
            </a:r>
            <a:endParaRPr lang="en-US" dirty="0"/>
          </a:p>
        </p:txBody>
      </p:sp>
      <p:sp>
        <p:nvSpPr>
          <p:cNvPr id="4" name="Slide Number Placeholder 3"/>
          <p:cNvSpPr>
            <a:spLocks noGrp="1"/>
          </p:cNvSpPr>
          <p:nvPr>
            <p:ph type="sldNum" sz="quarter" idx="10"/>
          </p:nvPr>
        </p:nvSpPr>
        <p:spPr/>
        <p:txBody>
          <a:bodyPr/>
          <a:lstStyle/>
          <a:p>
            <a:fld id="{7F3F13CB-2273-8C4B-A45F-D87C6072320E}" type="slidenum">
              <a:rPr lang="en-US" smtClean="0"/>
              <a:t>12</a:t>
            </a:fld>
            <a:endParaRPr lang="en-US"/>
          </a:p>
        </p:txBody>
      </p:sp>
    </p:spTree>
    <p:extLst>
      <p:ext uri="{BB962C8B-B14F-4D97-AF65-F5344CB8AC3E}">
        <p14:creationId xmlns:p14="http://schemas.microsoft.com/office/powerpoint/2010/main" val="411570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said that MAFS provides</a:t>
            </a:r>
            <a:r>
              <a:rPr lang="en-US" baseline="0" dirty="0" smtClean="0"/>
              <a:t> them with a pathway into MA.</a:t>
            </a:r>
          </a:p>
          <a:p>
            <a:r>
              <a:rPr lang="en-US" baseline="0" dirty="0" smtClean="0"/>
              <a:t>The MAFS group itself is a safe and secure place to explore routes to recovery.</a:t>
            </a:r>
          </a:p>
          <a:p>
            <a:r>
              <a:rPr lang="en-US" baseline="0" dirty="0" smtClean="0"/>
              <a:t>Most SUs in the study were able to find some element of MA that helped them and those that weren’t reported benefits from attending the MAFs group regardless.</a:t>
            </a:r>
          </a:p>
          <a:p>
            <a:endParaRPr lang="en-US" baseline="0" dirty="0" smtClean="0"/>
          </a:p>
          <a:p>
            <a:r>
              <a:rPr lang="en-US" baseline="0" dirty="0" smtClean="0"/>
              <a:t>Contagion- facilitators in recovery themselves, appeared to make recovery more attractive and attainable and real…people getting well, someone comes into the room and they are more likely to get well too… power of the group.</a:t>
            </a:r>
            <a:endParaRPr lang="en-US" dirty="0"/>
          </a:p>
        </p:txBody>
      </p:sp>
      <p:sp>
        <p:nvSpPr>
          <p:cNvPr id="4" name="Slide Number Placeholder 3"/>
          <p:cNvSpPr>
            <a:spLocks noGrp="1"/>
          </p:cNvSpPr>
          <p:nvPr>
            <p:ph type="sldNum" sz="quarter" idx="10"/>
          </p:nvPr>
        </p:nvSpPr>
        <p:spPr/>
        <p:txBody>
          <a:bodyPr/>
          <a:lstStyle/>
          <a:p>
            <a:fld id="{7F3F13CB-2273-8C4B-A45F-D87C6072320E}" type="slidenum">
              <a:rPr lang="en-US" smtClean="0"/>
              <a:t>13</a:t>
            </a:fld>
            <a:endParaRPr lang="en-US"/>
          </a:p>
        </p:txBody>
      </p:sp>
    </p:spTree>
    <p:extLst>
      <p:ext uri="{BB962C8B-B14F-4D97-AF65-F5344CB8AC3E}">
        <p14:creationId xmlns:p14="http://schemas.microsoft.com/office/powerpoint/2010/main" val="7844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Social/cultural recovery capital- positive and supportive</a:t>
            </a:r>
            <a:r>
              <a:rPr lang="en-US" baseline="0" dirty="0" smtClean="0"/>
              <a:t> </a:t>
            </a:r>
            <a:r>
              <a:rPr lang="en-US" dirty="0" smtClean="0"/>
              <a:t>social network.</a:t>
            </a:r>
          </a:p>
          <a:p>
            <a:r>
              <a:rPr lang="en-US" dirty="0" smtClean="0"/>
              <a:t>Culture of recovery, of making changes</a:t>
            </a:r>
          </a:p>
          <a:p>
            <a:endParaRPr lang="en-US" dirty="0" smtClean="0"/>
          </a:p>
          <a:p>
            <a:r>
              <a:rPr lang="en-US" dirty="0" smtClean="0"/>
              <a:t>Meaningful engagement</a:t>
            </a:r>
            <a:endParaRPr lang="en-US" dirty="0"/>
          </a:p>
        </p:txBody>
      </p:sp>
      <p:sp>
        <p:nvSpPr>
          <p:cNvPr id="4" name="Slide Number Placeholder 3"/>
          <p:cNvSpPr>
            <a:spLocks noGrp="1"/>
          </p:cNvSpPr>
          <p:nvPr>
            <p:ph type="sldNum" sz="quarter" idx="10"/>
          </p:nvPr>
        </p:nvSpPr>
        <p:spPr/>
        <p:txBody>
          <a:bodyPr/>
          <a:lstStyle/>
          <a:p>
            <a:fld id="{7F3F13CB-2273-8C4B-A45F-D87C6072320E}" type="slidenum">
              <a:rPr lang="en-US" smtClean="0"/>
              <a:t>14</a:t>
            </a:fld>
            <a:endParaRPr lang="en-US"/>
          </a:p>
        </p:txBody>
      </p:sp>
    </p:spTree>
    <p:extLst>
      <p:ext uri="{BB962C8B-B14F-4D97-AF65-F5344CB8AC3E}">
        <p14:creationId xmlns:p14="http://schemas.microsoft.com/office/powerpoint/2010/main" val="319201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C1A3473-755A-E340-9C3F-C8CDBF550318}"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134070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C1A3473-755A-E340-9C3F-C8CDBF550318}"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2923727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C1A3473-755A-E340-9C3F-C8CDBF550318}"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237917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C1A3473-755A-E340-9C3F-C8CDBF550318}"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233915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C1A3473-755A-E340-9C3F-C8CDBF550318}"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3140137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C1A3473-755A-E340-9C3F-C8CDBF550318}"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285642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C1A3473-755A-E340-9C3F-C8CDBF550318}" type="datetimeFigureOut">
              <a:rPr lang="en-US" smtClean="0"/>
              <a:t>11/23/2015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245464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C1A3473-755A-E340-9C3F-C8CDBF550318}" type="datetimeFigureOut">
              <a:rPr lang="en-US" smtClean="0"/>
              <a:t>11/23/2015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2029975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A3473-755A-E340-9C3F-C8CDBF550318}" type="datetimeFigureOut">
              <a:rPr lang="en-US" smtClean="0"/>
              <a:t>11/23/2015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64073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C1A3473-755A-E340-9C3F-C8CDBF550318}"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275428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C1A3473-755A-E340-9C3F-C8CDBF550318}"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C0078-4B6F-C446-8CE8-0374FC68CCCF}" type="slidenum">
              <a:rPr lang="en-US" smtClean="0"/>
              <a:t>‹#›</a:t>
            </a:fld>
            <a:endParaRPr lang="en-US"/>
          </a:p>
        </p:txBody>
      </p:sp>
    </p:spTree>
    <p:extLst>
      <p:ext uri="{BB962C8B-B14F-4D97-AF65-F5344CB8AC3E}">
        <p14:creationId xmlns:p14="http://schemas.microsoft.com/office/powerpoint/2010/main" val="331346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A3473-755A-E340-9C3F-C8CDBF550318}" type="datetimeFigureOut">
              <a:rPr lang="en-US" smtClean="0"/>
              <a:t>11/23/2015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C0078-4B6F-C446-8CE8-0374FC68CCCF}" type="slidenum">
              <a:rPr lang="en-US" smtClean="0"/>
              <a:t>‹#›</a:t>
            </a:fld>
            <a:endParaRPr lang="en-US"/>
          </a:p>
        </p:txBody>
      </p:sp>
    </p:spTree>
    <p:extLst>
      <p:ext uri="{BB962C8B-B14F-4D97-AF65-F5344CB8AC3E}">
        <p14:creationId xmlns:p14="http://schemas.microsoft.com/office/powerpoint/2010/main" val="2638044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jp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www.dearalbert.co.uk/the-film/" TargetMode="External"/><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03" y="-63000"/>
            <a:ext cx="9303694" cy="6984000"/>
          </a:xfrm>
          <a:prstGeom prst="rect">
            <a:avLst/>
          </a:prstGeom>
        </p:spPr>
      </p:pic>
      <p:sp>
        <p:nvSpPr>
          <p:cNvPr id="2" name="Title 1"/>
          <p:cNvSpPr>
            <a:spLocks noGrp="1"/>
          </p:cNvSpPr>
          <p:nvPr>
            <p:ph type="ctrTitle"/>
          </p:nvPr>
        </p:nvSpPr>
        <p:spPr>
          <a:xfrm>
            <a:off x="666560" y="3584169"/>
            <a:ext cx="7772400" cy="1470025"/>
          </a:xfrm>
        </p:spPr>
        <p:txBody>
          <a:bodyPr>
            <a:normAutofit fontScale="90000"/>
          </a:bodyPr>
          <a:lstStyle/>
          <a:p>
            <a:r>
              <a:rPr lang="en-US" b="1" dirty="0" smtClean="0"/>
              <a:t>An evaluation of the mutual aid facilitation sessions pilot</a:t>
            </a:r>
            <a:br>
              <a:rPr lang="en-US" b="1" dirty="0" smtClean="0"/>
            </a:br>
            <a:r>
              <a:rPr lang="en-US" b="1" dirty="0" smtClean="0"/>
              <a:t>‘You do the MAFS’</a:t>
            </a:r>
            <a:endParaRPr lang="en-US" b="1" dirty="0"/>
          </a:p>
        </p:txBody>
      </p:sp>
      <p:sp>
        <p:nvSpPr>
          <p:cNvPr id="3" name="Subtitle 2"/>
          <p:cNvSpPr>
            <a:spLocks noGrp="1"/>
          </p:cNvSpPr>
          <p:nvPr>
            <p:ph type="subTitle" idx="1"/>
          </p:nvPr>
        </p:nvSpPr>
        <p:spPr>
          <a:xfrm>
            <a:off x="185550" y="-175356"/>
            <a:ext cx="6400800" cy="1752600"/>
          </a:xfrm>
        </p:spPr>
        <p:txBody>
          <a:bodyPr>
            <a:normAutofit fontScale="62500" lnSpcReduction="20000"/>
          </a:bodyPr>
          <a:lstStyle/>
          <a:p>
            <a:endParaRPr lang="en-US" dirty="0" smtClean="0"/>
          </a:p>
          <a:p>
            <a:pPr algn="l"/>
            <a:r>
              <a:rPr lang="en-US" b="1" dirty="0" smtClean="0">
                <a:solidFill>
                  <a:schemeClr val="tx1"/>
                </a:solidFill>
              </a:rPr>
              <a:t>Laura Aslan</a:t>
            </a:r>
          </a:p>
          <a:p>
            <a:pPr algn="l"/>
            <a:r>
              <a:rPr lang="en-US" sz="2600" b="1" dirty="0" smtClean="0">
                <a:solidFill>
                  <a:schemeClr val="tx1"/>
                </a:solidFill>
              </a:rPr>
              <a:t>MSc Forensic Psychology</a:t>
            </a:r>
          </a:p>
          <a:p>
            <a:pPr algn="l"/>
            <a:r>
              <a:rPr lang="en-US" sz="2600" b="1" dirty="0" smtClean="0">
                <a:solidFill>
                  <a:schemeClr val="tx1"/>
                </a:solidFill>
              </a:rPr>
              <a:t>Assistant Clinical Psychologist</a:t>
            </a:r>
          </a:p>
          <a:p>
            <a:pPr algn="l"/>
            <a:r>
              <a:rPr lang="en-US" sz="2600" b="1" dirty="0" smtClean="0">
                <a:solidFill>
                  <a:schemeClr val="tx1"/>
                </a:solidFill>
              </a:rPr>
              <a:t>Independent Researcher</a:t>
            </a:r>
          </a:p>
          <a:p>
            <a:pPr algn="l"/>
            <a:r>
              <a:rPr lang="en-US" sz="2600" b="1" dirty="0" smtClean="0">
                <a:solidFill>
                  <a:schemeClr val="tx1"/>
                </a:solidFill>
              </a:rPr>
              <a:t>s8lhw@hotmail.com</a:t>
            </a:r>
          </a:p>
          <a:p>
            <a:pPr algn="l"/>
            <a:endParaRPr lang="en-US" b="1" dirty="0">
              <a:solidFill>
                <a:schemeClr val="tx1"/>
              </a:solidFill>
            </a:endParaRPr>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BEBA8EAE-BF5A-486C-A8C5-ECC9F3942E4B}">
                <a14:imgProps xmlns:a14="http://schemas.microsoft.com/office/drawing/2010/main">
                  <a14:imgLayer r:embed="rId4">
                    <a14:imgEffect>
                      <a14:backgroundRemoval t="10000" b="90000" l="1242" r="98758"/>
                    </a14:imgEffect>
                  </a14:imgLayer>
                </a14:imgProps>
              </a:ext>
              <a:ext uri="{28A0092B-C50C-407E-A947-70E740481C1C}">
                <a14:useLocalDpi xmlns:a14="http://schemas.microsoft.com/office/drawing/2010/main" val="0"/>
              </a:ext>
            </a:extLst>
          </a:blip>
          <a:srcRect/>
          <a:stretch>
            <a:fillRect/>
          </a:stretch>
        </p:blipFill>
        <p:spPr bwMode="auto">
          <a:xfrm>
            <a:off x="6959600" y="6329045"/>
            <a:ext cx="2184400" cy="528955"/>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7452360" y="1889760"/>
            <a:ext cx="1416050" cy="240665"/>
          </a:xfrm>
          <a:prstGeom prst="rect">
            <a:avLst/>
          </a:prstGeom>
          <a:noFill/>
          <a:ln>
            <a:noFill/>
          </a:ln>
        </p:spPr>
      </p:pic>
    </p:spTree>
    <p:extLst>
      <p:ext uri="{BB962C8B-B14F-4D97-AF65-F5344CB8AC3E}">
        <p14:creationId xmlns:p14="http://schemas.microsoft.com/office/powerpoint/2010/main" val="1673490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study</a:t>
            </a:r>
            <a:endParaRPr lang="en-US" dirty="0"/>
          </a:p>
        </p:txBody>
      </p:sp>
      <p:sp>
        <p:nvSpPr>
          <p:cNvPr id="3" name="Content Placeholder 2"/>
          <p:cNvSpPr>
            <a:spLocks noGrp="1"/>
          </p:cNvSpPr>
          <p:nvPr>
            <p:ph idx="1"/>
          </p:nvPr>
        </p:nvSpPr>
        <p:spPr/>
        <p:txBody>
          <a:bodyPr/>
          <a:lstStyle/>
          <a:p>
            <a:r>
              <a:rPr lang="en-US" dirty="0" smtClean="0"/>
              <a:t>Mixed methodology</a:t>
            </a:r>
          </a:p>
          <a:p>
            <a:r>
              <a:rPr lang="en-US" dirty="0" err="1" smtClean="0"/>
              <a:t>Quantitiative</a:t>
            </a:r>
            <a:r>
              <a:rPr lang="en-US" dirty="0" smtClean="0"/>
              <a:t> data- used </a:t>
            </a:r>
            <a:r>
              <a:rPr lang="en-US" dirty="0" err="1" smtClean="0"/>
              <a:t>standardised</a:t>
            </a:r>
            <a:r>
              <a:rPr lang="en-US" dirty="0" smtClean="0"/>
              <a:t> measures to observe changes in physical and mental well being and psychological distress.</a:t>
            </a:r>
          </a:p>
          <a:p>
            <a:r>
              <a:rPr lang="en-US" dirty="0" smtClean="0"/>
              <a:t>Logged levels of substance misuse and mutual aid attendance.</a:t>
            </a:r>
          </a:p>
          <a:p>
            <a:r>
              <a:rPr lang="en-US" dirty="0" smtClean="0"/>
              <a:t>Pre, post and follow up</a:t>
            </a:r>
          </a:p>
          <a:p>
            <a:pPr marL="0" indent="0">
              <a:buNone/>
            </a:pPr>
            <a:endParaRPr lang="en-US" dirty="0"/>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770745" y="6126163"/>
            <a:ext cx="2184400" cy="52895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spTree>
    <p:extLst>
      <p:ext uri="{BB962C8B-B14F-4D97-AF65-F5344CB8AC3E}">
        <p14:creationId xmlns:p14="http://schemas.microsoft.com/office/powerpoint/2010/main" val="4055324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530"/>
            <a:ext cx="8229600" cy="1143000"/>
          </a:xfrm>
        </p:spPr>
        <p:txBody>
          <a:bodyPr/>
          <a:lstStyle/>
          <a:p>
            <a:r>
              <a:rPr lang="en-US" dirty="0" smtClean="0"/>
              <a:t>Pilot study	</a:t>
            </a:r>
            <a:endParaRPr lang="en-US" dirty="0"/>
          </a:p>
        </p:txBody>
      </p:sp>
      <p:sp>
        <p:nvSpPr>
          <p:cNvPr id="3" name="Content Placeholder 2"/>
          <p:cNvSpPr>
            <a:spLocks noGrp="1"/>
          </p:cNvSpPr>
          <p:nvPr>
            <p:ph idx="1"/>
          </p:nvPr>
        </p:nvSpPr>
        <p:spPr>
          <a:xfrm>
            <a:off x="457200" y="1417638"/>
            <a:ext cx="7373643" cy="4525963"/>
          </a:xfrm>
        </p:spPr>
        <p:txBody>
          <a:bodyPr/>
          <a:lstStyle/>
          <a:p>
            <a:r>
              <a:rPr lang="en-US" dirty="0" smtClean="0"/>
              <a:t>Qualitative- end of </a:t>
            </a:r>
            <a:r>
              <a:rPr lang="en-US" dirty="0" err="1" smtClean="0"/>
              <a:t>programme</a:t>
            </a:r>
            <a:r>
              <a:rPr lang="en-US" dirty="0" smtClean="0"/>
              <a:t> focus group, and semi structured interviews</a:t>
            </a:r>
          </a:p>
          <a:p>
            <a:r>
              <a:rPr lang="en-US" dirty="0" err="1" smtClean="0"/>
              <a:t>Analysed</a:t>
            </a:r>
            <a:r>
              <a:rPr lang="en-US" dirty="0" smtClean="0"/>
              <a:t> using applied thematic analysis.</a:t>
            </a:r>
          </a:p>
          <a:p>
            <a:pPr marL="0" indent="0">
              <a:buNone/>
            </a:pPr>
            <a:endParaRPr lang="en-US" dirty="0"/>
          </a:p>
        </p:txBody>
      </p:sp>
      <p:pic>
        <p:nvPicPr>
          <p:cNvPr id="4" name="Picture 3" descr="Macintosh HD:Users:GASIA:Library:Containers:com.apple.mail:Data:Library:Mail Downloads:D45D074D-5FCA-4538-BB9B-7A532D70658A:1happy-elephants-three-grey-ina-row-holding-tails-40985879.jpg"/>
          <p:cNvPicPr/>
          <p:nvPr/>
        </p:nvPicPr>
        <p:blipFill>
          <a:blip r:embed="rId2">
            <a:extLst>
              <a:ext uri="{28A0092B-C50C-407E-A947-70E740481C1C}">
                <a14:useLocalDpi xmlns:a14="http://schemas.microsoft.com/office/drawing/2010/main" val="0"/>
              </a:ext>
            </a:extLst>
          </a:blip>
          <a:srcRect/>
          <a:stretch>
            <a:fillRect/>
          </a:stretch>
        </p:blipFill>
        <p:spPr bwMode="auto">
          <a:xfrm>
            <a:off x="6770745" y="6126163"/>
            <a:ext cx="2184400" cy="528955"/>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306038190"/>
              </p:ext>
            </p:extLst>
          </p:nvPr>
        </p:nvGraphicFramePr>
        <p:xfrm>
          <a:off x="1470343" y="3453182"/>
          <a:ext cx="6096000" cy="2397760"/>
        </p:xfrm>
        <a:graphic>
          <a:graphicData uri="http://schemas.openxmlformats.org/drawingml/2006/table">
            <a:tbl>
              <a:tblPr firstRow="1" bandRow="1">
                <a:tableStyleId>{00A15C55-8517-42AA-B614-E9B94910E393}</a:tableStyleId>
              </a:tblPr>
              <a:tblGrid>
                <a:gridCol w="3048000"/>
                <a:gridCol w="3048000"/>
              </a:tblGrid>
              <a:tr h="370840">
                <a:tc>
                  <a:txBody>
                    <a:bodyPr/>
                    <a:lstStyle/>
                    <a:p>
                      <a:r>
                        <a:rPr lang="en-US" dirty="0" smtClean="0"/>
                        <a:t>Participants</a:t>
                      </a:r>
                      <a:endParaRPr lang="en-US" dirty="0"/>
                    </a:p>
                  </a:txBody>
                  <a:tcPr/>
                </a:tc>
                <a:tc>
                  <a:txBody>
                    <a:bodyPr/>
                    <a:lstStyle/>
                    <a:p>
                      <a:endParaRPr lang="en-US" dirty="0"/>
                    </a:p>
                  </a:txBody>
                  <a:tcPr/>
                </a:tc>
              </a:tr>
              <a:tr h="370840">
                <a:tc>
                  <a:txBody>
                    <a:bodyPr/>
                    <a:lstStyle/>
                    <a:p>
                      <a:r>
                        <a:rPr lang="en-US" dirty="0" smtClean="0"/>
                        <a:t>No. of participants</a:t>
                      </a:r>
                      <a:r>
                        <a:rPr lang="en-US" baseline="0" dirty="0" smtClean="0"/>
                        <a:t> in study</a:t>
                      </a:r>
                      <a:endParaRPr lang="en-US" dirty="0"/>
                    </a:p>
                  </a:txBody>
                  <a:tcPr/>
                </a:tc>
                <a:tc>
                  <a:txBody>
                    <a:bodyPr/>
                    <a:lstStyle/>
                    <a:p>
                      <a:r>
                        <a:rPr lang="en-US" dirty="0" smtClean="0"/>
                        <a:t>n=19</a:t>
                      </a:r>
                      <a:endParaRPr lang="en-US" dirty="0"/>
                    </a:p>
                  </a:txBody>
                  <a:tcPr/>
                </a:tc>
              </a:tr>
              <a:tr h="370840">
                <a:tc>
                  <a:txBody>
                    <a:bodyPr/>
                    <a:lstStyle/>
                    <a:p>
                      <a:r>
                        <a:rPr lang="en-US" dirty="0" smtClean="0"/>
                        <a:t>Male: female</a:t>
                      </a:r>
                      <a:endParaRPr lang="en-US" dirty="0"/>
                    </a:p>
                  </a:txBody>
                  <a:tcPr/>
                </a:tc>
                <a:tc>
                  <a:txBody>
                    <a:bodyPr/>
                    <a:lstStyle/>
                    <a:p>
                      <a:r>
                        <a:rPr lang="en-US" dirty="0" smtClean="0"/>
                        <a:t>13:6</a:t>
                      </a:r>
                      <a:endParaRPr lang="en-US" dirty="0"/>
                    </a:p>
                  </a:txBody>
                  <a:tcPr/>
                </a:tc>
              </a:tr>
              <a:tr h="370840">
                <a:tc>
                  <a:txBody>
                    <a:bodyPr/>
                    <a:lstStyle/>
                    <a:p>
                      <a:r>
                        <a:rPr lang="en-US" dirty="0" smtClean="0"/>
                        <a:t>Age range</a:t>
                      </a:r>
                      <a:endParaRPr lang="en-US" dirty="0"/>
                    </a:p>
                  </a:txBody>
                  <a:tcPr/>
                </a:tc>
                <a:tc>
                  <a:txBody>
                    <a:bodyPr/>
                    <a:lstStyle/>
                    <a:p>
                      <a:r>
                        <a:rPr lang="en-US" dirty="0" smtClean="0"/>
                        <a:t>25-60</a:t>
                      </a:r>
                      <a:endParaRPr lang="en-US" dirty="0"/>
                    </a:p>
                  </a:txBody>
                  <a:tcPr/>
                </a:tc>
              </a:tr>
              <a:tr h="370840">
                <a:tc>
                  <a:txBody>
                    <a:bodyPr/>
                    <a:lstStyle/>
                    <a:p>
                      <a:r>
                        <a:rPr lang="en-US" dirty="0" smtClean="0"/>
                        <a:t>Substance</a:t>
                      </a:r>
                      <a:r>
                        <a:rPr lang="en-US" baseline="0" dirty="0" smtClean="0"/>
                        <a:t> </a:t>
                      </a:r>
                      <a:endParaRPr lang="en-US" dirty="0"/>
                    </a:p>
                  </a:txBody>
                  <a:tcPr/>
                </a:tc>
                <a:tc>
                  <a:txBody>
                    <a:bodyPr/>
                    <a:lstStyle/>
                    <a:p>
                      <a:r>
                        <a:rPr lang="en-US" dirty="0" smtClean="0"/>
                        <a:t>Alcohol</a:t>
                      </a:r>
                      <a:r>
                        <a:rPr lang="en-US" baseline="0" dirty="0" smtClean="0"/>
                        <a:t> primary substance/ then heroin. Many co-morbid substance use</a:t>
                      </a:r>
                      <a:endParaRPr lang="en-US" dirty="0"/>
                    </a:p>
                  </a:txBody>
                  <a:tcPr/>
                </a:tc>
              </a:tr>
            </a:tbl>
          </a:graphicData>
        </a:graphic>
      </p:graphicFrame>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spTree>
    <p:extLst>
      <p:ext uri="{BB962C8B-B14F-4D97-AF65-F5344CB8AC3E}">
        <p14:creationId xmlns:p14="http://schemas.microsoft.com/office/powerpoint/2010/main" val="1913495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138" y="48399"/>
            <a:ext cx="8229600" cy="1143000"/>
          </a:xfrm>
        </p:spPr>
        <p:txBody>
          <a:bodyPr/>
          <a:lstStyle/>
          <a:p>
            <a:r>
              <a:rPr lang="en-US" dirty="0" smtClean="0"/>
              <a:t>Quantitative Findings</a:t>
            </a:r>
            <a:endParaRPr lang="en-US" dirty="0"/>
          </a:p>
        </p:txBody>
      </p:sp>
      <p:sp>
        <p:nvSpPr>
          <p:cNvPr id="3" name="Content Placeholder 2"/>
          <p:cNvSpPr>
            <a:spLocks noGrp="1"/>
          </p:cNvSpPr>
          <p:nvPr>
            <p:ph idx="1"/>
          </p:nvPr>
        </p:nvSpPr>
        <p:spPr>
          <a:xfrm>
            <a:off x="1691640" y="1167199"/>
            <a:ext cx="7452360" cy="4817615"/>
          </a:xfrm>
        </p:spPr>
        <p:txBody>
          <a:bodyPr>
            <a:noAutofit/>
          </a:bodyPr>
          <a:lstStyle/>
          <a:p>
            <a:r>
              <a:rPr lang="en-US" sz="2600" dirty="0" smtClean="0"/>
              <a:t>Participants </a:t>
            </a:r>
            <a:r>
              <a:rPr lang="en-US" sz="2600" b="1" dirty="0" smtClean="0">
                <a:solidFill>
                  <a:srgbClr val="8064A2"/>
                </a:solidFill>
              </a:rPr>
              <a:t>reduced their psychological </a:t>
            </a:r>
            <a:r>
              <a:rPr lang="en-US" sz="2600" b="1" dirty="0" smtClean="0">
                <a:solidFill>
                  <a:schemeClr val="accent4"/>
                </a:solidFill>
              </a:rPr>
              <a:t>distress </a:t>
            </a:r>
            <a:r>
              <a:rPr lang="en-US" sz="2600" dirty="0" smtClean="0"/>
              <a:t>by 32% by the end of the MAFS </a:t>
            </a:r>
            <a:r>
              <a:rPr lang="en-US" sz="2600" dirty="0" err="1" smtClean="0"/>
              <a:t>programme</a:t>
            </a:r>
            <a:r>
              <a:rPr lang="en-US" sz="2600" dirty="0"/>
              <a:t>.</a:t>
            </a:r>
            <a:endParaRPr lang="en-US" sz="2600" dirty="0" smtClean="0"/>
          </a:p>
          <a:p>
            <a:r>
              <a:rPr lang="en-US" sz="2600" dirty="0" smtClean="0"/>
              <a:t>By follow up (1 month post MAFS) this had reduced further to 49%.</a:t>
            </a:r>
          </a:p>
          <a:p>
            <a:r>
              <a:rPr lang="en-US" sz="2600" b="1" dirty="0" smtClean="0">
                <a:solidFill>
                  <a:srgbClr val="8064A2"/>
                </a:solidFill>
              </a:rPr>
              <a:t>Health and social functioning improved </a:t>
            </a:r>
            <a:r>
              <a:rPr lang="en-US" sz="2600" dirty="0" smtClean="0"/>
              <a:t>along with participation on the course and still improving at follow up.</a:t>
            </a:r>
          </a:p>
          <a:p>
            <a:r>
              <a:rPr lang="en-US" sz="2800" b="1" dirty="0" smtClean="0">
                <a:solidFill>
                  <a:srgbClr val="8064A2"/>
                </a:solidFill>
              </a:rPr>
              <a:t>84</a:t>
            </a:r>
            <a:r>
              <a:rPr lang="en-US" sz="2800" b="1" dirty="0">
                <a:solidFill>
                  <a:srgbClr val="8064A2"/>
                </a:solidFill>
              </a:rPr>
              <a:t>% of cohort attending Mutual aid </a:t>
            </a:r>
            <a:r>
              <a:rPr lang="en-US" sz="2800" dirty="0"/>
              <a:t>groups by end of the MAFS course. At follow up, 8/10 were still attending MA.</a:t>
            </a:r>
          </a:p>
          <a:p>
            <a:r>
              <a:rPr lang="en-US" sz="2800" b="1" dirty="0">
                <a:solidFill>
                  <a:srgbClr val="8064A2"/>
                </a:solidFill>
              </a:rPr>
              <a:t>72% reduced their Substance use </a:t>
            </a:r>
            <a:r>
              <a:rPr lang="en-US" sz="2800" dirty="0"/>
              <a:t>by end of MAFS </a:t>
            </a:r>
            <a:r>
              <a:rPr lang="en-US" sz="2800" dirty="0" err="1"/>
              <a:t>programme</a:t>
            </a:r>
            <a:r>
              <a:rPr lang="en-US" sz="2800" dirty="0"/>
              <a:t>.</a:t>
            </a:r>
          </a:p>
          <a:p>
            <a:endParaRPr lang="en-US" sz="2600" dirty="0" smtClean="0"/>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770745" y="6126163"/>
            <a:ext cx="2184400" cy="52895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91640" cy="2207895"/>
          </a:xfrm>
          <a:prstGeom prst="rect">
            <a:avLst/>
          </a:prstGeom>
          <a:noFill/>
          <a:ln>
            <a:noFill/>
          </a:ln>
        </p:spPr>
      </p:pic>
    </p:spTree>
    <p:extLst>
      <p:ext uri="{BB962C8B-B14F-4D97-AF65-F5344CB8AC3E}">
        <p14:creationId xmlns:p14="http://schemas.microsoft.com/office/powerpoint/2010/main" val="2504635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272"/>
            <a:ext cx="8229600" cy="1143000"/>
          </a:xfrm>
        </p:spPr>
        <p:txBody>
          <a:bodyPr/>
          <a:lstStyle/>
          <a:p>
            <a:r>
              <a:rPr lang="en-US" dirty="0" smtClean="0"/>
              <a:t>What the service users said…</a:t>
            </a:r>
            <a:endParaRPr lang="en-US" dirty="0"/>
          </a:p>
        </p:txBody>
      </p:sp>
      <p:sp>
        <p:nvSpPr>
          <p:cNvPr id="3" name="Content Placeholder 2"/>
          <p:cNvSpPr>
            <a:spLocks noGrp="1"/>
          </p:cNvSpPr>
          <p:nvPr>
            <p:ph idx="1"/>
          </p:nvPr>
        </p:nvSpPr>
        <p:spPr>
          <a:xfrm>
            <a:off x="457200" y="1924370"/>
            <a:ext cx="8229600" cy="4336493"/>
          </a:xfrm>
        </p:spPr>
        <p:txBody>
          <a:bodyPr>
            <a:normAutofit fontScale="77500" lnSpcReduction="20000"/>
          </a:bodyPr>
          <a:lstStyle/>
          <a:p>
            <a:r>
              <a:rPr lang="en-US" sz="2300" dirty="0" smtClean="0">
                <a:latin typeface="Bradley Hand Bold"/>
                <a:cs typeface="Bradley Hand Bold"/>
              </a:rPr>
              <a:t>‘I don</a:t>
            </a:r>
            <a:r>
              <a:rPr lang="fr-FR" sz="2300" dirty="0" smtClean="0">
                <a:latin typeface="Bradley Hand Bold"/>
                <a:cs typeface="Bradley Hand Bold"/>
              </a:rPr>
              <a:t>’</a:t>
            </a:r>
            <a:r>
              <a:rPr lang="en-US" sz="2300" dirty="0" smtClean="0">
                <a:latin typeface="Bradley Hand Bold"/>
                <a:cs typeface="Bradley Hand Bold"/>
              </a:rPr>
              <a:t>t know if id have gone back to AA again if it </a:t>
            </a:r>
            <a:r>
              <a:rPr lang="en-US" sz="2300" dirty="0" err="1" smtClean="0">
                <a:latin typeface="Bradley Hand Bold"/>
                <a:cs typeface="Bradley Hand Bold"/>
              </a:rPr>
              <a:t>hadnt</a:t>
            </a:r>
            <a:r>
              <a:rPr lang="en-US" sz="2300" dirty="0" smtClean="0">
                <a:latin typeface="Bradley Hand Bold"/>
                <a:cs typeface="Bradley Hand Bold"/>
              </a:rPr>
              <a:t> have been for someone saying come on, </a:t>
            </a:r>
            <a:r>
              <a:rPr lang="en-US" sz="2300" dirty="0" err="1" smtClean="0">
                <a:latin typeface="Bradley Hand Bold"/>
                <a:cs typeface="Bradley Hand Bold"/>
              </a:rPr>
              <a:t>im</a:t>
            </a:r>
            <a:r>
              <a:rPr lang="en-US" sz="2300" dirty="0" smtClean="0">
                <a:latin typeface="Bradley Hand Bold"/>
                <a:cs typeface="Bradley Hand Bold"/>
              </a:rPr>
              <a:t> going to this meeting, meet me here at this time and we can go together… and that was it…because other people committed, I committed. It</a:t>
            </a:r>
            <a:r>
              <a:rPr lang="fr-FR" sz="2300" dirty="0" smtClean="0">
                <a:latin typeface="Bradley Hand Bold"/>
                <a:cs typeface="Bradley Hand Bold"/>
              </a:rPr>
              <a:t>’</a:t>
            </a:r>
            <a:r>
              <a:rPr lang="en-US" sz="2300" dirty="0" smtClean="0">
                <a:latin typeface="Bradley Hand Bold"/>
                <a:cs typeface="Bradley Hand Bold"/>
              </a:rPr>
              <a:t>s the best thing </a:t>
            </a:r>
            <a:r>
              <a:rPr lang="en-US" sz="2300" dirty="0" err="1" smtClean="0">
                <a:latin typeface="Bradley Hand Bold"/>
                <a:cs typeface="Bradley Hand Bold"/>
              </a:rPr>
              <a:t>ive</a:t>
            </a:r>
            <a:r>
              <a:rPr lang="en-US" sz="2300" dirty="0" smtClean="0">
                <a:latin typeface="Bradley Hand Bold"/>
                <a:cs typeface="Bradley Hand Bold"/>
              </a:rPr>
              <a:t> ever done’</a:t>
            </a:r>
          </a:p>
          <a:p>
            <a:endParaRPr lang="en-US" sz="2300" dirty="0" smtClean="0">
              <a:latin typeface="Bradley Hand Bold"/>
              <a:cs typeface="Bradley Hand Bold"/>
            </a:endParaRPr>
          </a:p>
          <a:p>
            <a:r>
              <a:rPr lang="en-US" sz="2300" dirty="0" smtClean="0">
                <a:latin typeface="Bradley Hand Bold"/>
                <a:cs typeface="Bradley Hand Bold"/>
              </a:rPr>
              <a:t>‘This was the first group, first time I had asked for help..</a:t>
            </a:r>
            <a:r>
              <a:rPr lang="en-US" sz="2300" dirty="0" err="1" smtClean="0">
                <a:latin typeface="Bradley Hand Bold"/>
                <a:cs typeface="Bradley Hand Bold"/>
              </a:rPr>
              <a:t>i</a:t>
            </a:r>
            <a:r>
              <a:rPr lang="en-US" sz="2300" dirty="0" smtClean="0">
                <a:latin typeface="Bradley Hand Bold"/>
                <a:cs typeface="Bradley Hand Bold"/>
              </a:rPr>
              <a:t> </a:t>
            </a:r>
            <a:r>
              <a:rPr lang="en-US" sz="2300" dirty="0" err="1" smtClean="0">
                <a:latin typeface="Bradley Hand Bold"/>
                <a:cs typeface="Bradley Hand Bold"/>
              </a:rPr>
              <a:t>wouldn</a:t>
            </a:r>
            <a:r>
              <a:rPr lang="fr-FR" sz="2300" dirty="0" smtClean="0">
                <a:latin typeface="Bradley Hand Bold"/>
                <a:cs typeface="Bradley Hand Bold"/>
              </a:rPr>
              <a:t>’</a:t>
            </a:r>
            <a:r>
              <a:rPr lang="en-US" sz="2300" dirty="0" smtClean="0">
                <a:latin typeface="Bradley Hand Bold"/>
                <a:cs typeface="Bradley Hand Bold"/>
              </a:rPr>
              <a:t>t have gone to mutual aid due to my anxieties, it helped a lot. I was anti before, I </a:t>
            </a:r>
            <a:r>
              <a:rPr lang="en-US" sz="2300" dirty="0" err="1" smtClean="0">
                <a:latin typeface="Bradley Hand Bold"/>
                <a:cs typeface="Bradley Hand Bold"/>
              </a:rPr>
              <a:t>didn</a:t>
            </a:r>
            <a:r>
              <a:rPr lang="fr-FR" sz="2300" dirty="0" smtClean="0">
                <a:latin typeface="Bradley Hand Bold"/>
                <a:cs typeface="Bradley Hand Bold"/>
              </a:rPr>
              <a:t>’</a:t>
            </a:r>
            <a:r>
              <a:rPr lang="en-US" sz="2300" dirty="0" smtClean="0">
                <a:latin typeface="Bradley Hand Bold"/>
                <a:cs typeface="Bradley Hand Bold"/>
              </a:rPr>
              <a:t>t believe in mutual aid, I </a:t>
            </a:r>
            <a:r>
              <a:rPr lang="en-US" sz="2300" dirty="0" err="1" smtClean="0">
                <a:latin typeface="Bradley Hand Bold"/>
                <a:cs typeface="Bradley Hand Bold"/>
              </a:rPr>
              <a:t>didn</a:t>
            </a:r>
            <a:r>
              <a:rPr lang="fr-FR" sz="2300" dirty="0" smtClean="0">
                <a:latin typeface="Bradley Hand Bold"/>
                <a:cs typeface="Bradley Hand Bold"/>
              </a:rPr>
              <a:t>’</a:t>
            </a:r>
            <a:r>
              <a:rPr lang="en-US" sz="2300" dirty="0" smtClean="0">
                <a:latin typeface="Bradley Hand Bold"/>
                <a:cs typeface="Bradley Hand Bold"/>
              </a:rPr>
              <a:t>t think about it, </a:t>
            </a:r>
            <a:r>
              <a:rPr lang="en-US" sz="2300" dirty="0" err="1" smtClean="0">
                <a:latin typeface="Bradley Hand Bold"/>
                <a:cs typeface="Bradley Hand Bold"/>
              </a:rPr>
              <a:t>didn</a:t>
            </a:r>
            <a:r>
              <a:rPr lang="fr-FR" sz="2300" dirty="0" smtClean="0">
                <a:latin typeface="Bradley Hand Bold"/>
                <a:cs typeface="Bradley Hand Bold"/>
              </a:rPr>
              <a:t>’</a:t>
            </a:r>
            <a:r>
              <a:rPr lang="en-US" sz="2300" dirty="0" smtClean="0">
                <a:latin typeface="Bradley Hand Bold"/>
                <a:cs typeface="Bradley Hand Bold"/>
              </a:rPr>
              <a:t>t know it was available’</a:t>
            </a:r>
          </a:p>
          <a:p>
            <a:endParaRPr lang="en-US" sz="2300" dirty="0" smtClean="0">
              <a:latin typeface="Bradley Hand Bold"/>
              <a:cs typeface="Bradley Hand Bold"/>
            </a:endParaRPr>
          </a:p>
          <a:p>
            <a:r>
              <a:rPr lang="en-US" sz="2300" dirty="0" smtClean="0">
                <a:latin typeface="Bradley Hand Bold"/>
                <a:cs typeface="Bradley Hand Bold"/>
              </a:rPr>
              <a:t>‘I attend SMART twice a week. It </a:t>
            </a:r>
            <a:r>
              <a:rPr lang="en-US" sz="2300" dirty="0" err="1" smtClean="0">
                <a:latin typeface="Bradley Hand Bold"/>
                <a:cs typeface="Bradley Hand Bold"/>
              </a:rPr>
              <a:t>doesn</a:t>
            </a:r>
            <a:r>
              <a:rPr lang="fr-FR" sz="2300" dirty="0" smtClean="0">
                <a:latin typeface="Bradley Hand Bold"/>
                <a:cs typeface="Bradley Hand Bold"/>
              </a:rPr>
              <a:t>’</a:t>
            </a:r>
            <a:r>
              <a:rPr lang="en-US" sz="2300" dirty="0" smtClean="0">
                <a:latin typeface="Bradley Hand Bold"/>
                <a:cs typeface="Bradley Hand Bold"/>
              </a:rPr>
              <a:t>t tell me anything new but it gives me a reason to stop. I </a:t>
            </a:r>
            <a:r>
              <a:rPr lang="en-US" sz="2300" dirty="0" err="1" smtClean="0">
                <a:latin typeface="Bradley Hand Bold"/>
                <a:cs typeface="Bradley Hand Bold"/>
              </a:rPr>
              <a:t>wouldn</a:t>
            </a:r>
            <a:r>
              <a:rPr lang="fr-FR" sz="2300" dirty="0" smtClean="0">
                <a:latin typeface="Bradley Hand Bold"/>
                <a:cs typeface="Bradley Hand Bold"/>
              </a:rPr>
              <a:t>’</a:t>
            </a:r>
            <a:r>
              <a:rPr lang="en-US" sz="2300" dirty="0" smtClean="0">
                <a:latin typeface="Bradley Hand Bold"/>
                <a:cs typeface="Bradley Hand Bold"/>
              </a:rPr>
              <a:t>t like to go and say </a:t>
            </a:r>
            <a:r>
              <a:rPr lang="en-US" sz="2300" dirty="0" err="1" smtClean="0">
                <a:latin typeface="Bradley Hand Bold"/>
                <a:cs typeface="Bradley Hand Bold"/>
              </a:rPr>
              <a:t>ive</a:t>
            </a:r>
            <a:r>
              <a:rPr lang="en-US" sz="2300" dirty="0" smtClean="0">
                <a:latin typeface="Bradley Hand Bold"/>
                <a:cs typeface="Bradley Hand Bold"/>
              </a:rPr>
              <a:t> relapsed…I would feel like </a:t>
            </a:r>
            <a:r>
              <a:rPr lang="en-US" sz="2300" dirty="0" err="1" smtClean="0">
                <a:latin typeface="Bradley Hand Bold"/>
                <a:cs typeface="Bradley Hand Bold"/>
              </a:rPr>
              <a:t>im</a:t>
            </a:r>
            <a:r>
              <a:rPr lang="en-US" sz="2300" dirty="0" smtClean="0">
                <a:latin typeface="Bradley Hand Bold"/>
                <a:cs typeface="Bradley Hand Bold"/>
              </a:rPr>
              <a:t> letting them down, its helps me stay sober’</a:t>
            </a:r>
          </a:p>
          <a:p>
            <a:endParaRPr lang="en-US" sz="2300" dirty="0">
              <a:latin typeface="Bradley Hand Bold"/>
              <a:cs typeface="Bradley Hand Bold"/>
            </a:endParaRPr>
          </a:p>
          <a:p>
            <a:r>
              <a:rPr lang="en-US" sz="2300" dirty="0" smtClean="0">
                <a:latin typeface="Bradley Hand Bold"/>
                <a:cs typeface="Bradley Hand Bold"/>
              </a:rPr>
              <a:t>‘I’ve made friends from MAFS and some of them go to the same SMART group on Saturday so its all good. Its nice to meet new people and share things’</a:t>
            </a:r>
          </a:p>
          <a:p>
            <a:endParaRPr lang="en-US" sz="2000" dirty="0" smtClean="0"/>
          </a:p>
          <a:p>
            <a:endParaRPr lang="en-US" sz="2000" dirty="0"/>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770745" y="6126163"/>
            <a:ext cx="2184400" cy="52895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spTree>
    <p:extLst>
      <p:ext uri="{BB962C8B-B14F-4D97-AF65-F5344CB8AC3E}">
        <p14:creationId xmlns:p14="http://schemas.microsoft.com/office/powerpoint/2010/main" val="221252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smtClean="0"/>
              <a:t>Discussion</a:t>
            </a:r>
            <a:endParaRPr lang="en-US" dirty="0"/>
          </a:p>
        </p:txBody>
      </p:sp>
      <p:sp>
        <p:nvSpPr>
          <p:cNvPr id="3" name="Content Placeholder 2"/>
          <p:cNvSpPr>
            <a:spLocks noGrp="1"/>
          </p:cNvSpPr>
          <p:nvPr>
            <p:ph idx="1"/>
          </p:nvPr>
        </p:nvSpPr>
        <p:spPr>
          <a:xfrm>
            <a:off x="457200" y="1417638"/>
            <a:ext cx="6995160" cy="5237480"/>
          </a:xfrm>
        </p:spPr>
        <p:txBody>
          <a:bodyPr>
            <a:normAutofit fontScale="77500" lnSpcReduction="20000"/>
          </a:bodyPr>
          <a:lstStyle/>
          <a:p>
            <a:r>
              <a:rPr lang="en-US" b="1" dirty="0" smtClean="0">
                <a:solidFill>
                  <a:srgbClr val="8064A2"/>
                </a:solidFill>
              </a:rPr>
              <a:t>Mutual aid membership can increase social and cultural recovery capital </a:t>
            </a:r>
            <a:r>
              <a:rPr lang="en-US" dirty="0" smtClean="0"/>
              <a:t>yet awareness of this blurred.</a:t>
            </a:r>
          </a:p>
          <a:p>
            <a:endParaRPr lang="en-US" dirty="0" smtClean="0"/>
          </a:p>
          <a:p>
            <a:r>
              <a:rPr lang="en-US" dirty="0" smtClean="0"/>
              <a:t>You do the MAFS was set up to provide a </a:t>
            </a:r>
            <a:r>
              <a:rPr lang="en-US" b="1" dirty="0" smtClean="0">
                <a:solidFill>
                  <a:schemeClr val="accent4"/>
                </a:solidFill>
              </a:rPr>
              <a:t>pathway</a:t>
            </a:r>
            <a:r>
              <a:rPr lang="en-US" dirty="0" smtClean="0"/>
              <a:t> into mutual aid.</a:t>
            </a:r>
          </a:p>
          <a:p>
            <a:endParaRPr lang="en-US" dirty="0" smtClean="0"/>
          </a:p>
          <a:p>
            <a:r>
              <a:rPr lang="en-US" dirty="0" smtClean="0"/>
              <a:t>Pilot study showed that attending MAFS and attending MA went some way to increase overall wellbeing and reduce life distress.</a:t>
            </a:r>
          </a:p>
          <a:p>
            <a:endParaRPr lang="en-US" dirty="0" smtClean="0"/>
          </a:p>
          <a:p>
            <a:r>
              <a:rPr lang="en-US" dirty="0" smtClean="0"/>
              <a:t>Key points are that </a:t>
            </a:r>
            <a:r>
              <a:rPr lang="en-US" b="1" dirty="0" smtClean="0">
                <a:solidFill>
                  <a:srgbClr val="8064A2"/>
                </a:solidFill>
              </a:rPr>
              <a:t>substance use reduced </a:t>
            </a:r>
            <a:r>
              <a:rPr lang="en-US" dirty="0" smtClean="0"/>
              <a:t>across the cohort and </a:t>
            </a:r>
            <a:r>
              <a:rPr lang="en-US" b="1" dirty="0" smtClean="0">
                <a:solidFill>
                  <a:srgbClr val="8064A2"/>
                </a:solidFill>
              </a:rPr>
              <a:t>service users were still attending mutual aid groups a month after </a:t>
            </a:r>
            <a:r>
              <a:rPr lang="en-US" dirty="0" smtClean="0"/>
              <a:t>the MAFS course had finished.</a:t>
            </a:r>
            <a:endParaRPr lang="en-US" dirty="0"/>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770745" y="6126163"/>
            <a:ext cx="2184400" cy="52895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spTree>
    <p:extLst>
      <p:ext uri="{BB962C8B-B14F-4D97-AF65-F5344CB8AC3E}">
        <p14:creationId xmlns:p14="http://schemas.microsoft.com/office/powerpoint/2010/main" val="4155299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94" y="318351"/>
            <a:ext cx="8229600" cy="1143000"/>
          </a:xfrm>
        </p:spPr>
        <p:txBody>
          <a:bodyPr>
            <a:normAutofit fontScale="90000"/>
          </a:bodyPr>
          <a:lstStyle/>
          <a:p>
            <a:r>
              <a:rPr lang="en-US" dirty="0" smtClean="0"/>
              <a:t>What worked well</a:t>
            </a:r>
            <a:br>
              <a:rPr lang="en-US" dirty="0" smtClean="0"/>
            </a:br>
            <a:endParaRPr lang="en-US" dirty="0"/>
          </a:p>
        </p:txBody>
      </p:sp>
      <p:sp>
        <p:nvSpPr>
          <p:cNvPr id="3" name="Content Placeholder 2"/>
          <p:cNvSpPr>
            <a:spLocks noGrp="1"/>
          </p:cNvSpPr>
          <p:nvPr>
            <p:ph idx="1"/>
          </p:nvPr>
        </p:nvSpPr>
        <p:spPr>
          <a:xfrm>
            <a:off x="457199" y="1442107"/>
            <a:ext cx="7373643" cy="5144731"/>
          </a:xfrm>
        </p:spPr>
        <p:txBody>
          <a:bodyPr>
            <a:normAutofit/>
          </a:bodyPr>
          <a:lstStyle/>
          <a:p>
            <a:r>
              <a:rPr lang="en-US" dirty="0" smtClean="0"/>
              <a:t>Service users liked the autonomy of being given information on all types of MA and being able to chose what worked best for them.</a:t>
            </a:r>
          </a:p>
          <a:p>
            <a:r>
              <a:rPr lang="en-US" dirty="0" smtClean="0"/>
              <a:t>Pre-requisite of completion was to try at least one mutual aid group.</a:t>
            </a:r>
          </a:p>
          <a:p>
            <a:r>
              <a:rPr lang="en-US" dirty="0" smtClean="0"/>
              <a:t>The holistic support offered through peer facilitators.</a:t>
            </a:r>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770745" y="6126163"/>
            <a:ext cx="2184400" cy="52895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spTree>
    <p:extLst>
      <p:ext uri="{BB962C8B-B14F-4D97-AF65-F5344CB8AC3E}">
        <p14:creationId xmlns:p14="http://schemas.microsoft.com/office/powerpoint/2010/main" val="823139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753" b="8753"/>
          <a:stretch>
            <a:fillRect/>
          </a:stretch>
        </p:blipFill>
        <p:spPr>
          <a:xfrm>
            <a:off x="0" y="0"/>
            <a:ext cx="9287044" cy="6858000"/>
          </a:xfrm>
          <a:prstGeom prst="rect">
            <a:avLst/>
          </a:prstGeom>
        </p:spPr>
      </p:pic>
    </p:spTree>
    <p:extLst>
      <p:ext uri="{BB962C8B-B14F-4D97-AF65-F5344CB8AC3E}">
        <p14:creationId xmlns:p14="http://schemas.microsoft.com/office/powerpoint/2010/main" val="3279276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982" y="467076"/>
            <a:ext cx="8229600" cy="1143000"/>
          </a:xfrm>
        </p:spPr>
        <p:txBody>
          <a:bodyPr/>
          <a:lstStyle/>
          <a:p>
            <a:r>
              <a:rPr lang="en-US" dirty="0" smtClean="0"/>
              <a:t>Limitations &amp; the future</a:t>
            </a:r>
            <a:endParaRPr lang="en-US" dirty="0"/>
          </a:p>
        </p:txBody>
      </p:sp>
      <p:sp>
        <p:nvSpPr>
          <p:cNvPr id="3" name="Content Placeholder 2"/>
          <p:cNvSpPr>
            <a:spLocks noGrp="1"/>
          </p:cNvSpPr>
          <p:nvPr>
            <p:ph idx="1"/>
          </p:nvPr>
        </p:nvSpPr>
        <p:spPr>
          <a:xfrm>
            <a:off x="457199" y="2207895"/>
            <a:ext cx="4487583" cy="4525963"/>
          </a:xfrm>
        </p:spPr>
        <p:txBody>
          <a:bodyPr>
            <a:normAutofit fontScale="85000" lnSpcReduction="10000"/>
          </a:bodyPr>
          <a:lstStyle/>
          <a:p>
            <a:r>
              <a:rPr lang="en-US" sz="3100" dirty="0"/>
              <a:t>T</a:t>
            </a:r>
            <a:r>
              <a:rPr lang="en-US" sz="3100" dirty="0" smtClean="0"/>
              <a:t>his </a:t>
            </a:r>
            <a:r>
              <a:rPr lang="en-US" sz="3100" dirty="0"/>
              <a:t>study did not include RCT (</a:t>
            </a:r>
            <a:r>
              <a:rPr lang="en-US" sz="3100" dirty="0" err="1"/>
              <a:t>randomised</a:t>
            </a:r>
            <a:r>
              <a:rPr lang="en-US" sz="3100" dirty="0"/>
              <a:t> controlled trial) and was of modest sample size, therefore the positive outcomes may not be attributable to ‘You do the MAFS’ </a:t>
            </a:r>
            <a:r>
              <a:rPr lang="en-US" sz="3100" dirty="0" smtClean="0"/>
              <a:t>alone.</a:t>
            </a:r>
          </a:p>
          <a:p>
            <a:r>
              <a:rPr lang="en-US" sz="3100" dirty="0" smtClean="0"/>
              <a:t>Researcher would have benefitted from speaking to the service users who dropped out of MAFS early on.</a:t>
            </a:r>
          </a:p>
          <a:p>
            <a:endParaRPr lang="en-US" dirty="0"/>
          </a:p>
        </p:txBody>
      </p:sp>
      <p:pic>
        <p:nvPicPr>
          <p:cNvPr id="4" name="Picture 3" descr="Macintosh HD:Users:GASIA:Library:Containers:com.apple.mail:Data:Library:Mail Downloads:D45D074D-5FCA-4538-BB9B-7A532D70658A:1happy-elephants-three-grey-ina-row-holding-tails-40985879.jpg"/>
          <p:cNvPicPr/>
          <p:nvPr/>
        </p:nvPicPr>
        <p:blipFill>
          <a:blip r:embed="rId2">
            <a:extLst>
              <a:ext uri="{28A0092B-C50C-407E-A947-70E740481C1C}">
                <a14:useLocalDpi xmlns:a14="http://schemas.microsoft.com/office/drawing/2010/main" val="0"/>
              </a:ext>
            </a:extLst>
          </a:blip>
          <a:srcRect/>
          <a:stretch>
            <a:fillRect/>
          </a:stretch>
        </p:blipFill>
        <p:spPr bwMode="auto">
          <a:xfrm>
            <a:off x="6770745" y="6126163"/>
            <a:ext cx="2184400" cy="528955"/>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91640" cy="2207895"/>
          </a:xfrm>
          <a:prstGeom prst="rect">
            <a:avLst/>
          </a:prstGeom>
          <a:noFill/>
          <a:ln>
            <a:noFill/>
          </a:ln>
        </p:spPr>
      </p:pic>
      <p:sp>
        <p:nvSpPr>
          <p:cNvPr id="6" name="TextBox 5"/>
          <p:cNvSpPr txBox="1"/>
          <p:nvPr/>
        </p:nvSpPr>
        <p:spPr>
          <a:xfrm>
            <a:off x="4944783" y="2032735"/>
            <a:ext cx="4010362" cy="4093428"/>
          </a:xfrm>
          <a:prstGeom prst="rect">
            <a:avLst/>
          </a:prstGeom>
          <a:noFill/>
        </p:spPr>
        <p:txBody>
          <a:bodyPr wrap="square" rtlCol="0">
            <a:spAutoFit/>
          </a:bodyPr>
          <a:lstStyle/>
          <a:p>
            <a:pPr marL="457200" indent="-457200">
              <a:buFont typeface="Arial"/>
              <a:buChar char="•"/>
            </a:pPr>
            <a:r>
              <a:rPr lang="en-US" sz="2600" dirty="0"/>
              <a:t>Study provides some evidence towards the effectiveness of mutual </a:t>
            </a:r>
            <a:r>
              <a:rPr lang="en-US" sz="2600" dirty="0" smtClean="0"/>
              <a:t>aid. </a:t>
            </a:r>
          </a:p>
          <a:p>
            <a:endParaRPr lang="en-US" sz="2600" dirty="0"/>
          </a:p>
          <a:p>
            <a:pPr marL="457200" indent="-457200">
              <a:buFont typeface="Arial"/>
              <a:buChar char="•"/>
            </a:pPr>
            <a:r>
              <a:rPr lang="en-US" sz="2600" dirty="0"/>
              <a:t>Highlights the benefits of developing more structured and intensive pathways into mutual aid.</a:t>
            </a:r>
          </a:p>
        </p:txBody>
      </p:sp>
    </p:spTree>
    <p:extLst>
      <p:ext uri="{BB962C8B-B14F-4D97-AF65-F5344CB8AC3E}">
        <p14:creationId xmlns:p14="http://schemas.microsoft.com/office/powerpoint/2010/main" val="984710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40" y="3501190"/>
            <a:ext cx="4333660" cy="1143000"/>
          </a:xfrm>
        </p:spPr>
        <p:txBody>
          <a:bodyPr>
            <a:noAutofit/>
          </a:bodyPr>
          <a:lstStyle/>
          <a:p>
            <a:r>
              <a:rPr lang="en-US" b="1" dirty="0" smtClean="0"/>
              <a:t>Any Questions</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2400" dirty="0" err="1" smtClean="0"/>
              <a:t>www.dearalbert.co.uk</a:t>
            </a:r>
            <a:r>
              <a:rPr lang="en-US" sz="2400" dirty="0" smtClean="0"/>
              <a:t> </a:t>
            </a:r>
            <a:endParaRPr lang="en-US" sz="2400" b="1"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91640" cy="2207895"/>
          </a:xfrm>
          <a:prstGeom prst="rect">
            <a:avLst/>
          </a:prstGeom>
          <a:noFill/>
          <a:ln>
            <a:noFill/>
          </a:ln>
        </p:spPr>
      </p:pic>
      <p:pic>
        <p:nvPicPr>
          <p:cNvPr id="9" name="Picture 8" descr="Macintosh HD:Users:GASIA:Library:Containers:com.apple.mail:Data:Library:Mail Downloads:D45D074D-5FCA-4538-BB9B-7A532D70658A:1happy-elephants-three-grey-ina-row-holding-tails-40985879.jpg"/>
          <p:cNvPicPr/>
          <p:nvPr/>
        </p:nvPicPr>
        <p:blipFill>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17570" y="6329045"/>
            <a:ext cx="2184400" cy="528955"/>
          </a:xfrm>
          <a:prstGeom prst="rect">
            <a:avLst/>
          </a:prstGeom>
          <a:noFill/>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680" y="0"/>
            <a:ext cx="4846320" cy="6858000"/>
          </a:xfrm>
          <a:prstGeom prst="rect">
            <a:avLst/>
          </a:prstGeom>
        </p:spPr>
      </p:pic>
    </p:spTree>
    <p:extLst>
      <p:ext uri="{BB962C8B-B14F-4D97-AF65-F5344CB8AC3E}">
        <p14:creationId xmlns:p14="http://schemas.microsoft.com/office/powerpoint/2010/main" val="1914344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058" y="-63000"/>
            <a:ext cx="13174117" cy="6984000"/>
          </a:xfrm>
          <a:prstGeom prst="rect">
            <a:avLst/>
          </a:prstGeom>
        </p:spPr>
      </p:pic>
      <p:sp>
        <p:nvSpPr>
          <p:cNvPr id="2" name="Title 1"/>
          <p:cNvSpPr>
            <a:spLocks noGrp="1"/>
          </p:cNvSpPr>
          <p:nvPr>
            <p:ph type="title"/>
          </p:nvPr>
        </p:nvSpPr>
        <p:spPr>
          <a:xfrm>
            <a:off x="457200" y="149419"/>
            <a:ext cx="8229600" cy="1143000"/>
          </a:xfrm>
        </p:spPr>
        <p:txBody>
          <a:bodyPr/>
          <a:lstStyle/>
          <a:p>
            <a:r>
              <a:rPr lang="en-US" dirty="0" smtClean="0"/>
              <a:t>You do the MAFS</a:t>
            </a:r>
            <a:endParaRPr lang="en-US" dirty="0"/>
          </a:p>
        </p:txBody>
      </p:sp>
      <p:sp>
        <p:nvSpPr>
          <p:cNvPr id="3" name="Content Placeholder 2"/>
          <p:cNvSpPr>
            <a:spLocks noGrp="1"/>
          </p:cNvSpPr>
          <p:nvPr>
            <p:ph idx="1"/>
          </p:nvPr>
        </p:nvSpPr>
        <p:spPr>
          <a:xfrm>
            <a:off x="726565" y="3338042"/>
            <a:ext cx="8229600" cy="4525963"/>
          </a:xfrm>
        </p:spPr>
        <p:txBody>
          <a:bodyPr/>
          <a:lstStyle/>
          <a:p>
            <a:r>
              <a:rPr lang="en-US" dirty="0" smtClean="0"/>
              <a:t>An group-based intervention designed to provide service users with knowledge of, and a pathway into mutual aid.</a:t>
            </a:r>
          </a:p>
          <a:p>
            <a:pPr marL="0" indent="0">
              <a:buNone/>
            </a:pPr>
            <a:endParaRPr lang="en-US" dirty="0" smtClean="0"/>
          </a:p>
          <a:p>
            <a:r>
              <a:rPr lang="en-GB" dirty="0"/>
              <a:t>D</a:t>
            </a:r>
            <a:r>
              <a:rPr lang="en-GB" dirty="0" smtClean="0"/>
              <a:t>elivered </a:t>
            </a:r>
            <a:r>
              <a:rPr lang="en-GB" dirty="0"/>
              <a:t>by those living a life in recovery themselves. </a:t>
            </a:r>
            <a:endParaRPr lang="en-US" dirty="0" smtClean="0"/>
          </a:p>
          <a:p>
            <a:endParaRPr lang="en-US" dirty="0"/>
          </a:p>
          <a:p>
            <a:endParaRPr lang="en-US" dirty="0"/>
          </a:p>
          <a:p>
            <a:endParaRPr lang="en-US" dirty="0"/>
          </a:p>
        </p:txBody>
      </p:sp>
      <p:pic>
        <p:nvPicPr>
          <p:cNvPr id="5" name="Picture 4" descr="Macintosh HD:Users:GASIA:Library:Containers:com.apple.mail:Data:Library:Mail Downloads:D45D074D-5FCA-4538-BB9B-7A532D70658A:1happy-elephants-three-grey-ina-row-holding-tails-40985879.jpg"/>
          <p:cNvPicPr/>
          <p:nvPr/>
        </p:nvPicPr>
        <p:blipFill>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6877347" y="6329045"/>
            <a:ext cx="2184400" cy="528955"/>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7452360" y="-8777"/>
            <a:ext cx="1691640" cy="2207895"/>
          </a:xfrm>
          <a:prstGeom prst="rect">
            <a:avLst/>
          </a:prstGeom>
          <a:noFill/>
          <a:ln>
            <a:noFill/>
          </a:ln>
        </p:spPr>
      </p:pic>
    </p:spTree>
    <p:extLst>
      <p:ext uri="{BB962C8B-B14F-4D97-AF65-F5344CB8AC3E}">
        <p14:creationId xmlns:p14="http://schemas.microsoft.com/office/powerpoint/2010/main" val="2937897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Dear Albert</a:t>
            </a:r>
            <a:endParaRPr lang="en-US" dirty="0"/>
          </a:p>
        </p:txBody>
      </p:sp>
      <p:sp>
        <p:nvSpPr>
          <p:cNvPr id="3" name="Content Placeholder 2"/>
          <p:cNvSpPr>
            <a:spLocks noGrp="1"/>
          </p:cNvSpPr>
          <p:nvPr>
            <p:ph idx="1"/>
          </p:nvPr>
        </p:nvSpPr>
        <p:spPr>
          <a:xfrm>
            <a:off x="457200" y="2059083"/>
            <a:ext cx="8229600" cy="4259517"/>
          </a:xfrm>
        </p:spPr>
        <p:txBody>
          <a:bodyPr>
            <a:normAutofit fontScale="70000" lnSpcReduction="20000"/>
          </a:bodyPr>
          <a:lstStyle/>
          <a:p>
            <a:r>
              <a:rPr lang="en-US" dirty="0"/>
              <a:t>D</a:t>
            </a:r>
            <a:r>
              <a:rPr lang="en-US" dirty="0" smtClean="0"/>
              <a:t>esigned by Jon Roberts, founder of Dear Albert, social enterprise. </a:t>
            </a:r>
          </a:p>
          <a:p>
            <a:endParaRPr lang="en-US" dirty="0" smtClean="0"/>
          </a:p>
          <a:p>
            <a:r>
              <a:rPr lang="en-US" dirty="0" smtClean="0"/>
              <a:t>The </a:t>
            </a:r>
            <a:r>
              <a:rPr lang="en-US" dirty="0"/>
              <a:t>name Albert was </a:t>
            </a:r>
            <a:r>
              <a:rPr lang="en-US" dirty="0" smtClean="0"/>
              <a:t>Jon’s street name, before </a:t>
            </a:r>
            <a:r>
              <a:rPr lang="en-US" dirty="0"/>
              <a:t>he entered into drug and alcohol </a:t>
            </a:r>
            <a:r>
              <a:rPr lang="en-US" dirty="0" smtClean="0"/>
              <a:t>treatment.</a:t>
            </a:r>
          </a:p>
          <a:p>
            <a:endParaRPr lang="en-US" dirty="0" smtClean="0"/>
          </a:p>
          <a:p>
            <a:r>
              <a:rPr lang="en-US" i="1" dirty="0"/>
              <a:t>‘In Rehab, one of the things they asked me to do was to write a letter saying goodbye to the addict within. Usually these letters start Dear Addict. When I went back to read what I’d written, I </a:t>
            </a:r>
            <a:r>
              <a:rPr lang="en-US" i="1" dirty="0" err="1"/>
              <a:t>realised</a:t>
            </a:r>
            <a:r>
              <a:rPr lang="en-US" i="1" dirty="0"/>
              <a:t> I’d written Dear Albert. At that moment I started to understand what was really going on; that my drug and alcohol use had become part of an elaborate falsehood. From that moment on I decided that I didn’t want to be Albert any more’.</a:t>
            </a:r>
            <a:endParaRPr lang="en-US" dirty="0" smtClean="0"/>
          </a:p>
          <a:p>
            <a:endParaRPr lang="en-US" dirty="0" smtClean="0"/>
          </a:p>
          <a:p>
            <a:pPr marL="0" indent="0">
              <a:buNone/>
            </a:pPr>
            <a:endParaRPr lang="en-US" dirty="0" smtClean="0"/>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788631" y="6126163"/>
            <a:ext cx="2184400" cy="52895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spTree>
    <p:extLst>
      <p:ext uri="{BB962C8B-B14F-4D97-AF65-F5344CB8AC3E}">
        <p14:creationId xmlns:p14="http://schemas.microsoft.com/office/powerpoint/2010/main" val="409015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hlinkClick r:id="rId3"/>
          </p:cNvPr>
          <p:cNvPicPr>
            <a:picLocks noGrp="1" noChangeAspect="1"/>
          </p:cNvPicPr>
          <p:nvPr>
            <p:ph idx="1"/>
          </p:nvPr>
        </p:nvPicPr>
        <p:blipFill>
          <a:blip r:embed="rId4"/>
          <a:srcRect t="29376" b="29376"/>
          <a:stretch>
            <a:fillRect/>
          </a:stretch>
        </p:blipFill>
        <p:spPr>
          <a:xfrm>
            <a:off x="0" y="0"/>
            <a:ext cx="9144000" cy="6858000"/>
          </a:xfrm>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pic>
        <p:nvPicPr>
          <p:cNvPr id="4" name="Picture 3" descr="Macintosh HD:Users:GASIA:Library:Containers:com.apple.mail:Data:Library:Mail Downloads:D45D074D-5FCA-4538-BB9B-7A532D70658A:1happy-elephants-three-grey-ina-row-holding-tails-40985879.jpg"/>
          <p:cNvPicPr/>
          <p:nvPr/>
        </p:nvPicPr>
        <p:blipFill>
          <a:blip r:embed="rId6">
            <a:extLst>
              <a:ext uri="{BEBA8EAE-BF5A-486C-A8C5-ECC9F3942E4B}">
                <a14:imgProps xmlns:a14="http://schemas.microsoft.com/office/drawing/2010/main">
                  <a14:imgLayer r:embed="rId7">
                    <a14:imgEffect>
                      <a14:backgroundRemoval t="10000" b="90000" l="0" r="99689"/>
                    </a14:imgEffect>
                  </a14:imgLayer>
                </a14:imgProps>
              </a:ext>
              <a:ext uri="{28A0092B-C50C-407E-A947-70E740481C1C}">
                <a14:useLocalDpi xmlns:a14="http://schemas.microsoft.com/office/drawing/2010/main" val="0"/>
              </a:ext>
            </a:extLst>
          </a:blip>
          <a:srcRect/>
          <a:stretch>
            <a:fillRect/>
          </a:stretch>
        </p:blipFill>
        <p:spPr bwMode="auto">
          <a:xfrm>
            <a:off x="0" y="6329045"/>
            <a:ext cx="2184400" cy="528955"/>
          </a:xfrm>
          <a:prstGeom prst="rect">
            <a:avLst/>
          </a:prstGeom>
          <a:noFill/>
          <a:ln>
            <a:noFill/>
          </a:ln>
        </p:spPr>
      </p:pic>
    </p:spTree>
    <p:extLst>
      <p:ext uri="{BB962C8B-B14F-4D97-AF65-F5344CB8AC3E}">
        <p14:creationId xmlns:p14="http://schemas.microsoft.com/office/powerpoint/2010/main" val="955856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Dear Albert fil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11677"/>
            <a:ext cx="9144000" cy="5120713"/>
          </a:xfrm>
        </p:spPr>
      </p:pic>
    </p:spTree>
    <p:extLst>
      <p:ext uri="{BB962C8B-B14F-4D97-AF65-F5344CB8AC3E}">
        <p14:creationId xmlns:p14="http://schemas.microsoft.com/office/powerpoint/2010/main" val="477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298"/>
            <a:ext cx="8229600" cy="1143000"/>
          </a:xfrm>
        </p:spPr>
        <p:txBody>
          <a:bodyPr/>
          <a:lstStyle/>
          <a:p>
            <a:r>
              <a:rPr lang="en-US" dirty="0" smtClean="0"/>
              <a:t>Mutual Aid</a:t>
            </a:r>
            <a:endParaRPr lang="en-US" dirty="0"/>
          </a:p>
        </p:txBody>
      </p:sp>
      <p:sp>
        <p:nvSpPr>
          <p:cNvPr id="3" name="Content Placeholder 2"/>
          <p:cNvSpPr>
            <a:spLocks noGrp="1"/>
          </p:cNvSpPr>
          <p:nvPr>
            <p:ph idx="1"/>
          </p:nvPr>
        </p:nvSpPr>
        <p:spPr>
          <a:xfrm>
            <a:off x="457200" y="1919997"/>
            <a:ext cx="8229600" cy="4905298"/>
          </a:xfrm>
        </p:spPr>
        <p:txBody>
          <a:bodyPr>
            <a:normAutofit fontScale="92500" lnSpcReduction="10000"/>
          </a:bodyPr>
          <a:lstStyle/>
          <a:p>
            <a:r>
              <a:rPr lang="en-US" dirty="0" smtClean="0"/>
              <a:t>Groups of people coming together to share their experiences in an attempt to gain support for their own recovery as well as supporting others (Humphreys, 2004).</a:t>
            </a:r>
          </a:p>
          <a:p>
            <a:r>
              <a:rPr lang="en-US" dirty="0" smtClean="0"/>
              <a:t>Free and voluntary meetings</a:t>
            </a:r>
          </a:p>
          <a:p>
            <a:r>
              <a:rPr lang="en-US" dirty="0" smtClean="0"/>
              <a:t>Experiential knowledge</a:t>
            </a:r>
          </a:p>
          <a:p>
            <a:r>
              <a:rPr lang="en-US" dirty="0" smtClean="0"/>
              <a:t>Clients who partake in mutual aid are more likely to sustain their recovery (ACMD, 2013; Humphreys, 2004; PHE, 2013; NICE 2011,12,13; NTA, 2010)</a:t>
            </a:r>
            <a:endParaRPr lang="en-US" dirty="0"/>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806517" y="6126164"/>
            <a:ext cx="2184400" cy="52895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spTree>
    <p:extLst>
      <p:ext uri="{BB962C8B-B14F-4D97-AF65-F5344CB8AC3E}">
        <p14:creationId xmlns:p14="http://schemas.microsoft.com/office/powerpoint/2010/main" val="3009871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r>
              <a:rPr lang="en-US" dirty="0" smtClean="0"/>
              <a:t>Mutual aid </a:t>
            </a:r>
            <a:endParaRPr lang="en-US" dirty="0"/>
          </a:p>
        </p:txBody>
      </p:sp>
      <p:sp>
        <p:nvSpPr>
          <p:cNvPr id="3" name="Content Placeholder 2"/>
          <p:cNvSpPr>
            <a:spLocks noGrp="1"/>
          </p:cNvSpPr>
          <p:nvPr>
            <p:ph idx="1"/>
          </p:nvPr>
        </p:nvSpPr>
        <p:spPr>
          <a:xfrm>
            <a:off x="1924040" y="1143000"/>
            <a:ext cx="7048992" cy="5642816"/>
          </a:xfrm>
        </p:spPr>
        <p:txBody>
          <a:bodyPr>
            <a:normAutofit lnSpcReduction="10000"/>
          </a:bodyPr>
          <a:lstStyle/>
          <a:p>
            <a:r>
              <a:rPr lang="en-US" dirty="0" smtClean="0"/>
              <a:t>Despite these findings, attending mutual aid, knowledge and understanding of mutual aid remains a stumbling block for service users who may benefit from engagement.</a:t>
            </a:r>
          </a:p>
          <a:p>
            <a:r>
              <a:rPr lang="en-US" dirty="0" smtClean="0"/>
              <a:t>Research suggests that ‘taster’ sessions, intensive referrals and active peer support can increase mutual aid attendance (Manning et al, 2012; </a:t>
            </a:r>
            <a:r>
              <a:rPr lang="en-US" dirty="0" err="1" smtClean="0"/>
              <a:t>Timko</a:t>
            </a:r>
            <a:r>
              <a:rPr lang="en-US" dirty="0" smtClean="0"/>
              <a:t> &amp; </a:t>
            </a:r>
            <a:r>
              <a:rPr lang="en-US" dirty="0" err="1" smtClean="0"/>
              <a:t>DeBenedetti</a:t>
            </a:r>
            <a:r>
              <a:rPr lang="en-US" dirty="0" smtClean="0"/>
              <a:t>, 2007)</a:t>
            </a:r>
          </a:p>
          <a:p>
            <a:r>
              <a:rPr lang="en-US" dirty="0" smtClean="0"/>
              <a:t>Where are the pathways??</a:t>
            </a:r>
          </a:p>
          <a:p>
            <a:endParaRPr lang="en-US" dirty="0"/>
          </a:p>
        </p:txBody>
      </p:sp>
      <p:pic>
        <p:nvPicPr>
          <p:cNvPr id="4" name="Picture 3" descr="Macintosh HD:Users:GASIA:Library:Containers:com.apple.mail:Data:Library:Mail Downloads:D45D074D-5FCA-4538-BB9B-7A532D70658A:1happy-elephants-three-grey-ina-row-holding-tails-40985879.jpg"/>
          <p:cNvPicPr/>
          <p:nvPr/>
        </p:nvPicPr>
        <p:blipFill>
          <a:blip r:embed="rId2">
            <a:extLst>
              <a:ext uri="{28A0092B-C50C-407E-A947-70E740481C1C}">
                <a14:useLocalDpi xmlns:a14="http://schemas.microsoft.com/office/drawing/2010/main" val="0"/>
              </a:ext>
            </a:extLst>
          </a:blip>
          <a:srcRect/>
          <a:stretch>
            <a:fillRect/>
          </a:stretch>
        </p:blipFill>
        <p:spPr bwMode="auto">
          <a:xfrm>
            <a:off x="6788632" y="6126163"/>
            <a:ext cx="2184400" cy="528955"/>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91640" cy="2207895"/>
          </a:xfrm>
          <a:prstGeom prst="rect">
            <a:avLst/>
          </a:prstGeom>
          <a:noFill/>
          <a:ln>
            <a:noFill/>
          </a:ln>
        </p:spPr>
      </p:pic>
    </p:spTree>
    <p:extLst>
      <p:ext uri="{BB962C8B-B14F-4D97-AF65-F5344CB8AC3E}">
        <p14:creationId xmlns:p14="http://schemas.microsoft.com/office/powerpoint/2010/main" val="12456163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87" y="274638"/>
            <a:ext cx="8229600" cy="1143000"/>
          </a:xfrm>
        </p:spPr>
        <p:txBody>
          <a:bodyPr>
            <a:normAutofit/>
          </a:bodyPr>
          <a:lstStyle/>
          <a:p>
            <a:r>
              <a:rPr lang="en-US" dirty="0" smtClean="0"/>
              <a:t>‘You do the MAFS’</a:t>
            </a:r>
            <a:endParaRPr lang="en-US" dirty="0"/>
          </a:p>
        </p:txBody>
      </p:sp>
      <p:sp>
        <p:nvSpPr>
          <p:cNvPr id="3" name="Content Placeholder 2"/>
          <p:cNvSpPr>
            <a:spLocks noGrp="1"/>
          </p:cNvSpPr>
          <p:nvPr>
            <p:ph idx="1"/>
          </p:nvPr>
        </p:nvSpPr>
        <p:spPr>
          <a:xfrm>
            <a:off x="457200" y="1754150"/>
            <a:ext cx="8229600" cy="4525963"/>
          </a:xfrm>
        </p:spPr>
        <p:txBody>
          <a:bodyPr>
            <a:normAutofit fontScale="92500" lnSpcReduction="10000"/>
          </a:bodyPr>
          <a:lstStyle/>
          <a:p>
            <a:r>
              <a:rPr lang="en-US" dirty="0" smtClean="0"/>
              <a:t>Mutual aid facilitation sessions.</a:t>
            </a:r>
          </a:p>
          <a:p>
            <a:r>
              <a:rPr lang="en-GB" dirty="0"/>
              <a:t>P</a:t>
            </a:r>
            <a:r>
              <a:rPr lang="en-GB" dirty="0" smtClean="0"/>
              <a:t>eer</a:t>
            </a:r>
            <a:r>
              <a:rPr lang="en-GB" dirty="0"/>
              <a:t>-led social enterprise, Dear Albert. </a:t>
            </a:r>
            <a:endParaRPr lang="en-US" dirty="0" smtClean="0"/>
          </a:p>
          <a:p>
            <a:r>
              <a:rPr lang="en-US" dirty="0" smtClean="0"/>
              <a:t>MAFS </a:t>
            </a:r>
            <a:r>
              <a:rPr lang="en-US" dirty="0"/>
              <a:t>provides a choice of abstinence-based solutions and aims to encourage service users to make their own decisions about which aspects of MAFS they feel will contribute to their recovery</a:t>
            </a:r>
            <a:r>
              <a:rPr lang="en-US" dirty="0" smtClean="0"/>
              <a:t>.</a:t>
            </a:r>
          </a:p>
          <a:p>
            <a:r>
              <a:rPr lang="en-US" dirty="0"/>
              <a:t>A </a:t>
            </a:r>
            <a:r>
              <a:rPr lang="en-US" dirty="0" err="1"/>
              <a:t>programme</a:t>
            </a:r>
            <a:r>
              <a:rPr lang="en-US" dirty="0"/>
              <a:t> designed to develop service users understanding of mutual aid and provides a pathway/ gateway into attending mutual aid </a:t>
            </a:r>
            <a:r>
              <a:rPr lang="en-US" dirty="0" smtClean="0"/>
              <a:t>groups.</a:t>
            </a:r>
            <a:endParaRPr lang="en-US" dirty="0"/>
          </a:p>
          <a:p>
            <a:endParaRPr lang="en-US" dirty="0" smtClean="0"/>
          </a:p>
          <a:p>
            <a:endParaRPr lang="en-US" dirty="0" smtClean="0"/>
          </a:p>
          <a:p>
            <a:endParaRPr lang="en-US" dirty="0"/>
          </a:p>
        </p:txBody>
      </p:sp>
      <p:pic>
        <p:nvPicPr>
          <p:cNvPr id="4" name="Picture 3"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663433" y="6126163"/>
            <a:ext cx="2184400" cy="52895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452360" y="0"/>
            <a:ext cx="1691640" cy="2207895"/>
          </a:xfrm>
          <a:prstGeom prst="rect">
            <a:avLst/>
          </a:prstGeom>
          <a:noFill/>
          <a:ln>
            <a:noFill/>
          </a:ln>
        </p:spPr>
      </p:pic>
    </p:spTree>
    <p:extLst>
      <p:ext uri="{BB962C8B-B14F-4D97-AF65-F5344CB8AC3E}">
        <p14:creationId xmlns:p14="http://schemas.microsoft.com/office/powerpoint/2010/main" val="4008991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2120" y="192438"/>
            <a:ext cx="2914680" cy="724862"/>
          </a:xfrm>
        </p:spPr>
        <p:txBody>
          <a:bodyPr>
            <a:normAutofit fontScale="90000"/>
          </a:bodyPr>
          <a:lstStyle/>
          <a:p>
            <a:r>
              <a:rPr lang="en-US" dirty="0" smtClean="0"/>
              <a:t>                                   </a:t>
            </a:r>
            <a:r>
              <a:rPr lang="en-US" b="1" dirty="0" smtClean="0"/>
              <a:t>MAFS</a:t>
            </a:r>
            <a:endParaRPr lang="en-US" b="1" dirty="0"/>
          </a:p>
        </p:txBody>
      </p:sp>
      <p:sp>
        <p:nvSpPr>
          <p:cNvPr id="5" name="Content Placeholder 4"/>
          <p:cNvSpPr>
            <a:spLocks noGrp="1"/>
          </p:cNvSpPr>
          <p:nvPr>
            <p:ph idx="1"/>
          </p:nvPr>
        </p:nvSpPr>
        <p:spPr>
          <a:xfrm>
            <a:off x="457200" y="1417638"/>
            <a:ext cx="8229600" cy="4708525"/>
          </a:xfrm>
        </p:spPr>
        <p:txBody>
          <a:bodyPr>
            <a:normAutofit/>
          </a:bodyPr>
          <a:lstStyle/>
          <a:p>
            <a:endParaRPr lang="en-US" dirty="0"/>
          </a:p>
          <a:p>
            <a:endParaRPr lang="en-US" dirty="0"/>
          </a:p>
          <a:p>
            <a:endParaRPr lang="en-US" dirty="0" smtClean="0"/>
          </a:p>
          <a:p>
            <a:endParaRPr lang="en-US" dirty="0">
              <a:solidFill>
                <a:prstClr val="black"/>
              </a:solidFill>
              <a:latin typeface="Helvetica"/>
            </a:endParaRPr>
          </a:p>
          <a:p>
            <a:endParaRPr lang="en-US" dirty="0"/>
          </a:p>
          <a:p>
            <a:pPr marL="0" indent="0">
              <a:buNone/>
            </a:pPr>
            <a:endParaRPr lang="en-US" dirty="0" smtClean="0"/>
          </a:p>
          <a:p>
            <a:endParaRPr lang="en-US" dirty="0"/>
          </a:p>
        </p:txBody>
      </p:sp>
      <p:pic>
        <p:nvPicPr>
          <p:cNvPr id="6" name="Picture 5" descr="Macintosh HD:Users:GASIA:Library:Containers:com.apple.mail:Data:Library:Mail Downloads:D45D074D-5FCA-4538-BB9B-7A532D70658A:1happy-elephants-three-grey-ina-row-holding-tails-40985879.jpg"/>
          <p:cNvPicPr/>
          <p:nvPr/>
        </p:nvPicPr>
        <p:blipFill>
          <a:blip r:embed="rId3">
            <a:extLst>
              <a:ext uri="{28A0092B-C50C-407E-A947-70E740481C1C}">
                <a14:useLocalDpi xmlns:a14="http://schemas.microsoft.com/office/drawing/2010/main" val="0"/>
              </a:ext>
            </a:extLst>
          </a:blip>
          <a:srcRect/>
          <a:stretch>
            <a:fillRect/>
          </a:stretch>
        </p:blipFill>
        <p:spPr bwMode="auto">
          <a:xfrm>
            <a:off x="6770745" y="6126163"/>
            <a:ext cx="2184400" cy="528955"/>
          </a:xfrm>
          <a:prstGeom prst="rect">
            <a:avLst/>
          </a:prstGeom>
          <a:noFill/>
          <a:ln>
            <a:noFill/>
          </a:ln>
        </p:spPr>
      </p:pic>
      <p:pic>
        <p:nvPicPr>
          <p:cNvPr id="4" name="Picture 3"/>
          <p:cNvPicPr>
            <a:picLocks noChangeAspect="1"/>
          </p:cNvPicPr>
          <p:nvPr/>
        </p:nvPicPr>
        <p:blipFill>
          <a:blip r:embed="rId4"/>
          <a:stretch>
            <a:fillRect/>
          </a:stretch>
        </p:blipFill>
        <p:spPr>
          <a:xfrm>
            <a:off x="-1" y="0"/>
            <a:ext cx="5348831" cy="6858000"/>
          </a:xfrm>
          <a:prstGeom prst="rect">
            <a:avLst/>
          </a:prstGeom>
        </p:spPr>
      </p:pic>
      <p:sp>
        <p:nvSpPr>
          <p:cNvPr id="7" name="TextBox 6"/>
          <p:cNvSpPr txBox="1"/>
          <p:nvPr/>
        </p:nvSpPr>
        <p:spPr>
          <a:xfrm>
            <a:off x="5772120" y="1417638"/>
            <a:ext cx="2914680" cy="4401205"/>
          </a:xfrm>
          <a:prstGeom prst="rect">
            <a:avLst/>
          </a:prstGeom>
          <a:noFill/>
        </p:spPr>
        <p:txBody>
          <a:bodyPr wrap="square" rtlCol="0">
            <a:spAutoFit/>
          </a:bodyPr>
          <a:lstStyle/>
          <a:p>
            <a:pPr marL="285750" indent="-285750">
              <a:buFont typeface="Arial"/>
              <a:buChar char="•"/>
            </a:pPr>
            <a:r>
              <a:rPr lang="en-US" sz="2000" dirty="0" smtClean="0"/>
              <a:t>2.5 hours a week for 6 weeks</a:t>
            </a:r>
          </a:p>
          <a:p>
            <a:pPr marL="285750" indent="-285750">
              <a:buFont typeface="Arial"/>
              <a:buChar char="•"/>
            </a:pPr>
            <a:r>
              <a:rPr lang="en-US" sz="2000" dirty="0" smtClean="0"/>
              <a:t>Fundamental topics discussed</a:t>
            </a:r>
          </a:p>
          <a:p>
            <a:pPr marL="285750" indent="-285750">
              <a:buFont typeface="Arial"/>
              <a:buChar char="•"/>
            </a:pPr>
            <a:r>
              <a:rPr lang="en-US" sz="2000" dirty="0" smtClean="0"/>
              <a:t>12 step</a:t>
            </a:r>
          </a:p>
          <a:p>
            <a:pPr marL="285750" indent="-285750">
              <a:buFont typeface="Arial"/>
              <a:buChar char="•"/>
            </a:pPr>
            <a:r>
              <a:rPr lang="en-US" sz="2000" dirty="0" smtClean="0"/>
              <a:t>SMART</a:t>
            </a:r>
          </a:p>
          <a:p>
            <a:pPr marL="285750" indent="-285750">
              <a:buFont typeface="Arial"/>
              <a:buChar char="•"/>
            </a:pPr>
            <a:r>
              <a:rPr lang="en-US" sz="2000" dirty="0" smtClean="0"/>
              <a:t>Same vibe as mutual aid group</a:t>
            </a:r>
          </a:p>
          <a:p>
            <a:pPr marL="285750" indent="-285750">
              <a:buFont typeface="Arial"/>
              <a:buChar char="•"/>
            </a:pPr>
            <a:r>
              <a:rPr lang="en-US" sz="2000" dirty="0" smtClean="0"/>
              <a:t>Participants expected to attend at least one mutual aid group outside of MAFS</a:t>
            </a:r>
          </a:p>
          <a:p>
            <a:pPr marL="285750" indent="-285750">
              <a:buFont typeface="Arial"/>
              <a:buChar char="•"/>
            </a:pPr>
            <a:r>
              <a:rPr lang="en-US" sz="2000" dirty="0" smtClean="0"/>
              <a:t>Support offered surrounding this</a:t>
            </a:r>
            <a:endParaRPr lang="en-US" sz="2000" dirty="0"/>
          </a:p>
        </p:txBody>
      </p:sp>
    </p:spTree>
    <p:extLst>
      <p:ext uri="{BB962C8B-B14F-4D97-AF65-F5344CB8AC3E}">
        <p14:creationId xmlns:p14="http://schemas.microsoft.com/office/powerpoint/2010/main" val="881193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459</TotalTime>
  <Words>1547</Words>
  <Application>Microsoft Office PowerPoint</Application>
  <PresentationFormat>On-screen Show (4:3)</PresentationFormat>
  <Paragraphs>144</Paragraphs>
  <Slides>18</Slides>
  <Notes>10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An evaluation of the mutual aid facilitation sessions pilot ‘You do the MAFS’</vt:lpstr>
      <vt:lpstr>You do the MAFS</vt:lpstr>
      <vt:lpstr>Dear Albert</vt:lpstr>
      <vt:lpstr>PowerPoint Presentation</vt:lpstr>
      <vt:lpstr>PowerPoint Presentation</vt:lpstr>
      <vt:lpstr>Mutual Aid</vt:lpstr>
      <vt:lpstr>Mutual aid </vt:lpstr>
      <vt:lpstr>‘You do the MAFS’</vt:lpstr>
      <vt:lpstr>                                   MAFS</vt:lpstr>
      <vt:lpstr>Pilot study</vt:lpstr>
      <vt:lpstr>Pilot study </vt:lpstr>
      <vt:lpstr>Quantitative Findings</vt:lpstr>
      <vt:lpstr>What the service users said…</vt:lpstr>
      <vt:lpstr>Discussion</vt:lpstr>
      <vt:lpstr>What worked well </vt:lpstr>
      <vt:lpstr>PowerPoint Presentation</vt:lpstr>
      <vt:lpstr>Limitations &amp; the future</vt:lpstr>
      <vt:lpstr>Any Questions    www.dearalbert.co.uk </vt:lpstr>
    </vt:vector>
  </TitlesOfParts>
  <Company>Phoenix Futures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evaluation of the mutual aid facilitation sessions pilot programme ‘You do the MAFS’</dc:title>
  <dc:creator>Laura Williamson</dc:creator>
  <cp:lastModifiedBy>Hunt Graham</cp:lastModifiedBy>
  <cp:revision>56</cp:revision>
  <cp:lastPrinted>2015-11-04T18:17:24Z</cp:lastPrinted>
  <dcterms:created xsi:type="dcterms:W3CDTF">2015-10-20T09:14:08Z</dcterms:created>
  <dcterms:modified xsi:type="dcterms:W3CDTF">2015-11-23T20:34:04Z</dcterms:modified>
</cp:coreProperties>
</file>