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63" r:id="rId3"/>
    <p:sldId id="264" r:id="rId4"/>
    <p:sldId id="265" r:id="rId5"/>
    <p:sldId id="266" r:id="rId6"/>
    <p:sldId id="267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64591" autoAdjust="0"/>
  </p:normalViewPr>
  <p:slideViewPr>
    <p:cSldViewPr>
      <p:cViewPr varScale="1">
        <p:scale>
          <a:sx n="69" d="100"/>
          <a:sy n="69" d="100"/>
        </p:scale>
        <p:origin x="-92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FB2E1-6D5F-4793-88C9-F28AFA5B991E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D7F7F-4195-4619-8304-4E4057D880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43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C8A90-83BD-40FE-BC29-4698EE07C0F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265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7638" y="739775"/>
            <a:ext cx="3833812" cy="2874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615" y="4158871"/>
            <a:ext cx="5335270" cy="4989331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C8A90-83BD-40FE-BC29-4698EE07C0F2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66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D7F7F-4195-4619-8304-4E4057D880FF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00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87550" y="739775"/>
            <a:ext cx="2693988" cy="2019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03591" y="3148170"/>
            <a:ext cx="5335270" cy="4442698"/>
          </a:xfrm>
        </p:spPr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D7F7F-4195-4619-8304-4E4057D880FF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736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D7F7F-4195-4619-8304-4E4057D880FF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616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D7F7F-4195-4619-8304-4E4057D880F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2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2166369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9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6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4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70" y="609600"/>
            <a:ext cx="180178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609600"/>
            <a:ext cx="5979968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2" y="6422859"/>
            <a:ext cx="2057397" cy="365125"/>
          </a:xfrm>
        </p:spPr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9"/>
            <a:ext cx="3209752" cy="365125"/>
          </a:xfrm>
        </p:spPr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9" y="6422859"/>
            <a:ext cx="659819" cy="365125"/>
          </a:xfrm>
        </p:spPr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333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2166367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7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64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227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2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39B913-5DB8-4764-AA02-60FA0CE94F00}" type="datetimeFigureOut">
              <a:rPr lang="en-GB" smtClean="0">
                <a:solidFill>
                  <a:srgbClr val="099BDD"/>
                </a:solidFill>
              </a:rPr>
              <a:pPr/>
              <a:t>31/10/2018</a:t>
            </a:fld>
            <a:endParaRPr lang="en-GB">
              <a:solidFill>
                <a:srgbClr val="099B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>
              <a:solidFill>
                <a:srgbClr val="099B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E89CF0-0693-4690-B604-D32F6D54F9D4}" type="slidenum">
              <a:rPr lang="en-GB" smtClean="0">
                <a:solidFill>
                  <a:srgbClr val="099BDD"/>
                </a:solidFill>
              </a:rPr>
              <a:pPr/>
              <a:t>‹#›</a:t>
            </a:fld>
            <a:endParaRPr lang="en-GB">
              <a:solidFill>
                <a:srgbClr val="099B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03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092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832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065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2733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9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3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68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30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245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9" y="609600"/>
            <a:ext cx="180178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609600"/>
            <a:ext cx="5979968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1" y="6422857"/>
            <a:ext cx="2057397" cy="365125"/>
          </a:xfrm>
        </p:spPr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7"/>
            <a:ext cx="3209752" cy="365125"/>
          </a:xfrm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8" y="6422857"/>
            <a:ext cx="659819" cy="365125"/>
          </a:xfrm>
        </p:spPr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49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4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39B913-5DB8-4764-AA02-60FA0CE94F00}" type="datetimeFigureOut">
              <a:rPr lang="en-GB" smtClean="0">
                <a:solidFill>
                  <a:srgbClr val="099BDD"/>
                </a:solidFill>
              </a:rPr>
              <a:pPr/>
              <a:t>31/10/2018</a:t>
            </a:fld>
            <a:endParaRPr lang="en-GB" dirty="0">
              <a:solidFill>
                <a:srgbClr val="099BD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dirty="0">
              <a:solidFill>
                <a:srgbClr val="099BD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E89CF0-0693-4690-B604-D32F6D54F9D4}" type="slidenum">
              <a:rPr lang="en-GB" smtClean="0">
                <a:solidFill>
                  <a:srgbClr val="099BDD"/>
                </a:solidFill>
              </a:rPr>
              <a:pPr/>
              <a:t>‹#›</a:t>
            </a:fld>
            <a:endParaRPr lang="en-GB" dirty="0">
              <a:solidFill>
                <a:srgbClr val="099B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970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1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26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4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90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66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18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9" y="6422859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pPr defTabSz="457200"/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 defTabSz="457200"/>
              <a:t>31/10/2018</a:t>
            </a:fld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2" y="6422859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 defTabSz="457200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9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 defTabSz="457200"/>
            <a:fld id="{6AE89CF0-0693-4690-B604-D32F6D54F9D4}" type="slidenum">
              <a:rPr lang="en-GB" smtClean="0">
                <a:solidFill>
                  <a:srgbClr val="FFFFFF"/>
                </a:solidFill>
              </a:rPr>
              <a:pPr defTabSz="457200"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5695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8" y="6422857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6539B913-5DB8-4764-AA02-60FA0CE94F00}" type="datetimeFigureOut">
              <a:rPr lang="en-GB" smtClean="0">
                <a:solidFill>
                  <a:srgbClr val="FFFFFF"/>
                </a:solidFill>
              </a:rPr>
              <a:pPr/>
              <a:t>31/10/2018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1" y="6422857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7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AE89CF0-0693-4690-B604-D32F6D54F9D4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700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060847"/>
            <a:ext cx="7704856" cy="1800201"/>
          </a:xfrm>
        </p:spPr>
        <p:txBody>
          <a:bodyPr>
            <a:normAutofit fontScale="90000"/>
          </a:bodyPr>
          <a:lstStyle/>
          <a:p>
            <a:r>
              <a:rPr lang="en-GB" sz="3600" i="1" dirty="0" smtClean="0"/>
              <a:t>Older </a:t>
            </a:r>
            <a:r>
              <a:rPr lang="en-GB" sz="3600" i="1" dirty="0"/>
              <a:t>Female Drug Users: Negotiating Identities through Drug Use, Treatment, Recovery and Beyond</a:t>
            </a:r>
            <a:endParaRPr lang="en-GB" sz="3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3970319"/>
            <a:ext cx="5760640" cy="2411013"/>
          </a:xfrm>
        </p:spPr>
        <p:txBody>
          <a:bodyPr>
            <a:normAutofit/>
          </a:bodyPr>
          <a:lstStyle/>
          <a:p>
            <a:endParaRPr lang="en-GB" sz="2800" b="1" dirty="0"/>
          </a:p>
          <a:p>
            <a:r>
              <a:rPr lang="en-GB" sz="2800" b="1" dirty="0"/>
              <a:t>April Shaw</a:t>
            </a:r>
          </a:p>
          <a:p>
            <a:r>
              <a:rPr lang="en-GB" sz="2800" b="1" dirty="0" smtClean="0"/>
              <a:t>University of Glasgow</a:t>
            </a:r>
          </a:p>
          <a:p>
            <a:r>
              <a:rPr lang="en-GB" sz="2800" b="1" dirty="0" smtClean="0"/>
              <a:t>a.shaw.2@research.gla.ac.uk</a:t>
            </a:r>
            <a:endParaRPr lang="en-GB" sz="2800" b="1" dirty="0"/>
          </a:p>
        </p:txBody>
      </p:sp>
      <p:sp>
        <p:nvSpPr>
          <p:cNvPr id="4" name="AutoShape 2" descr="University of Glasgow"/>
          <p:cNvSpPr>
            <a:spLocks noChangeAspect="1" noChangeArrowheads="1"/>
          </p:cNvSpPr>
          <p:nvPr/>
        </p:nvSpPr>
        <p:spPr bwMode="auto">
          <a:xfrm>
            <a:off x="1259681" y="-144462"/>
            <a:ext cx="1599972" cy="213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AutoShape 4" descr="University of Glasgow"/>
          <p:cNvSpPr>
            <a:spLocks noChangeAspect="1" noChangeArrowheads="1"/>
          </p:cNvSpPr>
          <p:nvPr/>
        </p:nvSpPr>
        <p:spPr bwMode="auto">
          <a:xfrm>
            <a:off x="1259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1028" name="Picture 4" descr="C:\Users\ds\AppData\Local\Temp\UoG_keyl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818351"/>
            <a:ext cx="2808312" cy="95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30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84176"/>
            <a:ext cx="8205899" cy="1508760"/>
          </a:xfrm>
        </p:spPr>
        <p:txBody>
          <a:bodyPr/>
          <a:lstStyle/>
          <a:p>
            <a:r>
              <a:rPr lang="en-GB" dirty="0" smtClean="0"/>
              <a:t>Research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844824"/>
            <a:ext cx="5760640" cy="3816424"/>
          </a:xfrm>
        </p:spPr>
        <p:txBody>
          <a:bodyPr/>
          <a:lstStyle/>
          <a:p>
            <a:pPr marL="0" indent="0" algn="ctr">
              <a:buClr>
                <a:srgbClr val="FFFFFF"/>
              </a:buClr>
              <a:buNone/>
            </a:pPr>
            <a:endParaRPr lang="en-GB" sz="3000" b="1" dirty="0">
              <a:solidFill>
                <a:srgbClr val="FFFFFF"/>
              </a:solidFill>
            </a:endParaRPr>
          </a:p>
          <a:p>
            <a:pPr marL="0" indent="0" algn="ctr">
              <a:buClr>
                <a:srgbClr val="FFFFFF"/>
              </a:buClr>
              <a:buNone/>
            </a:pPr>
            <a:endParaRPr lang="en-GB" sz="3000" b="1" dirty="0">
              <a:solidFill>
                <a:srgbClr val="FFFFFF"/>
              </a:solidFill>
            </a:endParaRPr>
          </a:p>
          <a:p>
            <a:pPr marL="0" indent="0" algn="ctr">
              <a:buClr>
                <a:srgbClr val="FFFFFF"/>
              </a:buClr>
              <a:buNone/>
            </a:pPr>
            <a:r>
              <a:rPr lang="en-GB" sz="3000" b="1" dirty="0">
                <a:solidFill>
                  <a:srgbClr val="FFFFFF"/>
                </a:solidFill>
              </a:rPr>
              <a:t>To explore the influence </a:t>
            </a:r>
            <a:r>
              <a:rPr lang="en-GB" sz="3000" b="1" dirty="0" smtClean="0">
                <a:solidFill>
                  <a:srgbClr val="FFFFFF"/>
                </a:solidFill>
              </a:rPr>
              <a:t>of</a:t>
            </a:r>
          </a:p>
          <a:p>
            <a:pPr marL="0" indent="0" algn="ctr">
              <a:buClr>
                <a:srgbClr val="FFFFFF"/>
              </a:buClr>
              <a:buNone/>
            </a:pPr>
            <a:r>
              <a:rPr lang="en-GB" sz="3000" b="1" dirty="0" smtClean="0">
                <a:solidFill>
                  <a:srgbClr val="FFFFFF"/>
                </a:solidFill>
              </a:rPr>
              <a:t> </a:t>
            </a:r>
            <a:r>
              <a:rPr lang="en-GB" sz="3000" b="1" u="sng" dirty="0">
                <a:solidFill>
                  <a:srgbClr val="FFFFFF"/>
                </a:solidFill>
              </a:rPr>
              <a:t>social relationships and health</a:t>
            </a:r>
            <a:r>
              <a:rPr lang="en-GB" sz="3000" b="1" dirty="0">
                <a:solidFill>
                  <a:srgbClr val="FFFFFF"/>
                </a:solidFill>
              </a:rPr>
              <a:t> </a:t>
            </a:r>
            <a:endParaRPr lang="en-GB" sz="3000" b="1" dirty="0" smtClean="0">
              <a:solidFill>
                <a:srgbClr val="FFFFFF"/>
              </a:solidFill>
            </a:endParaRPr>
          </a:p>
          <a:p>
            <a:pPr marL="0" indent="0" algn="ctr">
              <a:buClr>
                <a:srgbClr val="FFFFFF"/>
              </a:buClr>
              <a:buNone/>
            </a:pPr>
            <a:r>
              <a:rPr lang="en-GB" sz="3000" b="1" dirty="0" smtClean="0">
                <a:solidFill>
                  <a:srgbClr val="FFFFFF"/>
                </a:solidFill>
              </a:rPr>
              <a:t>on </a:t>
            </a:r>
            <a:r>
              <a:rPr lang="en-GB" sz="3000" b="1" dirty="0">
                <a:solidFill>
                  <a:srgbClr val="FFFFFF"/>
                </a:solidFill>
              </a:rPr>
              <a:t>identity and </a:t>
            </a:r>
            <a:r>
              <a:rPr lang="en-GB" sz="3000" b="1" dirty="0" smtClean="0">
                <a:solidFill>
                  <a:srgbClr val="FFFFFF"/>
                </a:solidFill>
              </a:rPr>
              <a:t>recovery</a:t>
            </a:r>
          </a:p>
          <a:p>
            <a:pPr marL="0" indent="0" algn="ctr">
              <a:buClr>
                <a:srgbClr val="FFFFFF"/>
              </a:buClr>
              <a:buNone/>
            </a:pPr>
            <a:r>
              <a:rPr lang="en-GB" sz="3000" b="1" dirty="0" smtClean="0">
                <a:solidFill>
                  <a:srgbClr val="FFFFFF"/>
                </a:solidFill>
              </a:rPr>
              <a:t> </a:t>
            </a:r>
            <a:r>
              <a:rPr lang="en-GB" sz="3000" b="1" dirty="0">
                <a:solidFill>
                  <a:srgbClr val="FFFFFF"/>
                </a:solidFill>
              </a:rPr>
              <a:t>among older drug using females.</a:t>
            </a:r>
          </a:p>
        </p:txBody>
      </p:sp>
      <p:pic>
        <p:nvPicPr>
          <p:cNvPr id="5" name="Picture 2" descr="C:\Users\ds\AppData\Local\Temp\UoG_colou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48680"/>
            <a:ext cx="1459514" cy="60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6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84176"/>
            <a:ext cx="8205899" cy="1508760"/>
          </a:xfrm>
        </p:spPr>
        <p:txBody>
          <a:bodyPr/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47" y="2132856"/>
            <a:ext cx="2656562" cy="253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4517996" y="3861051"/>
            <a:ext cx="3024337" cy="2439119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2400" b="1" dirty="0">
                <a:solidFill>
                  <a:srgbClr val="2C2C2C"/>
                </a:solidFill>
              </a:rPr>
              <a:t>Sample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C2C2C"/>
                </a:solidFill>
              </a:rPr>
              <a:t>15-20 women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C2C2C"/>
                </a:solidFill>
              </a:rPr>
              <a:t>Ages 35+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C2C2C"/>
                </a:solidFill>
              </a:rPr>
              <a:t>Illicit substance use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C2C2C"/>
                </a:solidFill>
              </a:rPr>
              <a:t>Recovery (self-identified) </a:t>
            </a:r>
          </a:p>
        </p:txBody>
      </p:sp>
      <p:pic>
        <p:nvPicPr>
          <p:cNvPr id="6" name="Picture 2" descr="C:\Users\ds\AppData\Local\Temp\UoG_colou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48680"/>
            <a:ext cx="1459514" cy="60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37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 Elicitation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2011680"/>
            <a:ext cx="5328592" cy="4585672"/>
          </a:xfrm>
        </p:spPr>
        <p:txBody>
          <a:bodyPr>
            <a:normAutofit/>
          </a:bodyPr>
          <a:lstStyle/>
          <a:p>
            <a:pPr lvl="1"/>
            <a:r>
              <a:rPr lang="en-GB" sz="2200" dirty="0" smtClean="0"/>
              <a:t>what is this image of, what is its content?</a:t>
            </a:r>
          </a:p>
          <a:p>
            <a:pPr lvl="1"/>
            <a:r>
              <a:rPr lang="en-GB" sz="2200" dirty="0" smtClean="0"/>
              <a:t>how do these photographed objects relate to the research question </a:t>
            </a:r>
          </a:p>
          <a:p>
            <a:pPr lvl="1"/>
            <a:endParaRPr lang="en-GB" sz="2200" dirty="0" smtClean="0"/>
          </a:p>
          <a:p>
            <a:pPr lvl="0">
              <a:buClr>
                <a:srgbClr val="FFFFFF"/>
              </a:buClr>
            </a:pPr>
            <a:r>
              <a:rPr lang="en-GB" dirty="0" smtClean="0">
                <a:solidFill>
                  <a:srgbClr val="FFFFFF"/>
                </a:solidFill>
              </a:rPr>
              <a:t>Ruth </a:t>
            </a:r>
            <a:r>
              <a:rPr lang="en-GB" dirty="0">
                <a:solidFill>
                  <a:srgbClr val="FFFFFF"/>
                </a:solidFill>
              </a:rPr>
              <a:t>“… every time I see this teddy it reminds me of that day lying in a police cell praying to god my son doesn’t get taken into care and also how far we’ve came and how good and different life is today.“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20880" y="2060848"/>
            <a:ext cx="3062880" cy="408384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AutoShape 2" descr="https://attachment.outlook.office.net/owa/9907340S@student.gla.ac.uk/service.svc/s/GetFileAttachment?id=AAMkADhiMjU4MjQxLTZjN2MtNDgyNC05OTM2LTMyODM0NmMwYmE1NwBGAAAAAABLxon5rJE%2FTKoJhfR08qtPBwB6NGT%2F0aVSTIEmLU8f1XXRAK21bdLuAADJEkzGJjKMTKzJpTzooL8bAAFslujEAAABEgAQANhZ59%2FMpHpIrzvC8K57HBc%3D&amp;X-OWA-CANARY=yq6bnTIu5UmdlUao_gQAoCDSqFwaLdYYf5qI0TClhyYhMFBSSCH8sn4IMfbo48Si3CKBeu4vRI4.&amp;token=eyJhbGciOiJSUzI1NiIsImtpZCI6IjA2MDBGOUY2NzQ2MjA3MzdFNzM0MDRFMjg3QzQ1QTgxOENCN0NFQjgiLCJ4NXQiOiJCZ0Q1OW5SaUJ6Zm5OQVRpaDhSYWdZeTN6cmciLCJ0eXAiOiJKV1QifQ.eyJ2ZXIiOiJFeGNoYW5nZS5DYWxsYmFjay5WMSIsImFwcGN0eHNlbmRlciI6Ik93YURvd25sb2FkQDZlNzI1YzI5LTc2M2EtNGY1MC04MWYyLTJlMjU0ZjAxMzNjOCIsImFwcGN0eCI6IntcIm1zZXhjaHByb3RcIjpcIm93YVwiLFwicHJpbWFyeXNpZFwiOlwiUy0xLTUtMjEtMjQ1NjI2NzE3OS0zODE1MDgyNzU0LTE5OTQ2NzU3MDItMzYzMTExMVwiLFwicHVpZFwiOlwiMTE1MzgzNjI5NjU2NTg5ODY4MVwiLFwib2lkXCI6XCI0ZDkwYjEwNy01M2FjLTQ2NmYtYjVlYi1kMTVkZmE2OWMwYjNcIixcInNjb3BlXCI6XCJPd2FEb3dubG9hZFwifSIsIm5iZiI6MTUzOTAwMTg2OSwiZXhwIjoxNTM5MDAyNDY5LCJpc3MiOiIwMDAwMDAwMi0wMDAwLTBmZjEtY2UwMC0wMDAwMDAwMDAwMDBANmU3MjVjMjktNzYzYS00ZjUwLTgxZjItMmUyNTRmMDEzM2M4IiwiYXVkIjoiMDAwMDAwMDItMDAwMC0wZmYxLWNlMDAtMDAwMDAwMDAwMDAwL2F0dGFjaG1lbnQub3V0bG9vay5vZmZpY2UubmV0QDZlNzI1YzI5LTc2M2EtNGY1MC04MWYyLTJlMjU0ZjAxMzNjOCJ9.SeKOa_TnnvFbMDTAPz6yyqq5XNU6Yz0jTXXI0JJumaZ0g-bZ9pb3AF1VE_dBEjvus31AB5J4UAZIUjtc6aN8imZWJFONUmcuphi8sydnMLaEx5oGBTVaGp8jyEuajkSamyfsX6AHAZ6Q9mMK_z6lq8ZLzyxP9bClPrb4axSevHPM0a7pbgMUqt9IjN7cFD8vj5-WUS71JF_cgchOeYAbsI6lIiNpfFioS32ktB6gRB_F4FGjUdogPLjKLzwPa_6btkGtr9-6p91tCZKyPJNt7ADM8SO32kGKXANWsTE5SNsOPbXr9cjTD-8lOJr6vLmJlCg2MUr3iA57ALRnWUVjtA&amp;owa=outlook.office.com&amp;isImagePreview=True"/>
          <p:cNvSpPr>
            <a:spLocks noChangeAspect="1" noChangeArrowheads="1"/>
          </p:cNvSpPr>
          <p:nvPr/>
        </p:nvSpPr>
        <p:spPr bwMode="auto">
          <a:xfrm>
            <a:off x="1259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6" name="Picture 2" descr="C:\Users\ds\AppData\Local\Temp\UoG_colou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48680"/>
            <a:ext cx="1459514" cy="60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1988096"/>
            <a:ext cx="3062880" cy="408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95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84176"/>
            <a:ext cx="8205899" cy="150876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Progress &amp; Next steps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/>
            <a:endParaRPr lang="en-GB" dirty="0" smtClean="0"/>
          </a:p>
          <a:p>
            <a:pPr lvl="4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403648" y="1916832"/>
            <a:ext cx="3384376" cy="1656184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C2C2C"/>
                </a:solidFill>
              </a:rPr>
              <a:t>9 </a:t>
            </a:r>
            <a:r>
              <a:rPr lang="en-GB" dirty="0">
                <a:solidFill>
                  <a:srgbClr val="2C2C2C"/>
                </a:solidFill>
              </a:rPr>
              <a:t>interviews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C2C2C"/>
                </a:solidFill>
              </a:rPr>
              <a:t>8 urban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C2C2C"/>
                </a:solidFill>
              </a:rPr>
              <a:t>Age range: 36 – 55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C2C2C"/>
                </a:solidFill>
              </a:rPr>
              <a:t>Recovery: 18 </a:t>
            </a:r>
            <a:r>
              <a:rPr lang="en-GB" dirty="0" err="1" smtClean="0">
                <a:solidFill>
                  <a:srgbClr val="2C2C2C"/>
                </a:solidFill>
              </a:rPr>
              <a:t>mths</a:t>
            </a:r>
            <a:r>
              <a:rPr lang="en-GB" dirty="0" smtClean="0">
                <a:solidFill>
                  <a:srgbClr val="2C2C2C"/>
                </a:solidFill>
              </a:rPr>
              <a:t> </a:t>
            </a:r>
            <a:r>
              <a:rPr lang="en-GB" dirty="0">
                <a:solidFill>
                  <a:srgbClr val="2C2C2C"/>
                </a:solidFill>
              </a:rPr>
              <a:t>– </a:t>
            </a:r>
            <a:r>
              <a:rPr lang="en-GB" dirty="0" smtClean="0">
                <a:solidFill>
                  <a:srgbClr val="2C2C2C"/>
                </a:solidFill>
              </a:rPr>
              <a:t>21 years</a:t>
            </a:r>
            <a:endParaRPr lang="en-GB" dirty="0">
              <a:solidFill>
                <a:srgbClr val="2C2C2C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83868" y="4797152"/>
            <a:ext cx="2484276" cy="17281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C2C2C"/>
                </a:solidFill>
              </a:rPr>
              <a:t>Targeted sampling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C2C2C"/>
                </a:solidFill>
              </a:rPr>
              <a:t>&gt; Over 50s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C2C2C"/>
                </a:solidFill>
              </a:rPr>
              <a:t>&gt; Rural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C2C2C"/>
                </a:solidFill>
              </a:rPr>
              <a:t>&gt; Early recovery</a:t>
            </a:r>
          </a:p>
        </p:txBody>
      </p:sp>
      <p:sp>
        <p:nvSpPr>
          <p:cNvPr id="8" name="Right Arrow 7"/>
          <p:cNvSpPr/>
          <p:nvPr/>
        </p:nvSpPr>
        <p:spPr>
          <a:xfrm rot="5400000">
            <a:off x="3095836" y="3861048"/>
            <a:ext cx="122413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rgbClr val="FFFFFF"/>
              </a:solidFill>
            </a:endParaRPr>
          </a:p>
        </p:txBody>
      </p:sp>
      <p:pic>
        <p:nvPicPr>
          <p:cNvPr id="9" name="Picture 2" descr="C:\Users\ds\AppData\Local\Temp\UoG_colou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48680"/>
            <a:ext cx="1459514" cy="60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1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84176"/>
            <a:ext cx="8205899" cy="1508760"/>
          </a:xfrm>
        </p:spPr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Boeri, M. (2018). </a:t>
            </a:r>
            <a:r>
              <a:rPr lang="en-GB" i="1" dirty="0"/>
              <a:t>Hurt: Chronicles of the Drug War Generation</a:t>
            </a:r>
            <a:r>
              <a:rPr lang="en-GB" dirty="0"/>
              <a:t>. University of California Press.</a:t>
            </a:r>
          </a:p>
          <a:p>
            <a:r>
              <a:rPr lang="en-GB" dirty="0" smtClean="0"/>
              <a:t>Braun</a:t>
            </a:r>
            <a:r>
              <a:rPr lang="en-GB" dirty="0"/>
              <a:t>, V. and Clarke, V. (2006) Using thematic analysis in psychology. </a:t>
            </a:r>
            <a:r>
              <a:rPr lang="en-GB" i="1" dirty="0"/>
              <a:t>Qualitative Research in Psychology</a:t>
            </a:r>
            <a:r>
              <a:rPr lang="en-GB" dirty="0"/>
              <a:t>, 3 (2). pp. </a:t>
            </a:r>
            <a:r>
              <a:rPr lang="en-GB" dirty="0" smtClean="0"/>
              <a:t>77-101</a:t>
            </a:r>
          </a:p>
          <a:p>
            <a:r>
              <a:rPr lang="en-GB" dirty="0"/>
              <a:t>Goffman, E. (1959). </a:t>
            </a:r>
            <a:r>
              <a:rPr lang="en-GB" i="1" dirty="0"/>
              <a:t>The presentation of self in everyday life</a:t>
            </a:r>
            <a:r>
              <a:rPr lang="en-GB" dirty="0"/>
              <a:t> Doubleday: Mayflower.</a:t>
            </a:r>
          </a:p>
          <a:p>
            <a:r>
              <a:rPr lang="en-GB" dirty="0" smtClean="0"/>
              <a:t>Skinner</a:t>
            </a:r>
            <a:r>
              <a:rPr lang="en-GB" dirty="0"/>
              <a:t>, J. (Ed.). (2013). </a:t>
            </a:r>
            <a:r>
              <a:rPr lang="en-GB" i="1" dirty="0"/>
              <a:t>The interview: An ethnographic approach </a:t>
            </a:r>
            <a:r>
              <a:rPr lang="en-GB" dirty="0"/>
              <a:t>(Vol. 49). A&amp;C Black.</a:t>
            </a:r>
          </a:p>
          <a:p>
            <a:r>
              <a:rPr lang="en-GB" dirty="0" smtClean="0"/>
              <a:t>Romano</a:t>
            </a:r>
            <a:r>
              <a:rPr lang="en-GB" dirty="0"/>
              <a:t>, D., McCay, E., &amp; Boydell, K. (2012). The use of material objects in understanding the process of recovery from a first episode of schizophrenia.</a:t>
            </a:r>
            <a:r>
              <a:rPr lang="en-GB" i="1" dirty="0"/>
              <a:t> Arts &amp; Health, 4</a:t>
            </a:r>
            <a:r>
              <a:rPr lang="en-GB" dirty="0"/>
              <a:t>(1), 70-82. </a:t>
            </a:r>
          </a:p>
          <a:p>
            <a:endParaRPr lang="en-GB" dirty="0"/>
          </a:p>
        </p:txBody>
      </p:sp>
      <p:pic>
        <p:nvPicPr>
          <p:cNvPr id="4" name="Picture 2" descr="C:\Users\ds\AppData\Local\Temp\UoG_colou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48680"/>
            <a:ext cx="1459514" cy="60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80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1_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nded" id="{98DFF888-2449-4D28-977C-6306C017633E}" vid="{9792607F-9579-4224-82FF-9C88C3E1E5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295</Words>
  <Application>Microsoft Office PowerPoint</Application>
  <PresentationFormat>On-screen Show (4:3)</PresentationFormat>
  <Paragraphs>44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Banded</vt:lpstr>
      <vt:lpstr>1_Banded</vt:lpstr>
      <vt:lpstr>Older Female Drug Users: Negotiating Identities through Drug Use, Treatment, Recovery and Beyond</vt:lpstr>
      <vt:lpstr>Research Question</vt:lpstr>
      <vt:lpstr>Methods</vt:lpstr>
      <vt:lpstr>Object Elicitation</vt:lpstr>
      <vt:lpstr> Progress &amp; Next steps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Older Female Drug Users: Negotiating Identities through Drug Use, Treatment, Recovery and Beyond</dc:title>
  <dc:creator>ds</dc:creator>
  <cp:lastModifiedBy>ds</cp:lastModifiedBy>
  <cp:revision>17</cp:revision>
  <dcterms:created xsi:type="dcterms:W3CDTF">2018-09-27T08:35:11Z</dcterms:created>
  <dcterms:modified xsi:type="dcterms:W3CDTF">2018-10-31T11:27:18Z</dcterms:modified>
</cp:coreProperties>
</file>