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358" r:id="rId2"/>
    <p:sldId id="338" r:id="rId3"/>
    <p:sldId id="291" r:id="rId4"/>
    <p:sldId id="292" r:id="rId5"/>
    <p:sldId id="402" r:id="rId6"/>
    <p:sldId id="369" r:id="rId7"/>
    <p:sldId id="368" r:id="rId8"/>
    <p:sldId id="403" r:id="rId9"/>
    <p:sldId id="256" r:id="rId10"/>
    <p:sldId id="404" r:id="rId11"/>
    <p:sldId id="257" r:id="rId12"/>
    <p:sldId id="259" r:id="rId13"/>
    <p:sldId id="263" r:id="rId14"/>
    <p:sldId id="262" r:id="rId15"/>
    <p:sldId id="298" r:id="rId16"/>
    <p:sldId id="297" r:id="rId17"/>
    <p:sldId id="300" r:id="rId18"/>
    <p:sldId id="303" r:id="rId19"/>
    <p:sldId id="266" r:id="rId20"/>
    <p:sldId id="343" r:id="rId21"/>
    <p:sldId id="371" r:id="rId22"/>
    <p:sldId id="265" r:id="rId23"/>
    <p:sldId id="276" r:id="rId24"/>
    <p:sldId id="278" r:id="rId25"/>
    <p:sldId id="279" r:id="rId26"/>
    <p:sldId id="280" r:id="rId27"/>
    <p:sldId id="344" r:id="rId28"/>
    <p:sldId id="373" r:id="rId29"/>
    <p:sldId id="374" r:id="rId30"/>
    <p:sldId id="372" r:id="rId31"/>
    <p:sldId id="366" r:id="rId32"/>
    <p:sldId id="359" r:id="rId33"/>
    <p:sldId id="375" r:id="rId34"/>
    <p:sldId id="362" r:id="rId35"/>
    <p:sldId id="361" r:id="rId36"/>
    <p:sldId id="376" r:id="rId37"/>
    <p:sldId id="260" r:id="rId38"/>
    <p:sldId id="346" r:id="rId39"/>
    <p:sldId id="329" r:id="rId40"/>
    <p:sldId id="400" r:id="rId41"/>
    <p:sldId id="330" r:id="rId42"/>
    <p:sldId id="304" r:id="rId43"/>
    <p:sldId id="314" r:id="rId44"/>
    <p:sldId id="313" r:id="rId45"/>
    <p:sldId id="347" r:id="rId46"/>
    <p:sldId id="333" r:id="rId47"/>
    <p:sldId id="336" r:id="rId48"/>
    <p:sldId id="337" r:id="rId49"/>
    <p:sldId id="331" r:id="rId50"/>
    <p:sldId id="377" r:id="rId51"/>
    <p:sldId id="378" r:id="rId52"/>
    <p:sldId id="383" r:id="rId53"/>
    <p:sldId id="379" r:id="rId54"/>
    <p:sldId id="386" r:id="rId55"/>
    <p:sldId id="261" r:id="rId56"/>
    <p:sldId id="287" r:id="rId57"/>
    <p:sldId id="288" r:id="rId58"/>
    <p:sldId id="315" r:id="rId59"/>
    <p:sldId id="348" r:id="rId60"/>
    <p:sldId id="322" r:id="rId61"/>
    <p:sldId id="339" r:id="rId62"/>
    <p:sldId id="340" r:id="rId63"/>
    <p:sldId id="289" r:id="rId64"/>
    <p:sldId id="290" r:id="rId65"/>
    <p:sldId id="325" r:id="rId66"/>
    <p:sldId id="349" r:id="rId67"/>
    <p:sldId id="392" r:id="rId68"/>
    <p:sldId id="405" r:id="rId69"/>
    <p:sldId id="393" r:id="rId70"/>
    <p:sldId id="394" r:id="rId71"/>
    <p:sldId id="395" r:id="rId72"/>
    <p:sldId id="350" r:id="rId73"/>
    <p:sldId id="351" r:id="rId74"/>
    <p:sldId id="341" r:id="rId75"/>
    <p:sldId id="387" r:id="rId76"/>
    <p:sldId id="352" r:id="rId77"/>
    <p:sldId id="388" r:id="rId78"/>
    <p:sldId id="389" r:id="rId79"/>
    <p:sldId id="390" r:id="rId80"/>
    <p:sldId id="354" r:id="rId81"/>
    <p:sldId id="391" r:id="rId82"/>
    <p:sldId id="342" r:id="rId83"/>
    <p:sldId id="396" r:id="rId84"/>
    <p:sldId id="355" r:id="rId85"/>
    <p:sldId id="397" r:id="rId86"/>
    <p:sldId id="398" r:id="rId87"/>
    <p:sldId id="399" r:id="rId88"/>
    <p:sldId id="357"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AA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sorterViewPr>
    <p:cViewPr>
      <p:scale>
        <a:sx n="100" d="100"/>
        <a:sy n="100" d="100"/>
      </p:scale>
      <p:origin x="0" y="149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jtrehm\Desktop\JR%20documents\manuscripts%202014\low%20risk%20report\burden%20removed%20sex%20specific%20mortality%20non-AA%20deaths%20removed.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30774060818639"/>
          <c:y val="3.481111838053659E-2"/>
          <c:w val="0.72566267438538579"/>
          <c:h val="0.80203926290472227"/>
        </c:manualLayout>
      </c:layout>
      <c:lineChart>
        <c:grouping val="standard"/>
        <c:varyColors val="0"/>
        <c:ser>
          <c:idx val="0"/>
          <c:order val="0"/>
          <c:tx>
            <c:strRef>
              <c:f>Sheet1!$B$1</c:f>
              <c:strCache>
                <c:ptCount val="1"/>
                <c:pt idx="0">
                  <c:v>Germany (DSM)</c:v>
                </c:pt>
              </c:strCache>
            </c:strRef>
          </c:tx>
          <c:spPr>
            <a:ln w="63500"/>
          </c:spPr>
          <c:marker>
            <c:symbol val="none"/>
          </c:marker>
          <c:cat>
            <c:strRef>
              <c:f>Sheet1!$A$2:$A$8</c:f>
              <c:strCache>
                <c:ptCount val="7"/>
                <c:pt idx="0">
                  <c:v>0-4</c:v>
                </c:pt>
                <c:pt idx="1">
                  <c:v>5-9</c:v>
                </c:pt>
                <c:pt idx="2">
                  <c:v>10-14</c:v>
                </c:pt>
                <c:pt idx="3">
                  <c:v>15-19</c:v>
                </c:pt>
                <c:pt idx="4">
                  <c:v>20-24</c:v>
                </c:pt>
                <c:pt idx="5">
                  <c:v>25-29</c:v>
                </c:pt>
                <c:pt idx="6">
                  <c:v>30+</c:v>
                </c:pt>
              </c:strCache>
            </c:strRef>
          </c:cat>
          <c:val>
            <c:numRef>
              <c:f>Sheet1!$B$2:$B$8</c:f>
              <c:numCache>
                <c:formatCode>General</c:formatCode>
                <c:ptCount val="7"/>
                <c:pt idx="0">
                  <c:v>9.8000000000000007</c:v>
                </c:pt>
                <c:pt idx="1">
                  <c:v>18.399999999999999</c:v>
                </c:pt>
                <c:pt idx="2">
                  <c:v>18.5</c:v>
                </c:pt>
                <c:pt idx="3">
                  <c:v>30.8</c:v>
                </c:pt>
                <c:pt idx="4">
                  <c:v>44.4</c:v>
                </c:pt>
                <c:pt idx="5">
                  <c:v>37.6</c:v>
                </c:pt>
                <c:pt idx="6">
                  <c:v>51.5</c:v>
                </c:pt>
              </c:numCache>
            </c:numRef>
          </c:val>
          <c:smooth val="0"/>
        </c:ser>
        <c:ser>
          <c:idx val="1"/>
          <c:order val="1"/>
          <c:tx>
            <c:strRef>
              <c:f>Sheet1!$C$1</c:f>
              <c:strCache>
                <c:ptCount val="1"/>
                <c:pt idx="0">
                  <c:v>Switzerland (FTND)</c:v>
                </c:pt>
              </c:strCache>
            </c:strRef>
          </c:tx>
          <c:spPr>
            <a:ln w="63500"/>
          </c:spPr>
          <c:marker>
            <c:symbol val="none"/>
          </c:marker>
          <c:cat>
            <c:strRef>
              <c:f>Sheet1!$A$2:$A$8</c:f>
              <c:strCache>
                <c:ptCount val="7"/>
                <c:pt idx="0">
                  <c:v>0-4</c:v>
                </c:pt>
                <c:pt idx="1">
                  <c:v>5-9</c:v>
                </c:pt>
                <c:pt idx="2">
                  <c:v>10-14</c:v>
                </c:pt>
                <c:pt idx="3">
                  <c:v>15-19</c:v>
                </c:pt>
                <c:pt idx="4">
                  <c:v>20-24</c:v>
                </c:pt>
                <c:pt idx="5">
                  <c:v>25-29</c:v>
                </c:pt>
                <c:pt idx="6">
                  <c:v>30+</c:v>
                </c:pt>
              </c:strCache>
            </c:strRef>
          </c:cat>
          <c:val>
            <c:numRef>
              <c:f>Sheet1!$C$2:$C$8</c:f>
              <c:numCache>
                <c:formatCode>General</c:formatCode>
                <c:ptCount val="7"/>
                <c:pt idx="0">
                  <c:v>2.9</c:v>
                </c:pt>
                <c:pt idx="1">
                  <c:v>10.4</c:v>
                </c:pt>
                <c:pt idx="2">
                  <c:v>18.2</c:v>
                </c:pt>
                <c:pt idx="3">
                  <c:v>54.4</c:v>
                </c:pt>
                <c:pt idx="4">
                  <c:v>67</c:v>
                </c:pt>
                <c:pt idx="5">
                  <c:v>93.3</c:v>
                </c:pt>
                <c:pt idx="6">
                  <c:v>93.2</c:v>
                </c:pt>
              </c:numCache>
            </c:numRef>
          </c:val>
          <c:smooth val="0"/>
        </c:ser>
        <c:ser>
          <c:idx val="2"/>
          <c:order val="2"/>
          <c:tx>
            <c:strRef>
              <c:f>Sheet1!$D$1</c:f>
              <c:strCache>
                <c:ptCount val="1"/>
                <c:pt idx="0">
                  <c:v>UK (FTND)</c:v>
                </c:pt>
              </c:strCache>
            </c:strRef>
          </c:tx>
          <c:spPr>
            <a:ln w="63500"/>
          </c:spPr>
          <c:marker>
            <c:symbol val="none"/>
          </c:marker>
          <c:cat>
            <c:strRef>
              <c:f>Sheet1!$A$2:$A$8</c:f>
              <c:strCache>
                <c:ptCount val="7"/>
                <c:pt idx="0">
                  <c:v>0-4</c:v>
                </c:pt>
                <c:pt idx="1">
                  <c:v>5-9</c:v>
                </c:pt>
                <c:pt idx="2">
                  <c:v>10-14</c:v>
                </c:pt>
                <c:pt idx="3">
                  <c:v>15-19</c:v>
                </c:pt>
                <c:pt idx="4">
                  <c:v>20-24</c:v>
                </c:pt>
                <c:pt idx="5">
                  <c:v>25-29</c:v>
                </c:pt>
                <c:pt idx="6">
                  <c:v>30+</c:v>
                </c:pt>
              </c:strCache>
            </c:strRef>
          </c:cat>
          <c:val>
            <c:numRef>
              <c:f>Sheet1!$D$2:$D$8</c:f>
              <c:numCache>
                <c:formatCode>General</c:formatCode>
                <c:ptCount val="7"/>
                <c:pt idx="0">
                  <c:v>2.1</c:v>
                </c:pt>
                <c:pt idx="1">
                  <c:v>13.5</c:v>
                </c:pt>
                <c:pt idx="2">
                  <c:v>33.799999999999997</c:v>
                </c:pt>
                <c:pt idx="3">
                  <c:v>51.4</c:v>
                </c:pt>
                <c:pt idx="4">
                  <c:v>72.7</c:v>
                </c:pt>
                <c:pt idx="5">
                  <c:v>85.7</c:v>
                </c:pt>
                <c:pt idx="6">
                  <c:v>96.4</c:v>
                </c:pt>
              </c:numCache>
            </c:numRef>
          </c:val>
          <c:smooth val="0"/>
        </c:ser>
        <c:dLbls>
          <c:showLegendKey val="0"/>
          <c:showVal val="0"/>
          <c:showCatName val="0"/>
          <c:showSerName val="0"/>
          <c:showPercent val="0"/>
          <c:showBubbleSize val="0"/>
        </c:dLbls>
        <c:marker val="1"/>
        <c:smooth val="0"/>
        <c:axId val="69701632"/>
        <c:axId val="69703552"/>
      </c:lineChart>
      <c:catAx>
        <c:axId val="69701632"/>
        <c:scaling>
          <c:orientation val="minMax"/>
        </c:scaling>
        <c:delete val="0"/>
        <c:axPos val="b"/>
        <c:title>
          <c:tx>
            <c:rich>
              <a:bodyPr/>
              <a:lstStyle/>
              <a:p>
                <a:pPr>
                  <a:defRPr/>
                </a:pPr>
                <a:r>
                  <a:rPr lang="en-GB" dirty="0" smtClean="0"/>
                  <a:t>Cigarettes smoked per day</a:t>
                </a:r>
                <a:endParaRPr lang="en-GB" dirty="0"/>
              </a:p>
            </c:rich>
          </c:tx>
          <c:overlay val="0"/>
        </c:title>
        <c:majorTickMark val="out"/>
        <c:minorTickMark val="none"/>
        <c:tickLblPos val="nextTo"/>
        <c:crossAx val="69703552"/>
        <c:crosses val="autoZero"/>
        <c:auto val="1"/>
        <c:lblAlgn val="ctr"/>
        <c:lblOffset val="100"/>
        <c:noMultiLvlLbl val="0"/>
      </c:catAx>
      <c:valAx>
        <c:axId val="69703552"/>
        <c:scaling>
          <c:orientation val="minMax"/>
          <c:max val="100"/>
        </c:scaling>
        <c:delete val="0"/>
        <c:axPos val="l"/>
        <c:majorGridlines/>
        <c:title>
          <c:tx>
            <c:rich>
              <a:bodyPr rot="-5400000" vert="horz"/>
              <a:lstStyle/>
              <a:p>
                <a:pPr>
                  <a:defRPr/>
                </a:pPr>
                <a:r>
                  <a:rPr lang="en-GB" dirty="0" smtClean="0"/>
                  <a:t>Proportion (%) nicotine dependent</a:t>
                </a:r>
                <a:endParaRPr lang="en-GB" dirty="0"/>
              </a:p>
            </c:rich>
          </c:tx>
          <c:overlay val="0"/>
        </c:title>
        <c:numFmt formatCode="General" sourceLinked="1"/>
        <c:majorTickMark val="out"/>
        <c:minorTickMark val="none"/>
        <c:tickLblPos val="nextTo"/>
        <c:crossAx val="69701632"/>
        <c:crosses val="autoZero"/>
        <c:crossBetween val="between"/>
      </c:valAx>
    </c:plotArea>
    <c:legend>
      <c:legendPos val="r"/>
      <c:layout>
        <c:manualLayout>
          <c:xMode val="edge"/>
          <c:yMode val="edge"/>
          <c:x val="0.13130667205201496"/>
          <c:y val="0.11322250202652379"/>
          <c:w val="0.28024624989746727"/>
          <c:h val="0.2407457914512231"/>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75505124055285"/>
          <c:y val="3.481111838053659E-2"/>
          <c:w val="0.67921532242163285"/>
          <c:h val="0.78062565697828445"/>
        </c:manualLayout>
      </c:layout>
      <c:lineChart>
        <c:grouping val="standard"/>
        <c:varyColors val="0"/>
        <c:ser>
          <c:idx val="0"/>
          <c:order val="0"/>
          <c:tx>
            <c:strRef>
              <c:f>Sheet1!$B$1</c:f>
              <c:strCache>
                <c:ptCount val="1"/>
                <c:pt idx="0">
                  <c:v>Not treated</c:v>
                </c:pt>
              </c:strCache>
            </c:strRef>
          </c:tx>
          <c:spPr>
            <a:ln w="63500"/>
          </c:spPr>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Sheet1!$B$2:$B$9</c:f>
              <c:numCache>
                <c:formatCode>General</c:formatCode>
                <c:ptCount val="8"/>
                <c:pt idx="0">
                  <c:v>6.6</c:v>
                </c:pt>
                <c:pt idx="1">
                  <c:v>21.6</c:v>
                </c:pt>
                <c:pt idx="2">
                  <c:v>29.5</c:v>
                </c:pt>
                <c:pt idx="3">
                  <c:v>45.4</c:v>
                </c:pt>
                <c:pt idx="4">
                  <c:v>64.7</c:v>
                </c:pt>
                <c:pt idx="5">
                  <c:v>77.5</c:v>
                </c:pt>
                <c:pt idx="6">
                  <c:v>107.8</c:v>
                </c:pt>
                <c:pt idx="7">
                  <c:v>170.3</c:v>
                </c:pt>
              </c:numCache>
            </c:numRef>
          </c:val>
          <c:smooth val="0"/>
        </c:ser>
        <c:ser>
          <c:idx val="1"/>
          <c:order val="1"/>
          <c:tx>
            <c:strRef>
              <c:f>Sheet1!$C$1</c:f>
              <c:strCache>
                <c:ptCount val="1"/>
                <c:pt idx="0">
                  <c:v>Treated</c:v>
                </c:pt>
              </c:strCache>
            </c:strRef>
          </c:tx>
          <c:spPr>
            <a:ln w="63500"/>
          </c:spPr>
          <c:marker>
            <c:symbol val="none"/>
          </c:marker>
          <c:cat>
            <c:strRef>
              <c:f>Sheet1!$A$2:$A$9</c:f>
              <c:strCache>
                <c:ptCount val="8"/>
                <c:pt idx="0">
                  <c:v>0</c:v>
                </c:pt>
                <c:pt idx="1">
                  <c:v>1</c:v>
                </c:pt>
                <c:pt idx="2">
                  <c:v>2</c:v>
                </c:pt>
                <c:pt idx="3">
                  <c:v>3</c:v>
                </c:pt>
                <c:pt idx="4">
                  <c:v>4</c:v>
                </c:pt>
                <c:pt idx="5">
                  <c:v>5</c:v>
                </c:pt>
                <c:pt idx="6">
                  <c:v>6</c:v>
                </c:pt>
                <c:pt idx="7">
                  <c:v>7</c:v>
                </c:pt>
              </c:strCache>
            </c:strRef>
          </c:cat>
          <c:val>
            <c:numRef>
              <c:f>Sheet1!$C$2:$C$9</c:f>
              <c:numCache>
                <c:formatCode>General</c:formatCode>
                <c:ptCount val="8"/>
                <c:pt idx="0">
                  <c:v>17.5</c:v>
                </c:pt>
                <c:pt idx="1">
                  <c:v>31.7</c:v>
                </c:pt>
                <c:pt idx="2">
                  <c:v>77.900000000000006</c:v>
                </c:pt>
                <c:pt idx="3">
                  <c:v>61.5</c:v>
                </c:pt>
                <c:pt idx="4">
                  <c:v>91.2</c:v>
                </c:pt>
                <c:pt idx="5">
                  <c:v>104.7</c:v>
                </c:pt>
                <c:pt idx="6">
                  <c:v>165.1</c:v>
                </c:pt>
                <c:pt idx="7">
                  <c:v>218.3</c:v>
                </c:pt>
              </c:numCache>
            </c:numRef>
          </c:val>
          <c:smooth val="0"/>
        </c:ser>
        <c:dLbls>
          <c:showLegendKey val="0"/>
          <c:showVal val="0"/>
          <c:showCatName val="0"/>
          <c:showSerName val="0"/>
          <c:showPercent val="0"/>
          <c:showBubbleSize val="0"/>
        </c:dLbls>
        <c:marker val="1"/>
        <c:smooth val="0"/>
        <c:axId val="71553408"/>
        <c:axId val="71555328"/>
      </c:lineChart>
      <c:catAx>
        <c:axId val="71553408"/>
        <c:scaling>
          <c:orientation val="minMax"/>
        </c:scaling>
        <c:delete val="0"/>
        <c:axPos val="b"/>
        <c:title>
          <c:tx>
            <c:rich>
              <a:bodyPr/>
              <a:lstStyle/>
              <a:p>
                <a:pPr>
                  <a:defRPr/>
                </a:pPr>
                <a:r>
                  <a:rPr lang="en-GB" dirty="0" smtClean="0"/>
                  <a:t>Number of DSM-IV criteria</a:t>
                </a:r>
                <a:endParaRPr lang="en-GB" dirty="0"/>
              </a:p>
            </c:rich>
          </c:tx>
          <c:overlay val="0"/>
        </c:title>
        <c:majorTickMark val="out"/>
        <c:minorTickMark val="none"/>
        <c:tickLblPos val="nextTo"/>
        <c:crossAx val="71555328"/>
        <c:crosses val="autoZero"/>
        <c:auto val="1"/>
        <c:lblAlgn val="ctr"/>
        <c:lblOffset val="100"/>
        <c:noMultiLvlLbl val="0"/>
      </c:catAx>
      <c:valAx>
        <c:axId val="71555328"/>
        <c:scaling>
          <c:orientation val="minMax"/>
          <c:max val="220"/>
          <c:min val="0"/>
        </c:scaling>
        <c:delete val="0"/>
        <c:axPos val="l"/>
        <c:majorGridlines/>
        <c:title>
          <c:tx>
            <c:rich>
              <a:bodyPr rot="-5400000" vert="horz"/>
              <a:lstStyle/>
              <a:p>
                <a:pPr>
                  <a:defRPr/>
                </a:pPr>
                <a:r>
                  <a:rPr lang="en-GB" dirty="0" smtClean="0"/>
                  <a:t>Grams alcohol consumed per day</a:t>
                </a:r>
                <a:endParaRPr lang="en-GB" dirty="0"/>
              </a:p>
            </c:rich>
          </c:tx>
          <c:layout>
            <c:manualLayout>
              <c:xMode val="edge"/>
              <c:yMode val="edge"/>
              <c:x val="3.7999906917249436E-2"/>
              <c:y val="0.12672102455604772"/>
            </c:manualLayout>
          </c:layout>
          <c:overlay val="0"/>
        </c:title>
        <c:numFmt formatCode="General" sourceLinked="1"/>
        <c:majorTickMark val="out"/>
        <c:minorTickMark val="none"/>
        <c:tickLblPos val="nextTo"/>
        <c:crossAx val="71553408"/>
        <c:crosses val="autoZero"/>
        <c:crossBetween val="between"/>
        <c:majorUnit val="40"/>
      </c:valAx>
    </c:plotArea>
    <c:legend>
      <c:legendPos val="r"/>
      <c:layout>
        <c:manualLayout>
          <c:xMode val="edge"/>
          <c:yMode val="edge"/>
          <c:x val="0.20757453376051313"/>
          <c:y val="0.10299821758934996"/>
          <c:w val="0.19042964592719189"/>
          <c:h val="0.16049719430081538"/>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tx>
            <c:strRef>
              <c:f>'[burden removed sex specific mortality non-AA deaths removed.xlsx]Sheet2'!$V$14</c:f>
              <c:strCache>
                <c:ptCount val="1"/>
                <c:pt idx="0">
                  <c:v>Risk M</c:v>
                </c:pt>
              </c:strCache>
            </c:strRef>
          </c:tx>
          <c:spPr>
            <a:ln w="63500"/>
          </c:spPr>
          <c:xVal>
            <c:numRef>
              <c:f>'[burden removed sex specific mortality non-AA deaths removed.xlsx]Sheet2'!$U$15:$U$25</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'[burden removed sex specific mortality non-AA deaths removed.xlsx]Sheet2'!$V$15:$V$25</c:f>
              <c:numCache>
                <c:formatCode>0%</c:formatCode>
                <c:ptCount val="11"/>
                <c:pt idx="0">
                  <c:v>0</c:v>
                </c:pt>
                <c:pt idx="1">
                  <c:v>9.9436500693392185E-4</c:v>
                </c:pt>
                <c:pt idx="2">
                  <c:v>7.3541708945366793E-3</c:v>
                </c:pt>
                <c:pt idx="3">
                  <c:v>1.5152892406473594E-2</c:v>
                </c:pt>
                <c:pt idx="4">
                  <c:v>2.439564027077492E-2</c:v>
                </c:pt>
                <c:pt idx="5">
                  <c:v>3.7602629514220248E-2</c:v>
                </c:pt>
                <c:pt idx="6">
                  <c:v>5.2254195166445853E-2</c:v>
                </c:pt>
                <c:pt idx="7">
                  <c:v>7.3590088797419032E-2</c:v>
                </c:pt>
                <c:pt idx="8">
                  <c:v>8.8537435178328891E-2</c:v>
                </c:pt>
                <c:pt idx="9">
                  <c:v>0.1027393887967242</c:v>
                </c:pt>
                <c:pt idx="10">
                  <c:v>0.11563179140888963</c:v>
                </c:pt>
              </c:numCache>
            </c:numRef>
          </c:yVal>
          <c:smooth val="1"/>
        </c:ser>
        <c:ser>
          <c:idx val="1"/>
          <c:order val="1"/>
          <c:tx>
            <c:strRef>
              <c:f>'[burden removed sex specific mortality non-AA deaths removed.xlsx]Sheet2'!$W$14</c:f>
              <c:strCache>
                <c:ptCount val="1"/>
                <c:pt idx="0">
                  <c:v>Risk W</c:v>
                </c:pt>
              </c:strCache>
            </c:strRef>
          </c:tx>
          <c:spPr>
            <a:ln w="63500"/>
          </c:spPr>
          <c:xVal>
            <c:numRef>
              <c:f>'[burden removed sex specific mortality non-AA deaths removed.xlsx]Sheet2'!$U$15:$U$25</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xVal>
          <c:yVal>
            <c:numRef>
              <c:f>'[burden removed sex specific mortality non-AA deaths removed.xlsx]Sheet2'!$W$15:$W$25</c:f>
              <c:numCache>
                <c:formatCode>0%</c:formatCode>
                <c:ptCount val="11"/>
                <c:pt idx="0">
                  <c:v>0</c:v>
                </c:pt>
                <c:pt idx="1">
                  <c:v>1.8825180655634537E-3</c:v>
                </c:pt>
                <c:pt idx="2">
                  <c:v>7.4615769730718958E-3</c:v>
                </c:pt>
                <c:pt idx="3">
                  <c:v>1.4487459337839861E-2</c:v>
                </c:pt>
                <c:pt idx="4">
                  <c:v>2.1657149009470581E-2</c:v>
                </c:pt>
                <c:pt idx="5">
                  <c:v>3.1432035722669303E-2</c:v>
                </c:pt>
                <c:pt idx="6">
                  <c:v>3.783989559792391E-2</c:v>
                </c:pt>
                <c:pt idx="7">
                  <c:v>5.2301169456194299E-2</c:v>
                </c:pt>
                <c:pt idx="8">
                  <c:v>5.8004150486707151E-2</c:v>
                </c:pt>
                <c:pt idx="9">
                  <c:v>6.3158415840223942E-2</c:v>
                </c:pt>
                <c:pt idx="10">
                  <c:v>6.7827213875631717E-2</c:v>
                </c:pt>
              </c:numCache>
            </c:numRef>
          </c:yVal>
          <c:smooth val="1"/>
        </c:ser>
        <c:dLbls>
          <c:showLegendKey val="0"/>
          <c:showVal val="0"/>
          <c:showCatName val="0"/>
          <c:showSerName val="0"/>
          <c:showPercent val="0"/>
          <c:showBubbleSize val="0"/>
        </c:dLbls>
        <c:axId val="105227392"/>
        <c:axId val="105229312"/>
      </c:scatterChart>
      <c:valAx>
        <c:axId val="105227392"/>
        <c:scaling>
          <c:orientation val="minMax"/>
          <c:max val="100"/>
          <c:min val="0"/>
        </c:scaling>
        <c:delete val="0"/>
        <c:axPos val="b"/>
        <c:title>
          <c:tx>
            <c:rich>
              <a:bodyPr/>
              <a:lstStyle/>
              <a:p>
                <a:pPr>
                  <a:defRPr sz="1600"/>
                </a:pPr>
                <a:r>
                  <a:rPr lang="en-CA" sz="1600"/>
                  <a:t>Drinking</a:t>
                </a:r>
                <a:r>
                  <a:rPr lang="en-CA" sz="1600" baseline="0"/>
                  <a:t> level in g/day</a:t>
                </a:r>
                <a:endParaRPr lang="en-CA" sz="1600"/>
              </a:p>
            </c:rich>
          </c:tx>
          <c:overlay val="0"/>
        </c:title>
        <c:numFmt formatCode="General" sourceLinked="1"/>
        <c:majorTickMark val="out"/>
        <c:minorTickMark val="none"/>
        <c:tickLblPos val="nextTo"/>
        <c:txPr>
          <a:bodyPr/>
          <a:lstStyle/>
          <a:p>
            <a:pPr>
              <a:defRPr sz="1600"/>
            </a:pPr>
            <a:endParaRPr lang="en-US"/>
          </a:p>
        </c:txPr>
        <c:crossAx val="105229312"/>
        <c:crosses val="autoZero"/>
        <c:crossBetween val="midCat"/>
        <c:majorUnit val="10"/>
      </c:valAx>
      <c:valAx>
        <c:axId val="105229312"/>
        <c:scaling>
          <c:orientation val="minMax"/>
          <c:max val="0.14000000000000001"/>
          <c:min val="0"/>
        </c:scaling>
        <c:delete val="0"/>
        <c:axPos val="l"/>
        <c:majorGridlines/>
        <c:title>
          <c:tx>
            <c:rich>
              <a:bodyPr rot="-5400000" vert="horz"/>
              <a:lstStyle/>
              <a:p>
                <a:pPr>
                  <a:defRPr/>
                </a:pPr>
                <a:r>
                  <a:rPr lang="en-GB" sz="1600" dirty="0" smtClean="0"/>
                  <a:t>Risk of death due to alcohol before age 70</a:t>
                </a:r>
                <a:endParaRPr lang="en-GB" sz="1600" dirty="0"/>
              </a:p>
            </c:rich>
          </c:tx>
          <c:overlay val="0"/>
        </c:title>
        <c:numFmt formatCode="0%" sourceLinked="1"/>
        <c:majorTickMark val="out"/>
        <c:minorTickMark val="none"/>
        <c:tickLblPos val="nextTo"/>
        <c:txPr>
          <a:bodyPr/>
          <a:lstStyle/>
          <a:p>
            <a:pPr>
              <a:defRPr sz="1600"/>
            </a:pPr>
            <a:endParaRPr lang="en-US"/>
          </a:p>
        </c:txPr>
        <c:crossAx val="105227392"/>
        <c:crosses val="autoZero"/>
        <c:crossBetween val="midCat"/>
        <c:majorUnit val="2.0000000000000004E-2"/>
      </c:valAx>
    </c:plotArea>
    <c:legend>
      <c:legendPos val="r"/>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52717021483425"/>
          <c:y val="3.6632866861704347E-2"/>
          <c:w val="0.68140164771070277"/>
          <c:h val="0.71303234250920744"/>
        </c:manualLayout>
      </c:layout>
      <c:lineChart>
        <c:grouping val="standard"/>
        <c:varyColors val="0"/>
        <c:ser>
          <c:idx val="0"/>
          <c:order val="0"/>
          <c:tx>
            <c:strRef>
              <c:f>Sheet1!$B$1</c:f>
              <c:strCache>
                <c:ptCount val="1"/>
                <c:pt idx="0">
                  <c:v>Cigarettes</c:v>
                </c:pt>
              </c:strCache>
            </c:strRef>
          </c:tx>
          <c:spPr>
            <a:ln w="50800">
              <a:solidFill>
                <a:srgbClr val="008000"/>
              </a:solidFill>
            </a:ln>
          </c:spPr>
          <c:marker>
            <c:symbol val="none"/>
          </c:marker>
          <c:cat>
            <c:strRef>
              <c:f>Sheet1!$A$2:$A$14</c:f>
              <c:strCache>
                <c:ptCount val="13"/>
                <c:pt idx="0">
                  <c:v>2011-2</c:v>
                </c:pt>
                <c:pt idx="1">
                  <c:v>2011-3</c:v>
                </c:pt>
                <c:pt idx="2">
                  <c:v>2011-4</c:v>
                </c:pt>
                <c:pt idx="3">
                  <c:v>2012-1</c:v>
                </c:pt>
                <c:pt idx="4">
                  <c:v>2012-2</c:v>
                </c:pt>
                <c:pt idx="5">
                  <c:v>2012-3</c:v>
                </c:pt>
                <c:pt idx="6">
                  <c:v>2012-4</c:v>
                </c:pt>
                <c:pt idx="7">
                  <c:v>2013-1</c:v>
                </c:pt>
                <c:pt idx="8">
                  <c:v>2013-2</c:v>
                </c:pt>
                <c:pt idx="9">
                  <c:v>2013-3</c:v>
                </c:pt>
                <c:pt idx="10">
                  <c:v>2013-4</c:v>
                </c:pt>
                <c:pt idx="11">
                  <c:v>2014-1</c:v>
                </c:pt>
                <c:pt idx="12">
                  <c:v>2014-2</c:v>
                </c:pt>
              </c:strCache>
            </c:strRef>
          </c:cat>
          <c:val>
            <c:numRef>
              <c:f>Sheet1!$B$2:$B$14</c:f>
              <c:numCache>
                <c:formatCode>General</c:formatCode>
                <c:ptCount val="13"/>
                <c:pt idx="0">
                  <c:v>20.7</c:v>
                </c:pt>
                <c:pt idx="1">
                  <c:v>21.8</c:v>
                </c:pt>
                <c:pt idx="2">
                  <c:v>20.5</c:v>
                </c:pt>
                <c:pt idx="3">
                  <c:v>19.8</c:v>
                </c:pt>
                <c:pt idx="4">
                  <c:v>19.3</c:v>
                </c:pt>
                <c:pt idx="5">
                  <c:v>20.7</c:v>
                </c:pt>
                <c:pt idx="6">
                  <c:v>21.1</c:v>
                </c:pt>
                <c:pt idx="7">
                  <c:v>18.2</c:v>
                </c:pt>
                <c:pt idx="8">
                  <c:v>18.899999999999999</c:v>
                </c:pt>
                <c:pt idx="9">
                  <c:v>19.2</c:v>
                </c:pt>
                <c:pt idx="10">
                  <c:v>19.600000000000001</c:v>
                </c:pt>
                <c:pt idx="11">
                  <c:v>17.8</c:v>
                </c:pt>
                <c:pt idx="12">
                  <c:v>18.5</c:v>
                </c:pt>
              </c:numCache>
            </c:numRef>
          </c:val>
          <c:smooth val="0"/>
        </c:ser>
        <c:ser>
          <c:idx val="1"/>
          <c:order val="1"/>
          <c:tx>
            <c:strRef>
              <c:f>Sheet1!$C$1</c:f>
              <c:strCache>
                <c:ptCount val="1"/>
                <c:pt idx="0">
                  <c:v>Nicotine or cigarettes</c:v>
                </c:pt>
              </c:strCache>
            </c:strRef>
          </c:tx>
          <c:spPr>
            <a:ln w="50800">
              <a:solidFill>
                <a:srgbClr val="FF0000"/>
              </a:solidFill>
            </a:ln>
          </c:spPr>
          <c:marker>
            <c:symbol val="none"/>
          </c:marker>
          <c:cat>
            <c:strRef>
              <c:f>Sheet1!$A$2:$A$14</c:f>
              <c:strCache>
                <c:ptCount val="13"/>
                <c:pt idx="0">
                  <c:v>2011-2</c:v>
                </c:pt>
                <c:pt idx="1">
                  <c:v>2011-3</c:v>
                </c:pt>
                <c:pt idx="2">
                  <c:v>2011-4</c:v>
                </c:pt>
                <c:pt idx="3">
                  <c:v>2012-1</c:v>
                </c:pt>
                <c:pt idx="4">
                  <c:v>2012-2</c:v>
                </c:pt>
                <c:pt idx="5">
                  <c:v>2012-3</c:v>
                </c:pt>
                <c:pt idx="6">
                  <c:v>2012-4</c:v>
                </c:pt>
                <c:pt idx="7">
                  <c:v>2013-1</c:v>
                </c:pt>
                <c:pt idx="8">
                  <c:v>2013-2</c:v>
                </c:pt>
                <c:pt idx="9">
                  <c:v>2013-3</c:v>
                </c:pt>
                <c:pt idx="10">
                  <c:v>2013-4</c:v>
                </c:pt>
                <c:pt idx="11">
                  <c:v>2014-1</c:v>
                </c:pt>
                <c:pt idx="12">
                  <c:v>2014-2</c:v>
                </c:pt>
              </c:strCache>
            </c:strRef>
          </c:cat>
          <c:val>
            <c:numRef>
              <c:f>Sheet1!$C$2:$C$14</c:f>
              <c:numCache>
                <c:formatCode>General</c:formatCode>
                <c:ptCount val="13"/>
                <c:pt idx="0">
                  <c:v>21.2</c:v>
                </c:pt>
                <c:pt idx="1">
                  <c:v>22</c:v>
                </c:pt>
                <c:pt idx="2">
                  <c:v>20.9</c:v>
                </c:pt>
                <c:pt idx="3">
                  <c:v>20.2</c:v>
                </c:pt>
                <c:pt idx="4">
                  <c:v>19.600000000000001</c:v>
                </c:pt>
                <c:pt idx="5">
                  <c:v>21.1</c:v>
                </c:pt>
                <c:pt idx="6">
                  <c:v>21.6</c:v>
                </c:pt>
                <c:pt idx="7">
                  <c:v>18.899999999999999</c:v>
                </c:pt>
                <c:pt idx="8">
                  <c:v>19.600000000000001</c:v>
                </c:pt>
                <c:pt idx="9">
                  <c:v>20.100000000000001</c:v>
                </c:pt>
                <c:pt idx="10">
                  <c:v>20.2</c:v>
                </c:pt>
                <c:pt idx="11">
                  <c:v>18.8</c:v>
                </c:pt>
                <c:pt idx="12">
                  <c:v>19.3</c:v>
                </c:pt>
              </c:numCache>
            </c:numRef>
          </c:val>
          <c:smooth val="0"/>
        </c:ser>
        <c:dLbls>
          <c:showLegendKey val="0"/>
          <c:showVal val="0"/>
          <c:showCatName val="0"/>
          <c:showSerName val="0"/>
          <c:showPercent val="0"/>
          <c:showBubbleSize val="0"/>
        </c:dLbls>
        <c:marker val="1"/>
        <c:smooth val="0"/>
        <c:axId val="106474880"/>
        <c:axId val="106476672"/>
      </c:lineChart>
      <c:catAx>
        <c:axId val="106474880"/>
        <c:scaling>
          <c:orientation val="minMax"/>
        </c:scaling>
        <c:delete val="0"/>
        <c:axPos val="b"/>
        <c:numFmt formatCode="General" sourceLinked="0"/>
        <c:majorTickMark val="out"/>
        <c:minorTickMark val="none"/>
        <c:tickLblPos val="nextTo"/>
        <c:crossAx val="106476672"/>
        <c:crosses val="autoZero"/>
        <c:auto val="1"/>
        <c:lblAlgn val="ctr"/>
        <c:lblOffset val="100"/>
        <c:noMultiLvlLbl val="0"/>
      </c:catAx>
      <c:valAx>
        <c:axId val="106476672"/>
        <c:scaling>
          <c:orientation val="minMax"/>
          <c:max val="25"/>
          <c:min val="0"/>
        </c:scaling>
        <c:delete val="0"/>
        <c:axPos val="l"/>
        <c:majorGridlines/>
        <c:title>
          <c:tx>
            <c:rich>
              <a:bodyPr rot="-5400000" vert="horz"/>
              <a:lstStyle/>
              <a:p>
                <a:pPr>
                  <a:defRPr sz="2400" b="0"/>
                </a:pPr>
                <a:r>
                  <a:rPr lang="en-GB" sz="2000" b="0" dirty="0" smtClean="0"/>
                  <a:t>% smoking cigs or using nicotine</a:t>
                </a:r>
                <a:endParaRPr lang="en-GB" sz="2000" b="0" dirty="0"/>
              </a:p>
            </c:rich>
          </c:tx>
          <c:layout>
            <c:manualLayout>
              <c:xMode val="edge"/>
              <c:yMode val="edge"/>
              <c:x val="3.2407407407407406E-2"/>
              <c:y val="3.316310805015419E-2"/>
            </c:manualLayout>
          </c:layout>
          <c:overlay val="0"/>
        </c:title>
        <c:numFmt formatCode="General" sourceLinked="1"/>
        <c:majorTickMark val="out"/>
        <c:minorTickMark val="none"/>
        <c:tickLblPos val="nextTo"/>
        <c:crossAx val="106474880"/>
        <c:crosses val="autoZero"/>
        <c:crossBetween val="between"/>
      </c:valAx>
    </c:plotArea>
    <c:legend>
      <c:legendPos val="r"/>
      <c:layout>
        <c:manualLayout>
          <c:xMode val="edge"/>
          <c:yMode val="edge"/>
          <c:x val="0.58866318802480466"/>
          <c:y val="0.4611402101183808"/>
          <c:w val="0.28404672696360289"/>
          <c:h val="0.1461940668992836"/>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51D460-1F3D-4972-A89D-382ECA8830EE}" type="datetimeFigureOut">
              <a:rPr lang="en-GB" smtClean="0"/>
              <a:t>09/02/2015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598925-B3FC-48B9-8300-74A7739FDFA8}" type="slidenum">
              <a:rPr lang="en-GB" smtClean="0"/>
              <a:t>‹#›</a:t>
            </a:fld>
            <a:endParaRPr lang="en-GB"/>
          </a:p>
        </p:txBody>
      </p:sp>
    </p:spTree>
    <p:extLst>
      <p:ext uri="{BB962C8B-B14F-4D97-AF65-F5344CB8AC3E}">
        <p14:creationId xmlns:p14="http://schemas.microsoft.com/office/powerpoint/2010/main" val="267396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4598925-B3FC-48B9-8300-74A7739FDFA8}" type="slidenum">
              <a:rPr lang="en-GB" smtClean="0"/>
              <a:t>1</a:t>
            </a:fld>
            <a:endParaRPr lang="en-GB"/>
          </a:p>
        </p:txBody>
      </p:sp>
    </p:spTree>
    <p:extLst>
      <p:ext uri="{BB962C8B-B14F-4D97-AF65-F5344CB8AC3E}">
        <p14:creationId xmlns:p14="http://schemas.microsoft.com/office/powerpoint/2010/main" val="270238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60</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61</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62</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63</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64</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65</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66</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74</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75</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76</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idor d'imatge de diapositiva 1"/>
          <p:cNvSpPr>
            <a:spLocks noGrp="1" noRot="1" noChangeAspect="1"/>
          </p:cNvSpPr>
          <p:nvPr>
            <p:ph type="sldImg"/>
          </p:nvPr>
        </p:nvSpPr>
        <p:spPr bwMode="auto">
          <a:noFill/>
          <a:ln>
            <a:solidFill>
              <a:srgbClr val="000000"/>
            </a:solidFill>
            <a:miter lim="800000"/>
            <a:headEnd/>
            <a:tailEnd/>
          </a:ln>
        </p:spPr>
      </p:sp>
      <p:sp>
        <p:nvSpPr>
          <p:cNvPr id="15362" name="Contenidor de note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4" name="Contenidor de número de diapositiva 3"/>
          <p:cNvSpPr>
            <a:spLocks noGrp="1"/>
          </p:cNvSpPr>
          <p:nvPr>
            <p:ph type="sldNum" sz="quarter" idx="5"/>
          </p:nvPr>
        </p:nvSpPr>
        <p:spPr/>
        <p:txBody>
          <a:bodyPr/>
          <a:lstStyle/>
          <a:p>
            <a:pPr>
              <a:defRPr/>
            </a:pPr>
            <a:fld id="{E86CC18E-1372-4810-94E9-A116DB632720}" type="slidenum">
              <a:rPr lang="es-ES" smtClean="0"/>
              <a:pPr>
                <a:defRPr/>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77</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78</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79</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80</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81</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82</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84</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85</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86</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87</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41</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88</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44</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45</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56</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57</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58</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E4193E0-05CA-421E-8FF5-2D17E45030C5}" type="slidenum">
              <a:rPr lang="en-US" smtClean="0">
                <a:latin typeface="Arial" pitchFamily="34" charset="0"/>
              </a:rPr>
              <a:pPr/>
              <a:t>59</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618592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239278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222396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FDCC40-E49D-428D-91C4-6C4D1ACA3D49}" type="slidenum">
              <a:rPr lang="en-US"/>
              <a:pPr>
                <a:defRPr/>
              </a:pPr>
              <a:t>‹#›</a:t>
            </a:fld>
            <a:endParaRPr lang="en-US"/>
          </a:p>
        </p:txBody>
      </p:sp>
    </p:spTree>
    <p:extLst>
      <p:ext uri="{BB962C8B-B14F-4D97-AF65-F5344CB8AC3E}">
        <p14:creationId xmlns:p14="http://schemas.microsoft.com/office/powerpoint/2010/main" val="61465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2560359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180433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31906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371067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406714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171457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260092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E9C8C1-3BEF-49A0-B219-DD4B88425DB0}" type="slidenum">
              <a:rPr lang="en-GB" smtClean="0"/>
              <a:t>‹#›</a:t>
            </a:fld>
            <a:endParaRPr lang="en-GB"/>
          </a:p>
        </p:txBody>
      </p:sp>
    </p:spTree>
    <p:extLst>
      <p:ext uri="{BB962C8B-B14F-4D97-AF65-F5344CB8AC3E}">
        <p14:creationId xmlns:p14="http://schemas.microsoft.com/office/powerpoint/2010/main" val="240475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9C8C1-3BEF-49A0-B219-DD4B88425DB0}" type="slidenum">
              <a:rPr lang="en-GB" smtClean="0"/>
              <a:t>‹#›</a:t>
            </a:fld>
            <a:endParaRPr lang="en-GB"/>
          </a:p>
        </p:txBody>
      </p:sp>
    </p:spTree>
    <p:extLst>
      <p:ext uri="{BB962C8B-B14F-4D97-AF65-F5344CB8AC3E}">
        <p14:creationId xmlns:p14="http://schemas.microsoft.com/office/powerpoint/2010/main" val="1732219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9.gi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hyperlink" Target="http://www.alicerap.eu/"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052736"/>
            <a:ext cx="8136904" cy="4693593"/>
          </a:xfrm>
          <a:prstGeom prst="rect">
            <a:avLst/>
          </a:prstGeom>
        </p:spPr>
        <p:txBody>
          <a:bodyPr wrap="square">
            <a:spAutoFit/>
          </a:bodyPr>
          <a:lstStyle/>
          <a:p>
            <a:r>
              <a:rPr lang="en-GB" sz="3200" dirty="0"/>
              <a:t>ALICE RAP and the addictions health footprint </a:t>
            </a:r>
            <a:r>
              <a:rPr lang="en-GB" sz="3200" dirty="0" smtClean="0"/>
              <a:t>– </a:t>
            </a:r>
          </a:p>
          <a:p>
            <a:r>
              <a:rPr lang="en-GB" sz="3200" dirty="0" smtClean="0"/>
              <a:t>toward </a:t>
            </a:r>
            <a:r>
              <a:rPr lang="en-GB" sz="3200" dirty="0"/>
              <a:t>a redesign of addictions </a:t>
            </a:r>
            <a:r>
              <a:rPr lang="en-GB" sz="3200" dirty="0" smtClean="0"/>
              <a:t>governance</a:t>
            </a:r>
          </a:p>
          <a:p>
            <a:endParaRPr lang="en-GB" sz="2800" dirty="0"/>
          </a:p>
          <a:p>
            <a:r>
              <a:rPr lang="en-GB" sz="2800" dirty="0" smtClean="0"/>
              <a:t>Society for the Study of Addiction</a:t>
            </a:r>
          </a:p>
          <a:p>
            <a:r>
              <a:rPr lang="en-GB" sz="2800" dirty="0" smtClean="0"/>
              <a:t>2014 Society Lecture</a:t>
            </a:r>
            <a:endParaRPr lang="en-GB" sz="2800" dirty="0"/>
          </a:p>
          <a:p>
            <a:r>
              <a:rPr lang="en-GB" sz="2800" b="1" dirty="0" smtClean="0"/>
              <a:t> </a:t>
            </a:r>
            <a:endParaRPr lang="en-GB" sz="2400" b="1" dirty="0"/>
          </a:p>
          <a:p>
            <a:pPr>
              <a:spcAft>
                <a:spcPts val="600"/>
              </a:spcAft>
            </a:pPr>
            <a:r>
              <a:rPr lang="en-GB" sz="2400" dirty="0"/>
              <a:t>Professor Peter Anderson, MD, MPH, PhD, FRCP</a:t>
            </a:r>
          </a:p>
          <a:p>
            <a:pPr>
              <a:spcAft>
                <a:spcPts val="600"/>
              </a:spcAft>
            </a:pPr>
            <a:r>
              <a:rPr lang="en-GB" sz="2000" dirty="0"/>
              <a:t>Institute of Health and Society, Newcastle University</a:t>
            </a:r>
          </a:p>
          <a:p>
            <a:pPr>
              <a:spcAft>
                <a:spcPts val="600"/>
              </a:spcAft>
            </a:pPr>
            <a:r>
              <a:rPr lang="en-GB" sz="2000" dirty="0" smtClean="0"/>
              <a:t>Faculty </a:t>
            </a:r>
            <a:r>
              <a:rPr lang="en-GB" sz="2000" dirty="0"/>
              <a:t>of Health, Medicine and Life Sciences, Maastricht </a:t>
            </a:r>
            <a:r>
              <a:rPr lang="en-GB" sz="2000" dirty="0" smtClean="0"/>
              <a:t>University</a:t>
            </a:r>
            <a:endParaRPr lang="en-GB" sz="2000" dirty="0"/>
          </a:p>
          <a:p>
            <a:endParaRPr lang="en-GB" sz="2400" dirty="0"/>
          </a:p>
          <a:p>
            <a:r>
              <a:rPr lang="en-GB" sz="2000" dirty="0" smtClean="0"/>
              <a:t>York, 6 November 2014</a:t>
            </a:r>
            <a:endParaRPr lang="en-GB" sz="2000" dirty="0"/>
          </a:p>
        </p:txBody>
      </p:sp>
      <p:sp>
        <p:nvSpPr>
          <p:cNvPr id="2" name="Slide Number Placeholder 1"/>
          <p:cNvSpPr>
            <a:spLocks noGrp="1"/>
          </p:cNvSpPr>
          <p:nvPr>
            <p:ph type="sldNum" sz="quarter" idx="12"/>
          </p:nvPr>
        </p:nvSpPr>
        <p:spPr/>
        <p:txBody>
          <a:bodyPr/>
          <a:lstStyle/>
          <a:p>
            <a:fld id="{DEE9C8C1-3BEF-49A0-B219-DD4B88425DB0}" type="slidenum">
              <a:rPr lang="en-GB" smtClean="0"/>
              <a:t>1</a:t>
            </a:fld>
            <a:endParaRPr lang="en-GB" dirty="0"/>
          </a:p>
        </p:txBody>
      </p:sp>
    </p:spTree>
    <p:extLst>
      <p:ext uri="{BB962C8B-B14F-4D97-AF65-F5344CB8AC3E}">
        <p14:creationId xmlns:p14="http://schemas.microsoft.com/office/powerpoint/2010/main" val="1091847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rgbClr val="CAA3A2"/>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solidFill>
            <a:schemeClr val="bg1"/>
          </a:solid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10</a:t>
            </a:fld>
            <a:endParaRPr lang="en-GB"/>
          </a:p>
        </p:txBody>
      </p:sp>
    </p:spTree>
    <p:extLst>
      <p:ext uri="{BB962C8B-B14F-4D97-AF65-F5344CB8AC3E}">
        <p14:creationId xmlns:p14="http://schemas.microsoft.com/office/powerpoint/2010/main" val="2454982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Oval 1"/>
          <p:cNvSpPr/>
          <p:nvPr/>
        </p:nvSpPr>
        <p:spPr>
          <a:xfrm rot="20171338">
            <a:off x="4702291" y="2272399"/>
            <a:ext cx="3598285" cy="143960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DEE9C8C1-3BEF-49A0-B219-DD4B88425DB0}" type="slidenum">
              <a:rPr lang="en-GB" smtClean="0"/>
              <a:t>11</a:t>
            </a:fld>
            <a:endParaRPr lang="en-GB"/>
          </a:p>
        </p:txBody>
      </p:sp>
    </p:spTree>
    <p:extLst>
      <p:ext uri="{BB962C8B-B14F-4D97-AF65-F5344CB8AC3E}">
        <p14:creationId xmlns:p14="http://schemas.microsoft.com/office/powerpoint/2010/main" val="401254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Oval 1"/>
          <p:cNvSpPr/>
          <p:nvPr/>
        </p:nvSpPr>
        <p:spPr>
          <a:xfrm>
            <a:off x="4915452" y="2929834"/>
            <a:ext cx="1152000" cy="115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DEE9C8C1-3BEF-49A0-B219-DD4B88425DB0}" type="slidenum">
              <a:rPr lang="en-GB" smtClean="0"/>
              <a:t>12</a:t>
            </a:fld>
            <a:endParaRPr lang="en-GB"/>
          </a:p>
        </p:txBody>
      </p:sp>
    </p:spTree>
    <p:extLst>
      <p:ext uri="{BB962C8B-B14F-4D97-AF65-F5344CB8AC3E}">
        <p14:creationId xmlns:p14="http://schemas.microsoft.com/office/powerpoint/2010/main" val="1368946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5078313"/>
          </a:xfrm>
          <a:prstGeom prst="rect">
            <a:avLst/>
          </a:prstGeom>
          <a:noFill/>
        </p:spPr>
        <p:txBody>
          <a:bodyPr wrap="square" rtlCol="0">
            <a:spAutoFit/>
          </a:bodyPr>
          <a:lstStyle/>
          <a:p>
            <a:r>
              <a:rPr lang="en-US" sz="3600" dirty="0" smtClean="0"/>
              <a:t>Human evolution would suggest that we are </a:t>
            </a:r>
          </a:p>
          <a:p>
            <a:endParaRPr lang="en-US" sz="3600" dirty="0"/>
          </a:p>
          <a:p>
            <a:r>
              <a:rPr lang="en-US" sz="3600" b="1" dirty="0" smtClean="0"/>
              <a:t>“active </a:t>
            </a:r>
            <a:r>
              <a:rPr lang="en-US" sz="3600" b="1" dirty="0"/>
              <a:t>and </a:t>
            </a:r>
            <a:r>
              <a:rPr lang="en-US" sz="3600" b="1" dirty="0" smtClean="0"/>
              <a:t>functional” </a:t>
            </a:r>
          </a:p>
          <a:p>
            <a:endParaRPr lang="en-US" sz="3600" dirty="0"/>
          </a:p>
          <a:p>
            <a:r>
              <a:rPr lang="en-US" sz="3600" dirty="0" smtClean="0"/>
              <a:t>in relation to the drugs that we take, including alcohol and nicotine, rather than being</a:t>
            </a:r>
          </a:p>
          <a:p>
            <a:endParaRPr lang="en-US" sz="3600" dirty="0"/>
          </a:p>
          <a:p>
            <a:r>
              <a:rPr lang="en-US" sz="3600" b="1" dirty="0" smtClean="0"/>
              <a:t> “passive </a:t>
            </a:r>
            <a:r>
              <a:rPr lang="en-US" sz="3600" b="1" dirty="0"/>
              <a:t>and </a:t>
            </a:r>
            <a:r>
              <a:rPr lang="en-US" sz="3600" b="1" dirty="0" smtClean="0"/>
              <a:t>vulnerable”</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13</a:t>
            </a:fld>
            <a:endParaRPr lang="en-GB"/>
          </a:p>
        </p:txBody>
      </p:sp>
    </p:spTree>
    <p:extLst>
      <p:ext uri="{BB962C8B-B14F-4D97-AF65-F5344CB8AC3E}">
        <p14:creationId xmlns:p14="http://schemas.microsoft.com/office/powerpoint/2010/main" val="2009430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628800"/>
            <a:ext cx="8352928" cy="1831271"/>
          </a:xfrm>
          <a:prstGeom prst="rect">
            <a:avLst/>
          </a:prstGeom>
          <a:noFill/>
        </p:spPr>
        <p:txBody>
          <a:bodyPr wrap="square" rtlCol="0">
            <a:spAutoFit/>
          </a:bodyPr>
          <a:lstStyle/>
          <a:p>
            <a:pPr marL="742950" indent="-742950">
              <a:spcAft>
                <a:spcPts val="600"/>
              </a:spcAft>
              <a:buFont typeface="+mj-lt"/>
              <a:buAutoNum type="arabicPeriod"/>
            </a:pPr>
            <a:r>
              <a:rPr lang="en-GB" sz="3600" dirty="0" smtClean="0"/>
              <a:t>Co-evolution with nicotine, a plant toxin</a:t>
            </a:r>
          </a:p>
          <a:p>
            <a:pPr marL="742950" indent="-742950">
              <a:spcAft>
                <a:spcPts val="600"/>
              </a:spcAft>
              <a:buFont typeface="+mj-lt"/>
              <a:buAutoNum type="arabicPeriod"/>
            </a:pPr>
            <a:r>
              <a:rPr lang="en-GB" sz="3600" dirty="0" smtClean="0"/>
              <a:t>Functional use of alcohol, as part of a fruit-eating diet</a:t>
            </a:r>
            <a:endParaRPr lang="en-GB" sz="3600" dirty="0"/>
          </a:p>
        </p:txBody>
      </p:sp>
      <p:sp>
        <p:nvSpPr>
          <p:cNvPr id="2" name="Slide Number Placeholder 1"/>
          <p:cNvSpPr>
            <a:spLocks noGrp="1"/>
          </p:cNvSpPr>
          <p:nvPr>
            <p:ph type="sldNum" sz="quarter" idx="12"/>
          </p:nvPr>
        </p:nvSpPr>
        <p:spPr/>
        <p:txBody>
          <a:bodyPr/>
          <a:lstStyle/>
          <a:p>
            <a:fld id="{DEE9C8C1-3BEF-49A0-B219-DD4B88425DB0}" type="slidenum">
              <a:rPr lang="en-GB" smtClean="0"/>
              <a:t>14</a:t>
            </a:fld>
            <a:endParaRPr lang="en-GB"/>
          </a:p>
        </p:txBody>
      </p:sp>
    </p:spTree>
    <p:extLst>
      <p:ext uri="{BB962C8B-B14F-4D97-AF65-F5344CB8AC3E}">
        <p14:creationId xmlns:p14="http://schemas.microsoft.com/office/powerpoint/2010/main" val="851074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479" y="260648"/>
            <a:ext cx="7488432" cy="2554545"/>
          </a:xfrm>
          <a:prstGeom prst="rect">
            <a:avLst/>
          </a:prstGeom>
          <a:noFill/>
        </p:spPr>
        <p:txBody>
          <a:bodyPr wrap="square" rtlCol="0">
            <a:spAutoFit/>
          </a:bodyPr>
          <a:lstStyle/>
          <a:p>
            <a:r>
              <a:rPr lang="en-US" sz="3200" dirty="0"/>
              <a:t>In the story of life </a:t>
            </a:r>
            <a:r>
              <a:rPr lang="en-US" sz="3200" dirty="0" smtClean="0"/>
              <a:t>over the last </a:t>
            </a:r>
            <a:r>
              <a:rPr lang="en-US" sz="3200" dirty="0"/>
              <a:t>400 million </a:t>
            </a:r>
            <a:r>
              <a:rPr lang="en-US" sz="3200" dirty="0" smtClean="0"/>
              <a:t>years,  </a:t>
            </a:r>
            <a:r>
              <a:rPr lang="en-US" sz="3200" dirty="0"/>
              <a:t>one of the main plot lines has been the </a:t>
            </a:r>
            <a:r>
              <a:rPr lang="en-US" sz="3200" dirty="0" smtClean="0"/>
              <a:t>battle </a:t>
            </a:r>
            <a:r>
              <a:rPr lang="en-US" sz="3200" dirty="0"/>
              <a:t>between plants, </a:t>
            </a:r>
            <a:r>
              <a:rPr lang="en-US" sz="3200" dirty="0" smtClean="0"/>
              <a:t>and the animals that eat them.</a:t>
            </a:r>
          </a:p>
          <a:p>
            <a:endParaRPr lang="en-US" sz="3200" dirty="0"/>
          </a:p>
        </p:txBody>
      </p:sp>
      <p:pic>
        <p:nvPicPr>
          <p:cNvPr id="1026" name="Picture 2" descr="D:\My Pictures\Kenya 2011\Giraffe\06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310"/>
          <a:stretch/>
        </p:blipFill>
        <p:spPr bwMode="auto">
          <a:xfrm>
            <a:off x="1007704" y="2549418"/>
            <a:ext cx="7128592" cy="41674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EE9C8C1-3BEF-49A0-B219-DD4B88425DB0}" type="slidenum">
              <a:rPr lang="en-GB" smtClean="0"/>
              <a:t>15</a:t>
            </a:fld>
            <a:endParaRPr lang="en-GB"/>
          </a:p>
        </p:txBody>
      </p:sp>
    </p:spTree>
    <p:extLst>
      <p:ext uri="{BB962C8B-B14F-4D97-AF65-F5344CB8AC3E}">
        <p14:creationId xmlns:p14="http://schemas.microsoft.com/office/powerpoint/2010/main" val="30491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763" y="620688"/>
            <a:ext cx="7776864" cy="3046988"/>
          </a:xfrm>
          <a:prstGeom prst="rect">
            <a:avLst/>
          </a:prstGeom>
          <a:noFill/>
        </p:spPr>
        <p:txBody>
          <a:bodyPr wrap="square" rtlCol="0">
            <a:spAutoFit/>
          </a:bodyPr>
          <a:lstStyle/>
          <a:p>
            <a:r>
              <a:rPr lang="en-US" sz="3200" dirty="0" smtClean="0"/>
              <a:t>Of many defense mechanisms, plants produce secondary </a:t>
            </a:r>
            <a:r>
              <a:rPr lang="en-US" sz="3200" dirty="0"/>
              <a:t>metabolites, including nicotine, morphine, </a:t>
            </a:r>
            <a:r>
              <a:rPr lang="en-US" sz="3200" dirty="0" smtClean="0"/>
              <a:t>and cocaine</a:t>
            </a:r>
            <a:r>
              <a:rPr lang="en-US" sz="3200" dirty="0"/>
              <a:t>, </a:t>
            </a:r>
            <a:r>
              <a:rPr lang="en-US" sz="3200" dirty="0" smtClean="0"/>
              <a:t>potent </a:t>
            </a:r>
            <a:r>
              <a:rPr lang="en-US" sz="3200" dirty="0"/>
              <a:t>neurotoxins that evolved because they punished and deterred consumption by </a:t>
            </a:r>
            <a:r>
              <a:rPr lang="en-US" sz="3200" dirty="0" smtClean="0"/>
              <a:t>plant-eating animals </a:t>
            </a:r>
            <a:endParaRPr lang="en-GB" sz="32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Sullivan &amp; Hagen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16</a:t>
            </a:fld>
            <a:endParaRPr lang="en-GB"/>
          </a:p>
        </p:txBody>
      </p:sp>
    </p:spTree>
    <p:extLst>
      <p:ext uri="{BB962C8B-B14F-4D97-AF65-F5344CB8AC3E}">
        <p14:creationId xmlns:p14="http://schemas.microsoft.com/office/powerpoint/2010/main" val="1553977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4763" y="620688"/>
            <a:ext cx="7776864" cy="3539430"/>
          </a:xfrm>
          <a:prstGeom prst="rect">
            <a:avLst/>
          </a:prstGeom>
          <a:noFill/>
        </p:spPr>
        <p:txBody>
          <a:bodyPr wrap="square" rtlCol="0">
            <a:spAutoFit/>
          </a:bodyPr>
          <a:lstStyle/>
          <a:p>
            <a:r>
              <a:rPr lang="en-US" sz="3200" dirty="0"/>
              <a:t>To inhibit and kill their own parasites, </a:t>
            </a:r>
            <a:r>
              <a:rPr lang="en-US" sz="3200" dirty="0" smtClean="0"/>
              <a:t>animals have </a:t>
            </a:r>
            <a:r>
              <a:rPr lang="en-US" sz="3200" dirty="0"/>
              <a:t>evolved to counter-exploit the products of hundreds of millions of years of "research' by plants </a:t>
            </a:r>
            <a:r>
              <a:rPr lang="en-US" sz="3200" dirty="0" smtClean="0"/>
              <a:t>by subsisting </a:t>
            </a:r>
            <a:r>
              <a:rPr lang="en-US" sz="3200" dirty="0"/>
              <a:t>on a mixed diet of palatable and toxic plants, </a:t>
            </a:r>
            <a:r>
              <a:rPr lang="en-US" sz="3200" dirty="0" smtClean="0"/>
              <a:t>trading </a:t>
            </a:r>
            <a:r>
              <a:rPr lang="en-US" sz="3200" dirty="0"/>
              <a:t>off diet quality (and thus growth) for what is termed </a:t>
            </a:r>
            <a:r>
              <a:rPr lang="en-US" sz="3200" i="1" dirty="0"/>
              <a:t>enemy-reduced</a:t>
            </a:r>
            <a:r>
              <a:rPr lang="en-US" sz="3200" dirty="0"/>
              <a:t> or </a:t>
            </a:r>
            <a:r>
              <a:rPr lang="en-US" sz="3200" i="1" dirty="0"/>
              <a:t>enemy-free</a:t>
            </a:r>
            <a:r>
              <a:rPr lang="en-US" sz="3200" dirty="0"/>
              <a:t> </a:t>
            </a:r>
            <a:r>
              <a:rPr lang="en-US" sz="3200" dirty="0" smtClean="0"/>
              <a:t>space. </a:t>
            </a:r>
            <a:endParaRPr lang="en-GB" sz="32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Sullivan &amp; Hagen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17</a:t>
            </a:fld>
            <a:endParaRPr lang="en-GB"/>
          </a:p>
        </p:txBody>
      </p:sp>
    </p:spTree>
    <p:extLst>
      <p:ext uri="{BB962C8B-B14F-4D97-AF65-F5344CB8AC3E}">
        <p14:creationId xmlns:p14="http://schemas.microsoft.com/office/powerpoint/2010/main" val="1722784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c/cf/Nicotiana_attenuata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1580406"/>
            <a:ext cx="9720000" cy="93251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EE9C8C1-3BEF-49A0-B219-DD4B88425DB0}" type="slidenum">
              <a:rPr lang="en-GB" smtClean="0"/>
              <a:t>18</a:t>
            </a:fld>
            <a:endParaRPr lang="en-GB"/>
          </a:p>
        </p:txBody>
      </p:sp>
    </p:spTree>
    <p:extLst>
      <p:ext uri="{BB962C8B-B14F-4D97-AF65-F5344CB8AC3E}">
        <p14:creationId xmlns:p14="http://schemas.microsoft.com/office/powerpoint/2010/main" val="1014403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608" y="-306641"/>
            <a:ext cx="10800000" cy="71958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EE9C8C1-3BEF-49A0-B219-DD4B88425DB0}" type="slidenum">
              <a:rPr lang="en-GB" smtClean="0"/>
              <a:t>19</a:t>
            </a:fld>
            <a:endParaRPr lang="en-GB"/>
          </a:p>
        </p:txBody>
      </p:sp>
    </p:spTree>
    <p:extLst>
      <p:ext uri="{BB962C8B-B14F-4D97-AF65-F5344CB8AC3E}">
        <p14:creationId xmlns:p14="http://schemas.microsoft.com/office/powerpoint/2010/main" val="24745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19"/>
          <p:cNvPicPr>
            <a:picLocks noChangeAspect="1" noChangeArrowheads="1"/>
          </p:cNvPicPr>
          <p:nvPr/>
        </p:nvPicPr>
        <p:blipFill rotWithShape="1">
          <a:blip r:embed="rId3"/>
          <a:srcRect l="3430"/>
          <a:stretch/>
        </p:blipFill>
        <p:spPr bwMode="auto">
          <a:xfrm>
            <a:off x="1620982" y="365990"/>
            <a:ext cx="6119370" cy="6126021"/>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DEE9C8C1-3BEF-49A0-B219-DD4B88425DB0}" type="slidenum">
              <a:rPr lang="en-GB" smtClean="0"/>
              <a:t>2</a:t>
            </a:fld>
            <a:endParaRPr lang="en-GB"/>
          </a:p>
        </p:txBody>
      </p:sp>
    </p:spTree>
    <p:extLst>
      <p:ext uri="{BB962C8B-B14F-4D97-AF65-F5344CB8AC3E}">
        <p14:creationId xmlns:p14="http://schemas.microsoft.com/office/powerpoint/2010/main" val="974595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My documents\Eurocare\FP7 2\Social sciences\Publications\OUP\Impact book\Figure 2.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552728" cy="58947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15816" y="3068960"/>
            <a:ext cx="20162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ular Callout 2"/>
          <p:cNvSpPr/>
          <p:nvPr/>
        </p:nvSpPr>
        <p:spPr>
          <a:xfrm>
            <a:off x="5364088" y="332655"/>
            <a:ext cx="3384376" cy="1584177"/>
          </a:xfrm>
          <a:prstGeom prst="wedgeRoundRectCallout">
            <a:avLst>
              <a:gd name="adj1" fmla="val -19335"/>
              <a:gd name="adj2" fmla="val 96454"/>
              <a:gd name="adj3" fmla="val 1666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546841" y="379893"/>
            <a:ext cx="3132348" cy="1446550"/>
          </a:xfrm>
          <a:prstGeom prst="rect">
            <a:avLst/>
          </a:prstGeom>
        </p:spPr>
        <p:txBody>
          <a:bodyPr wrap="square">
            <a:spAutoFit/>
          </a:bodyPr>
          <a:lstStyle/>
          <a:p>
            <a:r>
              <a:rPr lang="en-US" sz="2200" dirty="0"/>
              <a:t>When parasitized, </a:t>
            </a:r>
            <a:r>
              <a:rPr lang="en-US" sz="2200" dirty="0" smtClean="0"/>
              <a:t>hornworm survives </a:t>
            </a:r>
            <a:r>
              <a:rPr lang="en-US" sz="2200" dirty="0"/>
              <a:t>better by </a:t>
            </a:r>
            <a:r>
              <a:rPr lang="en-US" sz="2200" u="sng" dirty="0"/>
              <a:t>eating</a:t>
            </a:r>
            <a:r>
              <a:rPr lang="en-US" sz="2200" dirty="0"/>
              <a:t> nicotine than by </a:t>
            </a:r>
            <a:r>
              <a:rPr lang="en-US" sz="2200" u="sng" dirty="0"/>
              <a:t>not eating </a:t>
            </a:r>
            <a:r>
              <a:rPr lang="en-US" sz="2200" dirty="0"/>
              <a:t>nicotine</a:t>
            </a:r>
          </a:p>
        </p:txBody>
      </p:sp>
      <p:sp>
        <p:nvSpPr>
          <p:cNvPr id="6"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Singer et al. 2009</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fld id="{DEE9C8C1-3BEF-49A0-B219-DD4B88425DB0}" type="slidenum">
              <a:rPr lang="en-GB" smtClean="0"/>
              <a:t>20</a:t>
            </a:fld>
            <a:endParaRPr lang="en-GB"/>
          </a:p>
        </p:txBody>
      </p:sp>
    </p:spTree>
    <p:extLst>
      <p:ext uri="{BB962C8B-B14F-4D97-AF65-F5344CB8AC3E}">
        <p14:creationId xmlns:p14="http://schemas.microsoft.com/office/powerpoint/2010/main" val="4174270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5816" y="3068960"/>
            <a:ext cx="20162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D:\My documents\Eurocare\FP7 2\Social sciences\Publications\OUP\Impact book\Figure 2.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32656"/>
            <a:ext cx="6552728" cy="589471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2483768" y="2708920"/>
            <a:ext cx="2553456" cy="1959442"/>
          </a:xfrm>
          <a:prstGeom prst="wedgeRoundRectCallout">
            <a:avLst>
              <a:gd name="adj1" fmla="val -5037"/>
              <a:gd name="adj2" fmla="val -157240"/>
              <a:gd name="adj3" fmla="val 1666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528689" y="2813983"/>
            <a:ext cx="2577810" cy="1785104"/>
          </a:xfrm>
          <a:prstGeom prst="rect">
            <a:avLst/>
          </a:prstGeom>
        </p:spPr>
        <p:txBody>
          <a:bodyPr wrap="square">
            <a:spAutoFit/>
          </a:bodyPr>
          <a:lstStyle/>
          <a:p>
            <a:r>
              <a:rPr lang="en-US" sz="2200" dirty="0" smtClean="0"/>
              <a:t>When </a:t>
            </a:r>
            <a:r>
              <a:rPr lang="en-US" sz="2200" dirty="0" err="1" smtClean="0"/>
              <a:t>unparasitized</a:t>
            </a:r>
            <a:r>
              <a:rPr lang="en-US" sz="2200" dirty="0"/>
              <a:t>, </a:t>
            </a:r>
            <a:r>
              <a:rPr lang="en-US" sz="2200" dirty="0" smtClean="0"/>
              <a:t>hornworm survives </a:t>
            </a:r>
            <a:r>
              <a:rPr lang="en-US" sz="2200" dirty="0"/>
              <a:t>better when </a:t>
            </a:r>
            <a:r>
              <a:rPr lang="en-US" sz="2200" u="sng" dirty="0"/>
              <a:t>not eating</a:t>
            </a:r>
            <a:r>
              <a:rPr lang="en-US" sz="2200" dirty="0"/>
              <a:t> nicotine than when </a:t>
            </a:r>
            <a:r>
              <a:rPr lang="en-US" sz="2200" u="sng" dirty="0"/>
              <a:t>eating</a:t>
            </a:r>
            <a:r>
              <a:rPr lang="en-US" sz="2200" dirty="0"/>
              <a:t> </a:t>
            </a:r>
            <a:r>
              <a:rPr lang="en-US" sz="2200" dirty="0" smtClean="0"/>
              <a:t>nicotine</a:t>
            </a:r>
            <a:endParaRPr lang="en-US" sz="2200" dirty="0"/>
          </a:p>
        </p:txBody>
      </p:sp>
      <p:sp>
        <p:nvSpPr>
          <p:cNvPr id="7"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Singer et al. 2009</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fld id="{DEE9C8C1-3BEF-49A0-B219-DD4B88425DB0}" type="slidenum">
              <a:rPr lang="en-GB" smtClean="0"/>
              <a:t>21</a:t>
            </a:fld>
            <a:endParaRPr lang="en-GB"/>
          </a:p>
        </p:txBody>
      </p:sp>
    </p:spTree>
    <p:extLst>
      <p:ext uri="{BB962C8B-B14F-4D97-AF65-F5344CB8AC3E}">
        <p14:creationId xmlns:p14="http://schemas.microsoft.com/office/powerpoint/2010/main" val="1954211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My documents\Eurocare\FP7 2\Social sciences\Publications\OUP\Impact book\Figure 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4" y="2099626"/>
            <a:ext cx="9063373" cy="41764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640" y="260648"/>
            <a:ext cx="8948848" cy="1569660"/>
          </a:xfrm>
          <a:prstGeom prst="rect">
            <a:avLst/>
          </a:prstGeom>
          <a:noFill/>
        </p:spPr>
        <p:txBody>
          <a:bodyPr wrap="square" rtlCol="0">
            <a:spAutoFit/>
          </a:bodyPr>
          <a:lstStyle/>
          <a:p>
            <a:r>
              <a:rPr lang="en-US" sz="2400" dirty="0" smtClean="0"/>
              <a:t>There is evidence for human </a:t>
            </a:r>
            <a:r>
              <a:rPr lang="en-US" sz="2400" dirty="0" err="1" smtClean="0"/>
              <a:t>pharmacophagy</a:t>
            </a:r>
            <a:r>
              <a:rPr lang="en-US" sz="2400" dirty="0" smtClean="0"/>
              <a:t>; </a:t>
            </a:r>
          </a:p>
          <a:p>
            <a:r>
              <a:rPr lang="en-US" sz="2400" dirty="0" smtClean="0"/>
              <a:t>also, human </a:t>
            </a:r>
            <a:r>
              <a:rPr lang="en-US" sz="2400" dirty="0"/>
              <a:t>ancestors may </a:t>
            </a:r>
            <a:r>
              <a:rPr lang="en-US" sz="2400" dirty="0" smtClean="0"/>
              <a:t>have </a:t>
            </a:r>
            <a:r>
              <a:rPr lang="en-US" sz="2400" dirty="0"/>
              <a:t>exploited plant toxins to overcome nutritional and energetic constraints on CNS </a:t>
            </a:r>
            <a:r>
              <a:rPr lang="en-US" sz="2400" dirty="0" smtClean="0"/>
              <a:t>signaling; </a:t>
            </a:r>
          </a:p>
          <a:p>
            <a:r>
              <a:rPr lang="en-US" sz="2400" dirty="0" smtClean="0"/>
              <a:t>use of these toxins is widespread in </a:t>
            </a:r>
            <a:r>
              <a:rPr lang="en-US" sz="2400" dirty="0"/>
              <a:t>the archaeological </a:t>
            </a:r>
            <a:r>
              <a:rPr lang="en-US" sz="2400" dirty="0" smtClean="0"/>
              <a:t>record </a:t>
            </a:r>
            <a:endParaRPr lang="en-GB" sz="2400" dirty="0"/>
          </a:p>
        </p:txBody>
      </p:sp>
      <p:sp>
        <p:nvSpPr>
          <p:cNvPr id="4"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Sullivan &amp; Hagen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22</a:t>
            </a:fld>
            <a:endParaRPr lang="en-GB"/>
          </a:p>
        </p:txBody>
      </p:sp>
    </p:spTree>
    <p:extLst>
      <p:ext uri="{BB962C8B-B14F-4D97-AF65-F5344CB8AC3E}">
        <p14:creationId xmlns:p14="http://schemas.microsoft.com/office/powerpoint/2010/main" val="3537582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http://kreatury.files.wordpress.com/2012/06/astrocaryum-standleyanum-owo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616500"/>
            <a:ext cx="9000000" cy="56250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EE9C8C1-3BEF-49A0-B219-DD4B88425DB0}" type="slidenum">
              <a:rPr lang="en-GB" smtClean="0"/>
              <a:t>23</a:t>
            </a:fld>
            <a:endParaRPr lang="en-GB"/>
          </a:p>
        </p:txBody>
      </p:sp>
    </p:spTree>
    <p:extLst>
      <p:ext uri="{BB962C8B-B14F-4D97-AF65-F5344CB8AC3E}">
        <p14:creationId xmlns:p14="http://schemas.microsoft.com/office/powerpoint/2010/main" val="36319233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http://kreatury.files.wordpress.com/2012/06/astrocaryum-standleyanum-owo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 y="616500"/>
            <a:ext cx="9000000" cy="5625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75656" y="2060848"/>
            <a:ext cx="6624736" cy="2062103"/>
          </a:xfrm>
          <a:prstGeom prst="rect">
            <a:avLst/>
          </a:prstGeom>
          <a:solidFill>
            <a:schemeClr val="bg1"/>
          </a:solidFill>
        </p:spPr>
        <p:txBody>
          <a:bodyPr wrap="square" rtlCol="0">
            <a:spAutoFit/>
          </a:bodyPr>
          <a:lstStyle/>
          <a:p>
            <a:r>
              <a:rPr lang="en-GB" sz="3200" dirty="0" smtClean="0"/>
              <a:t>On average, each individual </a:t>
            </a:r>
            <a:r>
              <a:rPr lang="en-GB" sz="3200" u="sng" dirty="0"/>
              <a:t>ripe</a:t>
            </a:r>
            <a:r>
              <a:rPr lang="en-GB" sz="3200" dirty="0"/>
              <a:t> </a:t>
            </a:r>
            <a:r>
              <a:rPr lang="en-GB" sz="3200" dirty="0" smtClean="0"/>
              <a:t>fruit (weight </a:t>
            </a:r>
            <a:r>
              <a:rPr lang="en-GB" sz="3200" dirty="0" err="1" smtClean="0"/>
              <a:t>30g</a:t>
            </a:r>
            <a:r>
              <a:rPr lang="en-GB" sz="3200" dirty="0" smtClean="0"/>
              <a:t>) contains 100 mg ethanol and each individual </a:t>
            </a:r>
            <a:r>
              <a:rPr lang="en-GB" sz="3200" u="sng" dirty="0" smtClean="0"/>
              <a:t>over-ripe</a:t>
            </a:r>
            <a:r>
              <a:rPr lang="en-GB" sz="3200" dirty="0" smtClean="0"/>
              <a:t> fruit contains </a:t>
            </a:r>
            <a:r>
              <a:rPr lang="en-GB" sz="3200" dirty="0" err="1" smtClean="0"/>
              <a:t>400mg</a:t>
            </a:r>
            <a:r>
              <a:rPr lang="en-GB" sz="3200" dirty="0" smtClean="0"/>
              <a:t> ethanol</a:t>
            </a:r>
            <a:endParaRPr lang="en-GB" sz="3200" dirty="0"/>
          </a:p>
        </p:txBody>
      </p:sp>
      <p:sp>
        <p:nvSpPr>
          <p:cNvPr id="5"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solidFill>
                  <a:schemeClr val="bg1"/>
                </a:solidFill>
                <a:latin typeface="Calibri" pitchFamily="34" charset="0"/>
              </a:rPr>
              <a:t>Source: </a:t>
            </a:r>
            <a:r>
              <a:rPr lang="en-CA" sz="1200" dirty="0" smtClean="0">
                <a:solidFill>
                  <a:schemeClr val="bg1"/>
                </a:solidFill>
                <a:latin typeface="Calibri" pitchFamily="34" charset="0"/>
              </a:rPr>
              <a:t>Dudley 2004</a:t>
            </a:r>
            <a:endParaRPr lang="en-CA" sz="1200" dirty="0">
              <a:solidFill>
                <a:schemeClr val="bg1"/>
              </a:solidFill>
              <a:latin typeface="Calibri" pitchFamily="34" charset="0"/>
            </a:endParaRPr>
          </a:p>
        </p:txBody>
      </p:sp>
      <p:sp>
        <p:nvSpPr>
          <p:cNvPr id="4" name="Slide Number Placeholder 3"/>
          <p:cNvSpPr>
            <a:spLocks noGrp="1"/>
          </p:cNvSpPr>
          <p:nvPr>
            <p:ph type="sldNum" sz="quarter" idx="12"/>
          </p:nvPr>
        </p:nvSpPr>
        <p:spPr/>
        <p:txBody>
          <a:bodyPr/>
          <a:lstStyle/>
          <a:p>
            <a:fld id="{DEE9C8C1-3BEF-49A0-B219-DD4B88425DB0}" type="slidenum">
              <a:rPr lang="en-GB" smtClean="0"/>
              <a:t>24</a:t>
            </a:fld>
            <a:endParaRPr lang="en-GB"/>
          </a:p>
        </p:txBody>
      </p:sp>
    </p:spTree>
    <p:extLst>
      <p:ext uri="{BB962C8B-B14F-4D97-AF65-F5344CB8AC3E}">
        <p14:creationId xmlns:p14="http://schemas.microsoft.com/office/powerpoint/2010/main" val="2418657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028343"/>
            <a:ext cx="7848872" cy="3123932"/>
          </a:xfrm>
          <a:prstGeom prst="rect">
            <a:avLst/>
          </a:prstGeom>
        </p:spPr>
        <p:txBody>
          <a:bodyPr wrap="square">
            <a:spAutoFit/>
          </a:bodyPr>
          <a:lstStyle/>
          <a:p>
            <a:pPr marL="457200" indent="-457200">
              <a:spcAft>
                <a:spcPts val="600"/>
              </a:spcAft>
              <a:buFont typeface="Wingdings" pitchFamily="2" charset="2"/>
              <a:buChar char="Ø"/>
            </a:pPr>
            <a:r>
              <a:rPr lang="en-GB" sz="3200" dirty="0"/>
              <a:t>The presence of ethanol within ripe fruit </a:t>
            </a:r>
            <a:r>
              <a:rPr lang="en-GB" sz="3200" dirty="0" smtClean="0"/>
              <a:t>suggests low-level </a:t>
            </a:r>
            <a:r>
              <a:rPr lang="en-GB" sz="3200" dirty="0"/>
              <a:t>but chronic dietary exposure </a:t>
            </a:r>
            <a:r>
              <a:rPr lang="en-GB" sz="3200" dirty="0" smtClean="0"/>
              <a:t>for </a:t>
            </a:r>
            <a:r>
              <a:rPr lang="en-GB" sz="3200" dirty="0"/>
              <a:t>all fruit-eating </a:t>
            </a:r>
            <a:r>
              <a:rPr lang="en-GB" sz="3200" dirty="0" smtClean="0"/>
              <a:t>animals. </a:t>
            </a:r>
          </a:p>
          <a:p>
            <a:pPr marL="457200" indent="-457200">
              <a:spcAft>
                <a:spcPts val="600"/>
              </a:spcAft>
              <a:buFont typeface="Wingdings" pitchFamily="2" charset="2"/>
              <a:buChar char="Ø"/>
            </a:pPr>
            <a:r>
              <a:rPr lang="en-GB" sz="3200" dirty="0" smtClean="0"/>
              <a:t>Volatilized </a:t>
            </a:r>
            <a:r>
              <a:rPr lang="en-GB" sz="3200" dirty="0"/>
              <a:t>alcohols from </a:t>
            </a:r>
            <a:r>
              <a:rPr lang="en-GB" sz="3200" dirty="0" smtClean="0"/>
              <a:t>fruit could potentially </a:t>
            </a:r>
            <a:r>
              <a:rPr lang="en-GB" sz="3200" dirty="0"/>
              <a:t>serve in olfactory localization of </a:t>
            </a:r>
            <a:r>
              <a:rPr lang="en-GB" sz="3200" dirty="0" smtClean="0"/>
              <a:t>nutritional resources </a:t>
            </a:r>
            <a:endParaRPr lang="en-GB" sz="32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Dudley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fld id="{DEE9C8C1-3BEF-49A0-B219-DD4B88425DB0}" type="slidenum">
              <a:rPr lang="en-GB" smtClean="0"/>
              <a:t>25</a:t>
            </a:fld>
            <a:endParaRPr lang="en-GB"/>
          </a:p>
        </p:txBody>
      </p:sp>
    </p:spTree>
    <p:extLst>
      <p:ext uri="{BB962C8B-B14F-4D97-AF65-F5344CB8AC3E}">
        <p14:creationId xmlns:p14="http://schemas.microsoft.com/office/powerpoint/2010/main" val="11408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45631"/>
            <a:ext cx="7920880" cy="4185761"/>
          </a:xfrm>
          <a:prstGeom prst="rect">
            <a:avLst/>
          </a:prstGeom>
        </p:spPr>
        <p:txBody>
          <a:bodyPr wrap="square">
            <a:spAutoFit/>
          </a:bodyPr>
          <a:lstStyle/>
          <a:p>
            <a:pPr marL="457200" indent="-457200">
              <a:spcAft>
                <a:spcPts val="1200"/>
              </a:spcAft>
              <a:buFont typeface="Wingdings" pitchFamily="2" charset="2"/>
              <a:buChar char="Ø"/>
            </a:pPr>
            <a:r>
              <a:rPr lang="en-GB" sz="3200" dirty="0" smtClean="0"/>
              <a:t>Primate ancestors living </a:t>
            </a:r>
            <a:r>
              <a:rPr lang="en-GB" sz="3200" dirty="0"/>
              <a:t>16-21 million years </a:t>
            </a:r>
            <a:r>
              <a:rPr lang="en-GB" sz="3200" dirty="0" smtClean="0"/>
              <a:t>ago </a:t>
            </a:r>
            <a:r>
              <a:rPr lang="en-GB" sz="3200" dirty="0"/>
              <a:t>could not effectively metabolize </a:t>
            </a:r>
            <a:r>
              <a:rPr lang="en-GB" sz="3200" dirty="0" smtClean="0"/>
              <a:t>consumed </a:t>
            </a:r>
            <a:r>
              <a:rPr lang="en-GB" sz="3200" dirty="0"/>
              <a:t>ethanol.</a:t>
            </a:r>
          </a:p>
          <a:p>
            <a:pPr marL="457200" indent="-457200">
              <a:spcAft>
                <a:spcPts val="1200"/>
              </a:spcAft>
              <a:buFont typeface="Wingdings" pitchFamily="2" charset="2"/>
              <a:buChar char="Ø"/>
            </a:pPr>
            <a:r>
              <a:rPr lang="en-GB" sz="3200" dirty="0"/>
              <a:t>However, by 6-12 million years </a:t>
            </a:r>
            <a:r>
              <a:rPr lang="en-GB" sz="3200" dirty="0" smtClean="0"/>
              <a:t>ago, human’s last </a:t>
            </a:r>
            <a:r>
              <a:rPr lang="en-GB" sz="3200" dirty="0"/>
              <a:t>common ancestor with gorillas and chimpanzees had evolved a digestion fully </a:t>
            </a:r>
            <a:r>
              <a:rPr lang="en-GB" sz="3200" dirty="0" smtClean="0"/>
              <a:t>capable of metabolizing consumed </a:t>
            </a:r>
            <a:r>
              <a:rPr lang="en-GB" sz="3200" dirty="0"/>
              <a:t>ethanol, at levels found in fermenting fruits.</a:t>
            </a:r>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Benner 2013</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fld id="{DEE9C8C1-3BEF-49A0-B219-DD4B88425DB0}" type="slidenum">
              <a:rPr lang="en-GB" smtClean="0"/>
              <a:t>26</a:t>
            </a:fld>
            <a:endParaRPr lang="en-GB"/>
          </a:p>
        </p:txBody>
      </p:sp>
    </p:spTree>
    <p:extLst>
      <p:ext uri="{BB962C8B-B14F-4D97-AF65-F5344CB8AC3E}">
        <p14:creationId xmlns:p14="http://schemas.microsoft.com/office/powerpoint/2010/main" val="4212602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5078313"/>
          </a:xfrm>
          <a:prstGeom prst="rect">
            <a:avLst/>
          </a:prstGeom>
          <a:noFill/>
        </p:spPr>
        <p:txBody>
          <a:bodyPr wrap="square" rtlCol="0">
            <a:spAutoFit/>
          </a:bodyPr>
          <a:lstStyle/>
          <a:p>
            <a:r>
              <a:rPr lang="en-US" sz="3600" b="1" dirty="0" smtClean="0"/>
              <a:t>Thus</a:t>
            </a:r>
            <a:r>
              <a:rPr lang="en-US" sz="3600" dirty="0" smtClean="0"/>
              <a:t>, human evolution would suggest that we are </a:t>
            </a:r>
          </a:p>
          <a:p>
            <a:endParaRPr lang="en-US" sz="3600" dirty="0"/>
          </a:p>
          <a:p>
            <a:r>
              <a:rPr lang="en-US" sz="3600" b="1" dirty="0" smtClean="0"/>
              <a:t>“active </a:t>
            </a:r>
            <a:r>
              <a:rPr lang="en-US" sz="3600" b="1" dirty="0"/>
              <a:t>and </a:t>
            </a:r>
            <a:r>
              <a:rPr lang="en-US" sz="3600" b="1" dirty="0" smtClean="0"/>
              <a:t>functional” </a:t>
            </a:r>
          </a:p>
          <a:p>
            <a:endParaRPr lang="en-US" sz="3600" dirty="0"/>
          </a:p>
          <a:p>
            <a:r>
              <a:rPr lang="en-US" sz="3600" dirty="0" smtClean="0"/>
              <a:t>in relation to the drugs that we take, including alcohol and nicotine</a:t>
            </a:r>
          </a:p>
          <a:p>
            <a:endParaRPr lang="en-US" sz="3600" dirty="0"/>
          </a:p>
          <a:p>
            <a:r>
              <a:rPr lang="en-US" sz="3600" b="1" dirty="0" smtClean="0"/>
              <a:t>This has three implications:</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27</a:t>
            </a:fld>
            <a:endParaRPr lang="en-GB"/>
          </a:p>
        </p:txBody>
      </p:sp>
    </p:spTree>
    <p:extLst>
      <p:ext uri="{BB962C8B-B14F-4D97-AF65-F5344CB8AC3E}">
        <p14:creationId xmlns:p14="http://schemas.microsoft.com/office/powerpoint/2010/main" val="7373965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3416320"/>
          </a:xfrm>
          <a:prstGeom prst="rect">
            <a:avLst/>
          </a:prstGeom>
          <a:noFill/>
        </p:spPr>
        <p:txBody>
          <a:bodyPr wrap="square" rtlCol="0">
            <a:spAutoFit/>
          </a:bodyPr>
          <a:lstStyle/>
          <a:p>
            <a:r>
              <a:rPr lang="en-US" sz="3600" b="1" dirty="0" smtClean="0"/>
              <a:t>First:</a:t>
            </a:r>
          </a:p>
          <a:p>
            <a:endParaRPr lang="en-US" sz="3600" dirty="0"/>
          </a:p>
          <a:p>
            <a:r>
              <a:rPr lang="en-US" sz="3600" dirty="0" smtClean="0"/>
              <a:t>Prohibition and "war(s) </a:t>
            </a:r>
            <a:r>
              <a:rPr lang="en-US" sz="3600" dirty="0"/>
              <a:t>on </a:t>
            </a:r>
            <a:r>
              <a:rPr lang="en-US" sz="3600" dirty="0" smtClean="0"/>
              <a:t>drugs” are doomed </a:t>
            </a:r>
            <a:r>
              <a:rPr lang="en-US" sz="3600" dirty="0"/>
              <a:t>to failure, because substance use is not "caused" by biological frailty in </a:t>
            </a:r>
            <a:r>
              <a:rPr lang="en-US" sz="3600" dirty="0" smtClean="0"/>
              <a:t>people overall. </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28</a:t>
            </a:fld>
            <a:endParaRPr lang="en-GB"/>
          </a:p>
        </p:txBody>
      </p:sp>
    </p:spTree>
    <p:extLst>
      <p:ext uri="{BB962C8B-B14F-4D97-AF65-F5344CB8AC3E}">
        <p14:creationId xmlns:p14="http://schemas.microsoft.com/office/powerpoint/2010/main" val="36090992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3970318"/>
          </a:xfrm>
          <a:prstGeom prst="rect">
            <a:avLst/>
          </a:prstGeom>
          <a:noFill/>
        </p:spPr>
        <p:txBody>
          <a:bodyPr wrap="square" rtlCol="0">
            <a:spAutoFit/>
          </a:bodyPr>
          <a:lstStyle/>
          <a:p>
            <a:r>
              <a:rPr lang="en-US" sz="3600" b="1" dirty="0" smtClean="0"/>
              <a:t>Second:</a:t>
            </a:r>
          </a:p>
          <a:p>
            <a:endParaRPr lang="en-US" sz="3600" dirty="0"/>
          </a:p>
          <a:p>
            <a:r>
              <a:rPr lang="en-US" sz="3600" dirty="0" smtClean="0"/>
              <a:t>Understanding the ecological </a:t>
            </a:r>
            <a:r>
              <a:rPr lang="en-US" sz="3600" dirty="0"/>
              <a:t>contexts and dynamics </a:t>
            </a:r>
            <a:r>
              <a:rPr lang="en-US" sz="3600" dirty="0" smtClean="0"/>
              <a:t>of drug use may point to new preventive and clinical approaches – anti-worm treatment, for example, reduces cigarette use. </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29</a:t>
            </a:fld>
            <a:endParaRPr lang="en-GB"/>
          </a:p>
        </p:txBody>
      </p:sp>
    </p:spTree>
    <p:extLst>
      <p:ext uri="{BB962C8B-B14F-4D97-AF65-F5344CB8AC3E}">
        <p14:creationId xmlns:p14="http://schemas.microsoft.com/office/powerpoint/2010/main" val="3522507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b="1" dirty="0" smtClean="0">
                <a:solidFill>
                  <a:schemeClr val="bg1"/>
                </a:solidFill>
              </a:rPr>
              <a:t>Health Footprint</a:t>
            </a:r>
            <a:endParaRPr lang="en-GB" sz="1600" b="1"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Oval 1"/>
          <p:cNvSpPr/>
          <p:nvPr/>
        </p:nvSpPr>
        <p:spPr>
          <a:xfrm>
            <a:off x="3976712" y="2847045"/>
            <a:ext cx="1152000" cy="115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DEE9C8C1-3BEF-49A0-B219-DD4B88425DB0}" type="slidenum">
              <a:rPr lang="en-GB" smtClean="0"/>
              <a:t>3</a:t>
            </a:fld>
            <a:endParaRPr lang="en-GB"/>
          </a:p>
        </p:txBody>
      </p:sp>
    </p:spTree>
    <p:extLst>
      <p:ext uri="{BB962C8B-B14F-4D97-AF65-F5344CB8AC3E}">
        <p14:creationId xmlns:p14="http://schemas.microsoft.com/office/powerpoint/2010/main" val="2232433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559"/>
          <a:stretch/>
        </p:blipFill>
        <p:spPr bwMode="auto">
          <a:xfrm>
            <a:off x="1368056" y="237897"/>
            <a:ext cx="6948359" cy="5929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1679"/>
          <a:stretch/>
        </p:blipFill>
        <p:spPr bwMode="auto">
          <a:xfrm>
            <a:off x="754581" y="237897"/>
            <a:ext cx="666205" cy="592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47664" y="3933056"/>
            <a:ext cx="4464496" cy="1200329"/>
          </a:xfrm>
          <a:prstGeom prst="rect">
            <a:avLst/>
          </a:prstGeom>
          <a:noFill/>
        </p:spPr>
        <p:txBody>
          <a:bodyPr wrap="square" rtlCol="0">
            <a:spAutoFit/>
          </a:bodyPr>
          <a:lstStyle/>
          <a:p>
            <a:r>
              <a:rPr lang="en-GB" sz="2400" dirty="0" smtClean="0"/>
              <a:t>Cotinine concentration by worm burden (log scale) in Congo basin </a:t>
            </a:r>
            <a:r>
              <a:rPr lang="en-GB" sz="2400" dirty="0"/>
              <a:t>male hunter </a:t>
            </a:r>
            <a:r>
              <a:rPr lang="en-GB" sz="2400" dirty="0" smtClean="0"/>
              <a:t>gatherers </a:t>
            </a:r>
            <a:endParaRPr lang="en-GB"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21" y="1772816"/>
            <a:ext cx="475275" cy="1968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927215" y="460084"/>
            <a:ext cx="64807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3050302" y="475229"/>
            <a:ext cx="4914191" cy="954107"/>
          </a:xfrm>
          <a:prstGeom prst="rect">
            <a:avLst/>
          </a:prstGeom>
          <a:noFill/>
        </p:spPr>
        <p:txBody>
          <a:bodyPr wrap="square" rtlCol="0">
            <a:spAutoFit/>
          </a:bodyPr>
          <a:lstStyle/>
          <a:p>
            <a:r>
              <a:rPr lang="en-US" sz="2800" dirty="0" smtClean="0"/>
              <a:t>Nicotine treatment for </a:t>
            </a:r>
            <a:r>
              <a:rPr lang="en-US" sz="2800" dirty="0" err="1" smtClean="0"/>
              <a:t>helminth</a:t>
            </a:r>
            <a:r>
              <a:rPr lang="en-US" sz="2800" dirty="0" smtClean="0"/>
              <a:t> worms in humans</a:t>
            </a:r>
            <a:endParaRPr lang="en-GB" sz="2000" dirty="0"/>
          </a:p>
        </p:txBody>
      </p:sp>
      <p:sp>
        <p:nvSpPr>
          <p:cNvPr id="10"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Roulette et al.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30</a:t>
            </a:fld>
            <a:endParaRPr lang="en-GB"/>
          </a:p>
        </p:txBody>
      </p:sp>
    </p:spTree>
    <p:extLst>
      <p:ext uri="{BB962C8B-B14F-4D97-AF65-F5344CB8AC3E}">
        <p14:creationId xmlns:p14="http://schemas.microsoft.com/office/powerpoint/2010/main" val="1027673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1196752"/>
            <a:ext cx="93610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55576" y="5373216"/>
            <a:ext cx="7704856" cy="830997"/>
          </a:xfrm>
          <a:prstGeom prst="rect">
            <a:avLst/>
          </a:prstGeom>
          <a:noFill/>
        </p:spPr>
        <p:txBody>
          <a:bodyPr wrap="square" rtlCol="0">
            <a:spAutoFit/>
          </a:bodyPr>
          <a:lstStyle/>
          <a:p>
            <a:r>
              <a:rPr lang="en-GB" sz="2400" dirty="0" smtClean="0"/>
              <a:t>Impact of </a:t>
            </a:r>
            <a:r>
              <a:rPr lang="en-GB" sz="2400" dirty="0" err="1" smtClean="0"/>
              <a:t>albendazole</a:t>
            </a:r>
            <a:r>
              <a:rPr lang="en-GB" sz="2400" dirty="0" smtClean="0"/>
              <a:t> on cotinine concentration by baseline worm burden in Congo basin male hunter gatherers </a:t>
            </a:r>
            <a:endParaRPr lang="en-GB" sz="24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619" t="28207" r="7790"/>
          <a:stretch/>
        </p:blipFill>
        <p:spPr bwMode="auto">
          <a:xfrm>
            <a:off x="741249" y="260648"/>
            <a:ext cx="7703128" cy="479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971" r="91605" b="19561"/>
          <a:stretch/>
        </p:blipFill>
        <p:spPr bwMode="auto">
          <a:xfrm>
            <a:off x="110237" y="110839"/>
            <a:ext cx="755576" cy="430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07" t="28207" r="87205"/>
          <a:stretch/>
        </p:blipFill>
        <p:spPr bwMode="auto">
          <a:xfrm>
            <a:off x="8219996" y="266114"/>
            <a:ext cx="574933" cy="479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76" t="86942" r="47585" b="6529"/>
          <a:stretch/>
        </p:blipFill>
        <p:spPr bwMode="auto">
          <a:xfrm>
            <a:off x="4730400" y="4185325"/>
            <a:ext cx="3477490" cy="436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008" t="7468" r="11196" b="87970"/>
          <a:stretch/>
        </p:blipFill>
        <p:spPr bwMode="auto">
          <a:xfrm>
            <a:off x="1413169" y="124679"/>
            <a:ext cx="6731616"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Roulette et al. 2014</a:t>
            </a:r>
            <a:endParaRPr lang="en-CA" sz="1200" dirty="0">
              <a:latin typeface="Calibri" pitchFamily="34" charset="0"/>
            </a:endParaRPr>
          </a:p>
        </p:txBody>
      </p:sp>
      <p:sp>
        <p:nvSpPr>
          <p:cNvPr id="3" name="Slide Number Placeholder 2"/>
          <p:cNvSpPr>
            <a:spLocks noGrp="1"/>
          </p:cNvSpPr>
          <p:nvPr>
            <p:ph type="sldNum" sz="quarter" idx="12"/>
          </p:nvPr>
        </p:nvSpPr>
        <p:spPr/>
        <p:txBody>
          <a:bodyPr/>
          <a:lstStyle/>
          <a:p>
            <a:fld id="{DEE9C8C1-3BEF-49A0-B219-DD4B88425DB0}" type="slidenum">
              <a:rPr lang="en-GB" smtClean="0"/>
              <a:t>31</a:t>
            </a:fld>
            <a:endParaRPr lang="en-GB"/>
          </a:p>
        </p:txBody>
      </p:sp>
    </p:spTree>
    <p:extLst>
      <p:ext uri="{BB962C8B-B14F-4D97-AF65-F5344CB8AC3E}">
        <p14:creationId xmlns:p14="http://schemas.microsoft.com/office/powerpoint/2010/main" val="1408253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3416320"/>
          </a:xfrm>
          <a:prstGeom prst="rect">
            <a:avLst/>
          </a:prstGeom>
          <a:noFill/>
        </p:spPr>
        <p:txBody>
          <a:bodyPr wrap="square" rtlCol="0">
            <a:spAutoFit/>
          </a:bodyPr>
          <a:lstStyle/>
          <a:p>
            <a:r>
              <a:rPr lang="en-US" sz="3600" b="1" dirty="0" smtClean="0"/>
              <a:t>Third:</a:t>
            </a:r>
          </a:p>
          <a:p>
            <a:endParaRPr lang="en-US" sz="3600" dirty="0"/>
          </a:p>
          <a:p>
            <a:r>
              <a:rPr lang="en-US" sz="3600" dirty="0" smtClean="0"/>
              <a:t>“Active and Functional” speak to </a:t>
            </a:r>
            <a:r>
              <a:rPr lang="en-US" sz="3600" b="1" dirty="0" smtClean="0"/>
              <a:t>potency</a:t>
            </a:r>
            <a:r>
              <a:rPr lang="en-US" sz="3600" dirty="0" smtClean="0"/>
              <a:t>, </a:t>
            </a:r>
            <a:r>
              <a:rPr lang="en-US" sz="3600" b="1" dirty="0" smtClean="0"/>
              <a:t>quantity</a:t>
            </a:r>
            <a:r>
              <a:rPr lang="en-US" sz="3600" dirty="0" smtClean="0"/>
              <a:t> and </a:t>
            </a:r>
            <a:r>
              <a:rPr lang="en-US" sz="3600" b="1" dirty="0" smtClean="0"/>
              <a:t>availability</a:t>
            </a:r>
            <a:r>
              <a:rPr lang="en-US" sz="3600" dirty="0" smtClean="0"/>
              <a:t> (economic and physical) as being primary drivers of drug use and related harm. </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32</a:t>
            </a:fld>
            <a:endParaRPr lang="en-GB"/>
          </a:p>
        </p:txBody>
      </p:sp>
    </p:spTree>
    <p:extLst>
      <p:ext uri="{BB962C8B-B14F-4D97-AF65-F5344CB8AC3E}">
        <p14:creationId xmlns:p14="http://schemas.microsoft.com/office/powerpoint/2010/main" val="17292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2862322"/>
          </a:xfrm>
          <a:prstGeom prst="rect">
            <a:avLst/>
          </a:prstGeom>
          <a:noFill/>
        </p:spPr>
        <p:txBody>
          <a:bodyPr wrap="square" rtlCol="0">
            <a:spAutoFit/>
          </a:bodyPr>
          <a:lstStyle/>
          <a:p>
            <a:r>
              <a:rPr lang="en-US" sz="3600" b="1" dirty="0" smtClean="0"/>
              <a:t>In fact:</a:t>
            </a:r>
          </a:p>
          <a:p>
            <a:endParaRPr lang="en-US" sz="3600" dirty="0"/>
          </a:p>
          <a:p>
            <a:r>
              <a:rPr lang="en-US" sz="3600" dirty="0" smtClean="0"/>
              <a:t>We have argued that you do not need more than quantity to define substance use disorders. </a:t>
            </a:r>
            <a:endParaRPr lang="en-GB" sz="3600" b="1"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Rehm et al 2013</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33</a:t>
            </a:fld>
            <a:endParaRPr lang="en-GB"/>
          </a:p>
        </p:txBody>
      </p:sp>
    </p:spTree>
    <p:extLst>
      <p:ext uri="{BB962C8B-B14F-4D97-AF65-F5344CB8AC3E}">
        <p14:creationId xmlns:p14="http://schemas.microsoft.com/office/powerpoint/2010/main" val="19147098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43311217"/>
              </p:ext>
            </p:extLst>
          </p:nvPr>
        </p:nvGraphicFramePr>
        <p:xfrm>
          <a:off x="467544" y="116632"/>
          <a:ext cx="8064896"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15616" y="5625110"/>
            <a:ext cx="7128792" cy="830997"/>
          </a:xfrm>
          <a:prstGeom prst="rect">
            <a:avLst/>
          </a:prstGeom>
          <a:noFill/>
        </p:spPr>
        <p:txBody>
          <a:bodyPr wrap="square" rtlCol="0">
            <a:spAutoFit/>
          </a:bodyPr>
          <a:lstStyle/>
          <a:p>
            <a:r>
              <a:rPr lang="en-GB" sz="2400" dirty="0" smtClean="0"/>
              <a:t>Proportion (%) nicotine dependent persons by number of cigarettes smoked per day</a:t>
            </a:r>
            <a:endParaRPr lang="en-GB" sz="2400" dirty="0"/>
          </a:p>
        </p:txBody>
      </p:sp>
      <p:sp>
        <p:nvSpPr>
          <p:cNvPr id="6"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Rehm et al 2013</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fld id="{DEE9C8C1-3BEF-49A0-B219-DD4B88425DB0}" type="slidenum">
              <a:rPr lang="en-GB" smtClean="0"/>
              <a:t>34</a:t>
            </a:fld>
            <a:endParaRPr lang="en-GB"/>
          </a:p>
        </p:txBody>
      </p:sp>
    </p:spTree>
    <p:extLst>
      <p:ext uri="{BB962C8B-B14F-4D97-AF65-F5344CB8AC3E}">
        <p14:creationId xmlns:p14="http://schemas.microsoft.com/office/powerpoint/2010/main" val="560817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550811742"/>
              </p:ext>
            </p:extLst>
          </p:nvPr>
        </p:nvGraphicFramePr>
        <p:xfrm>
          <a:off x="539552" y="548680"/>
          <a:ext cx="799288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146773" y="5528125"/>
            <a:ext cx="7128792" cy="830997"/>
          </a:xfrm>
          <a:prstGeom prst="rect">
            <a:avLst/>
          </a:prstGeom>
          <a:noFill/>
        </p:spPr>
        <p:txBody>
          <a:bodyPr wrap="square" rtlCol="0">
            <a:spAutoFit/>
          </a:bodyPr>
          <a:lstStyle/>
          <a:p>
            <a:r>
              <a:rPr lang="en-GB" sz="2400" dirty="0" smtClean="0"/>
              <a:t>Number of DSM-IV criteria for alcohol dependence by grams alcohol per day (</a:t>
            </a:r>
            <a:r>
              <a:rPr lang="en-GB" sz="2400" dirty="0" err="1" smtClean="0"/>
              <a:t>NESARC</a:t>
            </a:r>
            <a:r>
              <a:rPr lang="en-GB" sz="2400" dirty="0" smtClean="0"/>
              <a:t> data)</a:t>
            </a:r>
            <a:endParaRPr lang="en-GB" sz="2400" dirty="0"/>
          </a:p>
        </p:txBody>
      </p:sp>
      <p:sp>
        <p:nvSpPr>
          <p:cNvPr id="6"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Rehm et al 2013</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fld id="{DEE9C8C1-3BEF-49A0-B219-DD4B88425DB0}" type="slidenum">
              <a:rPr lang="en-GB" smtClean="0"/>
              <a:t>35</a:t>
            </a:fld>
            <a:endParaRPr lang="en-GB"/>
          </a:p>
        </p:txBody>
      </p:sp>
    </p:spTree>
    <p:extLst>
      <p:ext uri="{BB962C8B-B14F-4D97-AF65-F5344CB8AC3E}">
        <p14:creationId xmlns:p14="http://schemas.microsoft.com/office/powerpoint/2010/main" val="24629750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3416320"/>
          </a:xfrm>
          <a:prstGeom prst="rect">
            <a:avLst/>
          </a:prstGeom>
          <a:noFill/>
        </p:spPr>
        <p:txBody>
          <a:bodyPr wrap="square" rtlCol="0">
            <a:spAutoFit/>
          </a:bodyPr>
          <a:lstStyle/>
          <a:p>
            <a:r>
              <a:rPr lang="en-US" sz="3600" b="1" dirty="0" smtClean="0"/>
              <a:t>Thus:</a:t>
            </a:r>
          </a:p>
          <a:p>
            <a:endParaRPr lang="en-US" sz="3600" dirty="0"/>
          </a:p>
          <a:p>
            <a:r>
              <a:rPr lang="en-GB" sz="3600" dirty="0" smtClean="0"/>
              <a:t>Substance </a:t>
            </a:r>
            <a:r>
              <a:rPr lang="en-GB" sz="3600" dirty="0"/>
              <a:t>use disorders </a:t>
            </a:r>
            <a:r>
              <a:rPr lang="en-GB" sz="3600" dirty="0" smtClean="0"/>
              <a:t>can be defined via </a:t>
            </a:r>
            <a:r>
              <a:rPr lang="en-GB" sz="3600" dirty="0"/>
              <a:t>‘</a:t>
            </a:r>
            <a:r>
              <a:rPr lang="en-GB" sz="3600" b="1" dirty="0"/>
              <a:t>heavy use over time</a:t>
            </a:r>
            <a:r>
              <a:rPr lang="en-GB" sz="3600" dirty="0"/>
              <a:t>’, </a:t>
            </a:r>
            <a:r>
              <a:rPr lang="en-GB" sz="3600" dirty="0" smtClean="0"/>
              <a:t>a dimensional, rather than a dichotomous concept that can also help </a:t>
            </a:r>
            <a:r>
              <a:rPr lang="en-GB" sz="3600" dirty="0"/>
              <a:t>reduce stigma.</a:t>
            </a:r>
            <a:endParaRPr lang="en-GB" sz="3600" b="1"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Rehm et al 2013</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36</a:t>
            </a:fld>
            <a:endParaRPr lang="en-GB"/>
          </a:p>
        </p:txBody>
      </p:sp>
    </p:spTree>
    <p:extLst>
      <p:ext uri="{BB962C8B-B14F-4D97-AF65-F5344CB8AC3E}">
        <p14:creationId xmlns:p14="http://schemas.microsoft.com/office/powerpoint/2010/main" val="3692347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Oval 1"/>
          <p:cNvSpPr/>
          <p:nvPr/>
        </p:nvSpPr>
        <p:spPr>
          <a:xfrm>
            <a:off x="5860992" y="2486815"/>
            <a:ext cx="1152000" cy="115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DEE9C8C1-3BEF-49A0-B219-DD4B88425DB0}" type="slidenum">
              <a:rPr lang="en-GB" smtClean="0"/>
              <a:t>37</a:t>
            </a:fld>
            <a:endParaRPr lang="en-GB"/>
          </a:p>
        </p:txBody>
      </p:sp>
    </p:spTree>
    <p:extLst>
      <p:ext uri="{BB962C8B-B14F-4D97-AF65-F5344CB8AC3E}">
        <p14:creationId xmlns:p14="http://schemas.microsoft.com/office/powerpoint/2010/main" val="3702548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6951" y="745601"/>
            <a:ext cx="7776864" cy="4524315"/>
          </a:xfrm>
          <a:prstGeom prst="rect">
            <a:avLst/>
          </a:prstGeom>
          <a:noFill/>
        </p:spPr>
        <p:txBody>
          <a:bodyPr wrap="square" rtlCol="0">
            <a:spAutoFit/>
          </a:bodyPr>
          <a:lstStyle/>
          <a:p>
            <a:r>
              <a:rPr lang="en-GB" sz="3600" dirty="0" smtClean="0"/>
              <a:t>Margin of Exposure analysis compares the ratio of a toxic dose with the dose consumed. The toxic dose can be defined as the dose in animals that increases death rates by 10%. </a:t>
            </a:r>
          </a:p>
          <a:p>
            <a:endParaRPr lang="en-GB" sz="3600" dirty="0"/>
          </a:p>
          <a:p>
            <a:r>
              <a:rPr lang="en-GB" sz="3600" dirty="0" err="1" smtClean="0"/>
              <a:t>MoE</a:t>
            </a:r>
            <a:r>
              <a:rPr lang="en-GB" sz="3600" dirty="0" smtClean="0"/>
              <a:t>=1: consuming toxic dose</a:t>
            </a:r>
          </a:p>
          <a:p>
            <a:r>
              <a:rPr lang="en-GB" sz="3600" dirty="0" err="1" smtClean="0"/>
              <a:t>MoE</a:t>
            </a:r>
            <a:r>
              <a:rPr lang="en-GB" sz="3600" dirty="0" smtClean="0"/>
              <a:t>=100: consuming 1/100</a:t>
            </a:r>
            <a:r>
              <a:rPr lang="en-GB" sz="3600" baseline="30000" dirty="0" smtClean="0"/>
              <a:t>th</a:t>
            </a:r>
            <a:r>
              <a:rPr lang="en-GB" sz="3600" dirty="0" smtClean="0"/>
              <a:t> toxic dose</a:t>
            </a:r>
            <a:endParaRPr lang="en-GB" sz="3600" dirty="0"/>
          </a:p>
        </p:txBody>
      </p:sp>
      <p:sp>
        <p:nvSpPr>
          <p:cNvPr id="2" name="Slide Number Placeholder 1"/>
          <p:cNvSpPr>
            <a:spLocks noGrp="1"/>
          </p:cNvSpPr>
          <p:nvPr>
            <p:ph type="sldNum" sz="quarter" idx="12"/>
          </p:nvPr>
        </p:nvSpPr>
        <p:spPr/>
        <p:txBody>
          <a:bodyPr/>
          <a:lstStyle/>
          <a:p>
            <a:fld id="{DEE9C8C1-3BEF-49A0-B219-DD4B88425DB0}" type="slidenum">
              <a:rPr lang="en-GB" smtClean="0"/>
              <a:t>38</a:t>
            </a:fld>
            <a:endParaRPr lang="en-GB"/>
          </a:p>
        </p:txBody>
      </p:sp>
    </p:spTree>
    <p:extLst>
      <p:ext uri="{BB962C8B-B14F-4D97-AF65-F5344CB8AC3E}">
        <p14:creationId xmlns:p14="http://schemas.microsoft.com/office/powerpoint/2010/main" val="1185188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0" y="207825"/>
            <a:ext cx="9000000" cy="608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Lachenmeier &amp; Rehm 2014</a:t>
            </a:r>
            <a:endParaRPr lang="en-CA" sz="1200" dirty="0">
              <a:latin typeface="Calibri" pitchFamily="34" charset="0"/>
            </a:endParaRPr>
          </a:p>
        </p:txBody>
      </p:sp>
      <p:sp>
        <p:nvSpPr>
          <p:cNvPr id="2" name="TextBox 1"/>
          <p:cNvSpPr txBox="1"/>
          <p:nvPr/>
        </p:nvSpPr>
        <p:spPr>
          <a:xfrm>
            <a:off x="2123728" y="55420"/>
            <a:ext cx="6048672" cy="615553"/>
          </a:xfrm>
          <a:prstGeom prst="rect">
            <a:avLst/>
          </a:prstGeom>
          <a:noFill/>
        </p:spPr>
        <p:txBody>
          <a:bodyPr wrap="square" rtlCol="0">
            <a:spAutoFit/>
          </a:bodyPr>
          <a:lstStyle/>
          <a:p>
            <a:r>
              <a:rPr lang="en-GB" dirty="0" smtClean="0"/>
              <a:t>	</a:t>
            </a:r>
            <a:r>
              <a:rPr lang="en-GB" sz="1600" b="1" dirty="0" smtClean="0"/>
              <a:t>	</a:t>
            </a:r>
            <a:r>
              <a:rPr lang="en-GB" sz="1600" b="1" dirty="0" err="1" smtClean="0"/>
              <a:t>MoE</a:t>
            </a:r>
            <a:r>
              <a:rPr lang="en-GB" sz="1600" b="1" dirty="0" smtClean="0"/>
              <a:t>			SD     Tolerant 					           user </a:t>
            </a:r>
            <a:endParaRPr lang="en-GB" sz="1600" b="1" dirty="0"/>
          </a:p>
        </p:txBody>
      </p:sp>
      <p:sp>
        <p:nvSpPr>
          <p:cNvPr id="5" name="Line Callout 3 4"/>
          <p:cNvSpPr/>
          <p:nvPr/>
        </p:nvSpPr>
        <p:spPr>
          <a:xfrm>
            <a:off x="6084168" y="4077072"/>
            <a:ext cx="2448272" cy="936104"/>
          </a:xfrm>
          <a:prstGeom prst="borderCallout3">
            <a:avLst>
              <a:gd name="adj1" fmla="val 49830"/>
              <a:gd name="adj2" fmla="val -1136"/>
              <a:gd name="adj3" fmla="val 49367"/>
              <a:gd name="adj4" fmla="val -17021"/>
              <a:gd name="adj5" fmla="val 105504"/>
              <a:gd name="adj6" fmla="val -16667"/>
              <a:gd name="adj7" fmla="val 105563"/>
              <a:gd name="adj8" fmla="val -151503"/>
            </a:avLst>
          </a:prstGeom>
          <a:noFill/>
          <a:ln w="63500">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050827" y="4049362"/>
            <a:ext cx="2625629" cy="1015663"/>
          </a:xfrm>
          <a:prstGeom prst="rect">
            <a:avLst/>
          </a:prstGeom>
          <a:solidFill>
            <a:schemeClr val="accent1">
              <a:lumMod val="20000"/>
              <a:lumOff val="80000"/>
            </a:schemeClr>
          </a:solidFill>
        </p:spPr>
        <p:txBody>
          <a:bodyPr wrap="square" rtlCol="0">
            <a:spAutoFit/>
          </a:bodyPr>
          <a:lstStyle/>
          <a:p>
            <a:r>
              <a:rPr lang="en-GB" sz="2000" dirty="0" err="1" smtClean="0"/>
              <a:t>MoE</a:t>
            </a:r>
            <a:r>
              <a:rPr lang="en-GB" sz="2000" dirty="0" smtClean="0"/>
              <a:t>=1.3; EU adults, on average, consume 77% of toxic dose</a:t>
            </a:r>
            <a:endParaRPr lang="en-GB" sz="2000" dirty="0"/>
          </a:p>
        </p:txBody>
      </p:sp>
      <p:sp>
        <p:nvSpPr>
          <p:cNvPr id="7" name="Line Callout 1 6"/>
          <p:cNvSpPr/>
          <p:nvPr/>
        </p:nvSpPr>
        <p:spPr>
          <a:xfrm>
            <a:off x="611560" y="5755913"/>
            <a:ext cx="1512168" cy="817893"/>
          </a:xfrm>
          <a:prstGeom prst="borderCallout1">
            <a:avLst>
              <a:gd name="adj1" fmla="val 122"/>
              <a:gd name="adj2" fmla="val 52137"/>
              <a:gd name="adj3" fmla="val -72662"/>
              <a:gd name="adj4" fmla="val 96349"/>
            </a:avLst>
          </a:prstGeom>
          <a:ln w="635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52405" y="5701351"/>
            <a:ext cx="2625629" cy="1015663"/>
          </a:xfrm>
          <a:prstGeom prst="rect">
            <a:avLst/>
          </a:prstGeom>
          <a:solidFill>
            <a:schemeClr val="accent1">
              <a:lumMod val="20000"/>
              <a:lumOff val="80000"/>
            </a:schemeClr>
          </a:solidFill>
        </p:spPr>
        <p:txBody>
          <a:bodyPr wrap="square" rtlCol="0">
            <a:spAutoFit/>
          </a:bodyPr>
          <a:lstStyle/>
          <a:p>
            <a:r>
              <a:rPr lang="en-GB" sz="2000" dirty="0" err="1" smtClean="0"/>
              <a:t>MoE</a:t>
            </a:r>
            <a:r>
              <a:rPr lang="en-GB" sz="2000" dirty="0" smtClean="0"/>
              <a:t>=1.0; Based on 1.5% increased risk liver cirrhosis death</a:t>
            </a:r>
            <a:endParaRPr lang="en-GB" sz="2000" dirty="0"/>
          </a:p>
        </p:txBody>
      </p:sp>
      <p:sp>
        <p:nvSpPr>
          <p:cNvPr id="3" name="Slide Number Placeholder 2"/>
          <p:cNvSpPr>
            <a:spLocks noGrp="1"/>
          </p:cNvSpPr>
          <p:nvPr>
            <p:ph type="sldNum" sz="quarter" idx="12"/>
          </p:nvPr>
        </p:nvSpPr>
        <p:spPr/>
        <p:txBody>
          <a:bodyPr/>
          <a:lstStyle/>
          <a:p>
            <a:fld id="{DEE9C8C1-3BEF-49A0-B219-DD4B88425DB0}" type="slidenum">
              <a:rPr lang="en-GB" smtClean="0"/>
              <a:t>39</a:t>
            </a:fld>
            <a:endParaRPr lang="en-GB"/>
          </a:p>
        </p:txBody>
      </p:sp>
    </p:spTree>
    <p:extLst>
      <p:ext uri="{BB962C8B-B14F-4D97-AF65-F5344CB8AC3E}">
        <p14:creationId xmlns:p14="http://schemas.microsoft.com/office/powerpoint/2010/main" val="2416975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2139"/>
          <a:stretch/>
        </p:blipFill>
        <p:spPr bwMode="auto">
          <a:xfrm>
            <a:off x="6007" y="4554000"/>
            <a:ext cx="9144000" cy="230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899592" y="620688"/>
            <a:ext cx="7416824" cy="3293209"/>
          </a:xfrm>
          <a:prstGeom prst="rect">
            <a:avLst/>
          </a:prstGeom>
        </p:spPr>
        <p:txBody>
          <a:bodyPr wrap="square">
            <a:spAutoFit/>
          </a:bodyPr>
          <a:lstStyle/>
          <a:p>
            <a:r>
              <a:rPr lang="en-GB" sz="3600" dirty="0"/>
              <a:t>Health Footprint as a </a:t>
            </a:r>
            <a:r>
              <a:rPr lang="en-GB" sz="3600" dirty="0" smtClean="0"/>
              <a:t>management and monitoring tool </a:t>
            </a:r>
            <a:r>
              <a:rPr lang="en-GB" sz="3600" dirty="0"/>
              <a:t>for accountability in </a:t>
            </a:r>
            <a:r>
              <a:rPr lang="en-GB" sz="3600" dirty="0" smtClean="0"/>
              <a:t>reducing the harm done by addictive substances</a:t>
            </a:r>
          </a:p>
          <a:p>
            <a:endParaRPr lang="en-GB" sz="3200" dirty="0"/>
          </a:p>
          <a:p>
            <a:endParaRPr lang="en-GB" sz="3200" dirty="0"/>
          </a:p>
        </p:txBody>
      </p:sp>
      <p:sp>
        <p:nvSpPr>
          <p:cNvPr id="3" name="Slide Number Placeholder 2"/>
          <p:cNvSpPr>
            <a:spLocks noGrp="1"/>
          </p:cNvSpPr>
          <p:nvPr>
            <p:ph type="sldNum" sz="quarter" idx="12"/>
          </p:nvPr>
        </p:nvSpPr>
        <p:spPr/>
        <p:txBody>
          <a:bodyPr/>
          <a:lstStyle/>
          <a:p>
            <a:fld id="{DEE9C8C1-3BEF-49A0-B219-DD4B88425DB0}" type="slidenum">
              <a:rPr lang="en-GB" smtClean="0"/>
              <a:t>4</a:t>
            </a:fld>
            <a:endParaRPr lang="en-GB"/>
          </a:p>
        </p:txBody>
      </p:sp>
    </p:spTree>
    <p:extLst>
      <p:ext uri="{BB962C8B-B14F-4D97-AF65-F5344CB8AC3E}">
        <p14:creationId xmlns:p14="http://schemas.microsoft.com/office/powerpoint/2010/main" val="22987469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0" y="207825"/>
            <a:ext cx="9000000" cy="6084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Lachenmeier &amp; Rehm 2014</a:t>
            </a:r>
            <a:endParaRPr lang="en-CA" sz="1200" dirty="0">
              <a:latin typeface="Calibri" pitchFamily="34" charset="0"/>
            </a:endParaRPr>
          </a:p>
        </p:txBody>
      </p:sp>
      <p:sp>
        <p:nvSpPr>
          <p:cNvPr id="2" name="TextBox 1"/>
          <p:cNvSpPr txBox="1"/>
          <p:nvPr/>
        </p:nvSpPr>
        <p:spPr>
          <a:xfrm>
            <a:off x="2123728" y="55420"/>
            <a:ext cx="6048672" cy="615553"/>
          </a:xfrm>
          <a:prstGeom prst="rect">
            <a:avLst/>
          </a:prstGeom>
          <a:noFill/>
        </p:spPr>
        <p:txBody>
          <a:bodyPr wrap="square" rtlCol="0">
            <a:spAutoFit/>
          </a:bodyPr>
          <a:lstStyle/>
          <a:p>
            <a:r>
              <a:rPr lang="en-GB" dirty="0" smtClean="0"/>
              <a:t>	</a:t>
            </a:r>
            <a:r>
              <a:rPr lang="en-GB" sz="1600" b="1" dirty="0" smtClean="0"/>
              <a:t>	</a:t>
            </a:r>
            <a:r>
              <a:rPr lang="en-GB" sz="1600" b="1" dirty="0" err="1" smtClean="0"/>
              <a:t>MoE</a:t>
            </a:r>
            <a:r>
              <a:rPr lang="en-GB" sz="1600" b="1" dirty="0" smtClean="0"/>
              <a:t>			SD     Tolerant 					           user </a:t>
            </a:r>
            <a:endParaRPr lang="en-GB" sz="1600" b="1" dirty="0"/>
          </a:p>
        </p:txBody>
      </p:sp>
      <p:sp>
        <p:nvSpPr>
          <p:cNvPr id="6" name="TextBox 5"/>
          <p:cNvSpPr txBox="1"/>
          <p:nvPr/>
        </p:nvSpPr>
        <p:spPr>
          <a:xfrm>
            <a:off x="6670776" y="2348880"/>
            <a:ext cx="2430367" cy="1631216"/>
          </a:xfrm>
          <a:prstGeom prst="rect">
            <a:avLst/>
          </a:prstGeom>
          <a:solidFill>
            <a:srgbClr val="FFCC00"/>
          </a:solidFill>
        </p:spPr>
        <p:txBody>
          <a:bodyPr wrap="square" rtlCol="0">
            <a:spAutoFit/>
          </a:bodyPr>
          <a:lstStyle/>
          <a:p>
            <a:r>
              <a:rPr lang="en-GB" sz="2000" dirty="0" smtClean="0"/>
              <a:t>European Food safety Authority: </a:t>
            </a:r>
            <a:r>
              <a:rPr lang="en-GB" sz="2000" dirty="0" err="1" smtClean="0"/>
              <a:t>MoE</a:t>
            </a:r>
            <a:r>
              <a:rPr lang="en-GB" sz="2000" dirty="0" smtClean="0"/>
              <a:t> for cancers based on human studies and voluntary exposure </a:t>
            </a:r>
            <a:endParaRPr lang="en-GB" sz="2000" dirty="0"/>
          </a:p>
        </p:txBody>
      </p:sp>
      <p:sp>
        <p:nvSpPr>
          <p:cNvPr id="9" name="TextBox 8"/>
          <p:cNvSpPr txBox="1"/>
          <p:nvPr/>
        </p:nvSpPr>
        <p:spPr>
          <a:xfrm>
            <a:off x="5141881" y="4149080"/>
            <a:ext cx="1734375" cy="707886"/>
          </a:xfrm>
          <a:prstGeom prst="rect">
            <a:avLst/>
          </a:prstGeom>
          <a:solidFill>
            <a:srgbClr val="FFCC00"/>
          </a:solidFill>
        </p:spPr>
        <p:txBody>
          <a:bodyPr wrap="square" rtlCol="0">
            <a:spAutoFit/>
          </a:bodyPr>
          <a:lstStyle/>
          <a:p>
            <a:r>
              <a:rPr lang="en-GB" sz="2000" dirty="0" err="1" smtClean="0"/>
              <a:t>EFSA</a:t>
            </a:r>
            <a:r>
              <a:rPr lang="en-GB" sz="2000" dirty="0" smtClean="0"/>
              <a:t> </a:t>
            </a:r>
            <a:r>
              <a:rPr lang="en-GB" sz="2000" dirty="0" err="1" smtClean="0"/>
              <a:t>MoE</a:t>
            </a:r>
            <a:r>
              <a:rPr lang="en-GB" sz="2000" dirty="0" smtClean="0"/>
              <a:t> for non-cancers</a:t>
            </a:r>
            <a:endParaRPr lang="en-GB" sz="2000" dirty="0"/>
          </a:p>
        </p:txBody>
      </p:sp>
      <p:cxnSp>
        <p:nvCxnSpPr>
          <p:cNvPr id="8" name="Straight Arrow Connector 7"/>
          <p:cNvCxnSpPr/>
          <p:nvPr/>
        </p:nvCxnSpPr>
        <p:spPr>
          <a:xfrm>
            <a:off x="7885959" y="3980096"/>
            <a:ext cx="502465" cy="1321112"/>
          </a:xfrm>
          <a:prstGeom prst="straightConnector1">
            <a:avLst/>
          </a:prstGeom>
          <a:ln w="63500">
            <a:solidFill>
              <a:srgbClr val="FFCC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38804" y="4757048"/>
            <a:ext cx="502465" cy="544160"/>
          </a:xfrm>
          <a:prstGeom prst="straightConnector1">
            <a:avLst/>
          </a:prstGeom>
          <a:ln w="63500">
            <a:solidFill>
              <a:srgbClr val="FFCC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EE9C8C1-3BEF-49A0-B219-DD4B88425DB0}" type="slidenum">
              <a:rPr lang="en-GB" smtClean="0"/>
              <a:t>40</a:t>
            </a:fld>
            <a:endParaRPr lang="en-GB"/>
          </a:p>
        </p:txBody>
      </p:sp>
    </p:spTree>
    <p:extLst>
      <p:ext uri="{BB962C8B-B14F-4D97-AF65-F5344CB8AC3E}">
        <p14:creationId xmlns:p14="http://schemas.microsoft.com/office/powerpoint/2010/main" val="793533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274696589"/>
              </p:ext>
            </p:extLst>
          </p:nvPr>
        </p:nvGraphicFramePr>
        <p:xfrm>
          <a:off x="467544" y="404664"/>
          <a:ext cx="7920879"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50463" y="5692606"/>
            <a:ext cx="8784975" cy="369332"/>
          </a:xfrm>
          <a:prstGeom prst="rect">
            <a:avLst/>
          </a:prstGeom>
        </p:spPr>
        <p:txBody>
          <a:bodyPr wrap="square">
            <a:spAutoFit/>
          </a:bodyPr>
          <a:lstStyle/>
          <a:p>
            <a:r>
              <a:rPr lang="en-CA" dirty="0" smtClean="0">
                <a:latin typeface="+mn-lt"/>
              </a:rPr>
              <a:t>Risk </a:t>
            </a:r>
            <a:r>
              <a:rPr lang="en-CA" dirty="0">
                <a:latin typeface="+mn-lt"/>
              </a:rPr>
              <a:t>of dying prematurely (up to age 70) due to alcohol consumption </a:t>
            </a:r>
            <a:r>
              <a:rPr lang="en-CA" dirty="0" smtClean="0">
                <a:latin typeface="+mn-lt"/>
              </a:rPr>
              <a:t>in European Union</a:t>
            </a:r>
            <a:endParaRPr lang="en-GB" dirty="0">
              <a:latin typeface="+mn-lt"/>
            </a:endParaRPr>
          </a:p>
        </p:txBody>
      </p:sp>
      <p:sp>
        <p:nvSpPr>
          <p:cNvPr id="5"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smtClean="0">
                <a:latin typeface="Calibri" pitchFamily="34" charset="0"/>
              </a:rPr>
              <a:t>Source: Rehm et al.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41</a:t>
            </a:fld>
            <a:endParaRPr lang="en-US"/>
          </a:p>
        </p:txBody>
      </p:sp>
    </p:spTree>
    <p:extLst>
      <p:ext uri="{BB962C8B-B14F-4D97-AF65-F5344CB8AC3E}">
        <p14:creationId xmlns:p14="http://schemas.microsoft.com/office/powerpoint/2010/main" val="2030692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280920" cy="7294305"/>
          </a:xfrm>
          <a:prstGeom prst="rect">
            <a:avLst/>
          </a:prstGeom>
          <a:noFill/>
        </p:spPr>
        <p:txBody>
          <a:bodyPr wrap="square" rtlCol="0">
            <a:spAutoFit/>
          </a:bodyPr>
          <a:lstStyle/>
          <a:p>
            <a:r>
              <a:rPr lang="en-GB" sz="3600" dirty="0" smtClean="0"/>
              <a:t>Beer </a:t>
            </a:r>
            <a:r>
              <a:rPr lang="en-GB" sz="3600" dirty="0"/>
              <a:t>drinkers cannot readily distinguish low and regular strength beers and can enjoy socializing equally </a:t>
            </a:r>
            <a:r>
              <a:rPr lang="en-GB" sz="3600" dirty="0" smtClean="0"/>
              <a:t>with either </a:t>
            </a:r>
          </a:p>
          <a:p>
            <a:r>
              <a:rPr lang="en-GB" sz="3600" dirty="0" smtClean="0"/>
              <a:t>(Segal &amp; Stockwell 2008)</a:t>
            </a:r>
          </a:p>
          <a:p>
            <a:endParaRPr lang="en-GB" sz="3600" dirty="0"/>
          </a:p>
          <a:p>
            <a:r>
              <a:rPr lang="en-GB" sz="3600" dirty="0"/>
              <a:t>Discrimination of alcoholic strength by taste was possible to a limited degree in a </a:t>
            </a:r>
            <a:r>
              <a:rPr lang="en-GB" sz="3600" dirty="0" smtClean="0"/>
              <a:t>window of </a:t>
            </a:r>
            <a:r>
              <a:rPr lang="en-GB" sz="3600" dirty="0"/>
              <a:t>intermediate alcoholic </a:t>
            </a:r>
            <a:r>
              <a:rPr lang="en-GB" sz="3600" dirty="0" smtClean="0"/>
              <a:t>strengths</a:t>
            </a:r>
            <a:r>
              <a:rPr lang="en-GB" sz="3600" dirty="0"/>
              <a:t>, but not at higher </a:t>
            </a:r>
            <a:r>
              <a:rPr lang="en-GB" sz="3600" dirty="0" smtClean="0"/>
              <a:t>concentrations (Lachenmeier et al 2014)</a:t>
            </a:r>
            <a:endParaRPr lang="en-GB" sz="3600" dirty="0"/>
          </a:p>
          <a:p>
            <a:endParaRPr lang="en-GB" sz="3600" dirty="0" smtClean="0"/>
          </a:p>
          <a:p>
            <a:endParaRPr lang="en-GB" sz="3600" dirty="0"/>
          </a:p>
          <a:p>
            <a:endParaRPr lang="en-GB" sz="3600" dirty="0"/>
          </a:p>
        </p:txBody>
      </p:sp>
      <p:sp>
        <p:nvSpPr>
          <p:cNvPr id="2" name="Slide Number Placeholder 1"/>
          <p:cNvSpPr>
            <a:spLocks noGrp="1"/>
          </p:cNvSpPr>
          <p:nvPr>
            <p:ph type="sldNum" sz="quarter" idx="12"/>
          </p:nvPr>
        </p:nvSpPr>
        <p:spPr/>
        <p:txBody>
          <a:bodyPr/>
          <a:lstStyle/>
          <a:p>
            <a:fld id="{DEE9C8C1-3BEF-49A0-B219-DD4B88425DB0}" type="slidenum">
              <a:rPr lang="en-GB" smtClean="0"/>
              <a:t>42</a:t>
            </a:fld>
            <a:endParaRPr lang="en-GB"/>
          </a:p>
        </p:txBody>
      </p:sp>
    </p:spTree>
    <p:extLst>
      <p:ext uri="{BB962C8B-B14F-4D97-AF65-F5344CB8AC3E}">
        <p14:creationId xmlns:p14="http://schemas.microsoft.com/office/powerpoint/2010/main" val="19030569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sz="3600" dirty="0" smtClean="0"/>
              <a:t>Prevalence of nicotine/cigarette use in UK</a:t>
            </a:r>
            <a:endParaRPr lang="en-GB"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4914004"/>
              </p:ext>
            </p:extLst>
          </p:nvPr>
        </p:nvGraphicFramePr>
        <p:xfrm>
          <a:off x="439614" y="1268761"/>
          <a:ext cx="8380857" cy="482223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West et al. 2014</a:t>
            </a:r>
            <a:endParaRPr lang="en-CA" sz="1200" dirty="0">
              <a:latin typeface="Calibri" pitchFamily="34" charset="0"/>
            </a:endParaRPr>
          </a:p>
        </p:txBody>
      </p:sp>
      <p:sp>
        <p:nvSpPr>
          <p:cNvPr id="3" name="Slide Number Placeholder 2"/>
          <p:cNvSpPr>
            <a:spLocks noGrp="1"/>
          </p:cNvSpPr>
          <p:nvPr>
            <p:ph type="sldNum" sz="quarter" idx="12"/>
          </p:nvPr>
        </p:nvSpPr>
        <p:spPr/>
        <p:txBody>
          <a:bodyPr/>
          <a:lstStyle/>
          <a:p>
            <a:fld id="{DEE9C8C1-3BEF-49A0-B219-DD4B88425DB0}" type="slidenum">
              <a:rPr lang="en-GB" smtClean="0"/>
              <a:t>43</a:t>
            </a:fld>
            <a:endParaRPr lang="en-GB"/>
          </a:p>
        </p:txBody>
      </p:sp>
    </p:spTree>
    <p:extLst>
      <p:ext uri="{BB962C8B-B14F-4D97-AF65-F5344CB8AC3E}">
        <p14:creationId xmlns:p14="http://schemas.microsoft.com/office/powerpoint/2010/main" val="3914664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cigaret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1143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6FDCC40-E49D-428D-91C4-6C4D1ACA3D49}" type="slidenum">
              <a:rPr lang="en-US" smtClean="0"/>
              <a:pPr>
                <a:defRPr/>
              </a:pPr>
              <a:t>44</a:t>
            </a:fld>
            <a:endParaRPr lang="en-US"/>
          </a:p>
        </p:txBody>
      </p:sp>
    </p:spTree>
    <p:extLst>
      <p:ext uri="{BB962C8B-B14F-4D97-AF65-F5344CB8AC3E}">
        <p14:creationId xmlns:p14="http://schemas.microsoft.com/office/powerpoint/2010/main" val="11367171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836712"/>
            <a:ext cx="7488832" cy="2308324"/>
          </a:xfrm>
          <a:prstGeom prst="rect">
            <a:avLst/>
          </a:prstGeom>
        </p:spPr>
        <p:txBody>
          <a:bodyPr wrap="square">
            <a:spAutoFit/>
          </a:bodyPr>
          <a:lstStyle/>
          <a:p>
            <a:r>
              <a:rPr lang="en-GB" sz="3600" dirty="0" smtClean="0"/>
              <a:t>“For </a:t>
            </a:r>
            <a:r>
              <a:rPr lang="en-GB" sz="3600" dirty="0"/>
              <a:t>every million </a:t>
            </a:r>
            <a:r>
              <a:rPr lang="en-GB" sz="3600" dirty="0" smtClean="0"/>
              <a:t>smokers who </a:t>
            </a:r>
            <a:r>
              <a:rPr lang="en-GB" sz="3600" dirty="0"/>
              <a:t>switched to an </a:t>
            </a:r>
            <a:r>
              <a:rPr lang="en-GB" sz="3600" dirty="0" smtClean="0"/>
              <a:t>e-cigarette </a:t>
            </a:r>
            <a:r>
              <a:rPr lang="en-GB" sz="3600" dirty="0"/>
              <a:t>we </a:t>
            </a:r>
            <a:r>
              <a:rPr lang="en-GB" sz="3600" dirty="0" smtClean="0"/>
              <a:t>could expect </a:t>
            </a:r>
            <a:r>
              <a:rPr lang="en-GB" sz="3600" dirty="0"/>
              <a:t>a reduction of more than </a:t>
            </a:r>
            <a:r>
              <a:rPr lang="en-GB" sz="3600" dirty="0" smtClean="0"/>
              <a:t>6000 premature </a:t>
            </a:r>
            <a:r>
              <a:rPr lang="en-GB" sz="3600" dirty="0"/>
              <a:t>deaths in the UK each </a:t>
            </a:r>
            <a:r>
              <a:rPr lang="en-GB" sz="3600" dirty="0" smtClean="0"/>
              <a:t>year”</a:t>
            </a:r>
            <a:endParaRPr lang="en-GB" sz="3600" dirty="0"/>
          </a:p>
        </p:txBody>
      </p:sp>
      <p:sp>
        <p:nvSpPr>
          <p:cNvPr id="5"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smtClean="0">
                <a:latin typeface="Calibri" pitchFamily="34" charset="0"/>
              </a:rPr>
              <a:t>Source: West &amp; Browne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F6FDCC40-E49D-428D-91C4-6C4D1ACA3D49}" type="slidenum">
              <a:rPr lang="en-US" smtClean="0"/>
              <a:pPr>
                <a:defRPr/>
              </a:pPr>
              <a:t>45</a:t>
            </a:fld>
            <a:endParaRPr lang="en-US"/>
          </a:p>
        </p:txBody>
      </p:sp>
    </p:spTree>
    <p:extLst>
      <p:ext uri="{BB962C8B-B14F-4D97-AF65-F5344CB8AC3E}">
        <p14:creationId xmlns:p14="http://schemas.microsoft.com/office/powerpoint/2010/main" val="11740028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908720"/>
            <a:ext cx="8640960" cy="2385268"/>
          </a:xfrm>
          <a:prstGeom prst="rect">
            <a:avLst/>
          </a:prstGeom>
          <a:noFill/>
        </p:spPr>
        <p:txBody>
          <a:bodyPr wrap="square" rtlCol="0">
            <a:spAutoFit/>
          </a:bodyPr>
          <a:lstStyle/>
          <a:p>
            <a:r>
              <a:rPr lang="en-GB" sz="3600" dirty="0"/>
              <a:t>Two </a:t>
            </a:r>
            <a:r>
              <a:rPr lang="en-GB" sz="3600" dirty="0" smtClean="0"/>
              <a:t>historical </a:t>
            </a:r>
            <a:r>
              <a:rPr lang="en-GB" sz="3600" dirty="0"/>
              <a:t>areas </a:t>
            </a:r>
            <a:r>
              <a:rPr lang="en-GB" sz="3600" dirty="0" smtClean="0"/>
              <a:t>framing the debate:</a:t>
            </a:r>
          </a:p>
          <a:p>
            <a:endParaRPr lang="en-GB" sz="3600" dirty="0" smtClean="0"/>
          </a:p>
          <a:p>
            <a:pPr marL="742950" indent="-742950">
              <a:spcAft>
                <a:spcPts val="600"/>
              </a:spcAft>
              <a:buFont typeface="+mj-lt"/>
              <a:buAutoNum type="arabicPeriod"/>
            </a:pPr>
            <a:r>
              <a:rPr lang="en-GB" sz="3600" dirty="0" smtClean="0"/>
              <a:t>Attempts </a:t>
            </a:r>
            <a:r>
              <a:rPr lang="en-GB" sz="3600" dirty="0"/>
              <a:t>since </a:t>
            </a:r>
            <a:r>
              <a:rPr lang="en-GB" sz="3600" dirty="0" err="1" smtClean="0"/>
              <a:t>1950s</a:t>
            </a:r>
            <a:r>
              <a:rPr lang="en-GB" sz="3600" dirty="0" smtClean="0"/>
              <a:t> for safer products</a:t>
            </a:r>
          </a:p>
          <a:p>
            <a:pPr marL="742950" indent="-742950">
              <a:spcAft>
                <a:spcPts val="600"/>
              </a:spcAft>
              <a:buFont typeface="+mj-lt"/>
              <a:buAutoNum type="arabicPeriod"/>
            </a:pPr>
            <a:r>
              <a:rPr lang="en-GB" sz="3600" dirty="0" smtClean="0"/>
              <a:t>Changing </a:t>
            </a:r>
            <a:r>
              <a:rPr lang="en-GB" sz="3600" dirty="0"/>
              <a:t>status </a:t>
            </a:r>
            <a:r>
              <a:rPr lang="en-GB" sz="3600" dirty="0" smtClean="0"/>
              <a:t>of nicotine since </a:t>
            </a:r>
            <a:r>
              <a:rPr lang="en-GB" sz="3600" dirty="0" err="1" smtClean="0"/>
              <a:t>1970s</a:t>
            </a:r>
            <a:endParaRPr lang="en-GB" sz="36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smtClean="0">
                <a:latin typeface="Calibri" pitchFamily="34" charset="0"/>
              </a:rPr>
              <a:t>Source: Berridge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46</a:t>
            </a:fld>
            <a:endParaRPr lang="en-GB"/>
          </a:p>
        </p:txBody>
      </p:sp>
    </p:spTree>
    <p:extLst>
      <p:ext uri="{BB962C8B-B14F-4D97-AF65-F5344CB8AC3E}">
        <p14:creationId xmlns:p14="http://schemas.microsoft.com/office/powerpoint/2010/main" val="3521944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20688"/>
            <a:ext cx="7776864" cy="2308324"/>
          </a:xfrm>
          <a:prstGeom prst="rect">
            <a:avLst/>
          </a:prstGeom>
          <a:noFill/>
        </p:spPr>
        <p:txBody>
          <a:bodyPr wrap="square" rtlCol="0">
            <a:spAutoFit/>
          </a:bodyPr>
          <a:lstStyle/>
          <a:p>
            <a:r>
              <a:rPr lang="en-GB" sz="3600" dirty="0" smtClean="0"/>
              <a:t>Failed </a:t>
            </a:r>
            <a:r>
              <a:rPr lang="en-GB" sz="3600" dirty="0"/>
              <a:t>attempts </a:t>
            </a:r>
            <a:r>
              <a:rPr lang="en-GB" sz="3600" dirty="0" smtClean="0"/>
              <a:t>for safer products led to a previous desire for </a:t>
            </a:r>
            <a:r>
              <a:rPr lang="en-GB" sz="3600" dirty="0"/>
              <a:t>cooperation with industry </a:t>
            </a:r>
            <a:r>
              <a:rPr lang="en-GB" sz="3600" dirty="0" smtClean="0"/>
              <a:t>to be replaced </a:t>
            </a:r>
            <a:r>
              <a:rPr lang="en-GB" sz="3600" dirty="0"/>
              <a:t>by an </a:t>
            </a:r>
            <a:r>
              <a:rPr lang="en-GB" sz="3600" dirty="0" smtClean="0"/>
              <a:t>undisputed hostility towards industry </a:t>
            </a:r>
            <a:endParaRPr lang="en-GB" sz="3600" dirty="0"/>
          </a:p>
        </p:txBody>
      </p:sp>
      <p:sp>
        <p:nvSpPr>
          <p:cNvPr id="2" name="Slide Number Placeholder 1"/>
          <p:cNvSpPr>
            <a:spLocks noGrp="1"/>
          </p:cNvSpPr>
          <p:nvPr>
            <p:ph type="sldNum" sz="quarter" idx="12"/>
          </p:nvPr>
        </p:nvSpPr>
        <p:spPr/>
        <p:txBody>
          <a:bodyPr/>
          <a:lstStyle/>
          <a:p>
            <a:fld id="{DEE9C8C1-3BEF-49A0-B219-DD4B88425DB0}" type="slidenum">
              <a:rPr lang="en-GB" smtClean="0"/>
              <a:t>47</a:t>
            </a:fld>
            <a:endParaRPr lang="en-GB"/>
          </a:p>
        </p:txBody>
      </p:sp>
    </p:spTree>
    <p:extLst>
      <p:ext uri="{BB962C8B-B14F-4D97-AF65-F5344CB8AC3E}">
        <p14:creationId xmlns:p14="http://schemas.microsoft.com/office/powerpoint/2010/main" val="26970235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20688"/>
            <a:ext cx="8136904" cy="5447645"/>
          </a:xfrm>
          <a:prstGeom prst="rect">
            <a:avLst/>
          </a:prstGeom>
          <a:noFill/>
        </p:spPr>
        <p:txBody>
          <a:bodyPr wrap="square" rtlCol="0">
            <a:spAutoFit/>
          </a:bodyPr>
          <a:lstStyle/>
          <a:p>
            <a:r>
              <a:rPr lang="en-GB" sz="3600" dirty="0"/>
              <a:t>This </a:t>
            </a:r>
            <a:r>
              <a:rPr lang="en-GB" sz="3600" dirty="0" smtClean="0"/>
              <a:t>hostility explained </a:t>
            </a:r>
            <a:r>
              <a:rPr lang="en-GB" sz="3600" dirty="0"/>
              <a:t>the lack of interest</a:t>
            </a:r>
          </a:p>
          <a:p>
            <a:r>
              <a:rPr lang="en-GB" sz="3600" dirty="0"/>
              <a:t>in another development </a:t>
            </a:r>
            <a:r>
              <a:rPr lang="en-GB" sz="3600" dirty="0" smtClean="0"/>
              <a:t>:</a:t>
            </a:r>
          </a:p>
          <a:p>
            <a:endParaRPr lang="en-GB" sz="3600" dirty="0" smtClean="0"/>
          </a:p>
          <a:p>
            <a:r>
              <a:rPr lang="en-GB" sz="3600" dirty="0" smtClean="0"/>
              <a:t>Re-categorising nicotine, by separating it from tobacco as </a:t>
            </a:r>
            <a:r>
              <a:rPr lang="en-GB" sz="3600" dirty="0"/>
              <a:t>a harm reduction </a:t>
            </a:r>
            <a:r>
              <a:rPr lang="en-GB" sz="3600" dirty="0" smtClean="0"/>
              <a:t>product, remained at </a:t>
            </a:r>
            <a:r>
              <a:rPr lang="en-GB" sz="3600" dirty="0"/>
              <a:t>odds with </a:t>
            </a:r>
            <a:r>
              <a:rPr lang="en-GB" sz="3600" dirty="0" smtClean="0"/>
              <a:t>a dominant public </a:t>
            </a:r>
            <a:r>
              <a:rPr lang="en-GB" sz="3600" dirty="0"/>
              <a:t>health ethos of abstention and opposition to </a:t>
            </a:r>
            <a:r>
              <a:rPr lang="en-GB" sz="3600" dirty="0" smtClean="0"/>
              <a:t>all industry connections, including BIG Pharma</a:t>
            </a:r>
            <a:endParaRPr lang="en-GB" sz="3600" dirty="0"/>
          </a:p>
          <a:p>
            <a:endParaRPr lang="en-GB" sz="2400" dirty="0"/>
          </a:p>
        </p:txBody>
      </p:sp>
      <p:sp>
        <p:nvSpPr>
          <p:cNvPr id="2" name="Slide Number Placeholder 1"/>
          <p:cNvSpPr>
            <a:spLocks noGrp="1"/>
          </p:cNvSpPr>
          <p:nvPr>
            <p:ph type="sldNum" sz="quarter" idx="12"/>
          </p:nvPr>
        </p:nvSpPr>
        <p:spPr/>
        <p:txBody>
          <a:bodyPr/>
          <a:lstStyle/>
          <a:p>
            <a:fld id="{DEE9C8C1-3BEF-49A0-B219-DD4B88425DB0}" type="slidenum">
              <a:rPr lang="en-GB" smtClean="0"/>
              <a:t>48</a:t>
            </a:fld>
            <a:endParaRPr lang="en-GB"/>
          </a:p>
        </p:txBody>
      </p:sp>
    </p:spTree>
    <p:extLst>
      <p:ext uri="{BB962C8B-B14F-4D97-AF65-F5344CB8AC3E}">
        <p14:creationId xmlns:p14="http://schemas.microsoft.com/office/powerpoint/2010/main" val="27159433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620688"/>
            <a:ext cx="7776864" cy="3785652"/>
          </a:xfrm>
          <a:prstGeom prst="rect">
            <a:avLst/>
          </a:prstGeom>
          <a:noFill/>
        </p:spPr>
        <p:txBody>
          <a:bodyPr wrap="square" rtlCol="0">
            <a:spAutoFit/>
          </a:bodyPr>
          <a:lstStyle/>
          <a:p>
            <a:r>
              <a:rPr lang="en-GB" sz="3600" dirty="0" smtClean="0"/>
              <a:t>Studying corporate social responsibility:</a:t>
            </a:r>
          </a:p>
          <a:p>
            <a:endParaRPr lang="en-GB" sz="3600" dirty="0"/>
          </a:p>
          <a:p>
            <a:r>
              <a:rPr lang="en-GB" sz="3600" dirty="0" smtClean="0"/>
              <a:t> “we </a:t>
            </a:r>
            <a:r>
              <a:rPr lang="en-GB" sz="3600" dirty="0"/>
              <a:t>found it almost impossible to speak to people in the tobacco industry; despite repeated </a:t>
            </a:r>
            <a:r>
              <a:rPr lang="en-GB" sz="3600" dirty="0" smtClean="0"/>
              <a:t>efforts, </a:t>
            </a:r>
            <a:r>
              <a:rPr lang="en-GB" sz="3600" dirty="0"/>
              <a:t>we obtained only one industry </a:t>
            </a:r>
            <a:r>
              <a:rPr lang="en-GB" sz="3600" dirty="0" smtClean="0"/>
              <a:t>interview”</a:t>
            </a:r>
          </a:p>
          <a:p>
            <a:endParaRPr lang="en-GB" sz="24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41" y="5691994"/>
            <a:ext cx="960437" cy="927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Baumberg</a:t>
            </a:r>
            <a:r>
              <a:rPr lang="en-CA" sz="1200" dirty="0" smtClean="0">
                <a:latin typeface="Calibri" pitchFamily="34" charset="0"/>
              </a:rPr>
              <a:t> et al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49</a:t>
            </a:fld>
            <a:endParaRPr lang="en-GB"/>
          </a:p>
        </p:txBody>
      </p:sp>
    </p:spTree>
    <p:extLst>
      <p:ext uri="{BB962C8B-B14F-4D97-AF65-F5344CB8AC3E}">
        <p14:creationId xmlns:p14="http://schemas.microsoft.com/office/powerpoint/2010/main" val="16740592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rgbClr val="CAA3A2"/>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5</a:t>
            </a:fld>
            <a:endParaRPr lang="en-GB"/>
          </a:p>
        </p:txBody>
      </p:sp>
    </p:spTree>
    <p:extLst>
      <p:ext uri="{BB962C8B-B14F-4D97-AF65-F5344CB8AC3E}">
        <p14:creationId xmlns:p14="http://schemas.microsoft.com/office/powerpoint/2010/main" val="3504511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712968" cy="5078313"/>
          </a:xfrm>
          <a:prstGeom prst="rect">
            <a:avLst/>
          </a:prstGeom>
          <a:noFill/>
        </p:spPr>
        <p:txBody>
          <a:bodyPr wrap="square" rtlCol="0">
            <a:spAutoFit/>
          </a:bodyPr>
          <a:lstStyle/>
          <a:p>
            <a:r>
              <a:rPr lang="en-US" sz="3600" b="1" dirty="0" smtClean="0"/>
              <a:t>Thus</a:t>
            </a:r>
            <a:r>
              <a:rPr lang="en-US" sz="3600" dirty="0" smtClean="0"/>
              <a:t>, a consideration of the (legal) products that we consume would conclude that:</a:t>
            </a:r>
          </a:p>
          <a:p>
            <a:endParaRPr lang="en-US" sz="3600" dirty="0"/>
          </a:p>
          <a:p>
            <a:r>
              <a:rPr lang="en-US" sz="3600" b="1" dirty="0" smtClean="0"/>
              <a:t>“the potency of the drugs we consume (e.g., alcohol) are far too high, and the way that we deliver them (e.g., smoked cigarettes) are far too dangerous” </a:t>
            </a:r>
          </a:p>
          <a:p>
            <a:endParaRPr lang="en-US" sz="3600" dirty="0"/>
          </a:p>
          <a:p>
            <a:r>
              <a:rPr lang="en-US" sz="3600" b="1" dirty="0" smtClean="0"/>
              <a:t>This has two implications:</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50</a:t>
            </a:fld>
            <a:endParaRPr lang="en-GB"/>
          </a:p>
        </p:txBody>
      </p:sp>
    </p:spTree>
    <p:extLst>
      <p:ext uri="{BB962C8B-B14F-4D97-AF65-F5344CB8AC3E}">
        <p14:creationId xmlns:p14="http://schemas.microsoft.com/office/powerpoint/2010/main" val="4241745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2308324"/>
          </a:xfrm>
          <a:prstGeom prst="rect">
            <a:avLst/>
          </a:prstGeom>
          <a:noFill/>
        </p:spPr>
        <p:txBody>
          <a:bodyPr wrap="square" rtlCol="0">
            <a:spAutoFit/>
          </a:bodyPr>
          <a:lstStyle/>
          <a:p>
            <a:r>
              <a:rPr lang="en-US" sz="3600" b="1" dirty="0" smtClean="0"/>
              <a:t>First:</a:t>
            </a:r>
          </a:p>
          <a:p>
            <a:endParaRPr lang="en-US" sz="3600" dirty="0"/>
          </a:p>
          <a:p>
            <a:r>
              <a:rPr lang="en-US" sz="3600" dirty="0" smtClean="0"/>
              <a:t>We have to get over our ambivalence of dealing with alcohol. </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51</a:t>
            </a:fld>
            <a:endParaRPr lang="en-GB"/>
          </a:p>
        </p:txBody>
      </p:sp>
    </p:spTree>
    <p:extLst>
      <p:ext uri="{BB962C8B-B14F-4D97-AF65-F5344CB8AC3E}">
        <p14:creationId xmlns:p14="http://schemas.microsoft.com/office/powerpoint/2010/main" val="1332777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866" y="0"/>
            <a:ext cx="538426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67744" y="3429000"/>
            <a:ext cx="4608512" cy="2862322"/>
          </a:xfrm>
          <a:prstGeom prst="rect">
            <a:avLst/>
          </a:prstGeom>
          <a:solidFill>
            <a:schemeClr val="accent3">
              <a:lumMod val="40000"/>
              <a:lumOff val="60000"/>
            </a:schemeClr>
          </a:solidFill>
        </p:spPr>
        <p:txBody>
          <a:bodyPr wrap="square" rtlCol="0">
            <a:spAutoFit/>
          </a:bodyPr>
          <a:lstStyle/>
          <a:p>
            <a:r>
              <a:rPr lang="en-GB" sz="3000" dirty="0" smtClean="0"/>
              <a:t>This represents less than 0.5% of the total amount of alcohol consumed  - you cannot even measure if the pledge is achieved, let alone any impact on public health. </a:t>
            </a:r>
            <a:endParaRPr lang="en-GB" sz="3000" dirty="0"/>
          </a:p>
        </p:txBody>
      </p:sp>
      <p:sp>
        <p:nvSpPr>
          <p:cNvPr id="3" name="Slide Number Placeholder 2"/>
          <p:cNvSpPr>
            <a:spLocks noGrp="1"/>
          </p:cNvSpPr>
          <p:nvPr>
            <p:ph type="sldNum" sz="quarter" idx="12"/>
          </p:nvPr>
        </p:nvSpPr>
        <p:spPr/>
        <p:txBody>
          <a:bodyPr/>
          <a:lstStyle/>
          <a:p>
            <a:fld id="{DEE9C8C1-3BEF-49A0-B219-DD4B88425DB0}" type="slidenum">
              <a:rPr lang="en-GB" smtClean="0"/>
              <a:t>52</a:t>
            </a:fld>
            <a:endParaRPr lang="en-GB"/>
          </a:p>
        </p:txBody>
      </p:sp>
    </p:spTree>
    <p:extLst>
      <p:ext uri="{BB962C8B-B14F-4D97-AF65-F5344CB8AC3E}">
        <p14:creationId xmlns:p14="http://schemas.microsoft.com/office/powerpoint/2010/main" val="3649479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2308324"/>
          </a:xfrm>
          <a:prstGeom prst="rect">
            <a:avLst/>
          </a:prstGeom>
          <a:noFill/>
        </p:spPr>
        <p:txBody>
          <a:bodyPr wrap="square" rtlCol="0">
            <a:spAutoFit/>
          </a:bodyPr>
          <a:lstStyle/>
          <a:p>
            <a:r>
              <a:rPr lang="en-US" sz="3600" b="1" dirty="0" smtClean="0"/>
              <a:t>Second:</a:t>
            </a:r>
          </a:p>
          <a:p>
            <a:endParaRPr lang="en-US" sz="3600" dirty="0"/>
          </a:p>
          <a:p>
            <a:r>
              <a:rPr lang="en-US" sz="3600" dirty="0" smtClean="0"/>
              <a:t>We have to get over our ambivalence of dealing with nicotine. </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53</a:t>
            </a:fld>
            <a:endParaRPr lang="en-GB"/>
          </a:p>
        </p:txBody>
      </p:sp>
    </p:spTree>
    <p:extLst>
      <p:ext uri="{BB962C8B-B14F-4D97-AF65-F5344CB8AC3E}">
        <p14:creationId xmlns:p14="http://schemas.microsoft.com/office/powerpoint/2010/main" val="8837229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185" y="188640"/>
            <a:ext cx="8604856" cy="56166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Nutt  et al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54</a:t>
            </a:fld>
            <a:endParaRPr lang="en-GB"/>
          </a:p>
        </p:txBody>
      </p:sp>
    </p:spTree>
    <p:extLst>
      <p:ext uri="{BB962C8B-B14F-4D97-AF65-F5344CB8AC3E}">
        <p14:creationId xmlns:p14="http://schemas.microsoft.com/office/powerpoint/2010/main" val="12576128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Oval 1"/>
          <p:cNvSpPr/>
          <p:nvPr/>
        </p:nvSpPr>
        <p:spPr>
          <a:xfrm>
            <a:off x="6664582" y="2060848"/>
            <a:ext cx="1152000" cy="115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Slide Number Placeholder 2"/>
          <p:cNvSpPr>
            <a:spLocks noGrp="1"/>
          </p:cNvSpPr>
          <p:nvPr>
            <p:ph type="sldNum" sz="quarter" idx="12"/>
          </p:nvPr>
        </p:nvSpPr>
        <p:spPr/>
        <p:txBody>
          <a:bodyPr/>
          <a:lstStyle/>
          <a:p>
            <a:fld id="{DEE9C8C1-3BEF-49A0-B219-DD4B88425DB0}" type="slidenum">
              <a:rPr lang="en-GB" smtClean="0"/>
              <a:t>55</a:t>
            </a:fld>
            <a:endParaRPr lang="en-GB"/>
          </a:p>
        </p:txBody>
      </p:sp>
    </p:spTree>
    <p:extLst>
      <p:ext uri="{BB962C8B-B14F-4D97-AF65-F5344CB8AC3E}">
        <p14:creationId xmlns:p14="http://schemas.microsoft.com/office/powerpoint/2010/main" val="8124408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1" y="116632"/>
            <a:ext cx="9161103" cy="504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F6FDCC40-E49D-428D-91C4-6C4D1ACA3D49}" type="slidenum">
              <a:rPr lang="en-US" smtClean="0"/>
              <a:pPr>
                <a:defRPr/>
              </a:pPr>
              <a:t>56</a:t>
            </a:fld>
            <a:endParaRPr lang="en-US"/>
          </a:p>
        </p:txBody>
      </p:sp>
    </p:spTree>
    <p:extLst>
      <p:ext uri="{BB962C8B-B14F-4D97-AF65-F5344CB8AC3E}">
        <p14:creationId xmlns:p14="http://schemas.microsoft.com/office/powerpoint/2010/main" val="34464910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332656"/>
            <a:ext cx="8208912" cy="5693866"/>
          </a:xfrm>
          <a:prstGeom prst="rect">
            <a:avLst/>
          </a:prstGeom>
        </p:spPr>
        <p:txBody>
          <a:bodyPr wrap="square">
            <a:spAutoFit/>
          </a:bodyPr>
          <a:lstStyle/>
          <a:p>
            <a:r>
              <a:rPr lang="en-GB" sz="2800" dirty="0" smtClean="0">
                <a:latin typeface="+mn-lt"/>
              </a:rPr>
              <a:t>“Just </a:t>
            </a:r>
            <a:r>
              <a:rPr lang="en-GB" sz="2800" dirty="0">
                <a:latin typeface="+mn-lt"/>
              </a:rPr>
              <a:t>how that U turn was achieved is not only a story of </a:t>
            </a:r>
            <a:r>
              <a:rPr lang="en-GB" sz="2800" dirty="0" smtClean="0">
                <a:latin typeface="+mn-lt"/>
              </a:rPr>
              <a:t>the power </a:t>
            </a:r>
            <a:r>
              <a:rPr lang="en-GB" sz="2800" dirty="0">
                <a:latin typeface="+mn-lt"/>
              </a:rPr>
              <a:t>of lobbying, dubious connections, and the </a:t>
            </a:r>
            <a:r>
              <a:rPr lang="en-GB" sz="2800" dirty="0" smtClean="0">
                <a:latin typeface="+mn-lt"/>
              </a:rPr>
              <a:t>expert dissemination </a:t>
            </a:r>
            <a:r>
              <a:rPr lang="en-GB" sz="2800" dirty="0">
                <a:latin typeface="+mn-lt"/>
              </a:rPr>
              <a:t>of misinformation. It is also a story of a </a:t>
            </a:r>
            <a:r>
              <a:rPr lang="en-GB" sz="2800" dirty="0" smtClean="0">
                <a:latin typeface="+mn-lt"/>
              </a:rPr>
              <a:t>political system </a:t>
            </a:r>
            <a:r>
              <a:rPr lang="en-GB" sz="2800" dirty="0">
                <a:latin typeface="+mn-lt"/>
              </a:rPr>
              <a:t>both dependent upon and happy to fraternise with </a:t>
            </a:r>
            <a:r>
              <a:rPr lang="en-GB" sz="2800" dirty="0" smtClean="0">
                <a:latin typeface="+mn-lt"/>
              </a:rPr>
              <a:t>the drinks </a:t>
            </a:r>
            <a:r>
              <a:rPr lang="en-GB" sz="2800" dirty="0">
                <a:latin typeface="+mn-lt"/>
              </a:rPr>
              <a:t>industry, both outside parliament and within.</a:t>
            </a:r>
          </a:p>
          <a:p>
            <a:endParaRPr lang="en-GB" sz="2800" dirty="0" smtClean="0">
              <a:latin typeface="+mn-lt"/>
            </a:endParaRPr>
          </a:p>
          <a:p>
            <a:r>
              <a:rPr lang="en-GB" sz="2800" dirty="0" smtClean="0">
                <a:latin typeface="+mn-lt"/>
              </a:rPr>
              <a:t>How </a:t>
            </a:r>
            <a:r>
              <a:rPr lang="en-GB" sz="2800" dirty="0">
                <a:latin typeface="+mn-lt"/>
              </a:rPr>
              <a:t>else, for example, could it be seen as acceptable for </a:t>
            </a:r>
            <a:r>
              <a:rPr lang="en-GB" sz="2800" dirty="0" smtClean="0">
                <a:latin typeface="+mn-lt"/>
              </a:rPr>
              <a:t>a serving </a:t>
            </a:r>
            <a:r>
              <a:rPr lang="en-GB" sz="2800" dirty="0">
                <a:latin typeface="+mn-lt"/>
              </a:rPr>
              <a:t>chancellor of the exchequer to accept the title </a:t>
            </a:r>
            <a:r>
              <a:rPr lang="en-GB" sz="2800" dirty="0" smtClean="0">
                <a:latin typeface="+mn-lt"/>
              </a:rPr>
              <a:t>Beer Drinker </a:t>
            </a:r>
            <a:r>
              <a:rPr lang="en-GB" sz="2800" dirty="0">
                <a:latin typeface="+mn-lt"/>
              </a:rPr>
              <a:t>of the Year in celebration of his having cut duty </a:t>
            </a:r>
            <a:r>
              <a:rPr lang="en-GB" sz="2800" dirty="0" smtClean="0">
                <a:latin typeface="+mn-lt"/>
              </a:rPr>
              <a:t>on beer</a:t>
            </a:r>
            <a:r>
              <a:rPr lang="en-GB" sz="2800" dirty="0">
                <a:latin typeface="+mn-lt"/>
              </a:rPr>
              <a:t>, and to pose for a photograph holding a beer </a:t>
            </a:r>
            <a:r>
              <a:rPr lang="en-GB" sz="2800" dirty="0" smtClean="0">
                <a:latin typeface="+mn-lt"/>
              </a:rPr>
              <a:t>named “</a:t>
            </a:r>
            <a:r>
              <a:rPr lang="en-GB" sz="2800" dirty="0">
                <a:latin typeface="+mn-lt"/>
              </a:rPr>
              <a:t>Pennies from 11,” brewed in his honour</a:t>
            </a:r>
            <a:r>
              <a:rPr lang="en-GB" sz="2800" dirty="0" smtClean="0">
                <a:latin typeface="+mn-lt"/>
              </a:rPr>
              <a:t>?”</a:t>
            </a:r>
            <a:endParaRPr lang="en-GB" sz="2800" dirty="0">
              <a:latin typeface="+mn-lt"/>
            </a:endParaRPr>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57</a:t>
            </a:fld>
            <a:endParaRPr lang="en-US"/>
          </a:p>
        </p:txBody>
      </p:sp>
    </p:spTree>
    <p:extLst>
      <p:ext uri="{BB962C8B-B14F-4D97-AF65-F5344CB8AC3E}">
        <p14:creationId xmlns:p14="http://schemas.microsoft.com/office/powerpoint/2010/main" val="36575022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7848872" cy="2185214"/>
          </a:xfrm>
          <a:prstGeom prst="rect">
            <a:avLst/>
          </a:prstGeom>
        </p:spPr>
        <p:txBody>
          <a:bodyPr wrap="square">
            <a:spAutoFit/>
          </a:bodyPr>
          <a:lstStyle/>
          <a:p>
            <a:endParaRPr lang="en-GB" sz="2400" dirty="0" smtClean="0"/>
          </a:p>
          <a:p>
            <a:r>
              <a:rPr lang="en-GB" sz="2800" dirty="0" smtClean="0"/>
              <a:t>The </a:t>
            </a:r>
            <a:r>
              <a:rPr lang="en-GB" sz="2800" dirty="0"/>
              <a:t>chancellor told the guests, “You can hopefully take </a:t>
            </a:r>
            <a:r>
              <a:rPr lang="en-GB" sz="2800" dirty="0" smtClean="0"/>
              <a:t>what has </a:t>
            </a:r>
            <a:r>
              <a:rPr lang="en-GB" sz="2800" dirty="0"/>
              <a:t>happened this year as a recognition from all of us that </a:t>
            </a:r>
            <a:r>
              <a:rPr lang="en-GB" sz="2800" dirty="0" smtClean="0"/>
              <a:t>we heard </a:t>
            </a:r>
            <a:r>
              <a:rPr lang="en-GB" sz="2800" dirty="0"/>
              <a:t>what you were saying and we listened and reacted.”</a:t>
            </a:r>
          </a:p>
        </p:txBody>
      </p:sp>
      <p:pic>
        <p:nvPicPr>
          <p:cNvPr id="3" name="Picture 2" descr="http://www.parliament.uk/assets/images/parliament-uk-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67" y="4919257"/>
            <a:ext cx="3467095" cy="5572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beertaxinquiry.co.uk/templates/Valiant/img/logo.gif"/>
          <p:cNvPicPr>
            <a:picLocks noChangeAspect="1" noChangeArrowheads="1"/>
          </p:cNvPicPr>
          <p:nvPr/>
        </p:nvPicPr>
        <p:blipFill rotWithShape="1">
          <a:blip r:embed="rId4">
            <a:extLst>
              <a:ext uri="{28A0092B-C50C-407E-A947-70E740481C1C}">
                <a14:useLocalDpi xmlns:a14="http://schemas.microsoft.com/office/drawing/2010/main" val="0"/>
              </a:ext>
            </a:extLst>
          </a:blip>
          <a:srcRect t="6192"/>
          <a:stretch/>
        </p:blipFill>
        <p:spPr bwMode="auto">
          <a:xfrm>
            <a:off x="5451973" y="4655122"/>
            <a:ext cx="2217415" cy="12480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6" name="Slide Number Placeholder 5"/>
          <p:cNvSpPr>
            <a:spLocks noGrp="1"/>
          </p:cNvSpPr>
          <p:nvPr>
            <p:ph type="sldNum" sz="quarter" idx="12"/>
          </p:nvPr>
        </p:nvSpPr>
        <p:spPr/>
        <p:txBody>
          <a:bodyPr/>
          <a:lstStyle/>
          <a:p>
            <a:pPr>
              <a:defRPr/>
            </a:pPr>
            <a:fld id="{F6FDCC40-E49D-428D-91C4-6C4D1ACA3D49}" type="slidenum">
              <a:rPr lang="en-US" smtClean="0"/>
              <a:pPr>
                <a:defRPr/>
              </a:pPr>
              <a:t>58</a:t>
            </a:fld>
            <a:endParaRPr lang="en-US"/>
          </a:p>
        </p:txBody>
      </p:sp>
    </p:spTree>
    <p:extLst>
      <p:ext uri="{BB962C8B-B14F-4D97-AF65-F5344CB8AC3E}">
        <p14:creationId xmlns:p14="http://schemas.microsoft.com/office/powerpoint/2010/main" val="2673926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51344"/>
            <a:ext cx="7560840" cy="4832092"/>
          </a:xfrm>
          <a:prstGeom prst="rect">
            <a:avLst/>
          </a:prstGeom>
        </p:spPr>
        <p:txBody>
          <a:bodyPr wrap="square">
            <a:spAutoFit/>
          </a:bodyPr>
          <a:lstStyle/>
          <a:p>
            <a:r>
              <a:rPr lang="en-GB" sz="2800" b="1" dirty="0" smtClean="0"/>
              <a:t>Influence of Supermarkets</a:t>
            </a:r>
            <a:endParaRPr lang="en-GB" sz="2800" b="1" dirty="0"/>
          </a:p>
          <a:p>
            <a:r>
              <a:rPr lang="en-GB" sz="2800" dirty="0"/>
              <a:t>The story of a private meeting between the secretary of state for health and the chief executive of Asda supermarket—held three </a:t>
            </a:r>
            <a:r>
              <a:rPr lang="en-GB" sz="2800" dirty="0" smtClean="0"/>
              <a:t>months after </a:t>
            </a:r>
            <a:r>
              <a:rPr lang="en-GB" sz="2800" dirty="0"/>
              <a:t>the government’s public consultation on minimum unit pricing for alcohol had </a:t>
            </a:r>
            <a:r>
              <a:rPr lang="en-GB" sz="2800" dirty="0" smtClean="0"/>
              <a:t>closed—reveals </a:t>
            </a:r>
            <a:r>
              <a:rPr lang="en-GB" sz="2800" dirty="0"/>
              <a:t>not only the ease with </a:t>
            </a:r>
            <a:r>
              <a:rPr lang="en-GB" sz="2800" dirty="0" smtClean="0"/>
              <a:t>which big </a:t>
            </a:r>
            <a:r>
              <a:rPr lang="en-GB" sz="2800" dirty="0"/>
              <a:t>players </a:t>
            </a:r>
            <a:r>
              <a:rPr lang="en-GB" sz="2800" dirty="0" smtClean="0"/>
              <a:t>can access highest </a:t>
            </a:r>
            <a:r>
              <a:rPr lang="en-GB" sz="2800" dirty="0"/>
              <a:t>levels of government but also the incestuous web of influence spun by the </a:t>
            </a:r>
            <a:r>
              <a:rPr lang="en-GB" sz="2800" dirty="0" smtClean="0"/>
              <a:t>think tanks </a:t>
            </a:r>
            <a:r>
              <a:rPr lang="en-GB" sz="2800" dirty="0"/>
              <a:t>and lobbying companies </a:t>
            </a:r>
            <a:r>
              <a:rPr lang="en-GB" sz="2800" dirty="0" smtClean="0"/>
              <a:t>they employ.</a:t>
            </a:r>
            <a:endParaRPr lang="en-GB" sz="2800" dirty="0"/>
          </a:p>
          <a:p>
            <a:endParaRPr lang="en-GB" dirty="0" smtClean="0"/>
          </a:p>
          <a:p>
            <a:endParaRPr lang="en-GB" sz="10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59</a:t>
            </a:fld>
            <a:endParaRPr lang="en-US"/>
          </a:p>
        </p:txBody>
      </p:sp>
    </p:spTree>
    <p:extLst>
      <p:ext uri="{BB962C8B-B14F-4D97-AF65-F5344CB8AC3E}">
        <p14:creationId xmlns:p14="http://schemas.microsoft.com/office/powerpoint/2010/main" val="1403076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rgbClr val="CAA3A2"/>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solidFill>
            <a:schemeClr val="bg1"/>
          </a:solid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6</a:t>
            </a:fld>
            <a:endParaRPr lang="en-GB"/>
          </a:p>
        </p:txBody>
      </p:sp>
    </p:spTree>
    <p:extLst>
      <p:ext uri="{BB962C8B-B14F-4D97-AF65-F5344CB8AC3E}">
        <p14:creationId xmlns:p14="http://schemas.microsoft.com/office/powerpoint/2010/main" val="42851980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51344"/>
            <a:ext cx="8064896" cy="4985980"/>
          </a:xfrm>
          <a:prstGeom prst="rect">
            <a:avLst/>
          </a:prstGeom>
        </p:spPr>
        <p:txBody>
          <a:bodyPr wrap="square">
            <a:spAutoFit/>
          </a:bodyPr>
          <a:lstStyle/>
          <a:p>
            <a:r>
              <a:rPr lang="en-GB" sz="2800" dirty="0" smtClean="0"/>
              <a:t>In April </a:t>
            </a:r>
            <a:r>
              <a:rPr lang="en-GB" sz="2800" dirty="0"/>
              <a:t>2013 Asda contacted a special adviser in </a:t>
            </a:r>
            <a:r>
              <a:rPr lang="en-GB" sz="2800" dirty="0" smtClean="0"/>
              <a:t>the Department </a:t>
            </a:r>
            <a:r>
              <a:rPr lang="en-GB" sz="2800" dirty="0"/>
              <a:t>of Health to seek a meeting with Jeremy Hunt, the health secretary. Among other issues, the company wished to discuss </a:t>
            </a:r>
            <a:r>
              <a:rPr lang="en-GB" sz="2800" dirty="0" smtClean="0"/>
              <a:t>the “the </a:t>
            </a:r>
            <a:r>
              <a:rPr lang="en-GB" sz="2800" dirty="0"/>
              <a:t>status of the Minimum Unit Pricing (</a:t>
            </a:r>
            <a:r>
              <a:rPr lang="en-GB" sz="2800" dirty="0" err="1"/>
              <a:t>MUP</a:t>
            </a:r>
            <a:r>
              <a:rPr lang="en-GB" sz="2800" dirty="0"/>
              <a:t>) </a:t>
            </a:r>
            <a:r>
              <a:rPr lang="en-GB" sz="2800" dirty="0" smtClean="0"/>
              <a:t>proposal.”</a:t>
            </a:r>
            <a:endParaRPr lang="en-GB" sz="2800" dirty="0"/>
          </a:p>
          <a:p>
            <a:endParaRPr lang="en-GB" sz="2800" dirty="0" smtClean="0"/>
          </a:p>
          <a:p>
            <a:r>
              <a:rPr lang="en-GB" sz="2800" dirty="0" smtClean="0"/>
              <a:t>So </a:t>
            </a:r>
            <a:r>
              <a:rPr lang="en-GB" sz="2800" dirty="0"/>
              <a:t>far as the outside world was concerned, the government had already </a:t>
            </a:r>
            <a:r>
              <a:rPr lang="en-GB" sz="2800" dirty="0" smtClean="0"/>
              <a:t>committed to </a:t>
            </a:r>
            <a:r>
              <a:rPr lang="en-GB" sz="2800" dirty="0"/>
              <a:t>the principle of minimum pricing. Its consultation, which had </a:t>
            </a:r>
            <a:r>
              <a:rPr lang="en-GB" sz="2800" dirty="0" smtClean="0"/>
              <a:t>closed, </a:t>
            </a:r>
            <a:r>
              <a:rPr lang="en-GB" sz="2800" dirty="0"/>
              <a:t>had been concerned </a:t>
            </a:r>
            <a:r>
              <a:rPr lang="en-GB" sz="2800" dirty="0" smtClean="0"/>
              <a:t>only with </a:t>
            </a:r>
            <a:r>
              <a:rPr lang="en-GB" sz="2800" dirty="0"/>
              <a:t>the level at which the price should be set</a:t>
            </a:r>
            <a:r>
              <a:rPr lang="en-GB" sz="2800" dirty="0" smtClean="0"/>
              <a:t>.</a:t>
            </a:r>
          </a:p>
          <a:p>
            <a:endParaRPr lang="en-GB" sz="10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60</a:t>
            </a:fld>
            <a:endParaRPr lang="en-US"/>
          </a:p>
        </p:txBody>
      </p:sp>
    </p:spTree>
    <p:extLst>
      <p:ext uri="{BB962C8B-B14F-4D97-AF65-F5344CB8AC3E}">
        <p14:creationId xmlns:p14="http://schemas.microsoft.com/office/powerpoint/2010/main" val="1968713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568952" cy="5216813"/>
          </a:xfrm>
          <a:prstGeom prst="rect">
            <a:avLst/>
          </a:prstGeom>
        </p:spPr>
        <p:txBody>
          <a:bodyPr wrap="square">
            <a:spAutoFit/>
          </a:bodyPr>
          <a:lstStyle/>
          <a:p>
            <a:pPr>
              <a:spcAft>
                <a:spcPts val="600"/>
              </a:spcAft>
            </a:pPr>
            <a:r>
              <a:rPr lang="en-GB" sz="2800" dirty="0" smtClean="0"/>
              <a:t>On 2 May, Asda had a “pre-meeting” at the Department of Health with Sam Talbot Rice, a former director of research at the Centre for Policy Studies, a right wing think tank. Talbot Rice had been appointed as one of the secretary of state’s special  advisers. </a:t>
            </a:r>
          </a:p>
          <a:p>
            <a:pPr>
              <a:spcAft>
                <a:spcPts val="600"/>
              </a:spcAft>
            </a:pPr>
            <a:r>
              <a:rPr lang="en-GB" sz="2800" dirty="0" smtClean="0"/>
              <a:t>Asda’s delegation  included Martin Le </a:t>
            </a:r>
            <a:r>
              <a:rPr lang="en-GB" sz="2800" dirty="0" err="1" smtClean="0"/>
              <a:t>Jeune</a:t>
            </a:r>
            <a:r>
              <a:rPr lang="en-GB" sz="2800" dirty="0" smtClean="0"/>
              <a:t>, a former civil servant in the Cabinet Office and fellow of the Centre for Policy Studies, where Talbot Rice had previously worked.</a:t>
            </a:r>
          </a:p>
          <a:p>
            <a:pPr>
              <a:spcAft>
                <a:spcPts val="600"/>
              </a:spcAft>
            </a:pPr>
            <a:r>
              <a:rPr lang="en-GB" sz="2800" dirty="0" smtClean="0"/>
              <a:t>[Stephen Parkinson, another former head of research at the Centre, was appointed a special adviser by Teresa May at the Home Office].</a:t>
            </a:r>
          </a:p>
          <a:p>
            <a:endParaRPr lang="en-GB" sz="1000" dirty="0" smtClean="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61</a:t>
            </a:fld>
            <a:endParaRPr lang="en-US"/>
          </a:p>
        </p:txBody>
      </p:sp>
    </p:spTree>
    <p:extLst>
      <p:ext uri="{BB962C8B-B14F-4D97-AF65-F5344CB8AC3E}">
        <p14:creationId xmlns:p14="http://schemas.microsoft.com/office/powerpoint/2010/main" val="186679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424936" cy="5693866"/>
          </a:xfrm>
          <a:prstGeom prst="rect">
            <a:avLst/>
          </a:prstGeom>
        </p:spPr>
        <p:txBody>
          <a:bodyPr wrap="square">
            <a:spAutoFit/>
          </a:bodyPr>
          <a:lstStyle/>
          <a:p>
            <a:r>
              <a:rPr lang="en-GB" sz="2800" dirty="0" smtClean="0"/>
              <a:t>Hunt’s briefing notes for the meeting included a passage which seems to indicate that the government’s consultation about the level to set the minimum price was not what it was: “</a:t>
            </a:r>
            <a:r>
              <a:rPr lang="en-GB" sz="2800" dirty="0"/>
              <a:t>Asda are opposed to </a:t>
            </a:r>
            <a:r>
              <a:rPr lang="en-GB" sz="2800" dirty="0" err="1"/>
              <a:t>MUP</a:t>
            </a:r>
            <a:r>
              <a:rPr lang="en-GB" sz="2800" dirty="0"/>
              <a:t>,” </a:t>
            </a:r>
            <a:r>
              <a:rPr lang="en-GB" sz="2800" dirty="0" smtClean="0"/>
              <a:t>wrote the </a:t>
            </a:r>
            <a:r>
              <a:rPr lang="en-GB" sz="2800" dirty="0"/>
              <a:t>briefing. Hunt’s line should be “Government still considering the issue. Could be open to </a:t>
            </a:r>
            <a:r>
              <a:rPr lang="en-GB" sz="2800" dirty="0" smtClean="0"/>
              <a:t>alternative proposals </a:t>
            </a:r>
            <a:r>
              <a:rPr lang="en-GB" sz="2800" dirty="0"/>
              <a:t>from industry. Welcome Asda’s views on this</a:t>
            </a:r>
            <a:r>
              <a:rPr lang="en-GB" sz="2800" dirty="0" smtClean="0"/>
              <a:t>.”</a:t>
            </a:r>
          </a:p>
          <a:p>
            <a:endParaRPr lang="en-GB" sz="2800" dirty="0" smtClean="0"/>
          </a:p>
          <a:p>
            <a:r>
              <a:rPr lang="en-GB" sz="2800" dirty="0" smtClean="0"/>
              <a:t>Talbot Rice left the Department of Health in May 2013 to return to the Centre for Policy Studies, an organisation that has attacked the policy of minimum unit pricing as “illogical, authoritarian nonsense . . . illiberal [and] unfair.”</a:t>
            </a:r>
            <a:endParaRPr lang="en-GB" sz="28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62</a:t>
            </a:fld>
            <a:endParaRPr lang="en-US"/>
          </a:p>
        </p:txBody>
      </p:sp>
    </p:spTree>
    <p:extLst>
      <p:ext uri="{BB962C8B-B14F-4D97-AF65-F5344CB8AC3E}">
        <p14:creationId xmlns:p14="http://schemas.microsoft.com/office/powerpoint/2010/main" val="33134090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4665"/>
            <a:ext cx="9062029"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F6FDCC40-E49D-428D-91C4-6C4D1ACA3D49}" type="slidenum">
              <a:rPr lang="en-US" smtClean="0"/>
              <a:pPr>
                <a:defRPr/>
              </a:pPr>
              <a:t>63</a:t>
            </a:fld>
            <a:endParaRPr lang="en-US"/>
          </a:p>
        </p:txBody>
      </p:sp>
    </p:spTree>
    <p:extLst>
      <p:ext uri="{BB962C8B-B14F-4D97-AF65-F5344CB8AC3E}">
        <p14:creationId xmlns:p14="http://schemas.microsoft.com/office/powerpoint/2010/main" val="28753294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97218" cy="6001643"/>
          </a:xfrm>
          <a:prstGeom prst="rect">
            <a:avLst/>
          </a:prstGeom>
        </p:spPr>
        <p:txBody>
          <a:bodyPr wrap="square">
            <a:spAutoFit/>
          </a:bodyPr>
          <a:lstStyle/>
          <a:p>
            <a:r>
              <a:rPr lang="en-GB" sz="3200" dirty="0" smtClean="0"/>
              <a:t>“… </a:t>
            </a:r>
            <a:r>
              <a:rPr lang="en-GB" sz="3200" dirty="0"/>
              <a:t>nearly 138 000 people died prematurely </a:t>
            </a:r>
            <a:r>
              <a:rPr lang="en-GB" sz="3200" dirty="0" smtClean="0"/>
              <a:t>(in the EU) of alcohol attributable </a:t>
            </a:r>
            <a:r>
              <a:rPr lang="en-GB" sz="3200" dirty="0"/>
              <a:t>causes in 2004 </a:t>
            </a:r>
            <a:r>
              <a:rPr lang="en-GB" sz="3200" dirty="0" smtClean="0"/>
              <a:t>alone…Despite </a:t>
            </a:r>
            <a:r>
              <a:rPr lang="en-GB" sz="3200" dirty="0"/>
              <a:t>these shocking statistics, the European </a:t>
            </a:r>
            <a:r>
              <a:rPr lang="en-GB" sz="3200" dirty="0" smtClean="0"/>
              <a:t>Commission has </a:t>
            </a:r>
            <a:r>
              <a:rPr lang="en-GB" sz="3200" dirty="0"/>
              <a:t>offered no resistance to the alcohol industry. Worse, </a:t>
            </a:r>
            <a:r>
              <a:rPr lang="en-GB" sz="3200" dirty="0" smtClean="0"/>
              <a:t>under the </a:t>
            </a:r>
            <a:r>
              <a:rPr lang="en-GB" sz="3200" dirty="0"/>
              <a:t>auspices of its 2007 alcohol strategy it has </a:t>
            </a:r>
            <a:r>
              <a:rPr lang="en-GB" sz="3200" dirty="0" smtClean="0"/>
              <a:t>instead collaborated </a:t>
            </a:r>
            <a:r>
              <a:rPr lang="en-GB" sz="3200" dirty="0"/>
              <a:t>with industry’s preference for self regulation</a:t>
            </a:r>
            <a:r>
              <a:rPr lang="en-GB" sz="3200" dirty="0" smtClean="0"/>
              <a:t>, building </a:t>
            </a:r>
            <a:r>
              <a:rPr lang="en-GB" sz="3200" dirty="0"/>
              <a:t>it a voluntary platform from which it can shout </a:t>
            </a:r>
            <a:r>
              <a:rPr lang="en-GB" sz="3200" dirty="0" smtClean="0"/>
              <a:t>loudly about </a:t>
            </a:r>
            <a:r>
              <a:rPr lang="en-GB" sz="3200" dirty="0"/>
              <a:t>corporate responsibility and voluntary commitments</a:t>
            </a:r>
            <a:r>
              <a:rPr lang="en-GB" sz="3200" dirty="0" smtClean="0"/>
              <a:t>, concepts </a:t>
            </a:r>
            <a:r>
              <a:rPr lang="en-GB" sz="3200" dirty="0"/>
              <a:t>that have proved largely ineffective in preventing </a:t>
            </a:r>
            <a:r>
              <a:rPr lang="en-GB" sz="3200" dirty="0" smtClean="0"/>
              <a:t>the health </a:t>
            </a:r>
            <a:r>
              <a:rPr lang="en-GB" sz="3200" dirty="0"/>
              <a:t>harms caused by its products</a:t>
            </a:r>
            <a:r>
              <a:rPr lang="en-GB" sz="3200" dirty="0" smtClean="0"/>
              <a:t>.”</a:t>
            </a:r>
            <a:endParaRPr lang="en-GB" sz="3200"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64</a:t>
            </a:fld>
            <a:endParaRPr lang="en-US"/>
          </a:p>
        </p:txBody>
      </p:sp>
    </p:spTree>
    <p:extLst>
      <p:ext uri="{BB962C8B-B14F-4D97-AF65-F5344CB8AC3E}">
        <p14:creationId xmlns:p14="http://schemas.microsoft.com/office/powerpoint/2010/main" val="9363744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350" y="476672"/>
            <a:ext cx="8100098" cy="6617196"/>
          </a:xfrm>
          <a:prstGeom prst="rect">
            <a:avLst/>
          </a:prstGeom>
        </p:spPr>
        <p:txBody>
          <a:bodyPr wrap="square">
            <a:spAutoFit/>
          </a:bodyPr>
          <a:lstStyle/>
          <a:p>
            <a:r>
              <a:rPr lang="en-GB" sz="3200" dirty="0" smtClean="0"/>
              <a:t>The Food Information </a:t>
            </a:r>
            <a:r>
              <a:rPr lang="en-GB" sz="3200" dirty="0"/>
              <a:t>Regulation Directive, which has imposed </a:t>
            </a:r>
            <a:r>
              <a:rPr lang="en-GB" sz="3200" dirty="0" smtClean="0"/>
              <a:t>mandatory health </a:t>
            </a:r>
            <a:r>
              <a:rPr lang="en-GB" sz="3200" dirty="0"/>
              <a:t>labelling requirements on food </a:t>
            </a:r>
            <a:r>
              <a:rPr lang="en-GB" sz="3200" dirty="0" smtClean="0"/>
              <a:t>products, originally included alcohol in its scope, although it was taken out during the process. The </a:t>
            </a:r>
            <a:r>
              <a:rPr lang="en-GB" sz="3200" dirty="0"/>
              <a:t>rapporteur for the directive was Renate </a:t>
            </a:r>
            <a:r>
              <a:rPr lang="en-GB" sz="3200" dirty="0" err="1"/>
              <a:t>Sommer</a:t>
            </a:r>
            <a:r>
              <a:rPr lang="en-GB" sz="3200" dirty="0"/>
              <a:t>, </a:t>
            </a:r>
            <a:r>
              <a:rPr lang="en-GB" sz="3200" dirty="0" smtClean="0"/>
              <a:t>vice-president </a:t>
            </a:r>
            <a:r>
              <a:rPr lang="en-GB" sz="3200" dirty="0"/>
              <a:t>of </a:t>
            </a:r>
            <a:r>
              <a:rPr lang="en-GB" sz="3200" dirty="0" smtClean="0"/>
              <a:t>the European parliamentary </a:t>
            </a:r>
            <a:r>
              <a:rPr lang="en-GB" sz="3200" dirty="0"/>
              <a:t>beer club</a:t>
            </a:r>
            <a:r>
              <a:rPr lang="en-GB" sz="3200" dirty="0" smtClean="0"/>
              <a:t>.</a:t>
            </a:r>
          </a:p>
          <a:p>
            <a:endParaRPr lang="en-GB" sz="3200" dirty="0"/>
          </a:p>
          <a:p>
            <a:r>
              <a:rPr lang="en-GB" sz="3200" dirty="0" smtClean="0"/>
              <a:t>“My membership </a:t>
            </a:r>
            <a:r>
              <a:rPr lang="en-GB" sz="3200" dirty="0"/>
              <a:t>of the beer club </a:t>
            </a:r>
            <a:r>
              <a:rPr lang="en-GB" sz="3200" dirty="0" smtClean="0"/>
              <a:t>had by </a:t>
            </a:r>
            <a:r>
              <a:rPr lang="en-GB" sz="3200" dirty="0"/>
              <a:t>no means influenced me in my role as rapporteur</a:t>
            </a:r>
            <a:r>
              <a:rPr lang="en-GB" sz="3200" dirty="0" smtClean="0"/>
              <a:t>.”</a:t>
            </a:r>
          </a:p>
          <a:p>
            <a:endParaRPr lang="en-GB" dirty="0"/>
          </a:p>
          <a:p>
            <a:endParaRPr lang="en-GB" dirty="0" smtClean="0"/>
          </a:p>
          <a:p>
            <a:endParaRPr lang="en-GB" dirty="0"/>
          </a:p>
          <a:p>
            <a:endParaRPr lang="en-GB"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65</a:t>
            </a:fld>
            <a:endParaRPr lang="en-US"/>
          </a:p>
        </p:txBody>
      </p:sp>
    </p:spTree>
    <p:extLst>
      <p:ext uri="{BB962C8B-B14F-4D97-AF65-F5344CB8AC3E}">
        <p14:creationId xmlns:p14="http://schemas.microsoft.com/office/powerpoint/2010/main" val="1118860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350" y="476672"/>
            <a:ext cx="7956082" cy="5847755"/>
          </a:xfrm>
          <a:prstGeom prst="rect">
            <a:avLst/>
          </a:prstGeom>
        </p:spPr>
        <p:txBody>
          <a:bodyPr wrap="square">
            <a:spAutoFit/>
          </a:bodyPr>
          <a:lstStyle/>
          <a:p>
            <a:r>
              <a:rPr lang="en-GB" sz="3200" dirty="0" smtClean="0"/>
              <a:t>“As </a:t>
            </a:r>
            <a:r>
              <a:rPr lang="en-GB" sz="3200" dirty="0"/>
              <a:t>long as beer is being consumed responsibly it is </a:t>
            </a:r>
            <a:r>
              <a:rPr lang="en-GB" sz="3200" dirty="0" smtClean="0"/>
              <a:t>a healthy </a:t>
            </a:r>
            <a:r>
              <a:rPr lang="en-GB" sz="3200" dirty="0"/>
              <a:t>product that contains vitamins, minerals, enzymes, and even anti-inflammatory ingredients.”</a:t>
            </a:r>
          </a:p>
          <a:p>
            <a:endParaRPr lang="en-GB" sz="3200" dirty="0"/>
          </a:p>
          <a:p>
            <a:r>
              <a:rPr lang="en-GB" sz="3200" dirty="0"/>
              <a:t>Asked if she considered economic growth and jobs to be more important than lives, she dismissed the question as “more than impertinent and even more tendentious than the others.”</a:t>
            </a:r>
          </a:p>
          <a:p>
            <a:endParaRPr lang="en-GB" dirty="0" smtClean="0"/>
          </a:p>
          <a:p>
            <a:endParaRPr lang="en-GB" dirty="0"/>
          </a:p>
          <a:p>
            <a:endParaRPr lang="en-GB" dirty="0"/>
          </a:p>
        </p:txBody>
      </p:sp>
      <p:sp>
        <p:nvSpPr>
          <p:cNvPr id="3"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err="1" smtClean="0">
                <a:latin typeface="Calibri" pitchFamily="34" charset="0"/>
              </a:rPr>
              <a:t>Gornall</a:t>
            </a:r>
            <a:r>
              <a:rPr lang="en-CA" sz="1200" dirty="0" smtClean="0">
                <a:latin typeface="Calibri" pitchFamily="34" charset="0"/>
              </a:rPr>
              <a:t> 2014</a:t>
            </a:r>
            <a:endParaRPr lang="en-CA" sz="1200"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66</a:t>
            </a:fld>
            <a:endParaRPr lang="en-US"/>
          </a:p>
        </p:txBody>
      </p:sp>
    </p:spTree>
    <p:extLst>
      <p:ext uri="{BB962C8B-B14F-4D97-AF65-F5344CB8AC3E}">
        <p14:creationId xmlns:p14="http://schemas.microsoft.com/office/powerpoint/2010/main" val="17578254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6186309"/>
          </a:xfrm>
          <a:prstGeom prst="rect">
            <a:avLst/>
          </a:prstGeom>
          <a:noFill/>
        </p:spPr>
        <p:txBody>
          <a:bodyPr wrap="square" rtlCol="0">
            <a:spAutoFit/>
          </a:bodyPr>
          <a:lstStyle/>
          <a:p>
            <a:r>
              <a:rPr lang="en-US" sz="3600" b="1" dirty="0" smtClean="0"/>
              <a:t>Thus</a:t>
            </a:r>
            <a:r>
              <a:rPr lang="en-US" sz="3600" dirty="0" smtClean="0"/>
              <a:t>, analysis of webs of influence would conclude that:</a:t>
            </a:r>
          </a:p>
          <a:p>
            <a:endParaRPr lang="en-US" sz="3600" dirty="0"/>
          </a:p>
          <a:p>
            <a:r>
              <a:rPr lang="en-US" sz="3600" dirty="0" smtClean="0"/>
              <a:t>The potency of business influence on the policy process is far too high </a:t>
            </a:r>
            <a:r>
              <a:rPr lang="en-US" sz="3600" b="1" dirty="0" smtClean="0"/>
              <a:t>– “</a:t>
            </a:r>
            <a:r>
              <a:rPr lang="en-GB" sz="3600" b="1" dirty="0" smtClean="0"/>
              <a:t>partnership </a:t>
            </a:r>
            <a:r>
              <a:rPr lang="en-GB" sz="3600" b="1" dirty="0"/>
              <a:t>between </a:t>
            </a:r>
            <a:r>
              <a:rPr lang="en-GB" sz="3600" b="1" dirty="0" smtClean="0"/>
              <a:t>business and governments should </a:t>
            </a:r>
            <a:r>
              <a:rPr lang="en-GB" sz="3600" b="1" dirty="0"/>
              <a:t>always arouse intense suspicion</a:t>
            </a:r>
            <a:r>
              <a:rPr lang="en-GB" sz="3600" b="1" dirty="0" smtClean="0"/>
              <a:t>” </a:t>
            </a:r>
            <a:r>
              <a:rPr lang="en-GB" sz="3600" dirty="0" smtClean="0"/>
              <a:t>[Economist, 2005] </a:t>
            </a:r>
            <a:endParaRPr lang="en-GB" sz="3600" dirty="0"/>
          </a:p>
          <a:p>
            <a:endParaRPr lang="en-US" sz="3600" b="1" dirty="0" smtClean="0"/>
          </a:p>
          <a:p>
            <a:endParaRPr lang="en-US" sz="3600" dirty="0"/>
          </a:p>
          <a:p>
            <a:r>
              <a:rPr lang="en-US" sz="3600" b="1" dirty="0" smtClean="0"/>
              <a:t>This has one implication:</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67</a:t>
            </a:fld>
            <a:endParaRPr lang="en-GB"/>
          </a:p>
        </p:txBody>
      </p:sp>
    </p:spTree>
    <p:extLst>
      <p:ext uri="{BB962C8B-B14F-4D97-AF65-F5344CB8AC3E}">
        <p14:creationId xmlns:p14="http://schemas.microsoft.com/office/powerpoint/2010/main" val="41041490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1200329"/>
          </a:xfrm>
          <a:prstGeom prst="rect">
            <a:avLst/>
          </a:prstGeom>
          <a:noFill/>
        </p:spPr>
        <p:txBody>
          <a:bodyPr wrap="square" rtlCol="0">
            <a:spAutoFit/>
          </a:bodyPr>
          <a:lstStyle/>
          <a:p>
            <a:r>
              <a:rPr lang="en-US" sz="3600" b="1" dirty="0" smtClean="0"/>
              <a:t>Video Clip</a:t>
            </a:r>
          </a:p>
          <a:p>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68</a:t>
            </a:fld>
            <a:endParaRPr lang="en-GB"/>
          </a:p>
        </p:txBody>
      </p:sp>
    </p:spTree>
    <p:extLst>
      <p:ext uri="{BB962C8B-B14F-4D97-AF65-F5344CB8AC3E}">
        <p14:creationId xmlns:p14="http://schemas.microsoft.com/office/powerpoint/2010/main" val="28745217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2308324"/>
          </a:xfrm>
          <a:prstGeom prst="rect">
            <a:avLst/>
          </a:prstGeom>
          <a:noFill/>
        </p:spPr>
        <p:txBody>
          <a:bodyPr wrap="square" rtlCol="0">
            <a:spAutoFit/>
          </a:bodyPr>
          <a:lstStyle/>
          <a:p>
            <a:r>
              <a:rPr lang="en-US" sz="3600" b="1" dirty="0" smtClean="0"/>
              <a:t>Implication:</a:t>
            </a:r>
          </a:p>
          <a:p>
            <a:endParaRPr lang="en-US" sz="3600" dirty="0"/>
          </a:p>
          <a:p>
            <a:r>
              <a:rPr lang="en-US" sz="3600" dirty="0" smtClean="0"/>
              <a:t>We need a redesign of government and economic systems. </a:t>
            </a:r>
            <a:endParaRPr lang="en-GB" sz="3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69</a:t>
            </a:fld>
            <a:endParaRPr lang="en-GB"/>
          </a:p>
        </p:txBody>
      </p:sp>
    </p:spTree>
    <p:extLst>
      <p:ext uri="{BB962C8B-B14F-4D97-AF65-F5344CB8AC3E}">
        <p14:creationId xmlns:p14="http://schemas.microsoft.com/office/powerpoint/2010/main" val="3144425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rgbClr val="CAA3A2"/>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7</a:t>
            </a:fld>
            <a:endParaRPr lang="en-GB"/>
          </a:p>
        </p:txBody>
      </p:sp>
    </p:spTree>
    <p:extLst>
      <p:ext uri="{BB962C8B-B14F-4D97-AF65-F5344CB8AC3E}">
        <p14:creationId xmlns:p14="http://schemas.microsoft.com/office/powerpoint/2010/main" val="34927583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cx.images-amazon.com/images/I/517%2BHK4cTq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448513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92080" y="1689949"/>
            <a:ext cx="3456384" cy="1595535"/>
          </a:xfrm>
          <a:prstGeom prst="rect">
            <a:avLst/>
          </a:prstGeom>
          <a:noFill/>
        </p:spPr>
        <p:txBody>
          <a:bodyPr wrap="square" rtlCol="0">
            <a:spAutoFit/>
          </a:bodyPr>
          <a:lstStyle/>
          <a:p>
            <a:r>
              <a:rPr lang="en-GB" sz="4400" dirty="0" smtClean="0"/>
              <a:t>Deal with:</a:t>
            </a:r>
          </a:p>
          <a:p>
            <a:endParaRPr lang="en-GB" sz="4400" dirty="0"/>
          </a:p>
          <a:p>
            <a:r>
              <a:rPr lang="en-GB" sz="4400" b="1" dirty="0" err="1" smtClean="0"/>
              <a:t>Vetocracy</a:t>
            </a:r>
            <a:endParaRPr lang="en-GB" sz="4400" b="1" dirty="0"/>
          </a:p>
        </p:txBody>
      </p:sp>
      <p:sp>
        <p:nvSpPr>
          <p:cNvPr id="3" name="Slide Number Placeholder 2"/>
          <p:cNvSpPr>
            <a:spLocks noGrp="1"/>
          </p:cNvSpPr>
          <p:nvPr>
            <p:ph type="sldNum" sz="quarter" idx="12"/>
          </p:nvPr>
        </p:nvSpPr>
        <p:spPr/>
        <p:txBody>
          <a:bodyPr/>
          <a:lstStyle/>
          <a:p>
            <a:fld id="{DEE9C8C1-3BEF-49A0-B219-DD4B88425DB0}" type="slidenum">
              <a:rPr lang="en-GB" smtClean="0"/>
              <a:t>70</a:t>
            </a:fld>
            <a:endParaRPr lang="en-GB"/>
          </a:p>
        </p:txBody>
      </p:sp>
    </p:spTree>
    <p:extLst>
      <p:ext uri="{BB962C8B-B14F-4D97-AF65-F5344CB8AC3E}">
        <p14:creationId xmlns:p14="http://schemas.microsoft.com/office/powerpoint/2010/main" val="3778499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620688"/>
            <a:ext cx="8064896" cy="5416868"/>
          </a:xfrm>
          <a:prstGeom prst="rect">
            <a:avLst/>
          </a:prstGeom>
          <a:noFill/>
        </p:spPr>
        <p:txBody>
          <a:bodyPr wrap="square" rtlCol="0">
            <a:spAutoFit/>
          </a:bodyPr>
          <a:lstStyle/>
          <a:p>
            <a:r>
              <a:rPr lang="en-GB" sz="2800" b="1" dirty="0" smtClean="0"/>
              <a:t>Mathematical modelling from geophysics studying decay of natural resource reservoirs demonstrates:</a:t>
            </a:r>
          </a:p>
          <a:p>
            <a:endParaRPr lang="en-GB" sz="2800" dirty="0" smtClean="0"/>
          </a:p>
          <a:p>
            <a:pPr marL="457200" indent="-457200">
              <a:spcAft>
                <a:spcPts val="600"/>
              </a:spcAft>
              <a:buFont typeface="+mj-lt"/>
              <a:buAutoNum type="arabicPeriod"/>
            </a:pPr>
            <a:r>
              <a:rPr lang="en-GB" sz="2800" dirty="0" smtClean="0"/>
              <a:t>Dominant economic and political culture favour short-term and fast-scale economic and political gain at expense of environment (health)</a:t>
            </a:r>
          </a:p>
          <a:p>
            <a:pPr marL="457200" indent="-457200">
              <a:spcAft>
                <a:spcPts val="600"/>
              </a:spcAft>
              <a:buFont typeface="+mj-lt"/>
              <a:buAutoNum type="arabicPeriod"/>
            </a:pPr>
            <a:r>
              <a:rPr lang="en-GB" sz="2800" dirty="0" smtClean="0"/>
              <a:t>Environmental (health) management can slow this process down,  but management is constrained within the dominant </a:t>
            </a:r>
            <a:r>
              <a:rPr lang="en-GB" sz="2800" dirty="0"/>
              <a:t>economic and political </a:t>
            </a:r>
            <a:r>
              <a:rPr lang="en-GB" sz="2800" dirty="0" smtClean="0"/>
              <a:t>culture</a:t>
            </a:r>
          </a:p>
          <a:p>
            <a:pPr marL="457200" indent="-457200">
              <a:spcAft>
                <a:spcPts val="600"/>
              </a:spcAft>
              <a:buFont typeface="+mj-lt"/>
              <a:buAutoNum type="arabicPeriod"/>
            </a:pPr>
            <a:r>
              <a:rPr lang="en-GB" sz="2800" dirty="0" smtClean="0"/>
              <a:t>What really slows the process down to long-time-scale sustainable environment (health) is resistance taken </a:t>
            </a:r>
            <a:r>
              <a:rPr lang="en-GB" sz="2800" dirty="0"/>
              <a:t>from outside the dominant culture</a:t>
            </a:r>
          </a:p>
        </p:txBody>
      </p:sp>
      <p:sp>
        <p:nvSpPr>
          <p:cNvPr id="5" name="TextBox 7"/>
          <p:cNvSpPr txBox="1">
            <a:spLocks noChangeArrowheads="1"/>
          </p:cNvSpPr>
          <p:nvPr/>
        </p:nvSpPr>
        <p:spPr bwMode="auto">
          <a:xfrm>
            <a:off x="3733800" y="6435725"/>
            <a:ext cx="5214938" cy="277813"/>
          </a:xfrm>
          <a:prstGeom prst="rect">
            <a:avLst/>
          </a:prstGeom>
          <a:noFill/>
          <a:ln w="9525">
            <a:noFill/>
            <a:miter lim="800000"/>
            <a:headEnd/>
            <a:tailEnd/>
          </a:ln>
        </p:spPr>
        <p:txBody>
          <a:bodyPr>
            <a:spAutoFit/>
          </a:bodyPr>
          <a:lstStyle/>
          <a:p>
            <a:pPr algn="r"/>
            <a:r>
              <a:rPr lang="en-CA" sz="1200" dirty="0">
                <a:latin typeface="Calibri" pitchFamily="34" charset="0"/>
              </a:rPr>
              <a:t>Source: </a:t>
            </a:r>
            <a:r>
              <a:rPr lang="en-CA" sz="1200" dirty="0" smtClean="0">
                <a:latin typeface="Calibri" pitchFamily="34" charset="0"/>
              </a:rPr>
              <a:t>Werner 2012</a:t>
            </a:r>
            <a:endParaRPr lang="en-CA" sz="1200" dirty="0">
              <a:latin typeface="Calibri" pitchFamily="34" charset="0"/>
            </a:endParaRPr>
          </a:p>
        </p:txBody>
      </p:sp>
      <p:sp>
        <p:nvSpPr>
          <p:cNvPr id="2" name="Slide Number Placeholder 1"/>
          <p:cNvSpPr>
            <a:spLocks noGrp="1"/>
          </p:cNvSpPr>
          <p:nvPr>
            <p:ph type="sldNum" sz="quarter" idx="12"/>
          </p:nvPr>
        </p:nvSpPr>
        <p:spPr/>
        <p:txBody>
          <a:bodyPr/>
          <a:lstStyle/>
          <a:p>
            <a:fld id="{DEE9C8C1-3BEF-49A0-B219-DD4B88425DB0}" type="slidenum">
              <a:rPr lang="en-GB" smtClean="0"/>
              <a:t>71</a:t>
            </a:fld>
            <a:endParaRPr lang="en-GB"/>
          </a:p>
        </p:txBody>
      </p:sp>
    </p:spTree>
    <p:extLst>
      <p:ext uri="{BB962C8B-B14F-4D97-AF65-F5344CB8AC3E}">
        <p14:creationId xmlns:p14="http://schemas.microsoft.com/office/powerpoint/2010/main" val="15419272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Oval 1"/>
          <p:cNvSpPr/>
          <p:nvPr/>
        </p:nvSpPr>
        <p:spPr>
          <a:xfrm rot="20171338">
            <a:off x="4702291" y="2272399"/>
            <a:ext cx="3598285" cy="143960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DEE9C8C1-3BEF-49A0-B219-DD4B88425DB0}" type="slidenum">
              <a:rPr lang="en-GB" smtClean="0"/>
              <a:t>72</a:t>
            </a:fld>
            <a:endParaRPr lang="en-GB"/>
          </a:p>
        </p:txBody>
      </p:sp>
    </p:spTree>
    <p:extLst>
      <p:ext uri="{BB962C8B-B14F-4D97-AF65-F5344CB8AC3E}">
        <p14:creationId xmlns:p14="http://schemas.microsoft.com/office/powerpoint/2010/main" val="7839138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b="1" dirty="0" smtClean="0">
                <a:solidFill>
                  <a:schemeClr val="bg1"/>
                </a:solidFill>
              </a:rPr>
              <a:t>Health Footprint</a:t>
            </a:r>
            <a:endParaRPr lang="en-GB" sz="1600" b="1"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Oval 1"/>
          <p:cNvSpPr/>
          <p:nvPr/>
        </p:nvSpPr>
        <p:spPr>
          <a:xfrm>
            <a:off x="3976712" y="2847045"/>
            <a:ext cx="1152000" cy="11520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p:cNvSpPr>
            <a:spLocks noGrp="1"/>
          </p:cNvSpPr>
          <p:nvPr>
            <p:ph type="sldNum" sz="quarter" idx="12"/>
          </p:nvPr>
        </p:nvSpPr>
        <p:spPr/>
        <p:txBody>
          <a:bodyPr/>
          <a:lstStyle/>
          <a:p>
            <a:fld id="{DEE9C8C1-3BEF-49A0-B219-DD4B88425DB0}" type="slidenum">
              <a:rPr lang="en-GB" smtClean="0"/>
              <a:t>73</a:t>
            </a:fld>
            <a:endParaRPr lang="en-GB"/>
          </a:p>
        </p:txBody>
      </p:sp>
    </p:spTree>
    <p:extLst>
      <p:ext uri="{BB962C8B-B14F-4D97-AF65-F5344CB8AC3E}">
        <p14:creationId xmlns:p14="http://schemas.microsoft.com/office/powerpoint/2010/main" val="151685098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69462"/>
            <a:ext cx="8424936" cy="1384995"/>
          </a:xfrm>
          <a:prstGeom prst="rect">
            <a:avLst/>
          </a:prstGeom>
        </p:spPr>
        <p:txBody>
          <a:bodyPr wrap="square">
            <a:spAutoFit/>
          </a:bodyPr>
          <a:lstStyle/>
          <a:p>
            <a:r>
              <a:rPr lang="en-GB" sz="2800" dirty="0" smtClean="0"/>
              <a:t>The </a:t>
            </a:r>
            <a:r>
              <a:rPr lang="en-GB" sz="2800" dirty="0"/>
              <a:t>central reason for estimating a carbon footprint is to help reduce the risk of climate change through enabling targeted reductions of greenhouse gas </a:t>
            </a:r>
            <a:r>
              <a:rPr lang="en-GB" sz="2800" dirty="0" smtClean="0"/>
              <a:t>emissions. </a:t>
            </a:r>
            <a:endParaRPr lang="en-GB"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812" y="1698140"/>
            <a:ext cx="7266377" cy="498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74</a:t>
            </a:fld>
            <a:endParaRPr lang="en-US"/>
          </a:p>
        </p:txBody>
      </p:sp>
    </p:spTree>
    <p:extLst>
      <p:ext uri="{BB962C8B-B14F-4D97-AF65-F5344CB8AC3E}">
        <p14:creationId xmlns:p14="http://schemas.microsoft.com/office/powerpoint/2010/main" val="19795515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449" y="332656"/>
            <a:ext cx="8379101" cy="2246769"/>
          </a:xfrm>
          <a:prstGeom prst="rect">
            <a:avLst/>
          </a:prstGeom>
        </p:spPr>
        <p:txBody>
          <a:bodyPr wrap="square">
            <a:spAutoFit/>
          </a:bodyPr>
          <a:lstStyle/>
          <a:p>
            <a:r>
              <a:rPr lang="en-GB" sz="2800" dirty="0" smtClean="0"/>
              <a:t>In </a:t>
            </a:r>
            <a:r>
              <a:rPr lang="en-GB" sz="2800" dirty="0"/>
              <a:t>the same way, the health footprint (HFP) can be the accounting system for identifying the determinants of </a:t>
            </a:r>
            <a:r>
              <a:rPr lang="en-GB" sz="2800" dirty="0" smtClean="0"/>
              <a:t>health and </a:t>
            </a:r>
            <a:r>
              <a:rPr lang="en-GB" sz="2800" dirty="0"/>
              <a:t>the management tool to evaluate opportunities by the public and private sectors and civil society to </a:t>
            </a:r>
            <a:r>
              <a:rPr lang="en-GB" sz="2800" dirty="0" smtClean="0"/>
              <a:t>reduce </a:t>
            </a:r>
            <a:r>
              <a:rPr lang="en-GB" sz="2800" dirty="0"/>
              <a:t>health burden. </a:t>
            </a:r>
          </a:p>
        </p:txBody>
      </p:sp>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013" t="13751" r="30889"/>
          <a:stretch/>
        </p:blipFill>
        <p:spPr bwMode="auto">
          <a:xfrm>
            <a:off x="382450" y="2822303"/>
            <a:ext cx="8379101" cy="353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F6FDCC40-E49D-428D-91C4-6C4D1ACA3D49}" type="slidenum">
              <a:rPr lang="en-US" smtClean="0"/>
              <a:pPr>
                <a:defRPr/>
              </a:pPr>
              <a:t>75</a:t>
            </a:fld>
            <a:endParaRPr lang="en-US"/>
          </a:p>
        </p:txBody>
      </p:sp>
    </p:spTree>
    <p:extLst>
      <p:ext uri="{BB962C8B-B14F-4D97-AF65-F5344CB8AC3E}">
        <p14:creationId xmlns:p14="http://schemas.microsoft.com/office/powerpoint/2010/main" val="1460449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96944" cy="2185214"/>
          </a:xfrm>
          <a:prstGeom prst="rect">
            <a:avLst/>
          </a:prstGeom>
        </p:spPr>
        <p:txBody>
          <a:bodyPr wrap="square">
            <a:spAutoFit/>
          </a:bodyPr>
          <a:lstStyle/>
          <a:p>
            <a:r>
              <a:rPr lang="en-GB" sz="3600" dirty="0" smtClean="0"/>
              <a:t>The </a:t>
            </a:r>
            <a:r>
              <a:rPr lang="en-GB" sz="3600" dirty="0"/>
              <a:t>carbon footprint can be defined as a measure of the total amount of greenhouse gas (primarily CO</a:t>
            </a:r>
            <a:r>
              <a:rPr lang="en-GB" sz="3600" baseline="-25000" dirty="0"/>
              <a:t>2</a:t>
            </a:r>
            <a:r>
              <a:rPr lang="en-GB" sz="3600" dirty="0"/>
              <a:t> and CH</a:t>
            </a:r>
            <a:r>
              <a:rPr lang="en-GB" sz="3600" baseline="-25000" dirty="0"/>
              <a:t>4</a:t>
            </a:r>
            <a:r>
              <a:rPr lang="en-GB" sz="3600" dirty="0"/>
              <a:t>) emissions </a:t>
            </a:r>
            <a:r>
              <a:rPr lang="en-GB" sz="3600" dirty="0" smtClean="0"/>
              <a:t>.</a:t>
            </a:r>
          </a:p>
          <a:p>
            <a:endParaRPr lang="en-GB" sz="28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76</a:t>
            </a:fld>
            <a:endParaRPr lang="en-US"/>
          </a:p>
        </p:txBody>
      </p:sp>
    </p:spTree>
    <p:extLst>
      <p:ext uri="{BB962C8B-B14F-4D97-AF65-F5344CB8AC3E}">
        <p14:creationId xmlns:p14="http://schemas.microsoft.com/office/powerpoint/2010/main" val="608768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352928" cy="5632311"/>
          </a:xfrm>
          <a:prstGeom prst="rect">
            <a:avLst/>
          </a:prstGeom>
        </p:spPr>
        <p:txBody>
          <a:bodyPr wrap="square">
            <a:spAutoFit/>
          </a:bodyPr>
          <a:lstStyle/>
          <a:p>
            <a:r>
              <a:rPr lang="en-GB" sz="3600" dirty="0" smtClean="0"/>
              <a:t>Similarly</a:t>
            </a:r>
            <a:r>
              <a:rPr lang="en-GB" sz="3600" dirty="0"/>
              <a:t>, the HFP can be defined as a measure of the total amount of health burden of a risk factor, sector or action within a spatial and temporal boundary of a defined population. </a:t>
            </a:r>
            <a:endParaRPr lang="en-GB" sz="3600" dirty="0" smtClean="0"/>
          </a:p>
          <a:p>
            <a:endParaRPr lang="en-GB" sz="3600" dirty="0"/>
          </a:p>
          <a:p>
            <a:r>
              <a:rPr lang="en-GB" sz="3600" dirty="0" smtClean="0"/>
              <a:t>The </a:t>
            </a:r>
            <a:r>
              <a:rPr lang="en-GB" sz="3600" dirty="0"/>
              <a:t>HFP </a:t>
            </a:r>
            <a:r>
              <a:rPr lang="en-GB" sz="3600" dirty="0" smtClean="0"/>
              <a:t>measures </a:t>
            </a:r>
            <a:r>
              <a:rPr lang="en-GB" sz="3600" dirty="0"/>
              <a:t>the impact of a range of immediate and underlying </a:t>
            </a:r>
            <a:r>
              <a:rPr lang="en-GB" sz="3600" dirty="0" smtClean="0"/>
              <a:t>drivers of impaired health and </a:t>
            </a:r>
            <a:r>
              <a:rPr lang="en-GB" sz="3600" dirty="0"/>
              <a:t>the policies and measures that impact upon them. </a:t>
            </a:r>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77</a:t>
            </a:fld>
            <a:endParaRPr lang="en-US"/>
          </a:p>
        </p:txBody>
      </p:sp>
    </p:spTree>
    <p:extLst>
      <p:ext uri="{BB962C8B-B14F-4D97-AF65-F5344CB8AC3E}">
        <p14:creationId xmlns:p14="http://schemas.microsoft.com/office/powerpoint/2010/main" val="22321787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352928" cy="4278094"/>
          </a:xfrm>
          <a:prstGeom prst="rect">
            <a:avLst/>
          </a:prstGeom>
        </p:spPr>
        <p:txBody>
          <a:bodyPr wrap="square">
            <a:spAutoFit/>
          </a:bodyPr>
          <a:lstStyle/>
          <a:p>
            <a:r>
              <a:rPr lang="en-GB" sz="3600" dirty="0" smtClean="0"/>
              <a:t>Health </a:t>
            </a:r>
            <a:r>
              <a:rPr lang="en-GB" sz="3600" dirty="0"/>
              <a:t>footprints </a:t>
            </a:r>
            <a:r>
              <a:rPr lang="en-GB" sz="3600" dirty="0" smtClean="0"/>
              <a:t>can be estimated for:</a:t>
            </a:r>
          </a:p>
          <a:p>
            <a:endParaRPr lang="en-GB" sz="3600" dirty="0"/>
          </a:p>
          <a:p>
            <a:pPr marL="742950" indent="-742950">
              <a:spcAft>
                <a:spcPts val="600"/>
              </a:spcAft>
              <a:buFont typeface="Wingdings" panose="05000000000000000000" pitchFamily="2" charset="2"/>
              <a:buChar char="Ø"/>
            </a:pPr>
            <a:r>
              <a:rPr lang="en-GB" sz="3600" dirty="0" smtClean="0"/>
              <a:t>Nations</a:t>
            </a:r>
            <a:r>
              <a:rPr lang="en-GB" sz="3600" dirty="0"/>
              <a:t>, regions and </a:t>
            </a:r>
            <a:r>
              <a:rPr lang="en-GB" sz="3600" dirty="0" smtClean="0"/>
              <a:t>cities</a:t>
            </a:r>
          </a:p>
          <a:p>
            <a:pPr marL="742950" indent="-742950">
              <a:spcAft>
                <a:spcPts val="600"/>
              </a:spcAft>
              <a:buFont typeface="Wingdings" panose="05000000000000000000" pitchFamily="2" charset="2"/>
              <a:buChar char="Ø"/>
            </a:pPr>
            <a:r>
              <a:rPr lang="en-GB" sz="3600" dirty="0" smtClean="0"/>
              <a:t>Policies</a:t>
            </a:r>
          </a:p>
          <a:p>
            <a:pPr marL="742950" indent="-742950">
              <a:spcAft>
                <a:spcPts val="600"/>
              </a:spcAft>
              <a:buFont typeface="Wingdings" panose="05000000000000000000" pitchFamily="2" charset="2"/>
              <a:buChar char="Ø"/>
            </a:pPr>
            <a:r>
              <a:rPr lang="en-GB" sz="3600" dirty="0" smtClean="0"/>
              <a:t>Sectors </a:t>
            </a:r>
            <a:r>
              <a:rPr lang="en-GB" sz="3600" dirty="0"/>
              <a:t>and </a:t>
            </a:r>
            <a:r>
              <a:rPr lang="en-GB" sz="3600" dirty="0" smtClean="0"/>
              <a:t>organizations</a:t>
            </a:r>
          </a:p>
          <a:p>
            <a:pPr marL="742950" indent="-742950">
              <a:spcAft>
                <a:spcPts val="600"/>
              </a:spcAft>
              <a:buFont typeface="Wingdings" panose="05000000000000000000" pitchFamily="2" charset="2"/>
              <a:buChar char="Ø"/>
            </a:pPr>
            <a:r>
              <a:rPr lang="en-GB" sz="3600" dirty="0" smtClean="0"/>
              <a:t>Products </a:t>
            </a:r>
            <a:r>
              <a:rPr lang="en-GB" sz="3600" dirty="0"/>
              <a:t>and </a:t>
            </a:r>
            <a:r>
              <a:rPr lang="en-GB" sz="3600" dirty="0" smtClean="0"/>
              <a:t>services</a:t>
            </a:r>
          </a:p>
          <a:p>
            <a:pPr marL="742950" indent="-742950">
              <a:spcAft>
                <a:spcPts val="600"/>
              </a:spcAft>
              <a:buFont typeface="Wingdings" panose="05000000000000000000" pitchFamily="2" charset="2"/>
              <a:buChar char="Ø"/>
            </a:pPr>
            <a:r>
              <a:rPr lang="en-GB" sz="3600" dirty="0" smtClean="0"/>
              <a:t>Individuals </a:t>
            </a:r>
            <a:endParaRPr lang="en-GB" sz="36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78</a:t>
            </a:fld>
            <a:endParaRPr lang="en-US"/>
          </a:p>
        </p:txBody>
      </p:sp>
    </p:spTree>
    <p:extLst>
      <p:ext uri="{BB962C8B-B14F-4D97-AF65-F5344CB8AC3E}">
        <p14:creationId xmlns:p14="http://schemas.microsoft.com/office/powerpoint/2010/main" val="14217369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352928" cy="4278094"/>
          </a:xfrm>
          <a:prstGeom prst="rect">
            <a:avLst/>
          </a:prstGeom>
        </p:spPr>
        <p:txBody>
          <a:bodyPr wrap="square">
            <a:spAutoFit/>
          </a:bodyPr>
          <a:lstStyle/>
          <a:p>
            <a:r>
              <a:rPr lang="en-GB" sz="3600" dirty="0" smtClean="0"/>
              <a:t>Health </a:t>
            </a:r>
            <a:r>
              <a:rPr lang="en-GB" sz="3600" dirty="0"/>
              <a:t>footprints </a:t>
            </a:r>
            <a:r>
              <a:rPr lang="en-GB" sz="3600" dirty="0" smtClean="0"/>
              <a:t>can be estimated for:</a:t>
            </a:r>
          </a:p>
          <a:p>
            <a:endParaRPr lang="en-GB" sz="3600" dirty="0"/>
          </a:p>
          <a:p>
            <a:pPr marL="742950" indent="-742950">
              <a:spcAft>
                <a:spcPts val="600"/>
              </a:spcAft>
              <a:buFont typeface="Wingdings" panose="05000000000000000000" pitchFamily="2" charset="2"/>
              <a:buChar char="Ø"/>
            </a:pPr>
            <a:r>
              <a:rPr lang="en-GB" sz="3600" dirty="0" smtClean="0"/>
              <a:t>Nations</a:t>
            </a:r>
            <a:r>
              <a:rPr lang="en-GB" sz="3600" dirty="0"/>
              <a:t>, regions and </a:t>
            </a:r>
            <a:r>
              <a:rPr lang="en-GB" sz="3600" dirty="0" smtClean="0"/>
              <a:t>cities</a:t>
            </a:r>
          </a:p>
          <a:p>
            <a:pPr marL="742950" indent="-742950">
              <a:spcAft>
                <a:spcPts val="600"/>
              </a:spcAft>
              <a:buFont typeface="Wingdings" panose="05000000000000000000" pitchFamily="2" charset="2"/>
              <a:buChar char="Ø"/>
            </a:pPr>
            <a:r>
              <a:rPr lang="en-GB" sz="3600" b="1" dirty="0" smtClean="0"/>
              <a:t>Policies</a:t>
            </a:r>
          </a:p>
          <a:p>
            <a:pPr marL="742950" indent="-742950">
              <a:spcAft>
                <a:spcPts val="600"/>
              </a:spcAft>
              <a:buFont typeface="Wingdings" panose="05000000000000000000" pitchFamily="2" charset="2"/>
              <a:buChar char="Ø"/>
            </a:pPr>
            <a:r>
              <a:rPr lang="en-GB" sz="3600" dirty="0" smtClean="0"/>
              <a:t>Sectors </a:t>
            </a:r>
            <a:r>
              <a:rPr lang="en-GB" sz="3600" dirty="0"/>
              <a:t>and </a:t>
            </a:r>
            <a:r>
              <a:rPr lang="en-GB" sz="3600" dirty="0" smtClean="0"/>
              <a:t>organizations</a:t>
            </a:r>
          </a:p>
          <a:p>
            <a:pPr marL="742950" indent="-742950">
              <a:spcAft>
                <a:spcPts val="600"/>
              </a:spcAft>
              <a:buFont typeface="Wingdings" panose="05000000000000000000" pitchFamily="2" charset="2"/>
              <a:buChar char="Ø"/>
            </a:pPr>
            <a:r>
              <a:rPr lang="en-GB" sz="3600" dirty="0" smtClean="0"/>
              <a:t>Products </a:t>
            </a:r>
            <a:r>
              <a:rPr lang="en-GB" sz="3600" dirty="0"/>
              <a:t>and </a:t>
            </a:r>
            <a:r>
              <a:rPr lang="en-GB" sz="3600" dirty="0" smtClean="0"/>
              <a:t>services</a:t>
            </a:r>
          </a:p>
          <a:p>
            <a:pPr marL="742950" indent="-742950">
              <a:spcAft>
                <a:spcPts val="600"/>
              </a:spcAft>
              <a:buFont typeface="Wingdings" panose="05000000000000000000" pitchFamily="2" charset="2"/>
              <a:buChar char="Ø"/>
            </a:pPr>
            <a:r>
              <a:rPr lang="en-GB" sz="3600" dirty="0" smtClean="0"/>
              <a:t>Individuals </a:t>
            </a:r>
            <a:endParaRPr lang="en-GB" sz="36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79</a:t>
            </a:fld>
            <a:endParaRPr lang="en-US"/>
          </a:p>
        </p:txBody>
      </p:sp>
    </p:spTree>
    <p:extLst>
      <p:ext uri="{BB962C8B-B14F-4D97-AF65-F5344CB8AC3E}">
        <p14:creationId xmlns:p14="http://schemas.microsoft.com/office/powerpoint/2010/main" val="39601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rgbClr val="CAA3A2"/>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solidFill>
            <a:schemeClr val="bg1"/>
          </a:solid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8</a:t>
            </a:fld>
            <a:endParaRPr lang="en-GB"/>
          </a:p>
        </p:txBody>
      </p:sp>
    </p:spTree>
    <p:extLst>
      <p:ext uri="{BB962C8B-B14F-4D97-AF65-F5344CB8AC3E}">
        <p14:creationId xmlns:p14="http://schemas.microsoft.com/office/powerpoint/2010/main" val="339284936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8064896" cy="2862322"/>
          </a:xfrm>
          <a:prstGeom prst="rect">
            <a:avLst/>
          </a:prstGeom>
        </p:spPr>
        <p:txBody>
          <a:bodyPr wrap="square">
            <a:spAutoFit/>
          </a:bodyPr>
          <a:lstStyle/>
          <a:p>
            <a:r>
              <a:rPr lang="en-GB" sz="3600" dirty="0" smtClean="0"/>
              <a:t>The UK government’s U-turn on minimum unit price increased its health footprint by 9,000 preventable deaths over 10 years. </a:t>
            </a:r>
          </a:p>
          <a:p>
            <a:endParaRPr lang="en-GB" sz="3600" dirty="0"/>
          </a:p>
          <a:p>
            <a:r>
              <a:rPr lang="en-GB" sz="3600" dirty="0" smtClean="0"/>
              <a:t>Who is accountable for that? </a:t>
            </a:r>
            <a:endParaRPr lang="en-GB" sz="36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80</a:t>
            </a:fld>
            <a:endParaRPr lang="en-US"/>
          </a:p>
        </p:txBody>
      </p:sp>
    </p:spTree>
    <p:extLst>
      <p:ext uri="{BB962C8B-B14F-4D97-AF65-F5344CB8AC3E}">
        <p14:creationId xmlns:p14="http://schemas.microsoft.com/office/powerpoint/2010/main" val="27614412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20688"/>
            <a:ext cx="8352928" cy="4278094"/>
          </a:xfrm>
          <a:prstGeom prst="rect">
            <a:avLst/>
          </a:prstGeom>
        </p:spPr>
        <p:txBody>
          <a:bodyPr wrap="square">
            <a:spAutoFit/>
          </a:bodyPr>
          <a:lstStyle/>
          <a:p>
            <a:r>
              <a:rPr lang="en-GB" sz="3600" dirty="0" smtClean="0"/>
              <a:t>Health </a:t>
            </a:r>
            <a:r>
              <a:rPr lang="en-GB" sz="3600" dirty="0"/>
              <a:t>footprints </a:t>
            </a:r>
            <a:r>
              <a:rPr lang="en-GB" sz="3600" dirty="0" smtClean="0"/>
              <a:t>can be estimated for:</a:t>
            </a:r>
          </a:p>
          <a:p>
            <a:endParaRPr lang="en-GB" sz="3600" dirty="0"/>
          </a:p>
          <a:p>
            <a:pPr marL="742950" indent="-742950">
              <a:spcAft>
                <a:spcPts val="600"/>
              </a:spcAft>
              <a:buFont typeface="Wingdings" panose="05000000000000000000" pitchFamily="2" charset="2"/>
              <a:buChar char="Ø"/>
            </a:pPr>
            <a:r>
              <a:rPr lang="en-GB" sz="3600" dirty="0" smtClean="0"/>
              <a:t>Nations</a:t>
            </a:r>
            <a:r>
              <a:rPr lang="en-GB" sz="3600" dirty="0"/>
              <a:t>, regions and </a:t>
            </a:r>
            <a:r>
              <a:rPr lang="en-GB" sz="3600" dirty="0" smtClean="0"/>
              <a:t>cities</a:t>
            </a:r>
          </a:p>
          <a:p>
            <a:pPr marL="742950" indent="-742950">
              <a:spcAft>
                <a:spcPts val="600"/>
              </a:spcAft>
              <a:buFont typeface="Wingdings" panose="05000000000000000000" pitchFamily="2" charset="2"/>
              <a:buChar char="Ø"/>
            </a:pPr>
            <a:r>
              <a:rPr lang="en-GB" sz="3600" dirty="0" smtClean="0"/>
              <a:t>Policies</a:t>
            </a:r>
          </a:p>
          <a:p>
            <a:pPr marL="742950" indent="-742950">
              <a:spcAft>
                <a:spcPts val="600"/>
              </a:spcAft>
              <a:buFont typeface="Wingdings" panose="05000000000000000000" pitchFamily="2" charset="2"/>
              <a:buChar char="Ø"/>
            </a:pPr>
            <a:r>
              <a:rPr lang="en-GB" sz="3600" b="1" dirty="0" smtClean="0"/>
              <a:t>Sectors</a:t>
            </a:r>
            <a:r>
              <a:rPr lang="en-GB" sz="3600" dirty="0" smtClean="0"/>
              <a:t> </a:t>
            </a:r>
            <a:r>
              <a:rPr lang="en-GB" sz="3600" dirty="0"/>
              <a:t>and </a:t>
            </a:r>
            <a:r>
              <a:rPr lang="en-GB" sz="3600" dirty="0" smtClean="0"/>
              <a:t>organizations</a:t>
            </a:r>
          </a:p>
          <a:p>
            <a:pPr marL="742950" indent="-742950">
              <a:spcAft>
                <a:spcPts val="600"/>
              </a:spcAft>
              <a:buFont typeface="Wingdings" panose="05000000000000000000" pitchFamily="2" charset="2"/>
              <a:buChar char="Ø"/>
            </a:pPr>
            <a:r>
              <a:rPr lang="en-GB" sz="3600" dirty="0" smtClean="0"/>
              <a:t>Products </a:t>
            </a:r>
            <a:r>
              <a:rPr lang="en-GB" sz="3600" dirty="0"/>
              <a:t>and </a:t>
            </a:r>
            <a:r>
              <a:rPr lang="en-GB" sz="3600" dirty="0" smtClean="0"/>
              <a:t>services</a:t>
            </a:r>
          </a:p>
          <a:p>
            <a:pPr marL="742950" indent="-742950">
              <a:spcAft>
                <a:spcPts val="600"/>
              </a:spcAft>
              <a:buFont typeface="Wingdings" panose="05000000000000000000" pitchFamily="2" charset="2"/>
              <a:buChar char="Ø"/>
            </a:pPr>
            <a:r>
              <a:rPr lang="en-GB" sz="3600" dirty="0" smtClean="0"/>
              <a:t>Individuals </a:t>
            </a:r>
            <a:endParaRPr lang="en-GB" sz="36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81</a:t>
            </a:fld>
            <a:endParaRPr lang="en-US"/>
          </a:p>
        </p:txBody>
      </p:sp>
    </p:spTree>
    <p:extLst>
      <p:ext uri="{BB962C8B-B14F-4D97-AF65-F5344CB8AC3E}">
        <p14:creationId xmlns:p14="http://schemas.microsoft.com/office/powerpoint/2010/main" val="37001838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24936" cy="4678204"/>
          </a:xfrm>
          <a:prstGeom prst="rect">
            <a:avLst/>
          </a:prstGeom>
        </p:spPr>
        <p:txBody>
          <a:bodyPr wrap="square">
            <a:spAutoFit/>
          </a:bodyPr>
          <a:lstStyle/>
          <a:p>
            <a:pPr marL="514350" indent="-514350">
              <a:spcAft>
                <a:spcPts val="600"/>
              </a:spcAft>
              <a:buFont typeface="Wingdings" panose="05000000000000000000" pitchFamily="2" charset="2"/>
              <a:buChar char="Ø"/>
            </a:pPr>
            <a:r>
              <a:rPr lang="en-GB" sz="3200" dirty="0" err="1" smtClean="0"/>
              <a:t>ABInBev</a:t>
            </a:r>
            <a:r>
              <a:rPr lang="en-GB" sz="3200" dirty="0" smtClean="0"/>
              <a:t>, world’s largest brewer, contributed </a:t>
            </a:r>
            <a:r>
              <a:rPr lang="en-GB" sz="3200" dirty="0"/>
              <a:t>3.34 million alcohol-attributable DALYs in 2012, 3.4% of all alcohol-attributable DALYs, and 0.13% of all DALYs. </a:t>
            </a:r>
            <a:endParaRPr lang="en-GB" sz="3200" dirty="0" smtClean="0"/>
          </a:p>
          <a:p>
            <a:pPr marL="514350" indent="-514350">
              <a:spcAft>
                <a:spcPts val="600"/>
              </a:spcAft>
              <a:buFont typeface="Wingdings" panose="05000000000000000000" pitchFamily="2" charset="2"/>
              <a:buChar char="Ø"/>
            </a:pPr>
            <a:r>
              <a:rPr lang="en-GB" sz="3200" dirty="0" err="1" smtClean="0"/>
              <a:t>ABInBEV</a:t>
            </a:r>
            <a:r>
              <a:rPr lang="en-GB" sz="3200" dirty="0" smtClean="0"/>
              <a:t> </a:t>
            </a:r>
            <a:r>
              <a:rPr lang="en-GB" sz="3200" dirty="0"/>
              <a:t>could choose to commit to reducing its HFP by 10% to 3 million alcohol-attributable DALYs over the next five years. </a:t>
            </a:r>
            <a:endParaRPr lang="en-GB" sz="3200" dirty="0" smtClean="0"/>
          </a:p>
          <a:p>
            <a:pPr marL="514350" indent="-514350">
              <a:spcAft>
                <a:spcPts val="600"/>
              </a:spcAft>
              <a:buFont typeface="Wingdings" panose="05000000000000000000" pitchFamily="2" charset="2"/>
              <a:buChar char="Ø"/>
            </a:pPr>
            <a:r>
              <a:rPr lang="en-GB" sz="3200" dirty="0" err="1" smtClean="0"/>
              <a:t>ABInBEV</a:t>
            </a:r>
            <a:r>
              <a:rPr lang="en-GB" sz="3200" dirty="0" smtClean="0"/>
              <a:t> </a:t>
            </a:r>
            <a:r>
              <a:rPr lang="en-GB" sz="3200" dirty="0"/>
              <a:t>products could be labelled with their global HFP contribution. </a:t>
            </a:r>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82</a:t>
            </a:fld>
            <a:endParaRPr lang="en-US"/>
          </a:p>
        </p:txBody>
      </p:sp>
    </p:spTree>
    <p:extLst>
      <p:ext uri="{BB962C8B-B14F-4D97-AF65-F5344CB8AC3E}">
        <p14:creationId xmlns:p14="http://schemas.microsoft.com/office/powerpoint/2010/main" val="6360923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b="-2139"/>
          <a:stretch/>
        </p:blipFill>
        <p:spPr bwMode="auto">
          <a:xfrm>
            <a:off x="6007" y="4554000"/>
            <a:ext cx="9144000" cy="2304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899592" y="620688"/>
            <a:ext cx="7416824" cy="2739211"/>
          </a:xfrm>
          <a:prstGeom prst="rect">
            <a:avLst/>
          </a:prstGeom>
        </p:spPr>
        <p:txBody>
          <a:bodyPr wrap="square">
            <a:spAutoFit/>
          </a:bodyPr>
          <a:lstStyle/>
          <a:p>
            <a:r>
              <a:rPr lang="en-GB" sz="3600" dirty="0" smtClean="0"/>
              <a:t>Thus, a </a:t>
            </a:r>
            <a:r>
              <a:rPr lang="en-GB" sz="3600" b="1" dirty="0" smtClean="0"/>
              <a:t>Health </a:t>
            </a:r>
            <a:r>
              <a:rPr lang="en-GB" sz="3600" b="1" dirty="0"/>
              <a:t>Footprint </a:t>
            </a:r>
            <a:r>
              <a:rPr lang="en-GB" sz="3600" dirty="0" smtClean="0"/>
              <a:t>accounts for who and what causes the harm done by addictive substances</a:t>
            </a:r>
          </a:p>
          <a:p>
            <a:endParaRPr lang="en-GB" sz="3200" dirty="0"/>
          </a:p>
          <a:p>
            <a:endParaRPr lang="en-GB" sz="3200" dirty="0"/>
          </a:p>
        </p:txBody>
      </p:sp>
      <p:sp>
        <p:nvSpPr>
          <p:cNvPr id="3" name="Slide Number Placeholder 2"/>
          <p:cNvSpPr>
            <a:spLocks noGrp="1"/>
          </p:cNvSpPr>
          <p:nvPr>
            <p:ph type="sldNum" sz="quarter" idx="12"/>
          </p:nvPr>
        </p:nvSpPr>
        <p:spPr/>
        <p:txBody>
          <a:bodyPr/>
          <a:lstStyle/>
          <a:p>
            <a:fld id="{DEE9C8C1-3BEF-49A0-B219-DD4B88425DB0}" type="slidenum">
              <a:rPr lang="en-GB" smtClean="0"/>
              <a:t>83</a:t>
            </a:fld>
            <a:endParaRPr lang="en-GB"/>
          </a:p>
        </p:txBody>
      </p:sp>
    </p:spTree>
    <p:extLst>
      <p:ext uri="{BB962C8B-B14F-4D97-AF65-F5344CB8AC3E}">
        <p14:creationId xmlns:p14="http://schemas.microsoft.com/office/powerpoint/2010/main" val="24463218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8064896" cy="5139869"/>
          </a:xfrm>
          <a:prstGeom prst="rect">
            <a:avLst/>
          </a:prstGeom>
        </p:spPr>
        <p:txBody>
          <a:bodyPr wrap="square">
            <a:spAutoFit/>
          </a:bodyPr>
          <a:lstStyle/>
          <a:p>
            <a:r>
              <a:rPr lang="en-GB" sz="3600" b="1" dirty="0" smtClean="0"/>
              <a:t>Conclusion (1):</a:t>
            </a:r>
          </a:p>
          <a:p>
            <a:endParaRPr lang="en-GB" sz="3600" b="1" dirty="0"/>
          </a:p>
          <a:p>
            <a:r>
              <a:rPr lang="en-GB" sz="3600" dirty="0" smtClean="0"/>
              <a:t>An </a:t>
            </a:r>
            <a:r>
              <a:rPr lang="en-GB" sz="3600" b="1" dirty="0" smtClean="0"/>
              <a:t>ecological understanding </a:t>
            </a:r>
            <a:r>
              <a:rPr lang="en-GB" sz="3600" dirty="0" smtClean="0"/>
              <a:t>of human drug use facilitates a range of solutions to reducing harm that goes beyond “wars”, labelling, and stigmatization of individuals   </a:t>
            </a:r>
          </a:p>
          <a:p>
            <a:endParaRPr lang="en-GB" sz="2800" dirty="0" smtClean="0"/>
          </a:p>
          <a:p>
            <a:endParaRPr lang="en-GB" sz="2800" dirty="0" smtClean="0"/>
          </a:p>
          <a:p>
            <a:r>
              <a:rPr lang="en-GB" sz="2800" dirty="0" smtClean="0"/>
              <a:t> </a:t>
            </a:r>
            <a:endParaRPr lang="en-GB" sz="2800" dirty="0"/>
          </a:p>
          <a:p>
            <a:endParaRPr lang="en-GB" sz="28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84</a:t>
            </a:fld>
            <a:endParaRPr lang="en-US"/>
          </a:p>
        </p:txBody>
      </p:sp>
    </p:spTree>
    <p:extLst>
      <p:ext uri="{BB962C8B-B14F-4D97-AF65-F5344CB8AC3E}">
        <p14:creationId xmlns:p14="http://schemas.microsoft.com/office/powerpoint/2010/main" val="18950331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8064896" cy="5139869"/>
          </a:xfrm>
          <a:prstGeom prst="rect">
            <a:avLst/>
          </a:prstGeom>
        </p:spPr>
        <p:txBody>
          <a:bodyPr wrap="square">
            <a:spAutoFit/>
          </a:bodyPr>
          <a:lstStyle/>
          <a:p>
            <a:r>
              <a:rPr lang="en-GB" sz="3600" b="1" dirty="0" smtClean="0"/>
              <a:t>Conclusion (2):</a:t>
            </a:r>
          </a:p>
          <a:p>
            <a:endParaRPr lang="en-GB" sz="3600" b="1" dirty="0"/>
          </a:p>
          <a:p>
            <a:r>
              <a:rPr lang="en-GB" sz="3600" dirty="0" smtClean="0"/>
              <a:t>A </a:t>
            </a:r>
            <a:r>
              <a:rPr lang="en-GB" sz="3600" b="1" dirty="0" smtClean="0"/>
              <a:t>toxicological understanding </a:t>
            </a:r>
            <a:r>
              <a:rPr lang="en-GB" sz="3600" dirty="0" smtClean="0"/>
              <a:t>of the drugs that humans use facilitates a range of solutions to reducing potency and to safer delivery systems that reduce harm</a:t>
            </a:r>
          </a:p>
          <a:p>
            <a:endParaRPr lang="en-GB" sz="2800" dirty="0" smtClean="0"/>
          </a:p>
          <a:p>
            <a:endParaRPr lang="en-GB" sz="2800" dirty="0" smtClean="0"/>
          </a:p>
          <a:p>
            <a:r>
              <a:rPr lang="en-GB" sz="2800" dirty="0" smtClean="0"/>
              <a:t> </a:t>
            </a:r>
            <a:endParaRPr lang="en-GB" sz="2800" dirty="0"/>
          </a:p>
          <a:p>
            <a:endParaRPr lang="en-GB" sz="28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85</a:t>
            </a:fld>
            <a:endParaRPr lang="en-US"/>
          </a:p>
        </p:txBody>
      </p:sp>
    </p:spTree>
    <p:extLst>
      <p:ext uri="{BB962C8B-B14F-4D97-AF65-F5344CB8AC3E}">
        <p14:creationId xmlns:p14="http://schemas.microsoft.com/office/powerpoint/2010/main" val="36420615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8064896" cy="6247864"/>
          </a:xfrm>
          <a:prstGeom prst="rect">
            <a:avLst/>
          </a:prstGeom>
        </p:spPr>
        <p:txBody>
          <a:bodyPr wrap="square">
            <a:spAutoFit/>
          </a:bodyPr>
          <a:lstStyle/>
          <a:p>
            <a:r>
              <a:rPr lang="en-GB" sz="3600" b="1" dirty="0" smtClean="0"/>
              <a:t>Conclusion (3):</a:t>
            </a:r>
          </a:p>
          <a:p>
            <a:endParaRPr lang="en-GB" sz="3600" b="1" dirty="0"/>
          </a:p>
          <a:p>
            <a:r>
              <a:rPr lang="en-GB" sz="3600" dirty="0" smtClean="0"/>
              <a:t>A </a:t>
            </a:r>
            <a:r>
              <a:rPr lang="en-GB" sz="3600" b="1" dirty="0" smtClean="0"/>
              <a:t>political understanding </a:t>
            </a:r>
            <a:r>
              <a:rPr lang="en-GB" sz="3600" dirty="0" smtClean="0"/>
              <a:t>of drug producers’ influence facilitates a range of solutions to re-designing the present short-term fast-scale economic and political systems in favour of sustainable health (and environments) </a:t>
            </a:r>
          </a:p>
          <a:p>
            <a:endParaRPr lang="en-GB" sz="2800" dirty="0" smtClean="0"/>
          </a:p>
          <a:p>
            <a:endParaRPr lang="en-GB" sz="2800" dirty="0" smtClean="0"/>
          </a:p>
          <a:p>
            <a:r>
              <a:rPr lang="en-GB" sz="2800" dirty="0" smtClean="0"/>
              <a:t> </a:t>
            </a:r>
            <a:endParaRPr lang="en-GB" sz="2800" dirty="0"/>
          </a:p>
          <a:p>
            <a:endParaRPr lang="en-GB" sz="28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86</a:t>
            </a:fld>
            <a:endParaRPr lang="en-US"/>
          </a:p>
        </p:txBody>
      </p:sp>
    </p:spTree>
    <p:extLst>
      <p:ext uri="{BB962C8B-B14F-4D97-AF65-F5344CB8AC3E}">
        <p14:creationId xmlns:p14="http://schemas.microsoft.com/office/powerpoint/2010/main" val="36006741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8064896" cy="5139869"/>
          </a:xfrm>
          <a:prstGeom prst="rect">
            <a:avLst/>
          </a:prstGeom>
        </p:spPr>
        <p:txBody>
          <a:bodyPr wrap="square">
            <a:spAutoFit/>
          </a:bodyPr>
          <a:lstStyle/>
          <a:p>
            <a:r>
              <a:rPr lang="en-GB" sz="3600" b="1" dirty="0" smtClean="0"/>
              <a:t>Conclusion (4):</a:t>
            </a:r>
          </a:p>
          <a:p>
            <a:endParaRPr lang="en-GB" sz="3600" b="1" dirty="0"/>
          </a:p>
          <a:p>
            <a:r>
              <a:rPr lang="en-GB" sz="3600" dirty="0" smtClean="0"/>
              <a:t>A </a:t>
            </a:r>
            <a:r>
              <a:rPr lang="en-GB" sz="3600" b="1" dirty="0" smtClean="0"/>
              <a:t>health footprint </a:t>
            </a:r>
            <a:r>
              <a:rPr lang="en-GB" sz="3600" dirty="0" smtClean="0"/>
              <a:t>can help drive change through identifying accountability and apportioning responsibility for lost years of healthy life.    </a:t>
            </a:r>
          </a:p>
          <a:p>
            <a:endParaRPr lang="en-GB" sz="2800" dirty="0" smtClean="0"/>
          </a:p>
          <a:p>
            <a:endParaRPr lang="en-GB" sz="2800" dirty="0" smtClean="0"/>
          </a:p>
          <a:p>
            <a:r>
              <a:rPr lang="en-GB" sz="2800" dirty="0" smtClean="0"/>
              <a:t> </a:t>
            </a:r>
            <a:endParaRPr lang="en-GB" sz="2800" dirty="0"/>
          </a:p>
          <a:p>
            <a:endParaRPr lang="en-GB" sz="28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87</a:t>
            </a:fld>
            <a:endParaRPr lang="en-US"/>
          </a:p>
        </p:txBody>
      </p:sp>
    </p:spTree>
    <p:extLst>
      <p:ext uri="{BB962C8B-B14F-4D97-AF65-F5344CB8AC3E}">
        <p14:creationId xmlns:p14="http://schemas.microsoft.com/office/powerpoint/2010/main" val="14140621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052736"/>
            <a:ext cx="8064896" cy="4339650"/>
          </a:xfrm>
          <a:prstGeom prst="rect">
            <a:avLst/>
          </a:prstGeom>
        </p:spPr>
        <p:txBody>
          <a:bodyPr wrap="square">
            <a:spAutoFit/>
          </a:bodyPr>
          <a:lstStyle/>
          <a:p>
            <a:r>
              <a:rPr lang="en-GB" sz="4800" dirty="0" smtClean="0"/>
              <a:t>Thank you for your attention</a:t>
            </a:r>
          </a:p>
          <a:p>
            <a:endParaRPr lang="en-GB" sz="4800" dirty="0"/>
          </a:p>
          <a:p>
            <a:r>
              <a:rPr lang="en-GB" sz="3200" dirty="0" smtClean="0"/>
              <a:t>peteranderson.mail@gmail.com</a:t>
            </a:r>
          </a:p>
          <a:p>
            <a:endParaRPr lang="en-GB" sz="3200" b="1" dirty="0" smtClean="0"/>
          </a:p>
          <a:p>
            <a:r>
              <a:rPr lang="en-US" sz="3200" u="sng" dirty="0">
                <a:hlinkClick r:id="rId3"/>
              </a:rPr>
              <a:t>www.alicerap.eu</a:t>
            </a:r>
            <a:endParaRPr lang="en-GB" sz="3200" b="1" dirty="0"/>
          </a:p>
          <a:p>
            <a:endParaRPr lang="en-GB" sz="2800" dirty="0"/>
          </a:p>
          <a:p>
            <a:r>
              <a:rPr lang="en-GB" sz="2800" dirty="0" smtClean="0"/>
              <a:t> </a:t>
            </a:r>
            <a:endParaRPr lang="en-GB" sz="2800" dirty="0"/>
          </a:p>
          <a:p>
            <a:endParaRPr lang="en-GB" sz="2800" dirty="0"/>
          </a:p>
        </p:txBody>
      </p:sp>
      <p:sp>
        <p:nvSpPr>
          <p:cNvPr id="3" name="Slide Number Placeholder 2"/>
          <p:cNvSpPr>
            <a:spLocks noGrp="1"/>
          </p:cNvSpPr>
          <p:nvPr>
            <p:ph type="sldNum" sz="quarter" idx="12"/>
          </p:nvPr>
        </p:nvSpPr>
        <p:spPr/>
        <p:txBody>
          <a:bodyPr/>
          <a:lstStyle/>
          <a:p>
            <a:pPr>
              <a:defRPr/>
            </a:pPr>
            <a:fld id="{F6FDCC40-E49D-428D-91C4-6C4D1ACA3D49}" type="slidenum">
              <a:rPr lang="en-US" smtClean="0"/>
              <a:pPr>
                <a:defRPr/>
              </a:pPr>
              <a:t>88</a:t>
            </a:fld>
            <a:endParaRPr lang="en-US"/>
          </a:p>
        </p:txBody>
      </p:sp>
    </p:spTree>
    <p:extLst>
      <p:ext uri="{BB962C8B-B14F-4D97-AF65-F5344CB8AC3E}">
        <p14:creationId xmlns:p14="http://schemas.microsoft.com/office/powerpoint/2010/main" val="72264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1296000" y="153000"/>
            <a:ext cx="6552000" cy="6552000"/>
          </a:xfrm>
          <a:prstGeom prst="ellipse">
            <a:avLst/>
          </a:prstGeom>
          <a:solidFill>
            <a:srgbClr val="CAA3A2"/>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96000" y="1053000"/>
            <a:ext cx="4752000" cy="4752000"/>
          </a:xfrm>
          <a:prstGeom prst="ellipse">
            <a:avLst/>
          </a:prstGeom>
          <a:solidFill>
            <a:schemeClr val="accent1">
              <a:lumMod val="40000"/>
              <a:lumOff val="60000"/>
            </a:schemeClr>
          </a:solid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3096000" y="1953000"/>
            <a:ext cx="2952000" cy="29520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3996000" y="2853000"/>
            <a:ext cx="1152000" cy="115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42967" y="3060571"/>
            <a:ext cx="1080120" cy="584775"/>
          </a:xfrm>
          <a:prstGeom prst="rect">
            <a:avLst/>
          </a:prstGeom>
          <a:noFill/>
        </p:spPr>
        <p:txBody>
          <a:bodyPr wrap="square" rtlCol="0">
            <a:spAutoFit/>
          </a:bodyPr>
          <a:lstStyle/>
          <a:p>
            <a:pPr algn="ctr"/>
            <a:r>
              <a:rPr lang="en-GB" sz="1600" dirty="0" smtClean="0">
                <a:solidFill>
                  <a:schemeClr val="bg1"/>
                </a:solidFill>
              </a:rPr>
              <a:t>Health Footprint</a:t>
            </a:r>
            <a:endParaRPr lang="en-GB" sz="1600" dirty="0">
              <a:solidFill>
                <a:schemeClr val="bg1"/>
              </a:solidFill>
            </a:endParaRPr>
          </a:p>
        </p:txBody>
      </p:sp>
      <p:sp>
        <p:nvSpPr>
          <p:cNvPr id="10" name="TextBox 9"/>
          <p:cNvSpPr txBox="1"/>
          <p:nvPr/>
        </p:nvSpPr>
        <p:spPr>
          <a:xfrm>
            <a:off x="3934567" y="2204864"/>
            <a:ext cx="1260527" cy="584775"/>
          </a:xfrm>
          <a:prstGeom prst="rect">
            <a:avLst/>
          </a:prstGeom>
          <a:noFill/>
        </p:spPr>
        <p:txBody>
          <a:bodyPr wrap="square" rtlCol="0">
            <a:spAutoFit/>
          </a:bodyPr>
          <a:lstStyle/>
          <a:p>
            <a:pPr algn="ctr"/>
            <a:r>
              <a:rPr lang="en-GB" sz="1600" b="1" dirty="0" smtClean="0"/>
              <a:t>Population size</a:t>
            </a:r>
            <a:endParaRPr lang="en-GB" sz="1600" b="1" dirty="0"/>
          </a:p>
        </p:txBody>
      </p:sp>
      <p:sp>
        <p:nvSpPr>
          <p:cNvPr id="11" name="TextBox 10"/>
          <p:cNvSpPr txBox="1"/>
          <p:nvPr/>
        </p:nvSpPr>
        <p:spPr>
          <a:xfrm>
            <a:off x="3952763" y="3998700"/>
            <a:ext cx="1260527" cy="584775"/>
          </a:xfrm>
          <a:prstGeom prst="rect">
            <a:avLst/>
          </a:prstGeom>
          <a:noFill/>
        </p:spPr>
        <p:txBody>
          <a:bodyPr wrap="square" rtlCol="0">
            <a:spAutoFit/>
          </a:bodyPr>
          <a:lstStyle/>
          <a:p>
            <a:pPr algn="ctr"/>
            <a:r>
              <a:rPr lang="en-GB" sz="1600" b="1" dirty="0" smtClean="0"/>
              <a:t>Population structure</a:t>
            </a:r>
            <a:endParaRPr lang="en-GB" sz="1600" b="1" dirty="0"/>
          </a:p>
        </p:txBody>
      </p:sp>
      <p:sp>
        <p:nvSpPr>
          <p:cNvPr id="12" name="TextBox 11"/>
          <p:cNvSpPr txBox="1"/>
          <p:nvPr/>
        </p:nvSpPr>
        <p:spPr>
          <a:xfrm>
            <a:off x="2987824" y="3136612"/>
            <a:ext cx="1260527" cy="584775"/>
          </a:xfrm>
          <a:prstGeom prst="rect">
            <a:avLst/>
          </a:prstGeom>
          <a:noFill/>
        </p:spPr>
        <p:txBody>
          <a:bodyPr wrap="square" rtlCol="0">
            <a:spAutoFit/>
          </a:bodyPr>
          <a:lstStyle/>
          <a:p>
            <a:pPr algn="ctr"/>
            <a:r>
              <a:rPr lang="en-GB" sz="1600" b="1" dirty="0" smtClean="0"/>
              <a:t>GDP per capita</a:t>
            </a:r>
            <a:endParaRPr lang="en-GB" sz="1600" b="1" dirty="0"/>
          </a:p>
        </p:txBody>
      </p:sp>
      <p:sp>
        <p:nvSpPr>
          <p:cNvPr id="13" name="TextBox 12"/>
          <p:cNvSpPr txBox="1"/>
          <p:nvPr/>
        </p:nvSpPr>
        <p:spPr>
          <a:xfrm>
            <a:off x="4915452" y="3180167"/>
            <a:ext cx="1260527" cy="584775"/>
          </a:xfrm>
          <a:prstGeom prst="rect">
            <a:avLst/>
          </a:prstGeom>
          <a:noFill/>
        </p:spPr>
        <p:txBody>
          <a:bodyPr wrap="square" rtlCol="0">
            <a:spAutoFit/>
          </a:bodyPr>
          <a:lstStyle/>
          <a:p>
            <a:pPr algn="ctr"/>
            <a:r>
              <a:rPr lang="en-GB" sz="1600" b="1" dirty="0" smtClean="0"/>
              <a:t>Human biology</a:t>
            </a:r>
            <a:endParaRPr lang="en-GB" sz="1600" b="1" dirty="0"/>
          </a:p>
        </p:txBody>
      </p:sp>
      <p:sp>
        <p:nvSpPr>
          <p:cNvPr id="14" name="TextBox 13"/>
          <p:cNvSpPr txBox="1"/>
          <p:nvPr/>
        </p:nvSpPr>
        <p:spPr>
          <a:xfrm>
            <a:off x="3952762" y="1268760"/>
            <a:ext cx="1260527" cy="338554"/>
          </a:xfrm>
          <a:prstGeom prst="rect">
            <a:avLst/>
          </a:prstGeom>
          <a:noFill/>
        </p:spPr>
        <p:txBody>
          <a:bodyPr wrap="square" rtlCol="0">
            <a:spAutoFit/>
          </a:bodyPr>
          <a:lstStyle/>
          <a:p>
            <a:pPr algn="ctr"/>
            <a:r>
              <a:rPr lang="en-GB" sz="1600" b="1" dirty="0" smtClean="0"/>
              <a:t>Behaviour</a:t>
            </a:r>
            <a:endParaRPr lang="en-GB" sz="1600" b="1" dirty="0"/>
          </a:p>
        </p:txBody>
      </p:sp>
      <p:sp>
        <p:nvSpPr>
          <p:cNvPr id="15" name="TextBox 14"/>
          <p:cNvSpPr txBox="1"/>
          <p:nvPr/>
        </p:nvSpPr>
        <p:spPr>
          <a:xfrm>
            <a:off x="5112000" y="1772489"/>
            <a:ext cx="1260527" cy="338554"/>
          </a:xfrm>
          <a:prstGeom prst="rect">
            <a:avLst/>
          </a:prstGeom>
          <a:noFill/>
        </p:spPr>
        <p:txBody>
          <a:bodyPr wrap="square" rtlCol="0">
            <a:spAutoFit/>
          </a:bodyPr>
          <a:lstStyle/>
          <a:p>
            <a:pPr algn="ctr"/>
            <a:r>
              <a:rPr lang="en-GB" sz="1600" b="1" dirty="0" smtClean="0"/>
              <a:t>Trade</a:t>
            </a:r>
            <a:endParaRPr lang="en-GB" sz="1600" b="1" dirty="0"/>
          </a:p>
        </p:txBody>
      </p:sp>
      <p:sp>
        <p:nvSpPr>
          <p:cNvPr id="16" name="TextBox 15"/>
          <p:cNvSpPr txBox="1"/>
          <p:nvPr/>
        </p:nvSpPr>
        <p:spPr>
          <a:xfrm>
            <a:off x="2196000" y="3929688"/>
            <a:ext cx="1260527" cy="338554"/>
          </a:xfrm>
          <a:prstGeom prst="rect">
            <a:avLst/>
          </a:prstGeom>
          <a:noFill/>
        </p:spPr>
        <p:txBody>
          <a:bodyPr wrap="square" rtlCol="0">
            <a:spAutoFit/>
          </a:bodyPr>
          <a:lstStyle/>
          <a:p>
            <a:pPr algn="ctr"/>
            <a:r>
              <a:rPr lang="en-GB" sz="1600" b="1" dirty="0" smtClean="0"/>
              <a:t>Governance</a:t>
            </a:r>
            <a:endParaRPr lang="en-GB" sz="1600" b="1" dirty="0"/>
          </a:p>
        </p:txBody>
      </p:sp>
      <p:sp>
        <p:nvSpPr>
          <p:cNvPr id="17" name="TextBox 16"/>
          <p:cNvSpPr txBox="1"/>
          <p:nvPr/>
        </p:nvSpPr>
        <p:spPr>
          <a:xfrm>
            <a:off x="5651473" y="3794642"/>
            <a:ext cx="1357182" cy="338554"/>
          </a:xfrm>
          <a:prstGeom prst="rect">
            <a:avLst/>
          </a:prstGeom>
          <a:noFill/>
        </p:spPr>
        <p:txBody>
          <a:bodyPr wrap="square" rtlCol="0">
            <a:spAutoFit/>
          </a:bodyPr>
          <a:lstStyle/>
          <a:p>
            <a:pPr algn="ctr"/>
            <a:r>
              <a:rPr lang="en-GB" sz="1600" b="1" dirty="0" smtClean="0"/>
              <a:t>Urbanization</a:t>
            </a:r>
            <a:endParaRPr lang="en-GB" sz="1600" b="1" dirty="0"/>
          </a:p>
        </p:txBody>
      </p:sp>
      <p:sp>
        <p:nvSpPr>
          <p:cNvPr id="18" name="TextBox 17"/>
          <p:cNvSpPr txBox="1"/>
          <p:nvPr/>
        </p:nvSpPr>
        <p:spPr>
          <a:xfrm>
            <a:off x="5021209" y="4725144"/>
            <a:ext cx="1260527" cy="338554"/>
          </a:xfrm>
          <a:prstGeom prst="rect">
            <a:avLst/>
          </a:prstGeom>
          <a:noFill/>
        </p:spPr>
        <p:txBody>
          <a:bodyPr wrap="square" rtlCol="0">
            <a:spAutoFit/>
          </a:bodyPr>
          <a:lstStyle/>
          <a:p>
            <a:pPr algn="ctr"/>
            <a:r>
              <a:rPr lang="en-GB" sz="1600" b="1" dirty="0" smtClean="0"/>
              <a:t>Technology</a:t>
            </a:r>
            <a:endParaRPr lang="en-GB" sz="1600" b="1" dirty="0"/>
          </a:p>
        </p:txBody>
      </p:sp>
      <p:sp>
        <p:nvSpPr>
          <p:cNvPr id="19" name="TextBox 18"/>
          <p:cNvSpPr txBox="1"/>
          <p:nvPr/>
        </p:nvSpPr>
        <p:spPr>
          <a:xfrm>
            <a:off x="3347864" y="4937976"/>
            <a:ext cx="1673346" cy="338554"/>
          </a:xfrm>
          <a:prstGeom prst="rect">
            <a:avLst/>
          </a:prstGeom>
          <a:noFill/>
        </p:spPr>
        <p:txBody>
          <a:bodyPr wrap="square" rtlCol="0">
            <a:spAutoFit/>
          </a:bodyPr>
          <a:lstStyle/>
          <a:p>
            <a:pPr algn="ctr"/>
            <a:r>
              <a:rPr lang="en-GB" sz="1600" b="1" dirty="0" smtClean="0"/>
              <a:t>Industrialization</a:t>
            </a:r>
            <a:endParaRPr lang="en-GB" sz="1600" b="1" dirty="0"/>
          </a:p>
        </p:txBody>
      </p:sp>
      <p:sp>
        <p:nvSpPr>
          <p:cNvPr id="20" name="TextBox 19"/>
          <p:cNvSpPr txBox="1"/>
          <p:nvPr/>
        </p:nvSpPr>
        <p:spPr>
          <a:xfrm>
            <a:off x="5817403" y="2829832"/>
            <a:ext cx="1260527" cy="338554"/>
          </a:xfrm>
          <a:prstGeom prst="rect">
            <a:avLst/>
          </a:prstGeom>
          <a:noFill/>
        </p:spPr>
        <p:txBody>
          <a:bodyPr wrap="square" rtlCol="0">
            <a:spAutoFit/>
          </a:bodyPr>
          <a:lstStyle/>
          <a:p>
            <a:pPr algn="ctr"/>
            <a:r>
              <a:rPr lang="en-GB" sz="1600" b="1" dirty="0" smtClean="0"/>
              <a:t>Products</a:t>
            </a:r>
            <a:endParaRPr lang="en-GB" sz="1600" b="1" dirty="0"/>
          </a:p>
        </p:txBody>
      </p:sp>
      <p:sp>
        <p:nvSpPr>
          <p:cNvPr id="21" name="TextBox 20"/>
          <p:cNvSpPr txBox="1"/>
          <p:nvPr/>
        </p:nvSpPr>
        <p:spPr>
          <a:xfrm>
            <a:off x="2087337" y="2957885"/>
            <a:ext cx="1260527" cy="338554"/>
          </a:xfrm>
          <a:prstGeom prst="rect">
            <a:avLst/>
          </a:prstGeom>
          <a:noFill/>
        </p:spPr>
        <p:txBody>
          <a:bodyPr wrap="square" rtlCol="0">
            <a:spAutoFit/>
          </a:bodyPr>
          <a:lstStyle/>
          <a:p>
            <a:pPr algn="ctr"/>
            <a:r>
              <a:rPr lang="en-GB" sz="1600" b="1" dirty="0" smtClean="0"/>
              <a:t>Services</a:t>
            </a:r>
            <a:endParaRPr lang="en-GB" sz="1600" b="1" dirty="0"/>
          </a:p>
        </p:txBody>
      </p:sp>
      <p:sp>
        <p:nvSpPr>
          <p:cNvPr id="22" name="TextBox 21"/>
          <p:cNvSpPr txBox="1"/>
          <p:nvPr/>
        </p:nvSpPr>
        <p:spPr>
          <a:xfrm>
            <a:off x="2087337" y="2113034"/>
            <a:ext cx="1432539" cy="338554"/>
          </a:xfrm>
          <a:prstGeom prst="rect">
            <a:avLst/>
          </a:prstGeom>
          <a:noFill/>
        </p:spPr>
        <p:txBody>
          <a:bodyPr wrap="square" rtlCol="0">
            <a:spAutoFit/>
          </a:bodyPr>
          <a:lstStyle/>
          <a:p>
            <a:pPr algn="ctr"/>
            <a:r>
              <a:rPr lang="en-GB" sz="1600" b="1" dirty="0" smtClean="0"/>
              <a:t>Infrastructure</a:t>
            </a:r>
            <a:endParaRPr lang="en-GB" sz="1600" b="1" dirty="0"/>
          </a:p>
        </p:txBody>
      </p:sp>
      <p:sp>
        <p:nvSpPr>
          <p:cNvPr id="23" name="TextBox 22"/>
          <p:cNvSpPr txBox="1"/>
          <p:nvPr/>
        </p:nvSpPr>
        <p:spPr>
          <a:xfrm>
            <a:off x="2803607" y="1514405"/>
            <a:ext cx="1444056" cy="338554"/>
          </a:xfrm>
          <a:prstGeom prst="rect">
            <a:avLst/>
          </a:prstGeom>
          <a:noFill/>
        </p:spPr>
        <p:txBody>
          <a:bodyPr wrap="square" rtlCol="0">
            <a:spAutoFit/>
          </a:bodyPr>
          <a:lstStyle/>
          <a:p>
            <a:pPr algn="ctr"/>
            <a:r>
              <a:rPr lang="en-GB" sz="1600" b="1" dirty="0" smtClean="0"/>
              <a:t>Development</a:t>
            </a:r>
            <a:endParaRPr lang="en-GB" sz="1600" b="1" dirty="0"/>
          </a:p>
        </p:txBody>
      </p:sp>
      <p:sp>
        <p:nvSpPr>
          <p:cNvPr id="24" name="TextBox 23"/>
          <p:cNvSpPr txBox="1"/>
          <p:nvPr/>
        </p:nvSpPr>
        <p:spPr>
          <a:xfrm>
            <a:off x="3980144" y="332656"/>
            <a:ext cx="1260527" cy="584775"/>
          </a:xfrm>
          <a:prstGeom prst="rect">
            <a:avLst/>
          </a:prstGeom>
          <a:noFill/>
        </p:spPr>
        <p:txBody>
          <a:bodyPr wrap="square" rtlCol="0">
            <a:spAutoFit/>
          </a:bodyPr>
          <a:lstStyle/>
          <a:p>
            <a:pPr algn="ctr"/>
            <a:r>
              <a:rPr lang="en-GB" sz="1600" b="1" dirty="0" smtClean="0"/>
              <a:t>Awareness creation</a:t>
            </a:r>
            <a:endParaRPr lang="en-GB" sz="1600" b="1" dirty="0"/>
          </a:p>
        </p:txBody>
      </p:sp>
      <p:sp>
        <p:nvSpPr>
          <p:cNvPr id="25" name="TextBox 24"/>
          <p:cNvSpPr txBox="1"/>
          <p:nvPr/>
        </p:nvSpPr>
        <p:spPr>
          <a:xfrm>
            <a:off x="5699800" y="976372"/>
            <a:ext cx="1260527" cy="584775"/>
          </a:xfrm>
          <a:prstGeom prst="rect">
            <a:avLst/>
          </a:prstGeom>
          <a:noFill/>
        </p:spPr>
        <p:txBody>
          <a:bodyPr wrap="square" rtlCol="0">
            <a:spAutoFit/>
          </a:bodyPr>
          <a:lstStyle/>
          <a:p>
            <a:pPr algn="ctr"/>
            <a:r>
              <a:rPr lang="en-GB" sz="1600" b="1" dirty="0" smtClean="0"/>
              <a:t>Economic incentive</a:t>
            </a:r>
            <a:endParaRPr lang="en-GB" sz="1600" b="1" dirty="0"/>
          </a:p>
        </p:txBody>
      </p:sp>
      <p:sp>
        <p:nvSpPr>
          <p:cNvPr id="26" name="TextBox 25"/>
          <p:cNvSpPr txBox="1"/>
          <p:nvPr/>
        </p:nvSpPr>
        <p:spPr>
          <a:xfrm>
            <a:off x="6634603" y="2282311"/>
            <a:ext cx="1260527" cy="584775"/>
          </a:xfrm>
          <a:prstGeom prst="rect">
            <a:avLst/>
          </a:prstGeom>
          <a:noFill/>
        </p:spPr>
        <p:txBody>
          <a:bodyPr wrap="square" rtlCol="0">
            <a:spAutoFit/>
          </a:bodyPr>
          <a:lstStyle/>
          <a:p>
            <a:pPr algn="ctr"/>
            <a:r>
              <a:rPr lang="en-GB" sz="1600" b="1" dirty="0" smtClean="0"/>
              <a:t>Corporate influence</a:t>
            </a:r>
            <a:endParaRPr lang="en-GB" sz="1600" b="1" dirty="0"/>
          </a:p>
        </p:txBody>
      </p:sp>
      <p:sp>
        <p:nvSpPr>
          <p:cNvPr id="27" name="TextBox 26"/>
          <p:cNvSpPr txBox="1"/>
          <p:nvPr/>
        </p:nvSpPr>
        <p:spPr>
          <a:xfrm>
            <a:off x="6551472" y="4309646"/>
            <a:ext cx="1548920" cy="584775"/>
          </a:xfrm>
          <a:prstGeom prst="rect">
            <a:avLst/>
          </a:prstGeom>
          <a:noFill/>
        </p:spPr>
        <p:txBody>
          <a:bodyPr wrap="square" rtlCol="0">
            <a:spAutoFit/>
          </a:bodyPr>
          <a:lstStyle/>
          <a:p>
            <a:pPr algn="ctr"/>
            <a:r>
              <a:rPr lang="en-GB" sz="1600" b="1" dirty="0" smtClean="0"/>
              <a:t>Research and development</a:t>
            </a:r>
            <a:endParaRPr lang="en-GB" sz="1600" b="1" dirty="0"/>
          </a:p>
        </p:txBody>
      </p:sp>
      <p:sp>
        <p:nvSpPr>
          <p:cNvPr id="28" name="TextBox 27"/>
          <p:cNvSpPr txBox="1"/>
          <p:nvPr/>
        </p:nvSpPr>
        <p:spPr>
          <a:xfrm>
            <a:off x="4184537" y="5877272"/>
            <a:ext cx="1260527" cy="584775"/>
          </a:xfrm>
          <a:prstGeom prst="rect">
            <a:avLst/>
          </a:prstGeom>
          <a:noFill/>
        </p:spPr>
        <p:txBody>
          <a:bodyPr wrap="square" rtlCol="0">
            <a:spAutoFit/>
          </a:bodyPr>
          <a:lstStyle/>
          <a:p>
            <a:pPr algn="ctr"/>
            <a:r>
              <a:rPr lang="en-GB" sz="1600" b="1" dirty="0" smtClean="0"/>
              <a:t>Information provision</a:t>
            </a:r>
            <a:endParaRPr lang="en-GB" sz="1600" b="1" dirty="0"/>
          </a:p>
        </p:txBody>
      </p:sp>
      <p:sp>
        <p:nvSpPr>
          <p:cNvPr id="29" name="TextBox 28"/>
          <p:cNvSpPr txBox="1"/>
          <p:nvPr/>
        </p:nvSpPr>
        <p:spPr>
          <a:xfrm>
            <a:off x="2087336" y="5123099"/>
            <a:ext cx="1260527" cy="584775"/>
          </a:xfrm>
          <a:prstGeom prst="rect">
            <a:avLst/>
          </a:prstGeom>
          <a:noFill/>
        </p:spPr>
        <p:txBody>
          <a:bodyPr wrap="square" rtlCol="0">
            <a:spAutoFit/>
          </a:bodyPr>
          <a:lstStyle/>
          <a:p>
            <a:pPr algn="ctr"/>
            <a:r>
              <a:rPr lang="en-GB" sz="1600" b="1" dirty="0" smtClean="0"/>
              <a:t>Direct regulation</a:t>
            </a:r>
            <a:endParaRPr lang="en-GB" sz="1600" b="1" dirty="0"/>
          </a:p>
        </p:txBody>
      </p:sp>
      <p:sp>
        <p:nvSpPr>
          <p:cNvPr id="30" name="TextBox 29"/>
          <p:cNvSpPr txBox="1"/>
          <p:nvPr/>
        </p:nvSpPr>
        <p:spPr>
          <a:xfrm>
            <a:off x="1100359" y="3180166"/>
            <a:ext cx="1260527" cy="584775"/>
          </a:xfrm>
          <a:prstGeom prst="rect">
            <a:avLst/>
          </a:prstGeom>
          <a:noFill/>
        </p:spPr>
        <p:txBody>
          <a:bodyPr wrap="square" rtlCol="0">
            <a:spAutoFit/>
          </a:bodyPr>
          <a:lstStyle/>
          <a:p>
            <a:pPr algn="ctr"/>
            <a:r>
              <a:rPr lang="en-GB" sz="1600" b="1" dirty="0" smtClean="0"/>
              <a:t>Non-health policies</a:t>
            </a:r>
            <a:endParaRPr lang="en-GB" sz="1600" b="1" dirty="0"/>
          </a:p>
        </p:txBody>
      </p:sp>
      <p:sp>
        <p:nvSpPr>
          <p:cNvPr id="31" name="TextBox 30"/>
          <p:cNvSpPr txBox="1"/>
          <p:nvPr/>
        </p:nvSpPr>
        <p:spPr>
          <a:xfrm>
            <a:off x="2258988" y="796612"/>
            <a:ext cx="1260527" cy="338554"/>
          </a:xfrm>
          <a:prstGeom prst="rect">
            <a:avLst/>
          </a:prstGeom>
          <a:noFill/>
        </p:spPr>
        <p:txBody>
          <a:bodyPr wrap="square" rtlCol="0">
            <a:spAutoFit/>
          </a:bodyPr>
          <a:lstStyle/>
          <a:p>
            <a:pPr algn="ctr"/>
            <a:r>
              <a:rPr lang="en-GB" sz="1600" b="1" dirty="0" smtClean="0"/>
              <a:t>Design</a:t>
            </a:r>
            <a:endParaRPr lang="en-GB" sz="1600" b="1" dirty="0"/>
          </a:p>
        </p:txBody>
      </p:sp>
      <p:sp>
        <p:nvSpPr>
          <p:cNvPr id="32" name="TextBox 31"/>
          <p:cNvSpPr txBox="1"/>
          <p:nvPr/>
        </p:nvSpPr>
        <p:spPr>
          <a:xfrm>
            <a:off x="1628724" y="1514405"/>
            <a:ext cx="1260527" cy="338554"/>
          </a:xfrm>
          <a:prstGeom prst="rect">
            <a:avLst/>
          </a:prstGeom>
          <a:noFill/>
        </p:spPr>
        <p:txBody>
          <a:bodyPr wrap="square" rtlCol="0">
            <a:spAutoFit/>
          </a:bodyPr>
          <a:lstStyle/>
          <a:p>
            <a:pPr algn="ctr"/>
            <a:r>
              <a:rPr lang="en-GB" sz="1600" b="1" dirty="0" smtClean="0"/>
              <a:t>ICT</a:t>
            </a:r>
            <a:endParaRPr lang="en-GB" sz="1600" b="1" dirty="0"/>
          </a:p>
        </p:txBody>
      </p:sp>
      <p:sp>
        <p:nvSpPr>
          <p:cNvPr id="2" name="Slide Number Placeholder 1"/>
          <p:cNvSpPr>
            <a:spLocks noGrp="1"/>
          </p:cNvSpPr>
          <p:nvPr>
            <p:ph type="sldNum" sz="quarter" idx="12"/>
          </p:nvPr>
        </p:nvSpPr>
        <p:spPr/>
        <p:txBody>
          <a:bodyPr/>
          <a:lstStyle/>
          <a:p>
            <a:fld id="{DEE9C8C1-3BEF-49A0-B219-DD4B88425DB0}" type="slidenum">
              <a:rPr lang="en-GB" smtClean="0"/>
              <a:t>9</a:t>
            </a:fld>
            <a:endParaRPr lang="en-GB"/>
          </a:p>
        </p:txBody>
      </p:sp>
    </p:spTree>
    <p:extLst>
      <p:ext uri="{BB962C8B-B14F-4D97-AF65-F5344CB8AC3E}">
        <p14:creationId xmlns:p14="http://schemas.microsoft.com/office/powerpoint/2010/main" val="335910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1549</TotalTime>
  <Words>3255</Words>
  <Application>Microsoft Office PowerPoint</Application>
  <PresentationFormat>On-screen Show (4:3)</PresentationFormat>
  <Paragraphs>683</Paragraphs>
  <Slides>88</Slides>
  <Notes>30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of nicotine/cigarette use in UK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work</dc:creator>
  <cp:lastModifiedBy>Graham Hunt</cp:lastModifiedBy>
  <cp:revision>149</cp:revision>
  <dcterms:created xsi:type="dcterms:W3CDTF">2014-07-18T13:04:36Z</dcterms:created>
  <dcterms:modified xsi:type="dcterms:W3CDTF">2015-02-09T18:54:09Z</dcterms:modified>
</cp:coreProperties>
</file>