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009263" cy="21607463"/>
  <p:notesSz cx="9144000" cy="6858000"/>
  <p:defaultTextStyle>
    <a:defPPr>
      <a:defRPr lang="en-US"/>
    </a:defPPr>
    <a:lvl1pPr marL="0" algn="l" defTabSz="1646149" rtl="0" eaLnBrk="1" latinLnBrk="0" hangingPunct="1">
      <a:defRPr sz="6500" kern="1200">
        <a:solidFill>
          <a:schemeClr val="tx1"/>
        </a:solidFill>
        <a:latin typeface="+mn-lt"/>
        <a:ea typeface="+mn-ea"/>
        <a:cs typeface="+mn-cs"/>
      </a:defRPr>
    </a:lvl1pPr>
    <a:lvl2pPr marL="1646149" algn="l" defTabSz="1646149" rtl="0" eaLnBrk="1" latinLnBrk="0" hangingPunct="1">
      <a:defRPr sz="6500" kern="1200">
        <a:solidFill>
          <a:schemeClr val="tx1"/>
        </a:solidFill>
        <a:latin typeface="+mn-lt"/>
        <a:ea typeface="+mn-ea"/>
        <a:cs typeface="+mn-cs"/>
      </a:defRPr>
    </a:lvl2pPr>
    <a:lvl3pPr marL="3292297" algn="l" defTabSz="1646149" rtl="0" eaLnBrk="1" latinLnBrk="0" hangingPunct="1">
      <a:defRPr sz="6500" kern="1200">
        <a:solidFill>
          <a:schemeClr val="tx1"/>
        </a:solidFill>
        <a:latin typeface="+mn-lt"/>
        <a:ea typeface="+mn-ea"/>
        <a:cs typeface="+mn-cs"/>
      </a:defRPr>
    </a:lvl3pPr>
    <a:lvl4pPr marL="4938446" algn="l" defTabSz="1646149" rtl="0" eaLnBrk="1" latinLnBrk="0" hangingPunct="1">
      <a:defRPr sz="6500" kern="1200">
        <a:solidFill>
          <a:schemeClr val="tx1"/>
        </a:solidFill>
        <a:latin typeface="+mn-lt"/>
        <a:ea typeface="+mn-ea"/>
        <a:cs typeface="+mn-cs"/>
      </a:defRPr>
    </a:lvl4pPr>
    <a:lvl5pPr marL="6584594" algn="l" defTabSz="1646149" rtl="0" eaLnBrk="1" latinLnBrk="0" hangingPunct="1">
      <a:defRPr sz="6500" kern="1200">
        <a:solidFill>
          <a:schemeClr val="tx1"/>
        </a:solidFill>
        <a:latin typeface="+mn-lt"/>
        <a:ea typeface="+mn-ea"/>
        <a:cs typeface="+mn-cs"/>
      </a:defRPr>
    </a:lvl5pPr>
    <a:lvl6pPr marL="8230743" algn="l" defTabSz="1646149" rtl="0" eaLnBrk="1" latinLnBrk="0" hangingPunct="1">
      <a:defRPr sz="6500" kern="1200">
        <a:solidFill>
          <a:schemeClr val="tx1"/>
        </a:solidFill>
        <a:latin typeface="+mn-lt"/>
        <a:ea typeface="+mn-ea"/>
        <a:cs typeface="+mn-cs"/>
      </a:defRPr>
    </a:lvl6pPr>
    <a:lvl7pPr marL="9876892" algn="l" defTabSz="1646149" rtl="0" eaLnBrk="1" latinLnBrk="0" hangingPunct="1">
      <a:defRPr sz="6500" kern="1200">
        <a:solidFill>
          <a:schemeClr val="tx1"/>
        </a:solidFill>
        <a:latin typeface="+mn-lt"/>
        <a:ea typeface="+mn-ea"/>
        <a:cs typeface="+mn-cs"/>
      </a:defRPr>
    </a:lvl7pPr>
    <a:lvl8pPr marL="11523040" algn="l" defTabSz="1646149" rtl="0" eaLnBrk="1" latinLnBrk="0" hangingPunct="1">
      <a:defRPr sz="6500" kern="1200">
        <a:solidFill>
          <a:schemeClr val="tx1"/>
        </a:solidFill>
        <a:latin typeface="+mn-lt"/>
        <a:ea typeface="+mn-ea"/>
        <a:cs typeface="+mn-cs"/>
      </a:defRPr>
    </a:lvl8pPr>
    <a:lvl9pPr marL="13169189" algn="l" defTabSz="1646149" rtl="0" eaLnBrk="1" latinLnBrk="0" hangingPunct="1">
      <a:defRPr sz="65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fia Akhtar" initials="SA" lastIdx="3" clrIdx="0"/>
  <p:cmAuthor id="1" name="Christine Goodair" initials="CG"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02" autoAdjust="0"/>
  </p:normalViewPr>
  <p:slideViewPr>
    <p:cSldViewPr snapToGrid="0" snapToObjects="1">
      <p:cViewPr>
        <p:scale>
          <a:sx n="45" d="100"/>
          <a:sy n="45" d="100"/>
        </p:scale>
        <p:origin x="-84" y="78"/>
      </p:cViewPr>
      <p:guideLst>
        <p:guide orient="horz" pos="6806"/>
        <p:guide pos="113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473576E-3FC3-F84D-9652-FA113769AC88}" type="datetimeFigureOut">
              <a:rPr lang="en-US" smtClean="0"/>
              <a:t>10/30/2015</a:t>
            </a:fld>
            <a:endParaRPr lang="en-US" dirty="0"/>
          </a:p>
        </p:txBody>
      </p:sp>
      <p:sp>
        <p:nvSpPr>
          <p:cNvPr id="4" name="Slide Image Placeholder 3"/>
          <p:cNvSpPr>
            <a:spLocks noGrp="1" noRot="1" noChangeAspect="1"/>
          </p:cNvSpPr>
          <p:nvPr>
            <p:ph type="sldImg" idx="2"/>
          </p:nvPr>
        </p:nvSpPr>
        <p:spPr>
          <a:xfrm>
            <a:off x="2428875" y="514350"/>
            <a:ext cx="42862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5FDB006-5B88-BE4A-AAE5-EABA2451C638}" type="slidenum">
              <a:rPr lang="en-US" smtClean="0"/>
              <a:t>‹#›</a:t>
            </a:fld>
            <a:endParaRPr lang="en-US" dirty="0"/>
          </a:p>
        </p:txBody>
      </p:sp>
    </p:spTree>
    <p:extLst>
      <p:ext uri="{BB962C8B-B14F-4D97-AF65-F5344CB8AC3E}">
        <p14:creationId xmlns:p14="http://schemas.microsoft.com/office/powerpoint/2010/main" val="2413747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DB006-5B88-BE4A-AAE5-EABA2451C638}" type="slidenum">
              <a:rPr lang="en-US" smtClean="0"/>
              <a:t>1</a:t>
            </a:fld>
            <a:endParaRPr lang="en-US" dirty="0"/>
          </a:p>
        </p:txBody>
      </p:sp>
    </p:spTree>
    <p:extLst>
      <p:ext uri="{BB962C8B-B14F-4D97-AF65-F5344CB8AC3E}">
        <p14:creationId xmlns:p14="http://schemas.microsoft.com/office/powerpoint/2010/main" val="37107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0695" y="6712320"/>
            <a:ext cx="30607874" cy="4631600"/>
          </a:xfrm>
        </p:spPr>
        <p:txBody>
          <a:bodyPr/>
          <a:lstStyle/>
          <a:p>
            <a:r>
              <a:rPr lang="en-GB" smtClean="0"/>
              <a:t>Click to edit Master title style</a:t>
            </a:r>
            <a:endParaRPr lang="en-US"/>
          </a:p>
        </p:txBody>
      </p:sp>
      <p:sp>
        <p:nvSpPr>
          <p:cNvPr id="3" name="Subtitle 2"/>
          <p:cNvSpPr>
            <a:spLocks noGrp="1"/>
          </p:cNvSpPr>
          <p:nvPr>
            <p:ph type="subTitle" idx="1"/>
          </p:nvPr>
        </p:nvSpPr>
        <p:spPr>
          <a:xfrm>
            <a:off x="5401390" y="12244229"/>
            <a:ext cx="25206484" cy="5521907"/>
          </a:xfrm>
        </p:spPr>
        <p:txBody>
          <a:bodyPr/>
          <a:lstStyle>
            <a:lvl1pPr marL="0" indent="0" algn="ctr">
              <a:buNone/>
              <a:defRPr>
                <a:solidFill>
                  <a:schemeClr val="tx1">
                    <a:tint val="75000"/>
                  </a:schemeClr>
                </a:solidFill>
              </a:defRPr>
            </a:lvl1pPr>
            <a:lvl2pPr marL="1646149" indent="0" algn="ctr">
              <a:buNone/>
              <a:defRPr>
                <a:solidFill>
                  <a:schemeClr val="tx1">
                    <a:tint val="75000"/>
                  </a:schemeClr>
                </a:solidFill>
              </a:defRPr>
            </a:lvl2pPr>
            <a:lvl3pPr marL="3292297" indent="0" algn="ctr">
              <a:buNone/>
              <a:defRPr>
                <a:solidFill>
                  <a:schemeClr val="tx1">
                    <a:tint val="75000"/>
                  </a:schemeClr>
                </a:solidFill>
              </a:defRPr>
            </a:lvl3pPr>
            <a:lvl4pPr marL="4938446" indent="0" algn="ctr">
              <a:buNone/>
              <a:defRPr>
                <a:solidFill>
                  <a:schemeClr val="tx1">
                    <a:tint val="75000"/>
                  </a:schemeClr>
                </a:solidFill>
              </a:defRPr>
            </a:lvl4pPr>
            <a:lvl5pPr marL="6584594" indent="0" algn="ctr">
              <a:buNone/>
              <a:defRPr>
                <a:solidFill>
                  <a:schemeClr val="tx1">
                    <a:tint val="75000"/>
                  </a:schemeClr>
                </a:solidFill>
              </a:defRPr>
            </a:lvl5pPr>
            <a:lvl6pPr marL="8230743" indent="0" algn="ctr">
              <a:buNone/>
              <a:defRPr>
                <a:solidFill>
                  <a:schemeClr val="tx1">
                    <a:tint val="75000"/>
                  </a:schemeClr>
                </a:solidFill>
              </a:defRPr>
            </a:lvl6pPr>
            <a:lvl7pPr marL="9876892" indent="0" algn="ctr">
              <a:buNone/>
              <a:defRPr>
                <a:solidFill>
                  <a:schemeClr val="tx1">
                    <a:tint val="75000"/>
                  </a:schemeClr>
                </a:solidFill>
              </a:defRPr>
            </a:lvl7pPr>
            <a:lvl8pPr marL="11523040" indent="0" algn="ctr">
              <a:buNone/>
              <a:defRPr>
                <a:solidFill>
                  <a:schemeClr val="tx1">
                    <a:tint val="75000"/>
                  </a:schemeClr>
                </a:solidFill>
              </a:defRPr>
            </a:lvl8pPr>
            <a:lvl9pPr marL="1316918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294634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255376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90872" y="4541570"/>
            <a:ext cx="19142424" cy="9680343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257346" y="4541570"/>
            <a:ext cx="56833368" cy="9680343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309809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27503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4483" y="13884797"/>
            <a:ext cx="30607874" cy="4291482"/>
          </a:xfrm>
        </p:spPr>
        <p:txBody>
          <a:bodyPr anchor="t"/>
          <a:lstStyle>
            <a:lvl1pPr algn="l">
              <a:defRPr sz="14400" b="1" cap="all"/>
            </a:lvl1pPr>
          </a:lstStyle>
          <a:p>
            <a:r>
              <a:rPr lang="en-GB" smtClean="0"/>
              <a:t>Click to edit Master title style</a:t>
            </a:r>
            <a:endParaRPr lang="en-US"/>
          </a:p>
        </p:txBody>
      </p:sp>
      <p:sp>
        <p:nvSpPr>
          <p:cNvPr id="3" name="Text Placeholder 2"/>
          <p:cNvSpPr>
            <a:spLocks noGrp="1"/>
          </p:cNvSpPr>
          <p:nvPr>
            <p:ph type="body" idx="1"/>
          </p:nvPr>
        </p:nvSpPr>
        <p:spPr>
          <a:xfrm>
            <a:off x="2844483" y="9158166"/>
            <a:ext cx="30607874" cy="4726631"/>
          </a:xfrm>
        </p:spPr>
        <p:txBody>
          <a:bodyPr anchor="b"/>
          <a:lstStyle>
            <a:lvl1pPr marL="0" indent="0">
              <a:buNone/>
              <a:defRPr sz="7200">
                <a:solidFill>
                  <a:schemeClr val="tx1">
                    <a:tint val="75000"/>
                  </a:schemeClr>
                </a:solidFill>
              </a:defRPr>
            </a:lvl1pPr>
            <a:lvl2pPr marL="1646149" indent="0">
              <a:buNone/>
              <a:defRPr sz="6500">
                <a:solidFill>
                  <a:schemeClr val="tx1">
                    <a:tint val="75000"/>
                  </a:schemeClr>
                </a:solidFill>
              </a:defRPr>
            </a:lvl2pPr>
            <a:lvl3pPr marL="3292297" indent="0">
              <a:buNone/>
              <a:defRPr sz="5800">
                <a:solidFill>
                  <a:schemeClr val="tx1">
                    <a:tint val="75000"/>
                  </a:schemeClr>
                </a:solidFill>
              </a:defRPr>
            </a:lvl3pPr>
            <a:lvl4pPr marL="4938446" indent="0">
              <a:buNone/>
              <a:defRPr sz="5000">
                <a:solidFill>
                  <a:schemeClr val="tx1">
                    <a:tint val="75000"/>
                  </a:schemeClr>
                </a:solidFill>
              </a:defRPr>
            </a:lvl4pPr>
            <a:lvl5pPr marL="6584594" indent="0">
              <a:buNone/>
              <a:defRPr sz="5000">
                <a:solidFill>
                  <a:schemeClr val="tx1">
                    <a:tint val="75000"/>
                  </a:schemeClr>
                </a:solidFill>
              </a:defRPr>
            </a:lvl5pPr>
            <a:lvl6pPr marL="8230743" indent="0">
              <a:buNone/>
              <a:defRPr sz="5000">
                <a:solidFill>
                  <a:schemeClr val="tx1">
                    <a:tint val="75000"/>
                  </a:schemeClr>
                </a:solidFill>
              </a:defRPr>
            </a:lvl6pPr>
            <a:lvl7pPr marL="9876892" indent="0">
              <a:buNone/>
              <a:defRPr sz="5000">
                <a:solidFill>
                  <a:schemeClr val="tx1">
                    <a:tint val="75000"/>
                  </a:schemeClr>
                </a:solidFill>
              </a:defRPr>
            </a:lvl7pPr>
            <a:lvl8pPr marL="11523040" indent="0">
              <a:buNone/>
              <a:defRPr sz="5000">
                <a:solidFill>
                  <a:schemeClr val="tx1">
                    <a:tint val="75000"/>
                  </a:schemeClr>
                </a:solidFill>
              </a:defRPr>
            </a:lvl8pPr>
            <a:lvl9pPr marL="13169189" indent="0">
              <a:buNone/>
              <a:defRPr sz="50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34996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257348" y="26474148"/>
            <a:ext cx="37984770" cy="74870858"/>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2842274" y="26474148"/>
            <a:ext cx="37991022" cy="74870858"/>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320334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0464" y="865300"/>
            <a:ext cx="32408337" cy="3601244"/>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800464" y="4836672"/>
            <a:ext cx="15910345" cy="2015695"/>
          </a:xfrm>
        </p:spPr>
        <p:txBody>
          <a:bodyPr anchor="b"/>
          <a:lstStyle>
            <a:lvl1pPr marL="0" indent="0">
              <a:buNone/>
              <a:defRPr sz="8600" b="1"/>
            </a:lvl1pPr>
            <a:lvl2pPr marL="1646149" indent="0">
              <a:buNone/>
              <a:defRPr sz="7200" b="1"/>
            </a:lvl2pPr>
            <a:lvl3pPr marL="3292297" indent="0">
              <a:buNone/>
              <a:defRPr sz="6500" b="1"/>
            </a:lvl3pPr>
            <a:lvl4pPr marL="4938446" indent="0">
              <a:buNone/>
              <a:defRPr sz="5800" b="1"/>
            </a:lvl4pPr>
            <a:lvl5pPr marL="6584594" indent="0">
              <a:buNone/>
              <a:defRPr sz="5800" b="1"/>
            </a:lvl5pPr>
            <a:lvl6pPr marL="8230743" indent="0">
              <a:buNone/>
              <a:defRPr sz="5800" b="1"/>
            </a:lvl6pPr>
            <a:lvl7pPr marL="9876892" indent="0">
              <a:buNone/>
              <a:defRPr sz="5800" b="1"/>
            </a:lvl7pPr>
            <a:lvl8pPr marL="11523040" indent="0">
              <a:buNone/>
              <a:defRPr sz="5800" b="1"/>
            </a:lvl8pPr>
            <a:lvl9pPr marL="13169189" indent="0">
              <a:buNone/>
              <a:defRPr sz="5800" b="1"/>
            </a:lvl9pPr>
          </a:lstStyle>
          <a:p>
            <a:pPr lvl="0"/>
            <a:r>
              <a:rPr lang="en-GB" smtClean="0"/>
              <a:t>Click to edit Master text styles</a:t>
            </a:r>
          </a:p>
        </p:txBody>
      </p:sp>
      <p:sp>
        <p:nvSpPr>
          <p:cNvPr id="4" name="Content Placeholder 3"/>
          <p:cNvSpPr>
            <a:spLocks noGrp="1"/>
          </p:cNvSpPr>
          <p:nvPr>
            <p:ph sz="half" idx="2"/>
          </p:nvPr>
        </p:nvSpPr>
        <p:spPr>
          <a:xfrm>
            <a:off x="1800464" y="6852367"/>
            <a:ext cx="15910345" cy="1244930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18292208" y="4836672"/>
            <a:ext cx="15916595" cy="2015695"/>
          </a:xfrm>
        </p:spPr>
        <p:txBody>
          <a:bodyPr anchor="b"/>
          <a:lstStyle>
            <a:lvl1pPr marL="0" indent="0">
              <a:buNone/>
              <a:defRPr sz="8600" b="1"/>
            </a:lvl1pPr>
            <a:lvl2pPr marL="1646149" indent="0">
              <a:buNone/>
              <a:defRPr sz="7200" b="1"/>
            </a:lvl2pPr>
            <a:lvl3pPr marL="3292297" indent="0">
              <a:buNone/>
              <a:defRPr sz="6500" b="1"/>
            </a:lvl3pPr>
            <a:lvl4pPr marL="4938446" indent="0">
              <a:buNone/>
              <a:defRPr sz="5800" b="1"/>
            </a:lvl4pPr>
            <a:lvl5pPr marL="6584594" indent="0">
              <a:buNone/>
              <a:defRPr sz="5800" b="1"/>
            </a:lvl5pPr>
            <a:lvl6pPr marL="8230743" indent="0">
              <a:buNone/>
              <a:defRPr sz="5800" b="1"/>
            </a:lvl6pPr>
            <a:lvl7pPr marL="9876892" indent="0">
              <a:buNone/>
              <a:defRPr sz="5800" b="1"/>
            </a:lvl7pPr>
            <a:lvl8pPr marL="11523040" indent="0">
              <a:buNone/>
              <a:defRPr sz="5800" b="1"/>
            </a:lvl8pPr>
            <a:lvl9pPr marL="13169189" indent="0">
              <a:buNone/>
              <a:defRPr sz="5800" b="1"/>
            </a:lvl9pPr>
          </a:lstStyle>
          <a:p>
            <a:pPr lvl="0"/>
            <a:r>
              <a:rPr lang="en-GB" smtClean="0"/>
              <a:t>Click to edit Master text styles</a:t>
            </a:r>
          </a:p>
        </p:txBody>
      </p:sp>
      <p:sp>
        <p:nvSpPr>
          <p:cNvPr id="6" name="Content Placeholder 5"/>
          <p:cNvSpPr>
            <a:spLocks noGrp="1"/>
          </p:cNvSpPr>
          <p:nvPr>
            <p:ph sz="quarter" idx="4"/>
          </p:nvPr>
        </p:nvSpPr>
        <p:spPr>
          <a:xfrm>
            <a:off x="18292208" y="6852367"/>
            <a:ext cx="15916595" cy="1244930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237927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57708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371748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0466" y="860297"/>
            <a:ext cx="11846799" cy="3661265"/>
          </a:xfrm>
        </p:spPr>
        <p:txBody>
          <a:bodyPr anchor="b"/>
          <a:lstStyle>
            <a:lvl1pPr algn="l">
              <a:defRPr sz="7200" b="1"/>
            </a:lvl1pPr>
          </a:lstStyle>
          <a:p>
            <a:r>
              <a:rPr lang="en-GB" smtClean="0"/>
              <a:t>Click to edit Master title style</a:t>
            </a:r>
            <a:endParaRPr lang="en-US"/>
          </a:p>
        </p:txBody>
      </p:sp>
      <p:sp>
        <p:nvSpPr>
          <p:cNvPr id="3" name="Content Placeholder 2"/>
          <p:cNvSpPr>
            <a:spLocks noGrp="1"/>
          </p:cNvSpPr>
          <p:nvPr>
            <p:ph idx="1"/>
          </p:nvPr>
        </p:nvSpPr>
        <p:spPr>
          <a:xfrm>
            <a:off x="14078622" y="860299"/>
            <a:ext cx="20130178" cy="18441371"/>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800466" y="4521563"/>
            <a:ext cx="11846799" cy="14780107"/>
          </a:xfrm>
        </p:spPr>
        <p:txBody>
          <a:bodyPr/>
          <a:lstStyle>
            <a:lvl1pPr marL="0" indent="0">
              <a:buNone/>
              <a:defRPr sz="5000"/>
            </a:lvl1pPr>
            <a:lvl2pPr marL="1646149" indent="0">
              <a:buNone/>
              <a:defRPr sz="4300"/>
            </a:lvl2pPr>
            <a:lvl3pPr marL="3292297" indent="0">
              <a:buNone/>
              <a:defRPr sz="3600"/>
            </a:lvl3pPr>
            <a:lvl4pPr marL="4938446" indent="0">
              <a:buNone/>
              <a:defRPr sz="3200"/>
            </a:lvl4pPr>
            <a:lvl5pPr marL="6584594" indent="0">
              <a:buNone/>
              <a:defRPr sz="3200"/>
            </a:lvl5pPr>
            <a:lvl6pPr marL="8230743" indent="0">
              <a:buNone/>
              <a:defRPr sz="3200"/>
            </a:lvl6pPr>
            <a:lvl7pPr marL="9876892" indent="0">
              <a:buNone/>
              <a:defRPr sz="3200"/>
            </a:lvl7pPr>
            <a:lvl8pPr marL="11523040" indent="0">
              <a:buNone/>
              <a:defRPr sz="3200"/>
            </a:lvl8pPr>
            <a:lvl9pPr marL="13169189" indent="0">
              <a:buNone/>
              <a:defRPr sz="3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420696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8068" y="15125224"/>
            <a:ext cx="21605558" cy="1785618"/>
          </a:xfrm>
        </p:spPr>
        <p:txBody>
          <a:bodyPr anchor="b"/>
          <a:lstStyle>
            <a:lvl1pPr algn="l">
              <a:defRPr sz="7200" b="1"/>
            </a:lvl1pPr>
          </a:lstStyle>
          <a:p>
            <a:r>
              <a:rPr lang="en-GB" smtClean="0"/>
              <a:t>Click to edit Master title style</a:t>
            </a:r>
            <a:endParaRPr lang="en-US"/>
          </a:p>
        </p:txBody>
      </p:sp>
      <p:sp>
        <p:nvSpPr>
          <p:cNvPr id="3" name="Picture Placeholder 2"/>
          <p:cNvSpPr>
            <a:spLocks noGrp="1"/>
          </p:cNvSpPr>
          <p:nvPr>
            <p:ph type="pic" idx="1"/>
          </p:nvPr>
        </p:nvSpPr>
        <p:spPr>
          <a:xfrm>
            <a:off x="7058068" y="1930667"/>
            <a:ext cx="21605558" cy="12964478"/>
          </a:xfrm>
        </p:spPr>
        <p:txBody>
          <a:bodyPr/>
          <a:lstStyle>
            <a:lvl1pPr marL="0" indent="0">
              <a:buNone/>
              <a:defRPr sz="11500"/>
            </a:lvl1pPr>
            <a:lvl2pPr marL="1646149" indent="0">
              <a:buNone/>
              <a:defRPr sz="10100"/>
            </a:lvl2pPr>
            <a:lvl3pPr marL="3292297" indent="0">
              <a:buNone/>
              <a:defRPr sz="8600"/>
            </a:lvl3pPr>
            <a:lvl4pPr marL="4938446" indent="0">
              <a:buNone/>
              <a:defRPr sz="7200"/>
            </a:lvl4pPr>
            <a:lvl5pPr marL="6584594" indent="0">
              <a:buNone/>
              <a:defRPr sz="7200"/>
            </a:lvl5pPr>
            <a:lvl6pPr marL="8230743" indent="0">
              <a:buNone/>
              <a:defRPr sz="7200"/>
            </a:lvl6pPr>
            <a:lvl7pPr marL="9876892" indent="0">
              <a:buNone/>
              <a:defRPr sz="7200"/>
            </a:lvl7pPr>
            <a:lvl8pPr marL="11523040" indent="0">
              <a:buNone/>
              <a:defRPr sz="7200"/>
            </a:lvl8pPr>
            <a:lvl9pPr marL="13169189" indent="0">
              <a:buNone/>
              <a:defRPr sz="7200"/>
            </a:lvl9pPr>
          </a:lstStyle>
          <a:p>
            <a:endParaRPr lang="en-US" dirty="0"/>
          </a:p>
        </p:txBody>
      </p:sp>
      <p:sp>
        <p:nvSpPr>
          <p:cNvPr id="4" name="Text Placeholder 3"/>
          <p:cNvSpPr>
            <a:spLocks noGrp="1"/>
          </p:cNvSpPr>
          <p:nvPr>
            <p:ph type="body" sz="half" idx="2"/>
          </p:nvPr>
        </p:nvSpPr>
        <p:spPr>
          <a:xfrm>
            <a:off x="7058068" y="16910842"/>
            <a:ext cx="21605558" cy="2535874"/>
          </a:xfrm>
        </p:spPr>
        <p:txBody>
          <a:bodyPr/>
          <a:lstStyle>
            <a:lvl1pPr marL="0" indent="0">
              <a:buNone/>
              <a:defRPr sz="5000"/>
            </a:lvl1pPr>
            <a:lvl2pPr marL="1646149" indent="0">
              <a:buNone/>
              <a:defRPr sz="4300"/>
            </a:lvl2pPr>
            <a:lvl3pPr marL="3292297" indent="0">
              <a:buNone/>
              <a:defRPr sz="3600"/>
            </a:lvl3pPr>
            <a:lvl4pPr marL="4938446" indent="0">
              <a:buNone/>
              <a:defRPr sz="3200"/>
            </a:lvl4pPr>
            <a:lvl5pPr marL="6584594" indent="0">
              <a:buNone/>
              <a:defRPr sz="3200"/>
            </a:lvl5pPr>
            <a:lvl6pPr marL="8230743" indent="0">
              <a:buNone/>
              <a:defRPr sz="3200"/>
            </a:lvl6pPr>
            <a:lvl7pPr marL="9876892" indent="0">
              <a:buNone/>
              <a:defRPr sz="3200"/>
            </a:lvl7pPr>
            <a:lvl8pPr marL="11523040" indent="0">
              <a:buNone/>
              <a:defRPr sz="3200"/>
            </a:lvl8pPr>
            <a:lvl9pPr marL="13169189" indent="0">
              <a:buNone/>
              <a:defRPr sz="3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690E3C2-7297-E84E-AA79-4A71AB63EA39}" type="datetimeFigureOut">
              <a:rPr lang="en-US" smtClean="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74B7A7-B476-8E4A-BEAF-AFEB7DB2E114}" type="slidenum">
              <a:rPr lang="en-US" smtClean="0"/>
              <a:t>‹#›</a:t>
            </a:fld>
            <a:endParaRPr lang="en-US" dirty="0"/>
          </a:p>
        </p:txBody>
      </p:sp>
    </p:spTree>
    <p:extLst>
      <p:ext uri="{BB962C8B-B14F-4D97-AF65-F5344CB8AC3E}">
        <p14:creationId xmlns:p14="http://schemas.microsoft.com/office/powerpoint/2010/main" val="228077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0464" y="865300"/>
            <a:ext cx="32408337" cy="3601244"/>
          </a:xfrm>
          <a:prstGeom prst="rect">
            <a:avLst/>
          </a:prstGeom>
        </p:spPr>
        <p:txBody>
          <a:bodyPr vert="horz" lIns="329230" tIns="164615" rIns="329230" bIns="164615"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1800464" y="5041743"/>
            <a:ext cx="32408337" cy="14259927"/>
          </a:xfrm>
          <a:prstGeom prst="rect">
            <a:avLst/>
          </a:prstGeom>
        </p:spPr>
        <p:txBody>
          <a:bodyPr vert="horz" lIns="329230" tIns="164615" rIns="329230" bIns="164615"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1800464" y="20026919"/>
            <a:ext cx="8402161" cy="1150397"/>
          </a:xfrm>
          <a:prstGeom prst="rect">
            <a:avLst/>
          </a:prstGeom>
        </p:spPr>
        <p:txBody>
          <a:bodyPr vert="horz" lIns="329230" tIns="164615" rIns="329230" bIns="164615" rtlCol="0" anchor="ctr"/>
          <a:lstStyle>
            <a:lvl1pPr algn="l">
              <a:defRPr sz="4300">
                <a:solidFill>
                  <a:schemeClr val="tx1">
                    <a:tint val="75000"/>
                  </a:schemeClr>
                </a:solidFill>
              </a:defRPr>
            </a:lvl1pPr>
          </a:lstStyle>
          <a:p>
            <a:fld id="{A690E3C2-7297-E84E-AA79-4A71AB63EA39}" type="datetimeFigureOut">
              <a:rPr lang="en-US" smtClean="0"/>
              <a:t>10/30/2015</a:t>
            </a:fld>
            <a:endParaRPr lang="en-US" dirty="0"/>
          </a:p>
        </p:txBody>
      </p:sp>
      <p:sp>
        <p:nvSpPr>
          <p:cNvPr id="5" name="Footer Placeholder 4"/>
          <p:cNvSpPr>
            <a:spLocks noGrp="1"/>
          </p:cNvSpPr>
          <p:nvPr>
            <p:ph type="ftr" sz="quarter" idx="3"/>
          </p:nvPr>
        </p:nvSpPr>
        <p:spPr>
          <a:xfrm>
            <a:off x="12303166" y="20026919"/>
            <a:ext cx="11402933" cy="1150397"/>
          </a:xfrm>
          <a:prstGeom prst="rect">
            <a:avLst/>
          </a:prstGeom>
        </p:spPr>
        <p:txBody>
          <a:bodyPr vert="horz" lIns="329230" tIns="164615" rIns="329230" bIns="164615" rtlCol="0" anchor="ctr"/>
          <a:lstStyle>
            <a:lvl1pPr algn="ctr">
              <a:defRPr sz="4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06640" y="20026919"/>
            <a:ext cx="8402161" cy="1150397"/>
          </a:xfrm>
          <a:prstGeom prst="rect">
            <a:avLst/>
          </a:prstGeom>
        </p:spPr>
        <p:txBody>
          <a:bodyPr vert="horz" lIns="329230" tIns="164615" rIns="329230" bIns="164615" rtlCol="0" anchor="ctr"/>
          <a:lstStyle>
            <a:lvl1pPr algn="r">
              <a:defRPr sz="4300">
                <a:solidFill>
                  <a:schemeClr val="tx1">
                    <a:tint val="75000"/>
                  </a:schemeClr>
                </a:solidFill>
              </a:defRPr>
            </a:lvl1pPr>
          </a:lstStyle>
          <a:p>
            <a:fld id="{D974B7A7-B476-8E4A-BEAF-AFEB7DB2E114}" type="slidenum">
              <a:rPr lang="en-US" smtClean="0"/>
              <a:t>‹#›</a:t>
            </a:fld>
            <a:endParaRPr lang="en-US" dirty="0"/>
          </a:p>
        </p:txBody>
      </p:sp>
    </p:spTree>
    <p:extLst>
      <p:ext uri="{BB962C8B-B14F-4D97-AF65-F5344CB8AC3E}">
        <p14:creationId xmlns:p14="http://schemas.microsoft.com/office/powerpoint/2010/main" val="308517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46149" rtl="0" eaLnBrk="1" latinLnBrk="0" hangingPunct="1">
        <a:spcBef>
          <a:spcPct val="0"/>
        </a:spcBef>
        <a:buNone/>
        <a:defRPr sz="15800" kern="1200">
          <a:solidFill>
            <a:schemeClr val="tx1"/>
          </a:solidFill>
          <a:latin typeface="+mj-lt"/>
          <a:ea typeface="+mj-ea"/>
          <a:cs typeface="+mj-cs"/>
        </a:defRPr>
      </a:lvl1pPr>
    </p:titleStyle>
    <p:bodyStyle>
      <a:lvl1pPr marL="1234611" indent="-1234611" algn="l" defTabSz="1646149" rtl="0" eaLnBrk="1" latinLnBrk="0" hangingPunct="1">
        <a:spcBef>
          <a:spcPct val="20000"/>
        </a:spcBef>
        <a:buFont typeface="Arial"/>
        <a:buChar char="•"/>
        <a:defRPr sz="11500" kern="1200">
          <a:solidFill>
            <a:schemeClr val="tx1"/>
          </a:solidFill>
          <a:latin typeface="+mn-lt"/>
          <a:ea typeface="+mn-ea"/>
          <a:cs typeface="+mn-cs"/>
        </a:defRPr>
      </a:lvl1pPr>
      <a:lvl2pPr marL="2674991" indent="-1028843" algn="l" defTabSz="1646149" rtl="0" eaLnBrk="1" latinLnBrk="0" hangingPunct="1">
        <a:spcBef>
          <a:spcPct val="20000"/>
        </a:spcBef>
        <a:buFont typeface="Arial"/>
        <a:buChar char="–"/>
        <a:defRPr sz="10100" kern="1200">
          <a:solidFill>
            <a:schemeClr val="tx1"/>
          </a:solidFill>
          <a:latin typeface="+mn-lt"/>
          <a:ea typeface="+mn-ea"/>
          <a:cs typeface="+mn-cs"/>
        </a:defRPr>
      </a:lvl2pPr>
      <a:lvl3pPr marL="4115372" indent="-823074" algn="l" defTabSz="1646149" rtl="0" eaLnBrk="1" latinLnBrk="0" hangingPunct="1">
        <a:spcBef>
          <a:spcPct val="20000"/>
        </a:spcBef>
        <a:buFont typeface="Arial"/>
        <a:buChar char="•"/>
        <a:defRPr sz="8600" kern="1200">
          <a:solidFill>
            <a:schemeClr val="tx1"/>
          </a:solidFill>
          <a:latin typeface="+mn-lt"/>
          <a:ea typeface="+mn-ea"/>
          <a:cs typeface="+mn-cs"/>
        </a:defRPr>
      </a:lvl3pPr>
      <a:lvl4pPr marL="5761520" indent="-823074" algn="l" defTabSz="1646149" rtl="0" eaLnBrk="1" latinLnBrk="0" hangingPunct="1">
        <a:spcBef>
          <a:spcPct val="20000"/>
        </a:spcBef>
        <a:buFont typeface="Arial"/>
        <a:buChar char="–"/>
        <a:defRPr sz="7200" kern="1200">
          <a:solidFill>
            <a:schemeClr val="tx1"/>
          </a:solidFill>
          <a:latin typeface="+mn-lt"/>
          <a:ea typeface="+mn-ea"/>
          <a:cs typeface="+mn-cs"/>
        </a:defRPr>
      </a:lvl4pPr>
      <a:lvl5pPr marL="7407669" indent="-823074" algn="l" defTabSz="1646149" rtl="0" eaLnBrk="1" latinLnBrk="0" hangingPunct="1">
        <a:spcBef>
          <a:spcPct val="20000"/>
        </a:spcBef>
        <a:buFont typeface="Arial"/>
        <a:buChar char="»"/>
        <a:defRPr sz="7200" kern="1200">
          <a:solidFill>
            <a:schemeClr val="tx1"/>
          </a:solidFill>
          <a:latin typeface="+mn-lt"/>
          <a:ea typeface="+mn-ea"/>
          <a:cs typeface="+mn-cs"/>
        </a:defRPr>
      </a:lvl5pPr>
      <a:lvl6pPr marL="9053817" indent="-823074" algn="l" defTabSz="1646149" rtl="0" eaLnBrk="1" latinLnBrk="0" hangingPunct="1">
        <a:spcBef>
          <a:spcPct val="20000"/>
        </a:spcBef>
        <a:buFont typeface="Arial"/>
        <a:buChar char="•"/>
        <a:defRPr sz="7200" kern="1200">
          <a:solidFill>
            <a:schemeClr val="tx1"/>
          </a:solidFill>
          <a:latin typeface="+mn-lt"/>
          <a:ea typeface="+mn-ea"/>
          <a:cs typeface="+mn-cs"/>
        </a:defRPr>
      </a:lvl6pPr>
      <a:lvl7pPr marL="10699966" indent="-823074" algn="l" defTabSz="1646149" rtl="0" eaLnBrk="1" latinLnBrk="0" hangingPunct="1">
        <a:spcBef>
          <a:spcPct val="20000"/>
        </a:spcBef>
        <a:buFont typeface="Arial"/>
        <a:buChar char="•"/>
        <a:defRPr sz="7200" kern="1200">
          <a:solidFill>
            <a:schemeClr val="tx1"/>
          </a:solidFill>
          <a:latin typeface="+mn-lt"/>
          <a:ea typeface="+mn-ea"/>
          <a:cs typeface="+mn-cs"/>
        </a:defRPr>
      </a:lvl7pPr>
      <a:lvl8pPr marL="12346115" indent="-823074" algn="l" defTabSz="1646149" rtl="0" eaLnBrk="1" latinLnBrk="0" hangingPunct="1">
        <a:spcBef>
          <a:spcPct val="20000"/>
        </a:spcBef>
        <a:buFont typeface="Arial"/>
        <a:buChar char="•"/>
        <a:defRPr sz="7200" kern="1200">
          <a:solidFill>
            <a:schemeClr val="tx1"/>
          </a:solidFill>
          <a:latin typeface="+mn-lt"/>
          <a:ea typeface="+mn-ea"/>
          <a:cs typeface="+mn-cs"/>
        </a:defRPr>
      </a:lvl8pPr>
      <a:lvl9pPr marL="13992263" indent="-823074" algn="l" defTabSz="1646149" rtl="0" eaLnBrk="1" latinLnBrk="0" hangingPunct="1">
        <a:spcBef>
          <a:spcPct val="20000"/>
        </a:spcBef>
        <a:buFont typeface="Arial"/>
        <a:buChar char="•"/>
        <a:defRPr sz="7200" kern="1200">
          <a:solidFill>
            <a:schemeClr val="tx1"/>
          </a:solidFill>
          <a:latin typeface="+mn-lt"/>
          <a:ea typeface="+mn-ea"/>
          <a:cs typeface="+mn-cs"/>
        </a:defRPr>
      </a:lvl9pPr>
    </p:bodyStyle>
    <p:otherStyle>
      <a:defPPr>
        <a:defRPr lang="en-US"/>
      </a:defPPr>
      <a:lvl1pPr marL="0" algn="l" defTabSz="1646149" rtl="0" eaLnBrk="1" latinLnBrk="0" hangingPunct="1">
        <a:defRPr sz="6500" kern="1200">
          <a:solidFill>
            <a:schemeClr val="tx1"/>
          </a:solidFill>
          <a:latin typeface="+mn-lt"/>
          <a:ea typeface="+mn-ea"/>
          <a:cs typeface="+mn-cs"/>
        </a:defRPr>
      </a:lvl1pPr>
      <a:lvl2pPr marL="1646149" algn="l" defTabSz="1646149" rtl="0" eaLnBrk="1" latinLnBrk="0" hangingPunct="1">
        <a:defRPr sz="6500" kern="1200">
          <a:solidFill>
            <a:schemeClr val="tx1"/>
          </a:solidFill>
          <a:latin typeface="+mn-lt"/>
          <a:ea typeface="+mn-ea"/>
          <a:cs typeface="+mn-cs"/>
        </a:defRPr>
      </a:lvl2pPr>
      <a:lvl3pPr marL="3292297" algn="l" defTabSz="1646149" rtl="0" eaLnBrk="1" latinLnBrk="0" hangingPunct="1">
        <a:defRPr sz="6500" kern="1200">
          <a:solidFill>
            <a:schemeClr val="tx1"/>
          </a:solidFill>
          <a:latin typeface="+mn-lt"/>
          <a:ea typeface="+mn-ea"/>
          <a:cs typeface="+mn-cs"/>
        </a:defRPr>
      </a:lvl3pPr>
      <a:lvl4pPr marL="4938446" algn="l" defTabSz="1646149" rtl="0" eaLnBrk="1" latinLnBrk="0" hangingPunct="1">
        <a:defRPr sz="6500" kern="1200">
          <a:solidFill>
            <a:schemeClr val="tx1"/>
          </a:solidFill>
          <a:latin typeface="+mn-lt"/>
          <a:ea typeface="+mn-ea"/>
          <a:cs typeface="+mn-cs"/>
        </a:defRPr>
      </a:lvl4pPr>
      <a:lvl5pPr marL="6584594" algn="l" defTabSz="1646149" rtl="0" eaLnBrk="1" latinLnBrk="0" hangingPunct="1">
        <a:defRPr sz="6500" kern="1200">
          <a:solidFill>
            <a:schemeClr val="tx1"/>
          </a:solidFill>
          <a:latin typeface="+mn-lt"/>
          <a:ea typeface="+mn-ea"/>
          <a:cs typeface="+mn-cs"/>
        </a:defRPr>
      </a:lvl5pPr>
      <a:lvl6pPr marL="8230743" algn="l" defTabSz="1646149" rtl="0" eaLnBrk="1" latinLnBrk="0" hangingPunct="1">
        <a:defRPr sz="6500" kern="1200">
          <a:solidFill>
            <a:schemeClr val="tx1"/>
          </a:solidFill>
          <a:latin typeface="+mn-lt"/>
          <a:ea typeface="+mn-ea"/>
          <a:cs typeface="+mn-cs"/>
        </a:defRPr>
      </a:lvl6pPr>
      <a:lvl7pPr marL="9876892" algn="l" defTabSz="1646149" rtl="0" eaLnBrk="1" latinLnBrk="0" hangingPunct="1">
        <a:defRPr sz="6500" kern="1200">
          <a:solidFill>
            <a:schemeClr val="tx1"/>
          </a:solidFill>
          <a:latin typeface="+mn-lt"/>
          <a:ea typeface="+mn-ea"/>
          <a:cs typeface="+mn-cs"/>
        </a:defRPr>
      </a:lvl7pPr>
      <a:lvl8pPr marL="11523040" algn="l" defTabSz="1646149" rtl="0" eaLnBrk="1" latinLnBrk="0" hangingPunct="1">
        <a:defRPr sz="6500" kern="1200">
          <a:solidFill>
            <a:schemeClr val="tx1"/>
          </a:solidFill>
          <a:latin typeface="+mn-lt"/>
          <a:ea typeface="+mn-ea"/>
          <a:cs typeface="+mn-cs"/>
        </a:defRPr>
      </a:lvl8pPr>
      <a:lvl9pPr marL="13169189" algn="l" defTabSz="1646149"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hyperlink" Target="https://www.unodc.org/documents/scientific/2014_Global_Synthetic_Drugs_Assessment_web.pdf" TargetMode="External"/><Relationship Id="rId3" Type="http://schemas.openxmlformats.org/officeDocument/2006/relationships/hyperlink" Target="mailto:m1001132@sgul.ac.uk" TargetMode="External"/><Relationship Id="rId7" Type="http://schemas.openxmlformats.org/officeDocument/2006/relationships/image" Target="../media/image4.emf"/><Relationship Id="rId12"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emf"/><Relationship Id="rId4" Type="http://schemas.openxmlformats.org/officeDocument/2006/relationships/image" Target="../media/image1.jpeg"/><Relationship Id="rId9" Type="http://schemas.openxmlformats.org/officeDocument/2006/relationships/image" Target="../media/image6.emf"/><Relationship Id="rId14" Type="http://schemas.openxmlformats.org/officeDocument/2006/relationships/hyperlink" Target="http://www.eumadness.eu/about-eu-mad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2" y="0"/>
            <a:ext cx="36009265" cy="21607463"/>
          </a:xfrm>
          <a:prstGeom prst="rect">
            <a:avLst/>
          </a:prstGeom>
          <a:gradFill>
            <a:gsLst>
              <a:gs pos="0">
                <a:schemeClr val="tx2"/>
              </a:gs>
              <a:gs pos="76000">
                <a:schemeClr val="bg1"/>
              </a:gs>
            </a:gsLst>
          </a:gradFill>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ctrTitle"/>
          </p:nvPr>
        </p:nvSpPr>
        <p:spPr>
          <a:xfrm>
            <a:off x="439470" y="-1"/>
            <a:ext cx="35170331" cy="3422963"/>
          </a:xfrm>
        </p:spPr>
        <p:txBody>
          <a:bodyPr>
            <a:noAutofit/>
          </a:bodyPr>
          <a:lstStyle/>
          <a:p>
            <a:pPr algn="l"/>
            <a:r>
              <a:rPr lang="en-US" sz="7200" dirty="0" smtClean="0">
                <a:solidFill>
                  <a:schemeClr val="bg1"/>
                </a:solidFill>
              </a:rPr>
              <a:t>The Need for Education on Novel Psychoactive Substances (“Legal Highs”) amongst Undergraduate Health Care Professionals </a:t>
            </a:r>
            <a:endParaRPr lang="en-US" sz="7200" dirty="0">
              <a:solidFill>
                <a:schemeClr val="bg1"/>
              </a:solidFill>
            </a:endParaRPr>
          </a:p>
        </p:txBody>
      </p:sp>
      <p:sp>
        <p:nvSpPr>
          <p:cNvPr id="3" name="Subtitle 2"/>
          <p:cNvSpPr>
            <a:spLocks noGrp="1"/>
          </p:cNvSpPr>
          <p:nvPr>
            <p:ph type="subTitle" idx="1"/>
          </p:nvPr>
        </p:nvSpPr>
        <p:spPr>
          <a:xfrm>
            <a:off x="439470" y="18654400"/>
            <a:ext cx="16211724" cy="2665557"/>
          </a:xfrm>
        </p:spPr>
        <p:txBody>
          <a:bodyPr>
            <a:normAutofit fontScale="25000" lnSpcReduction="20000"/>
          </a:bodyPr>
          <a:lstStyle/>
          <a:p>
            <a:pPr algn="l"/>
            <a:r>
              <a:rPr lang="en-US" dirty="0" smtClean="0"/>
              <a:t>Safia Akhtar</a:t>
            </a:r>
          </a:p>
          <a:p>
            <a:pPr algn="l"/>
            <a:r>
              <a:rPr lang="en-US" dirty="0" smtClean="0"/>
              <a:t>+44 7867507019 </a:t>
            </a:r>
          </a:p>
          <a:p>
            <a:pPr algn="l"/>
            <a:r>
              <a:rPr lang="en-US" dirty="0" smtClean="0">
                <a:hlinkClick r:id="rId3"/>
              </a:rPr>
              <a:t>m1001132@sgul.ac.uk</a:t>
            </a:r>
            <a:endParaRPr lang="en-US" dirty="0" smtClean="0"/>
          </a:p>
          <a:p>
            <a:pPr algn="l"/>
            <a:r>
              <a:rPr lang="en-US" dirty="0" smtClean="0"/>
              <a:t>St George’s, University of London </a:t>
            </a:r>
          </a:p>
          <a:p>
            <a:pPr algn="l"/>
            <a:r>
              <a:rPr lang="en-US" dirty="0" smtClean="0"/>
              <a:t>Research Project for Intercalated BSc in Basic Medical Sciences</a:t>
            </a:r>
            <a:endParaRPr lang="en-US" dirty="0"/>
          </a:p>
        </p:txBody>
      </p:sp>
      <p:sp>
        <p:nvSpPr>
          <p:cNvPr id="7" name="Rectangle 6"/>
          <p:cNvSpPr/>
          <p:nvPr/>
        </p:nvSpPr>
        <p:spPr>
          <a:xfrm>
            <a:off x="20372484" y="29658867"/>
            <a:ext cx="17813749" cy="57052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2" name="Group 11"/>
          <p:cNvGrpSpPr/>
          <p:nvPr/>
        </p:nvGrpSpPr>
        <p:grpSpPr>
          <a:xfrm>
            <a:off x="28426672" y="17462834"/>
            <a:ext cx="6520502" cy="3283550"/>
            <a:chOff x="-386870" y="0"/>
            <a:chExt cx="4153046" cy="1943100"/>
          </a:xfrm>
          <a:extLst>
            <a:ext uri="{0CCBE362-F206-4b92-989A-16890622DB6E}">
              <ma14:wrappingTextBoxFlag xmlns:ma14="http://schemas.microsoft.com/office/mac/drawingml/2011/main" xmlns=""/>
            </a:ext>
          </a:extLst>
        </p:grpSpPr>
        <p:pic>
          <p:nvPicPr>
            <p:cNvPr id="13" name="Picture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04"/>
            <a:stretch/>
          </p:blipFill>
          <p:spPr bwMode="auto">
            <a:xfrm>
              <a:off x="-386870" y="0"/>
              <a:ext cx="4153046" cy="1943100"/>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1485900" y="914400"/>
              <a:ext cx="1257300" cy="1028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5" name="Rectangle 4"/>
          <p:cNvSpPr/>
          <p:nvPr/>
        </p:nvSpPr>
        <p:spPr>
          <a:xfrm>
            <a:off x="883494" y="3422964"/>
            <a:ext cx="8006659" cy="4070587"/>
          </a:xfrm>
          <a:prstGeom prst="rect">
            <a:avLst/>
          </a:prstGeom>
          <a:solidFill>
            <a:srgbClr val="376092">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4000" dirty="0" smtClean="0"/>
              <a:t>Introduction</a:t>
            </a:r>
          </a:p>
          <a:p>
            <a:r>
              <a:rPr lang="en-US" sz="2400" dirty="0" smtClean="0"/>
              <a:t>Novel Psychoactive Substances (NPS), commonly known as “legal highs”, have emerged into our drug markets in the past decade</a:t>
            </a:r>
            <a:r>
              <a:rPr lang="en-US" sz="2400" baseline="30000" dirty="0" smtClean="0"/>
              <a:t>1</a:t>
            </a:r>
            <a:r>
              <a:rPr lang="en-US" sz="2400" dirty="0" smtClean="0"/>
              <a:t>. They are increasingly being recognized as a problem because of the health harms they pose. Healthcare professionals (HCPs) now, and in the future, deal with the consequences of individuals taking these drugs, as patients</a:t>
            </a:r>
            <a:r>
              <a:rPr lang="en-US" sz="2400" baseline="30000" dirty="0" smtClean="0"/>
              <a:t>2</a:t>
            </a:r>
            <a:r>
              <a:rPr lang="en-US" sz="2400" dirty="0" smtClean="0"/>
              <a:t>. Therefore it is essential that they have sufficient knowledge on NPS, knowledge that they should obtain from their undergraduate degree courses</a:t>
            </a:r>
            <a:endParaRPr lang="en-US" sz="2400" dirty="0"/>
          </a:p>
        </p:txBody>
      </p:sp>
      <p:sp>
        <p:nvSpPr>
          <p:cNvPr id="10" name="Rectangle 9"/>
          <p:cNvSpPr/>
          <p:nvPr/>
        </p:nvSpPr>
        <p:spPr>
          <a:xfrm>
            <a:off x="883494" y="13629692"/>
            <a:ext cx="8006659" cy="4741711"/>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4000" dirty="0" smtClean="0"/>
              <a:t>Methods</a:t>
            </a:r>
          </a:p>
          <a:p>
            <a:r>
              <a:rPr lang="en-US" sz="2400" dirty="0" smtClean="0"/>
              <a:t>A literature survey was undertaken to </a:t>
            </a:r>
            <a:r>
              <a:rPr lang="en-US" sz="2400" dirty="0"/>
              <a:t>gather  background information and data </a:t>
            </a:r>
            <a:endParaRPr lang="en-US" sz="2400" dirty="0" smtClean="0"/>
          </a:p>
          <a:p>
            <a:r>
              <a:rPr lang="en-US" sz="2400" dirty="0" smtClean="0"/>
              <a:t>Designed a self-administered online survey to collect primary data from the undergraduate medical and HCP students at St George’s, University of London. Survey Monkey was used as a platform and a URL link to the survey was distributed via the University mailing list.</a:t>
            </a:r>
          </a:p>
          <a:p>
            <a:r>
              <a:rPr lang="en-US" sz="2400" dirty="0" smtClean="0"/>
              <a:t>The survey sections were split into two sections. </a:t>
            </a:r>
            <a:r>
              <a:rPr lang="en-US" sz="2400" dirty="0"/>
              <a:t>T</a:t>
            </a:r>
            <a:r>
              <a:rPr lang="en-US" sz="2400" dirty="0" smtClean="0"/>
              <a:t>he first covered knowledge about “legal highs”, illegal drugs and legal status, risks and health harms. The second focused on educational needs, what teaching could be delivered and how.</a:t>
            </a:r>
          </a:p>
          <a:p>
            <a:r>
              <a:rPr lang="en-US" sz="2400" dirty="0" smtClean="0"/>
              <a:t> </a:t>
            </a:r>
            <a:endParaRPr lang="en-US" sz="2400" dirty="0"/>
          </a:p>
        </p:txBody>
      </p:sp>
      <p:sp>
        <p:nvSpPr>
          <p:cNvPr id="11" name="Rectangle 10"/>
          <p:cNvSpPr/>
          <p:nvPr/>
        </p:nvSpPr>
        <p:spPr>
          <a:xfrm>
            <a:off x="9442335" y="3422964"/>
            <a:ext cx="18387709" cy="10103266"/>
          </a:xfrm>
          <a:prstGeom prst="rect">
            <a:avLst/>
          </a:prstGeom>
          <a:solidFill>
            <a:schemeClr val="accent1">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numCol="1" rtlCol="0" anchor="t"/>
          <a:lstStyle/>
          <a:p>
            <a:r>
              <a:rPr lang="en-US" sz="4000" dirty="0" smtClean="0"/>
              <a:t>Results</a:t>
            </a:r>
          </a:p>
          <a:p>
            <a:r>
              <a:rPr lang="en-US" sz="2600" dirty="0" smtClean="0"/>
              <a:t>284 undergraduate HCP students responded (23</a:t>
            </a:r>
            <a:r>
              <a:rPr lang="en-US" sz="2600" baseline="30000" dirty="0" smtClean="0"/>
              <a:t>rd</a:t>
            </a:r>
            <a:r>
              <a:rPr lang="en-US" sz="2600" dirty="0" smtClean="0"/>
              <a:t> January – 13</a:t>
            </a:r>
            <a:r>
              <a:rPr lang="en-US" sz="2600" baseline="30000" dirty="0" smtClean="0"/>
              <a:t>th</a:t>
            </a:r>
            <a:r>
              <a:rPr lang="en-US" sz="2600" dirty="0" smtClean="0"/>
              <a:t> February 2015) </a:t>
            </a:r>
          </a:p>
          <a:p>
            <a:r>
              <a:rPr lang="en-US" sz="2600" dirty="0" smtClean="0"/>
              <a:t>49% Medicine; 51% Other HCP (Nursing; </a:t>
            </a:r>
            <a:r>
              <a:rPr lang="en-US" sz="2600" dirty="0"/>
              <a:t>D</a:t>
            </a:r>
            <a:r>
              <a:rPr lang="en-US" sz="2600" dirty="0" smtClean="0"/>
              <a:t>iagnostic radiography; Postgraduate courses i.e. PhD; </a:t>
            </a:r>
            <a:r>
              <a:rPr lang="en-US" sz="2600" dirty="0"/>
              <a:t>S</a:t>
            </a:r>
            <a:r>
              <a:rPr lang="en-US" sz="2600" dirty="0" smtClean="0"/>
              <a:t>ocial work courses; Physiotherapy; Masters; Paramedic science; Healthcare science; Midwifery) </a:t>
            </a:r>
            <a:endParaRPr lang="en-US" sz="2600" b="1" dirty="0" smtClean="0"/>
          </a:p>
          <a:p>
            <a:endParaRPr lang="en-US" sz="2600" b="1" dirty="0" smtClean="0"/>
          </a:p>
          <a:p>
            <a:pPr marL="514350" indent="-514350">
              <a:buAutoNum type="arabicPeriod"/>
            </a:pPr>
            <a:r>
              <a:rPr lang="en-US" sz="2600" b="1" dirty="0" smtClean="0"/>
              <a:t>Existing Knowledge </a:t>
            </a:r>
          </a:p>
          <a:p>
            <a:r>
              <a:rPr lang="en-US" sz="2600" dirty="0" smtClean="0"/>
              <a:t>95.7% of respondents were aware of illegal drugs and knew what they were compared to only 53.8% that were aware of “legal highs” and knew what they were. 49.8% knew little about “legal highs”, with 44.4% knowing a moderate amount on illegal drugs. The majority (39.4%) of respondents agreed that users of “legal highs “will not get into trouble for using them.</a:t>
            </a:r>
          </a:p>
          <a:p>
            <a:r>
              <a:rPr lang="en-US" sz="2600" b="1" dirty="0" smtClean="0"/>
              <a:t>2. Opinions on the Wider Contexts</a:t>
            </a:r>
          </a:p>
          <a:p>
            <a:r>
              <a:rPr lang="en-US" sz="2600" dirty="0" smtClean="0"/>
              <a:t>Students were asked via a Likert scale if they thought that “legal highs “were a problem for: healthcare professionals; society; whether they are a political issue; whether they are a public health issue. Of these students agreed they were most a problem for public health.  </a:t>
            </a:r>
          </a:p>
          <a:p>
            <a:r>
              <a:rPr lang="en-US" sz="2600" b="1" dirty="0" smtClean="0"/>
              <a:t>3. Education</a:t>
            </a:r>
          </a:p>
          <a:p>
            <a:r>
              <a:rPr lang="en-US" sz="2600" dirty="0" smtClean="0"/>
              <a:t>66.2% had no prior teaching on “legal highs”</a:t>
            </a:r>
          </a:p>
          <a:p>
            <a:r>
              <a:rPr lang="en-US" sz="2600" dirty="0" smtClean="0"/>
              <a:t>59.5% would look to the Internet for information; 23.3% would look to the scientific literature </a:t>
            </a:r>
          </a:p>
          <a:p>
            <a:r>
              <a:rPr lang="en-US" sz="2600" b="1" dirty="0" smtClean="0"/>
              <a:t>There is a need for education on “legal highs”– </a:t>
            </a:r>
            <a:r>
              <a:rPr lang="en-US" sz="2600" dirty="0" smtClean="0"/>
              <a:t>31.1% strongly agreed; 54.1% agreed   </a:t>
            </a:r>
          </a:p>
        </p:txBody>
      </p:sp>
      <p:sp>
        <p:nvSpPr>
          <p:cNvPr id="15" name="Rectangle 14"/>
          <p:cNvSpPr/>
          <p:nvPr/>
        </p:nvSpPr>
        <p:spPr>
          <a:xfrm>
            <a:off x="28426672" y="3422965"/>
            <a:ext cx="6513285" cy="13471020"/>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4000" dirty="0" smtClean="0"/>
              <a:t>Discussion</a:t>
            </a:r>
          </a:p>
          <a:p>
            <a:r>
              <a:rPr lang="en-US" sz="2300" dirty="0" smtClean="0"/>
              <a:t>Given the demographic of young, technically proficient students, it was interesting that they still preferred a more formalized mode of learning via a PowerPoint Lecture.</a:t>
            </a:r>
          </a:p>
          <a:p>
            <a:r>
              <a:rPr lang="en-US" sz="2300" dirty="0" smtClean="0"/>
              <a:t>Concurrently a survey was being undertaken by the EU-MADNESS Project</a:t>
            </a:r>
            <a:r>
              <a:rPr lang="en-US" sz="2300" baseline="30000" dirty="0" smtClean="0"/>
              <a:t>3</a:t>
            </a:r>
            <a:r>
              <a:rPr lang="en-US" sz="2300" dirty="0" smtClean="0"/>
              <a:t> asking academics what they were teaching on NPS. Comparing the data with the student survey there were similarities for example that very little was being taught about “legal highs”, and  that teaching resources were limited. </a:t>
            </a:r>
          </a:p>
          <a:p>
            <a:endParaRPr lang="en-US" sz="2800" dirty="0"/>
          </a:p>
          <a:p>
            <a:r>
              <a:rPr lang="en-US" sz="4000" dirty="0" smtClean="0"/>
              <a:t>Limitations </a:t>
            </a:r>
          </a:p>
          <a:p>
            <a:r>
              <a:rPr lang="en-US" sz="2400" dirty="0"/>
              <a:t>As the sample size was relatively small, it made it difficult to analyze by course or year of study.</a:t>
            </a:r>
          </a:p>
          <a:p>
            <a:r>
              <a:rPr lang="en-US" sz="2400" dirty="0" smtClean="0"/>
              <a:t>As a self-administered survey I elicited convenience sampling.  The respondents were not chosen at random. External validity was not promoted, therefore the sample may not be representative of the population.</a:t>
            </a:r>
          </a:p>
          <a:p>
            <a:r>
              <a:rPr lang="en-US" sz="2400" dirty="0" smtClean="0"/>
              <a:t>Response bias may have led to inaccurate responses by respondents taking the survey.</a:t>
            </a:r>
          </a:p>
          <a:p>
            <a:r>
              <a:rPr lang="en-US" sz="2400" dirty="0" smtClean="0"/>
              <a:t>Surveys </a:t>
            </a:r>
            <a:r>
              <a:rPr lang="en-US" sz="2400" dirty="0"/>
              <a:t>are prone to non-response bias.</a:t>
            </a:r>
            <a:r>
              <a:rPr lang="en-GB" sz="2400" dirty="0"/>
              <a:t> </a:t>
            </a:r>
            <a:r>
              <a:rPr lang="en-US" sz="2400" dirty="0"/>
              <a:t>There is a difference between the respondents and those that didn’t respond i.e. the 5% of the student population that responded against the other 95%.</a:t>
            </a:r>
            <a:r>
              <a:rPr lang="en-GB" sz="2400" dirty="0"/>
              <a:t> </a:t>
            </a:r>
            <a:endParaRPr lang="en-US" sz="2400" dirty="0"/>
          </a:p>
          <a:p>
            <a:endParaRPr lang="en-US" sz="2400" dirty="0" smtClean="0"/>
          </a:p>
          <a:p>
            <a:r>
              <a:rPr lang="en-US" sz="4000" dirty="0" smtClean="0"/>
              <a:t>Conclusions</a:t>
            </a:r>
          </a:p>
          <a:p>
            <a:r>
              <a:rPr lang="en-US" sz="2400" dirty="0"/>
              <a:t>The results showed that there is clearly a need </a:t>
            </a:r>
            <a:r>
              <a:rPr lang="en-US" sz="2400" dirty="0" smtClean="0"/>
              <a:t>and interest from undergraduate HCPs for educational inputs and resources on NPS. </a:t>
            </a:r>
            <a:r>
              <a:rPr lang="en-US" sz="2400" dirty="0"/>
              <a:t>Students and academic lecturers agreed that a PowerPoint/ Lecture was the preferred method of teaching hence this was created as an educational </a:t>
            </a:r>
            <a:r>
              <a:rPr lang="en-US" sz="2400" dirty="0" smtClean="0"/>
              <a:t>resource</a:t>
            </a:r>
            <a:r>
              <a:rPr lang="en-US" sz="2400" dirty="0"/>
              <a:t> </a:t>
            </a:r>
            <a:r>
              <a:rPr lang="en-US" sz="2400" dirty="0" smtClean="0"/>
              <a:t>(slides shown on the left). </a:t>
            </a:r>
            <a:endParaRPr lang="en-GB" sz="2400" dirty="0"/>
          </a:p>
        </p:txBody>
      </p:sp>
      <p:sp>
        <p:nvSpPr>
          <p:cNvPr id="16" name="Rectangle 15"/>
          <p:cNvSpPr/>
          <p:nvPr/>
        </p:nvSpPr>
        <p:spPr>
          <a:xfrm>
            <a:off x="6184456" y="19057621"/>
            <a:ext cx="2705698" cy="1527011"/>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2600" dirty="0" smtClean="0"/>
              <a:t>Acknowledgments</a:t>
            </a:r>
          </a:p>
          <a:p>
            <a:r>
              <a:rPr lang="en-US" sz="1600" dirty="0" smtClean="0"/>
              <a:t>Thank you to Christine Goodair and  Dr. Colin Davidson  for their expertise and guidance</a:t>
            </a:r>
            <a:endParaRPr lang="en-US" sz="1600" dirty="0"/>
          </a:p>
        </p:txBody>
      </p:sp>
      <p:pic>
        <p:nvPicPr>
          <p:cNvPr id="18" name="Picture 17"/>
          <p:cNvPicPr>
            <a:picLocks noChangeAspect="1"/>
          </p:cNvPicPr>
          <p:nvPr/>
        </p:nvPicPr>
        <p:blipFill>
          <a:blip r:embed="rId5">
            <a:clrChange>
              <a:clrFrom>
                <a:srgbClr val="FFFFFF"/>
              </a:clrFrom>
              <a:clrTo>
                <a:srgbClr val="FFFFFF">
                  <a:alpha val="0"/>
                </a:srgbClr>
              </a:clrTo>
            </a:clrChange>
          </a:blip>
          <a:stretch>
            <a:fillRect/>
          </a:stretch>
        </p:blipFill>
        <p:spPr>
          <a:xfrm>
            <a:off x="11222653" y="10262676"/>
            <a:ext cx="7736223" cy="2910970"/>
          </a:xfrm>
          <a:prstGeom prst="rect">
            <a:avLst/>
          </a:prstGeom>
          <a:solidFill>
            <a:schemeClr val="bg1"/>
          </a:solidFill>
        </p:spPr>
      </p:pic>
      <p:pic>
        <p:nvPicPr>
          <p:cNvPr id="19" name="Picture 18"/>
          <p:cNvPicPr>
            <a:picLocks noChangeAspect="1"/>
          </p:cNvPicPr>
          <p:nvPr/>
        </p:nvPicPr>
        <p:blipFill>
          <a:blip r:embed="rId6"/>
          <a:stretch>
            <a:fillRect/>
          </a:stretch>
        </p:blipFill>
        <p:spPr>
          <a:xfrm>
            <a:off x="19477412" y="10262676"/>
            <a:ext cx="6487668" cy="3052626"/>
          </a:xfrm>
          <a:prstGeom prst="rect">
            <a:avLst/>
          </a:prstGeom>
          <a:solidFill>
            <a:srgbClr val="FFFFFF"/>
          </a:solidFill>
        </p:spPr>
      </p:pic>
      <p:grpSp>
        <p:nvGrpSpPr>
          <p:cNvPr id="8" name="Group 7"/>
          <p:cNvGrpSpPr/>
          <p:nvPr/>
        </p:nvGrpSpPr>
        <p:grpSpPr>
          <a:xfrm>
            <a:off x="9491468" y="13619190"/>
            <a:ext cx="18283358" cy="5278426"/>
            <a:chOff x="13881021" y="13659765"/>
            <a:chExt cx="16916086" cy="4711640"/>
          </a:xfrm>
        </p:grpSpPr>
        <p:pic>
          <p:nvPicPr>
            <p:cNvPr id="21" name="Picture 20" descr="Macintosh HD:Users:safiaakhtar:Dropbox:Appendix 1 (5).pdf"/>
            <p:cNvPicPr/>
            <p:nvPr/>
          </p:nvPicPr>
          <p:blipFill rotWithShape="1">
            <a:blip r:embed="rId7">
              <a:extLst>
                <a:ext uri="{28A0092B-C50C-407E-A947-70E740481C1C}">
                  <a14:useLocalDpi xmlns:a14="http://schemas.microsoft.com/office/drawing/2010/main" val="0"/>
                </a:ext>
              </a:extLst>
            </a:blip>
            <a:srcRect l="19312" t="15110" r="19712" b="15244"/>
            <a:stretch/>
          </p:blipFill>
          <p:spPr bwMode="auto">
            <a:xfrm>
              <a:off x="13881021" y="13669139"/>
              <a:ext cx="2813223" cy="4702265"/>
            </a:xfrm>
            <a:prstGeom prst="rect">
              <a:avLst/>
            </a:prstGeom>
            <a:noFill/>
            <a:ln>
              <a:noFill/>
            </a:ln>
            <a:extLst>
              <a:ext uri="{53640926-AAD7-44D8-BBD7-CCE9431645EC}">
                <a14:shadowObscured xmlns:a14="http://schemas.microsoft.com/office/drawing/2010/main"/>
              </a:ext>
            </a:extLst>
          </p:spPr>
        </p:pic>
        <p:pic>
          <p:nvPicPr>
            <p:cNvPr id="22" name="Picture 21" descr="Macintosh HD:Users:safiaakhtar:Dropbox:3 - 4.pdf"/>
            <p:cNvPicPr/>
            <p:nvPr/>
          </p:nvPicPr>
          <p:blipFill rotWithShape="1">
            <a:blip r:embed="rId8">
              <a:extLst>
                <a:ext uri="{28A0092B-C50C-407E-A947-70E740481C1C}">
                  <a14:useLocalDpi xmlns:a14="http://schemas.microsoft.com/office/drawing/2010/main" val="0"/>
                </a:ext>
              </a:extLst>
            </a:blip>
            <a:srcRect l="19312" t="15110" r="19712" b="15244"/>
            <a:stretch/>
          </p:blipFill>
          <p:spPr bwMode="auto">
            <a:xfrm>
              <a:off x="16730994" y="13669139"/>
              <a:ext cx="2813223" cy="4702266"/>
            </a:xfrm>
            <a:prstGeom prst="rect">
              <a:avLst/>
            </a:prstGeom>
            <a:noFill/>
            <a:ln>
              <a:noFill/>
            </a:ln>
            <a:extLst>
              <a:ext uri="{53640926-AAD7-44D8-BBD7-CCE9431645EC}">
                <a14:shadowObscured xmlns:a14="http://schemas.microsoft.com/office/drawing/2010/main"/>
              </a:ext>
            </a:extLst>
          </p:spPr>
        </p:pic>
        <p:pic>
          <p:nvPicPr>
            <p:cNvPr id="23" name="Picture 22" descr="Macintosh HD:Users:safiaakhtar:Dropbox:5 - 6.pdf"/>
            <p:cNvPicPr/>
            <p:nvPr/>
          </p:nvPicPr>
          <p:blipFill rotWithShape="1">
            <a:blip r:embed="rId9">
              <a:extLst>
                <a:ext uri="{28A0092B-C50C-407E-A947-70E740481C1C}">
                  <a14:useLocalDpi xmlns:a14="http://schemas.microsoft.com/office/drawing/2010/main" val="0"/>
                </a:ext>
              </a:extLst>
            </a:blip>
            <a:srcRect l="19312" t="15110" r="19712" b="15244"/>
            <a:stretch/>
          </p:blipFill>
          <p:spPr bwMode="auto">
            <a:xfrm>
              <a:off x="19544217" y="13659765"/>
              <a:ext cx="2813223" cy="4702266"/>
            </a:xfrm>
            <a:prstGeom prst="rect">
              <a:avLst/>
            </a:prstGeom>
            <a:noFill/>
            <a:ln>
              <a:noFill/>
            </a:ln>
            <a:extLst>
              <a:ext uri="{53640926-AAD7-44D8-BBD7-CCE9431645EC}">
                <a14:shadowObscured xmlns:a14="http://schemas.microsoft.com/office/drawing/2010/main"/>
              </a:ext>
            </a:extLst>
          </p:spPr>
        </p:pic>
        <p:pic>
          <p:nvPicPr>
            <p:cNvPr id="24" name="Picture 23" descr="Macintosh HD:Users:safiaakhtar:Dropbox:15 - 16.pdf"/>
            <p:cNvPicPr/>
            <p:nvPr/>
          </p:nvPicPr>
          <p:blipFill rotWithShape="1">
            <a:blip r:embed="rId10">
              <a:extLst>
                <a:ext uri="{28A0092B-C50C-407E-A947-70E740481C1C}">
                  <a14:useLocalDpi xmlns:a14="http://schemas.microsoft.com/office/drawing/2010/main" val="0"/>
                </a:ext>
              </a:extLst>
            </a:blip>
            <a:srcRect l="19312" t="14989" r="19717" b="15128"/>
            <a:stretch/>
          </p:blipFill>
          <p:spPr bwMode="auto">
            <a:xfrm>
              <a:off x="22357440" y="13659765"/>
              <a:ext cx="2813223" cy="4702265"/>
            </a:xfrm>
            <a:prstGeom prst="rect">
              <a:avLst/>
            </a:prstGeom>
            <a:noFill/>
            <a:ln>
              <a:noFill/>
            </a:ln>
            <a:extLst>
              <a:ext uri="{53640926-AAD7-44D8-BBD7-CCE9431645EC}">
                <a14:shadowObscured xmlns:a14="http://schemas.microsoft.com/office/drawing/2010/main"/>
              </a:ext>
            </a:extLst>
          </p:spPr>
        </p:pic>
        <p:pic>
          <p:nvPicPr>
            <p:cNvPr id="25" name="Picture 24" descr="Macintosh HD:Users:safiaakhtar:Dropbox:17 - 18.pdf"/>
            <p:cNvPicPr/>
            <p:nvPr/>
          </p:nvPicPr>
          <p:blipFill rotWithShape="1">
            <a:blip r:embed="rId11">
              <a:extLst>
                <a:ext uri="{28A0092B-C50C-407E-A947-70E740481C1C}">
                  <a14:useLocalDpi xmlns:a14="http://schemas.microsoft.com/office/drawing/2010/main" val="0"/>
                </a:ext>
              </a:extLst>
            </a:blip>
            <a:srcRect l="19310" t="14989" r="19726" b="15316"/>
            <a:stretch/>
          </p:blipFill>
          <p:spPr bwMode="auto">
            <a:xfrm>
              <a:off x="25170663" y="13659765"/>
              <a:ext cx="2813221" cy="4702265"/>
            </a:xfrm>
            <a:prstGeom prst="rect">
              <a:avLst/>
            </a:prstGeom>
            <a:noFill/>
            <a:ln>
              <a:noFill/>
            </a:ln>
            <a:extLst>
              <a:ext uri="{53640926-AAD7-44D8-BBD7-CCE9431645EC}">
                <a14:shadowObscured xmlns:a14="http://schemas.microsoft.com/office/drawing/2010/main"/>
              </a:ext>
            </a:extLst>
          </p:spPr>
        </p:pic>
        <p:pic>
          <p:nvPicPr>
            <p:cNvPr id="26" name="Picture 25" descr="Macintosh HD:Users:safiaakhtar:Dropbox:19 - 20.pdf"/>
            <p:cNvPicPr/>
            <p:nvPr/>
          </p:nvPicPr>
          <p:blipFill rotWithShape="1">
            <a:blip r:embed="rId12">
              <a:extLst>
                <a:ext uri="{28A0092B-C50C-407E-A947-70E740481C1C}">
                  <a14:useLocalDpi xmlns:a14="http://schemas.microsoft.com/office/drawing/2010/main" val="0"/>
                </a:ext>
              </a:extLst>
            </a:blip>
            <a:srcRect l="19310" t="14989" r="19726" b="15122"/>
            <a:stretch/>
          </p:blipFill>
          <p:spPr bwMode="auto">
            <a:xfrm>
              <a:off x="27983884" y="13659765"/>
              <a:ext cx="2813223" cy="4702265"/>
            </a:xfrm>
            <a:prstGeom prst="rect">
              <a:avLst/>
            </a:prstGeom>
            <a:noFill/>
            <a:ln>
              <a:noFill/>
            </a:ln>
            <a:extLst>
              <a:ext uri="{53640926-AAD7-44D8-BBD7-CCE9431645EC}">
                <a14:shadowObscured xmlns:a14="http://schemas.microsoft.com/office/drawing/2010/main"/>
              </a:ext>
            </a:extLst>
          </p:spPr>
        </p:pic>
      </p:grpSp>
      <p:sp>
        <p:nvSpPr>
          <p:cNvPr id="27" name="Rectangle 26"/>
          <p:cNvSpPr/>
          <p:nvPr/>
        </p:nvSpPr>
        <p:spPr>
          <a:xfrm>
            <a:off x="883494" y="8078315"/>
            <a:ext cx="8006659" cy="2711791"/>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4000" dirty="0" smtClean="0"/>
              <a:t>Aims</a:t>
            </a:r>
          </a:p>
          <a:p>
            <a:pPr marL="342900" indent="-342900">
              <a:buFont typeface="Arial"/>
              <a:buChar char="•"/>
            </a:pPr>
            <a:r>
              <a:rPr lang="en-US" sz="2400" dirty="0" smtClean="0"/>
              <a:t>To collect data on </a:t>
            </a:r>
            <a:r>
              <a:rPr lang="en-US" sz="2400" dirty="0"/>
              <a:t>s</a:t>
            </a:r>
            <a:r>
              <a:rPr lang="en-US" sz="2400" dirty="0" smtClean="0"/>
              <a:t>tudents’ attitudes</a:t>
            </a:r>
            <a:r>
              <a:rPr lang="en-US" sz="2400" dirty="0"/>
              <a:t>;</a:t>
            </a:r>
            <a:r>
              <a:rPr lang="en-US" sz="2400" dirty="0" smtClean="0"/>
              <a:t> awareness and knowledge on NPS </a:t>
            </a:r>
          </a:p>
          <a:p>
            <a:pPr marL="342900" indent="-342900">
              <a:buFont typeface="Arial"/>
              <a:buChar char="•"/>
            </a:pPr>
            <a:r>
              <a:rPr lang="en-US" sz="2400" dirty="0" smtClean="0"/>
              <a:t>To collect data  on students’ perceptions  of current level of teaching about NPS</a:t>
            </a:r>
          </a:p>
          <a:p>
            <a:pPr marL="342900" indent="-342900">
              <a:buFont typeface="Arial"/>
              <a:buChar char="•"/>
            </a:pPr>
            <a:r>
              <a:rPr lang="en-US" sz="2400" dirty="0" smtClean="0"/>
              <a:t>To gain student views  on teaching resources needed.</a:t>
            </a:r>
            <a:endParaRPr lang="en-US" sz="2400" dirty="0"/>
          </a:p>
        </p:txBody>
      </p:sp>
      <p:sp>
        <p:nvSpPr>
          <p:cNvPr id="28" name="Rectangle 27"/>
          <p:cNvSpPr/>
          <p:nvPr/>
        </p:nvSpPr>
        <p:spPr>
          <a:xfrm>
            <a:off x="883494" y="11398385"/>
            <a:ext cx="8006659" cy="1877764"/>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4000" dirty="0" smtClean="0"/>
              <a:t>Hypothesis</a:t>
            </a:r>
          </a:p>
          <a:p>
            <a:r>
              <a:rPr lang="en-US" sz="2600" dirty="0" smtClean="0"/>
              <a:t>There is a need for education on novel psychoactive substances/ “legal highs” amongst undergraduate healthcare professionals.  </a:t>
            </a:r>
            <a:endParaRPr lang="en-US" sz="2600" dirty="0"/>
          </a:p>
        </p:txBody>
      </p:sp>
      <p:sp>
        <p:nvSpPr>
          <p:cNvPr id="29" name="Rectangle 28"/>
          <p:cNvSpPr/>
          <p:nvPr/>
        </p:nvSpPr>
        <p:spPr>
          <a:xfrm>
            <a:off x="9442334" y="19136386"/>
            <a:ext cx="18332491" cy="1280364"/>
          </a:xfrm>
          <a:prstGeom prst="rect">
            <a:avLst/>
          </a:prstGeom>
          <a:solidFill>
            <a:srgbClr val="37609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2600" dirty="0" smtClean="0"/>
              <a:t>References</a:t>
            </a:r>
          </a:p>
          <a:p>
            <a:r>
              <a:rPr lang="en-US" sz="1600" dirty="0" smtClean="0"/>
              <a:t>1. UNODC, 2014  </a:t>
            </a:r>
            <a:r>
              <a:rPr lang="en-US" sz="1600" i="1" dirty="0" smtClean="0"/>
              <a:t>Global Synthetic </a:t>
            </a:r>
            <a:r>
              <a:rPr lang="en-US" sz="1600" i="1" dirty="0"/>
              <a:t>D</a:t>
            </a:r>
            <a:r>
              <a:rPr lang="en-US" sz="1600" i="1" dirty="0" smtClean="0"/>
              <a:t>rugs </a:t>
            </a:r>
            <a:r>
              <a:rPr lang="en-US" sz="1600" i="1" dirty="0"/>
              <a:t>A</a:t>
            </a:r>
            <a:r>
              <a:rPr lang="en-US" sz="1600" i="1" dirty="0" smtClean="0"/>
              <a:t>ssessment. </a:t>
            </a:r>
            <a:r>
              <a:rPr lang="en-US" sz="1600" dirty="0" smtClean="0"/>
              <a:t>Vienna: UNODC, </a:t>
            </a:r>
            <a:r>
              <a:rPr lang="en-US" sz="1600" dirty="0" smtClean="0">
                <a:hlinkClick r:id="rId13"/>
              </a:rPr>
              <a:t>https</a:t>
            </a:r>
            <a:r>
              <a:rPr lang="en-US" sz="1600" dirty="0">
                <a:hlinkClick r:id="rId13"/>
              </a:rPr>
              <a:t>://</a:t>
            </a:r>
            <a:r>
              <a:rPr lang="en-US" sz="1600" dirty="0" smtClean="0">
                <a:hlinkClick r:id="rId13"/>
              </a:rPr>
              <a:t>www.unodc.org/documents/scientific/2014_Global_Synthetic_Drugs_Assessment_web.pdf</a:t>
            </a:r>
            <a:r>
              <a:rPr lang="en-US" sz="1600" dirty="0"/>
              <a:t> </a:t>
            </a:r>
            <a:r>
              <a:rPr lang="en-US" sz="1600" dirty="0" smtClean="0"/>
              <a:t> (accessed </a:t>
            </a:r>
            <a:r>
              <a:rPr lang="en-US" sz="1600" dirty="0"/>
              <a:t>March 11, 2015)</a:t>
            </a:r>
          </a:p>
          <a:p>
            <a:r>
              <a:rPr lang="en-US" sz="1600" dirty="0" smtClean="0"/>
              <a:t>2. Simonato P, et al.(2013) Novel psychoactive substances as a novel challenge for healthcare professionals: results from an Italian survey. </a:t>
            </a:r>
            <a:r>
              <a:rPr lang="en-US" sz="1600" i="1" dirty="0" smtClean="0"/>
              <a:t>Hum.</a:t>
            </a:r>
            <a:r>
              <a:rPr lang="en-US" sz="1600" dirty="0" smtClean="0"/>
              <a:t> </a:t>
            </a:r>
            <a:r>
              <a:rPr lang="en-US" sz="1600" i="1" dirty="0" smtClean="0"/>
              <a:t>Psychopharmacol. Clin.Exp.: </a:t>
            </a:r>
            <a:r>
              <a:rPr lang="en-US" sz="1600" dirty="0" smtClean="0"/>
              <a:t>28 324-331 doi:10.1002/hup.2300 </a:t>
            </a:r>
          </a:p>
          <a:p>
            <a:r>
              <a:rPr lang="en-US" sz="1600" dirty="0" smtClean="0"/>
              <a:t>3. EU-MADNESS. </a:t>
            </a:r>
            <a:r>
              <a:rPr lang="en-US" sz="1600" i="1" dirty="0" smtClean="0"/>
              <a:t>About EU-MADNESS. </a:t>
            </a:r>
            <a:r>
              <a:rPr lang="en-US" sz="1600" dirty="0" smtClean="0"/>
              <a:t>2014. </a:t>
            </a:r>
            <a:r>
              <a:rPr lang="en-US" sz="1600" dirty="0" smtClean="0">
                <a:hlinkClick r:id="rId14"/>
              </a:rPr>
              <a:t>http://www.eumadness.eu/about-eu-madness/</a:t>
            </a:r>
            <a:r>
              <a:rPr lang="en-US" sz="1600" dirty="0" smtClean="0"/>
              <a:t> (accessed March 11, 2015)</a:t>
            </a:r>
            <a:endParaRPr lang="en-US" sz="1600" baseline="30000" dirty="0"/>
          </a:p>
        </p:txBody>
      </p:sp>
    </p:spTree>
    <p:extLst>
      <p:ext uri="{BB962C8B-B14F-4D97-AF65-F5344CB8AC3E}">
        <p14:creationId xmlns:p14="http://schemas.microsoft.com/office/powerpoint/2010/main" val="226100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11682</TotalTime>
  <Words>862</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Need for Education on Novel Psychoactive Substances (“Legal Highs”) amongst Undergraduate Health Care Professionals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Education on Novel Psychoactive Substances (Legal Highs) amongst Undergraduate Health Care Professionals</dc:title>
  <dc:creator>Safia Akhtar</dc:creator>
  <cp:lastModifiedBy>Hunt Graham</cp:lastModifiedBy>
  <cp:revision>49</cp:revision>
  <dcterms:created xsi:type="dcterms:W3CDTF">2015-07-19T15:55:42Z</dcterms:created>
  <dcterms:modified xsi:type="dcterms:W3CDTF">2015-10-30T15:04:33Z</dcterms:modified>
</cp:coreProperties>
</file>