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71" r:id="rId2"/>
    <p:sldId id="257" r:id="rId3"/>
    <p:sldId id="262" r:id="rId4"/>
    <p:sldId id="276" r:id="rId5"/>
    <p:sldId id="258" r:id="rId6"/>
    <p:sldId id="263" r:id="rId7"/>
    <p:sldId id="275" r:id="rId8"/>
    <p:sldId id="273" r:id="rId9"/>
    <p:sldId id="259" r:id="rId10"/>
    <p:sldId id="260" r:id="rId11"/>
    <p:sldId id="277" r:id="rId12"/>
    <p:sldId id="279" r:id="rId13"/>
    <p:sldId id="280" r:id="rId14"/>
    <p:sldId id="261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0A7F2-AAF0-4DD2-A5A4-68FF1C7BB84B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21735-6BA4-4BF7-BE19-3711A9E51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8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4AF15-6F8D-49BA-BA8B-DE71D8613A87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EFC54-BD1B-4402-8B74-C8FDC7B52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060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C6E0A-57B4-4D03-AA5C-A69ECD74211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4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AE862F-3F36-4BCA-8C2E-AE922C9B03A5}" type="datetime1">
              <a:rPr lang="en-GB" smtClean="0"/>
              <a:pPr/>
              <a:t>11/08/2016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smtClean="0">
                <a:solidFill>
                  <a:srgbClr val="00AA9E">
                    <a:tint val="20000"/>
                  </a:srgbClr>
                </a:solidFill>
              </a:rPr>
              <a:t>September 2015</a:t>
            </a:r>
            <a:endParaRPr lang="en-GB">
              <a:solidFill>
                <a:srgbClr val="00AA9E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AC7A2D-64AC-4A11-8A20-A70DB782CE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2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96C71-998C-49BF-86D0-89F944C6A183}" type="datetime1">
              <a:rPr lang="en-GB" smtClean="0">
                <a:solidFill>
                  <a:prstClr val="black"/>
                </a:solidFill>
              </a:rPr>
              <a:pPr/>
              <a:t>11/08/2016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29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E29C6D-F061-48F2-8455-54F5698B32D8}" type="datetime1">
              <a:rPr lang="en-GB" smtClean="0">
                <a:solidFill>
                  <a:prstClr val="black"/>
                </a:solidFill>
              </a:rPr>
              <a:pPr/>
              <a:t>11/08/2016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012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484A9-00CC-484B-BBCA-4BA16C688EBA}" type="datetime1">
              <a:rPr lang="en-GB" smtClean="0">
                <a:solidFill>
                  <a:prstClr val="black"/>
                </a:solidFill>
              </a:rPr>
              <a:pPr/>
              <a:t>11/08/2016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3728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63EEAB-5B3A-48BB-A4FD-8B82635FDADD}" type="datetime1">
              <a:rPr lang="en-GB" smtClean="0">
                <a:solidFill>
                  <a:prstClr val="black"/>
                </a:solidFill>
              </a:rPr>
              <a:pPr/>
              <a:t>11/08/2016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69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FA6F4-2A77-4B70-AE10-60D42E5F242B}" type="datetime1">
              <a:rPr lang="en-GB" smtClean="0">
                <a:solidFill>
                  <a:prstClr val="black"/>
                </a:solidFill>
              </a:rPr>
              <a:pPr/>
              <a:t>11/08/2016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2785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B7E0D-AB28-4275-949B-A71B65B6D80F}" type="datetime1">
              <a:rPr lang="en-GB" smtClean="0">
                <a:solidFill>
                  <a:prstClr val="black"/>
                </a:solidFill>
              </a:rPr>
              <a:pPr/>
              <a:t>11/08/2016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01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88DAE-FD42-4932-87D3-D203AA3237FF}" type="datetime1">
              <a:rPr lang="en-GB" smtClean="0">
                <a:solidFill>
                  <a:prstClr val="black"/>
                </a:solidFill>
              </a:rPr>
              <a:pPr/>
              <a:t>11/08/2016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95755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0ADFE1-046A-4EB3-A3DE-F10CDCE07523}" type="datetime1">
              <a:rPr lang="en-GB" smtClean="0">
                <a:solidFill>
                  <a:prstClr val="black"/>
                </a:solidFill>
              </a:rPr>
              <a:pPr/>
              <a:t>11/08/2016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738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C8A0502F-6C61-452C-987E-1FCC65395F09}" type="datetime1">
              <a:rPr lang="en-GB" smtClean="0">
                <a:solidFill>
                  <a:prstClr val="black"/>
                </a:solidFill>
              </a:rPr>
              <a:pPr/>
              <a:t>11/08/2016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14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C9ACFA-B6DB-408A-9C0E-36FA38F6EC83}" type="datetime1">
              <a:rPr lang="en-GB" smtClean="0">
                <a:solidFill>
                  <a:prstClr val="black"/>
                </a:solidFill>
              </a:rPr>
              <a:pPr/>
              <a:t>11/08/2016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54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2E4C6C-0C62-434C-ABF3-68199F7DF44F}" type="datetime1">
              <a:rPr lang="en-GB" smtClean="0">
                <a:solidFill>
                  <a:prstClr val="black"/>
                </a:solidFill>
              </a:rPr>
              <a:pPr/>
              <a:t>11/08/2016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11963400" y="25072"/>
            <a:ext cx="228600" cy="6858000"/>
          </a:xfrm>
          <a:prstGeom prst="rect">
            <a:avLst/>
          </a:prstGeom>
          <a:solidFill>
            <a:srgbClr val="C4008C"/>
          </a:solidFill>
          <a:ln cap="flat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13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ib.adai.washington.edu/instruments/" TargetMode="External"/><Relationship Id="rId2" Type="http://schemas.openxmlformats.org/officeDocument/2006/relationships/hyperlink" Target="http://www.emcdda.europa.eu/eib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lib.adai.washington.edu/instruments/" TargetMode="External"/><Relationship Id="rId2" Type="http://schemas.openxmlformats.org/officeDocument/2006/relationships/hyperlink" Target="http://www.emcdda.europa.eu/ei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lcohollearningcentre.org.uk/Topics/Browse/BriefAdvic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diction-ssa.org/images/uploads/Clin_111_Assessment_Screening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ddiction-ssa.org/images/uploads/Clin_111_Assessment_Screening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March 2016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0" y="1243013"/>
            <a:ext cx="10260013" cy="2771775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 err="1" smtClean="0">
                <a:solidFill>
                  <a:srgbClr val="008080"/>
                </a:solidFill>
              </a:rPr>
              <a:t>ASSESSMENTand</a:t>
            </a:r>
            <a:r>
              <a:rPr lang="en-GB" sz="4000" dirty="0" smtClean="0">
                <a:solidFill>
                  <a:srgbClr val="008080"/>
                </a:solidFill>
              </a:rPr>
              <a:t> SCREENING TOOLS</a:t>
            </a:r>
            <a:endParaRPr lang="en-GB" sz="4000" dirty="0" smtClean="0">
              <a:solidFill>
                <a:srgbClr val="00808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" y="104205"/>
            <a:ext cx="1596840" cy="63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541" y="5777602"/>
            <a:ext cx="2106168" cy="98450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</p:pic>
      <p:sp>
        <p:nvSpPr>
          <p:cNvPr id="7" name="Rectangle 6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7030A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57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AA9E"/>
              </a:buClr>
            </a:pPr>
            <a:endParaRPr lang="en-GB" dirty="0" smtClean="0">
              <a:solidFill>
                <a:prstClr val="black"/>
              </a:solidFill>
            </a:endParaRPr>
          </a:p>
          <a:p>
            <a:pPr lvl="0">
              <a:buClr>
                <a:srgbClr val="00AA9E"/>
              </a:buClr>
            </a:pPr>
            <a:r>
              <a:rPr lang="en-GB" dirty="0" smtClean="0">
                <a:solidFill>
                  <a:prstClr val="black"/>
                </a:solidFill>
              </a:rPr>
              <a:t>Designed </a:t>
            </a:r>
            <a:r>
              <a:rPr lang="en-GB" dirty="0">
                <a:solidFill>
                  <a:prstClr val="black"/>
                </a:solidFill>
              </a:rPr>
              <a:t>to assist in detection of problem and provide information on</a:t>
            </a:r>
            <a:r>
              <a:rPr lang="en-GB" dirty="0" smtClean="0">
                <a:solidFill>
                  <a:prstClr val="black"/>
                </a:solidFill>
              </a:rPr>
              <a:t>:</a:t>
            </a:r>
          </a:p>
          <a:p>
            <a:pPr marL="109728" lvl="0" indent="0">
              <a:buClr>
                <a:srgbClr val="00AA9E"/>
              </a:buClr>
              <a:buNone/>
            </a:pPr>
            <a:endParaRPr lang="en-GB" dirty="0">
              <a:solidFill>
                <a:prstClr val="black"/>
              </a:solidFill>
            </a:endParaRPr>
          </a:p>
          <a:p>
            <a:pPr lvl="1"/>
            <a:r>
              <a:rPr lang="en-GB" dirty="0" smtClean="0"/>
              <a:t>Changing </a:t>
            </a:r>
            <a:r>
              <a:rPr lang="en-GB" dirty="0" smtClean="0"/>
              <a:t>pattern of substance use</a:t>
            </a:r>
          </a:p>
          <a:p>
            <a:pPr lvl="1"/>
            <a:r>
              <a:rPr lang="en-GB" dirty="0" smtClean="0"/>
              <a:t>Problems associated with substance use especially risk behaviour</a:t>
            </a:r>
          </a:p>
          <a:p>
            <a:pPr lvl="1"/>
            <a:r>
              <a:rPr lang="en-GB" dirty="0" smtClean="0"/>
              <a:t>Dependence and degree of dependence</a:t>
            </a:r>
          </a:p>
          <a:p>
            <a:pPr lvl="1"/>
            <a:r>
              <a:rPr lang="en-GB" dirty="0" smtClean="0"/>
              <a:t>Health, social and economic </a:t>
            </a:r>
            <a:r>
              <a:rPr lang="en-GB" dirty="0" smtClean="0"/>
              <a:t>circumstances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TOOLS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7030A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6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Alcohol use Disorders Identification Test (Full AUDIT)- </a:t>
            </a:r>
            <a:r>
              <a:rPr lang="en-GB" sz="2000" dirty="0"/>
              <a:t>consisting of ten questions </a:t>
            </a:r>
          </a:p>
          <a:p>
            <a:r>
              <a:rPr lang="en-GB" sz="2000" dirty="0" smtClean="0"/>
              <a:t>Full </a:t>
            </a:r>
            <a:r>
              <a:rPr lang="en-GB" sz="2000" dirty="0"/>
              <a:t>AUDIT </a:t>
            </a:r>
            <a:r>
              <a:rPr lang="en-GB" sz="2000" dirty="0" smtClean="0"/>
              <a:t>shows- </a:t>
            </a:r>
            <a:r>
              <a:rPr lang="en-GB" sz="2000" dirty="0"/>
              <a:t>if an individual is likely to be a lower risk drinker, increasing risk drinker, higher risk drinker or alcohol dependent </a:t>
            </a:r>
          </a:p>
          <a:p>
            <a:r>
              <a:rPr lang="en-GB" sz="2000" dirty="0" smtClean="0"/>
              <a:t>AUDIT-C briefer version uses first </a:t>
            </a:r>
            <a:r>
              <a:rPr lang="en-GB" sz="2000" dirty="0"/>
              <a:t>three questions of the full </a:t>
            </a:r>
            <a:r>
              <a:rPr lang="en-GB" sz="2000" dirty="0" smtClean="0"/>
              <a:t>AUDIT- assess level of risk of drinking pattern </a:t>
            </a:r>
          </a:p>
          <a:p>
            <a:r>
              <a:rPr lang="en-GB" sz="2000" dirty="0" smtClean="0"/>
              <a:t>Fast Alcoholic Screening Test (FAST) another </a:t>
            </a:r>
            <a:r>
              <a:rPr lang="en-GB" sz="2000" dirty="0"/>
              <a:t>abbreviated version of the full AUDIT – </a:t>
            </a:r>
            <a:r>
              <a:rPr lang="en-GB" sz="2000" dirty="0" smtClean="0"/>
              <a:t> 4 questions –  useful in A&amp;E </a:t>
            </a:r>
          </a:p>
          <a:p>
            <a:r>
              <a:rPr lang="en-GB" sz="2000" dirty="0" smtClean="0"/>
              <a:t>Paddington Alcohol Test (PAT)  clinical tool  for use in A&amp;E, detect alcohol use </a:t>
            </a:r>
          </a:p>
          <a:p>
            <a:r>
              <a:rPr lang="en-GB" sz="2000" dirty="0" smtClean="0"/>
              <a:t>FIVE Shot - questions about heavy drinking</a:t>
            </a:r>
          </a:p>
          <a:p>
            <a:r>
              <a:rPr lang="en-GB" sz="2000" dirty="0" smtClean="0"/>
              <a:t>Michigan Alcohol Screening Test (MAST) 22 item questionnaire, with shorter one (S-MAST-G) for use with older people</a:t>
            </a:r>
          </a:p>
          <a:p>
            <a:r>
              <a:rPr lang="en-GB" sz="2000" dirty="0" smtClean="0"/>
              <a:t>CRAFFT – screening tool developed specifically for use with young people</a:t>
            </a:r>
          </a:p>
          <a:p>
            <a:r>
              <a:rPr lang="en-GB" sz="2000" dirty="0" smtClean="0"/>
              <a:t>CAGE- brief 4-item assessment tool</a:t>
            </a:r>
            <a:endParaRPr lang="en-GB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Tools For Identifying Alcohol Misuse 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630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GB" sz="2000" dirty="0" smtClean="0"/>
              <a:t>Drugs</a:t>
            </a:r>
          </a:p>
          <a:p>
            <a:r>
              <a:rPr lang="en-GB" sz="2000" dirty="0" smtClean="0"/>
              <a:t>CAGE –Aid- version of the CAGE alcohol tool adapted to include drug use</a:t>
            </a:r>
          </a:p>
          <a:p>
            <a:r>
              <a:rPr lang="en-GB" sz="2000" dirty="0" smtClean="0"/>
              <a:t>CRAFFT –aimed at young people and questions about both drug and alcohol use</a:t>
            </a:r>
            <a:endParaRPr lang="en-GB" sz="2000" dirty="0" smtClean="0"/>
          </a:p>
          <a:p>
            <a:r>
              <a:rPr lang="en-GB" sz="2000" dirty="0" smtClean="0"/>
              <a:t>Drug Abuse Screening Test (DAST) 28 questions about drug use</a:t>
            </a:r>
          </a:p>
          <a:p>
            <a:r>
              <a:rPr lang="en-GB" sz="2000" dirty="0" smtClean="0"/>
              <a:t>DAST 10 – shorter version of DAST -10 questions</a:t>
            </a:r>
            <a:endParaRPr lang="en-GB" sz="2000" dirty="0"/>
          </a:p>
          <a:p>
            <a:pPr marL="109728" indent="0">
              <a:buNone/>
            </a:pPr>
            <a:endParaRPr lang="en-GB" sz="2000" dirty="0" smtClean="0"/>
          </a:p>
          <a:p>
            <a:pPr marL="109728" indent="0">
              <a:buNone/>
            </a:pPr>
            <a:r>
              <a:rPr lang="en-GB" sz="2000" dirty="0" smtClean="0"/>
              <a:t>Nicotine </a:t>
            </a:r>
            <a:endParaRPr lang="en-GB" sz="2000" dirty="0" smtClean="0"/>
          </a:p>
          <a:p>
            <a:r>
              <a:rPr lang="en-GB" sz="2000" dirty="0" smtClean="0"/>
              <a:t>Fagerstrom </a:t>
            </a:r>
            <a:r>
              <a:rPr lang="en-GB" sz="2000" dirty="0" smtClean="0"/>
              <a:t>Nicotine Tolerance </a:t>
            </a:r>
            <a:r>
              <a:rPr lang="en-GB" sz="2000" dirty="0" smtClean="0"/>
              <a:t>Questionnaire Used </a:t>
            </a:r>
            <a:r>
              <a:rPr lang="en-GB" sz="2000" dirty="0"/>
              <a:t>to assess the intensity of physical addiction to nicotine</a:t>
            </a:r>
            <a:r>
              <a:rPr lang="en-GB" sz="2000" dirty="0" smtClean="0"/>
              <a:t>.</a:t>
            </a:r>
          </a:p>
          <a:p>
            <a:r>
              <a:rPr lang="en-GB" sz="2000" dirty="0"/>
              <a:t>Brief Smoking Consequences Questionnaire - Adult (Brief SCQ-A) </a:t>
            </a:r>
            <a:endParaRPr lang="en-GB" sz="2000" dirty="0" smtClean="0"/>
          </a:p>
          <a:p>
            <a:r>
              <a:rPr lang="fr-FR" sz="2000" dirty="0"/>
              <a:t>Adolescent Smoking Consequences Questionnaire (ASCQ) </a:t>
            </a:r>
            <a:endParaRPr lang="en-GB" sz="2000" dirty="0" smtClean="0"/>
          </a:p>
          <a:p>
            <a:pPr marL="109728" indent="0">
              <a:buNone/>
            </a:pPr>
            <a:endParaRPr lang="en-GB" sz="2000" b="1" dirty="0" smtClean="0"/>
          </a:p>
          <a:p>
            <a:pPr marL="109728" indent="0">
              <a:buNone/>
            </a:pPr>
            <a:r>
              <a:rPr lang="en-GB" sz="1700" dirty="0"/>
              <a:t>Evaluation Instruments Bank (EIB</a:t>
            </a:r>
            <a:r>
              <a:rPr lang="en-GB" sz="1700" dirty="0" smtClean="0"/>
              <a:t>) </a:t>
            </a:r>
            <a:r>
              <a:rPr lang="en-GB" sz="2000" dirty="0" smtClean="0">
                <a:hlinkClick r:id="rId2"/>
              </a:rPr>
              <a:t>http</a:t>
            </a:r>
            <a:r>
              <a:rPr lang="en-GB" sz="2000" dirty="0">
                <a:hlinkClick r:id="rId2"/>
              </a:rPr>
              <a:t>://</a:t>
            </a:r>
            <a:r>
              <a:rPr lang="en-GB" sz="2000" dirty="0" smtClean="0">
                <a:hlinkClick r:id="rId2"/>
              </a:rPr>
              <a:t>www.emcdda.europa.eu/eib</a:t>
            </a:r>
            <a:endParaRPr lang="en-GB" sz="2000" dirty="0" smtClean="0"/>
          </a:p>
          <a:p>
            <a:pPr marL="109728" indent="0">
              <a:buNone/>
            </a:pPr>
            <a:endParaRPr lang="en-GB" sz="2000" dirty="0"/>
          </a:p>
          <a:p>
            <a:pPr marL="109728" indent="0">
              <a:buNone/>
            </a:pPr>
            <a:r>
              <a:rPr lang="en-GB" sz="1600" dirty="0" smtClean="0"/>
              <a:t>Substance </a:t>
            </a:r>
            <a:r>
              <a:rPr lang="en-GB" sz="1600" dirty="0"/>
              <a:t>Use Screening &amp; Assessment Instruments Database </a:t>
            </a:r>
            <a:r>
              <a:rPr lang="en-GB" sz="1600" dirty="0">
                <a:hlinkClick r:id="rId3"/>
              </a:rPr>
              <a:t>http://lib.adai.washington.edu/instruments/</a:t>
            </a:r>
            <a:endParaRPr lang="en-GB" sz="1600" dirty="0"/>
          </a:p>
          <a:p>
            <a:endParaRPr lang="en-GB" sz="2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Tools for identifying drug </a:t>
            </a:r>
            <a:r>
              <a:rPr lang="en-GB" dirty="0" smtClean="0"/>
              <a:t>use </a:t>
            </a:r>
            <a:r>
              <a:rPr lang="en-GB" dirty="0" smtClean="0"/>
              <a:t>&amp;</a:t>
            </a:r>
            <a:r>
              <a:rPr lang="en-GB" dirty="0" smtClean="0"/>
              <a:t> nicotine 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1620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2000" dirty="0" smtClean="0"/>
              <a:t>Wide range of tools for undertaking comprehensive assessment for a range of objectives – such as severity of dependence, treatment needs </a:t>
            </a:r>
            <a:r>
              <a:rPr lang="en-GB" sz="2000" dirty="0" err="1" smtClean="0"/>
              <a:t>etc</a:t>
            </a:r>
            <a:endParaRPr lang="en-GB" sz="2000" dirty="0" smtClean="0"/>
          </a:p>
          <a:p>
            <a:pPr marL="109728" indent="0">
              <a:buNone/>
            </a:pPr>
            <a:endParaRPr lang="en-GB" sz="2000" dirty="0" smtClean="0"/>
          </a:p>
          <a:p>
            <a:pPr marL="708660" lvl="1" indent="-342900">
              <a:buFont typeface="Courier New" panose="02070309020205020404" pitchFamily="49" charset="0"/>
              <a:buChar char="o"/>
            </a:pPr>
            <a:r>
              <a:rPr lang="en-GB" sz="2000" dirty="0" smtClean="0"/>
              <a:t>Opiate Treatment Index (OTI) – for use in specialist substance misuse services  and explores all aspects of drug use and treatment </a:t>
            </a:r>
          </a:p>
          <a:p>
            <a:pPr marL="708660" lvl="1" indent="-342900">
              <a:buFont typeface="Courier New" panose="02070309020205020404" pitchFamily="49" charset="0"/>
              <a:buChar char="o"/>
            </a:pPr>
            <a:endParaRPr lang="en-GB" sz="2000" dirty="0"/>
          </a:p>
          <a:p>
            <a:pPr marL="708660" lvl="1" indent="-342900">
              <a:buFont typeface="Courier New" panose="02070309020205020404" pitchFamily="49" charset="0"/>
              <a:buChar char="o"/>
            </a:pPr>
            <a:r>
              <a:rPr lang="en-GB" sz="2000" dirty="0" smtClean="0"/>
              <a:t>Severity of Alcohol Dependence Questionnaire (SADQ) designed by WHO to measure severity of alcohol dependency</a:t>
            </a:r>
          </a:p>
          <a:p>
            <a:pPr marL="708660" lvl="1" indent="-342900">
              <a:buFont typeface="Courier New" panose="02070309020205020404" pitchFamily="49" charset="0"/>
              <a:buChar char="o"/>
            </a:pPr>
            <a:endParaRPr lang="en-GB" sz="2000" dirty="0"/>
          </a:p>
          <a:p>
            <a:pPr marL="708660" lvl="1" indent="-342900">
              <a:buFont typeface="Courier New" panose="02070309020205020404" pitchFamily="49" charset="0"/>
              <a:buChar char="o"/>
            </a:pPr>
            <a:r>
              <a:rPr lang="en-GB" sz="2000" dirty="0" smtClean="0"/>
              <a:t>Severity of Dependence Scale (SDS) 5 questions to indicate severity of opioid dependency.</a:t>
            </a:r>
            <a:endParaRPr lang="en-GB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Tools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293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Crome </a:t>
            </a:r>
            <a:r>
              <a:rPr lang="en-GB" sz="2000" dirty="0"/>
              <a:t>I and Ghodse A.H (</a:t>
            </a:r>
            <a:r>
              <a:rPr lang="en-GB" sz="2000" dirty="0" smtClean="0"/>
              <a:t>2012) </a:t>
            </a:r>
            <a:r>
              <a:rPr lang="en-GB" sz="2000" dirty="0"/>
              <a:t>Drug Misuse </a:t>
            </a:r>
            <a:r>
              <a:rPr lang="en-GB" sz="2000" dirty="0" smtClean="0"/>
              <a:t>in </a:t>
            </a:r>
            <a:r>
              <a:rPr lang="en-GB" sz="2000" dirty="0"/>
              <a:t>medical </a:t>
            </a:r>
            <a:r>
              <a:rPr lang="en-GB" sz="2000" dirty="0" smtClean="0"/>
              <a:t>patients; pp180-220 in Handbook </a:t>
            </a:r>
            <a:r>
              <a:rPr lang="en-GB" sz="2000" dirty="0"/>
              <a:t>of Liaison Psychiatry, eds. Geoffrey Lloyd and Elspeth </a:t>
            </a:r>
            <a:r>
              <a:rPr lang="en-GB" sz="2000" dirty="0" smtClean="0"/>
              <a:t>Guthrie, Cambridge </a:t>
            </a:r>
            <a:r>
              <a:rPr lang="en-GB" sz="2000" dirty="0"/>
              <a:t>University </a:t>
            </a:r>
            <a:r>
              <a:rPr lang="en-GB" sz="2000" dirty="0" smtClean="0"/>
              <a:t>Press</a:t>
            </a:r>
          </a:p>
          <a:p>
            <a:pPr marL="109728" indent="0">
              <a:buNone/>
            </a:pPr>
            <a:endParaRPr lang="en-GB" sz="2000" dirty="0" smtClean="0"/>
          </a:p>
          <a:p>
            <a:r>
              <a:rPr lang="en-GB" sz="2000" dirty="0"/>
              <a:t>Ghodse H (2010). </a:t>
            </a:r>
            <a:r>
              <a:rPr lang="en-GB" sz="2000" dirty="0" err="1" smtClean="0"/>
              <a:t>Ghodse’s</a:t>
            </a:r>
            <a:r>
              <a:rPr lang="en-GB" sz="2000" dirty="0" smtClean="0"/>
              <a:t> </a:t>
            </a:r>
            <a:r>
              <a:rPr lang="en-GB" sz="2000" dirty="0"/>
              <a:t>Drugs and Addictive Behaviour; a guide </a:t>
            </a:r>
            <a:r>
              <a:rPr lang="en-GB" sz="2000" dirty="0" smtClean="0"/>
              <a:t>to treatment</a:t>
            </a:r>
            <a:r>
              <a:rPr lang="en-GB" sz="2000" dirty="0"/>
              <a:t>. </a:t>
            </a:r>
            <a:r>
              <a:rPr lang="en-GB" sz="2000" dirty="0" smtClean="0"/>
              <a:t>4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</a:t>
            </a:r>
            <a:r>
              <a:rPr lang="en-GB" sz="2000" dirty="0" err="1" smtClean="0"/>
              <a:t>edn</a:t>
            </a:r>
            <a:r>
              <a:rPr lang="en-GB" sz="2000" dirty="0" smtClean="0"/>
              <a:t> </a:t>
            </a:r>
            <a:r>
              <a:rPr lang="en-GB" sz="2000" dirty="0"/>
              <a:t>,Cambridge University Press. Chapter 6 </a:t>
            </a:r>
            <a:r>
              <a:rPr lang="en-GB" sz="2000" dirty="0" smtClean="0"/>
              <a:t>Assessment pp 131-159</a:t>
            </a:r>
          </a:p>
          <a:p>
            <a:pPr marL="109728" indent="0">
              <a:buNone/>
            </a:pPr>
            <a:endParaRPr lang="en-GB" sz="2000" dirty="0" smtClean="0"/>
          </a:p>
          <a:p>
            <a:r>
              <a:rPr lang="en-GB" sz="2000" dirty="0">
                <a:solidFill>
                  <a:prstClr val="black"/>
                </a:solidFill>
              </a:rPr>
              <a:t>Evaluation Instruments Bank (EIB) </a:t>
            </a:r>
            <a:r>
              <a:rPr lang="en-GB" sz="2000" dirty="0">
                <a:solidFill>
                  <a:prstClr val="black"/>
                </a:solidFill>
                <a:hlinkClick r:id="rId2"/>
              </a:rPr>
              <a:t>http://www.emcdda.europa.eu/eib</a:t>
            </a:r>
            <a:endParaRPr lang="en-GB" sz="2000" dirty="0">
              <a:solidFill>
                <a:prstClr val="black"/>
              </a:solidFill>
            </a:endParaRPr>
          </a:p>
          <a:p>
            <a:endParaRPr lang="en-GB" sz="2000" dirty="0" smtClean="0"/>
          </a:p>
          <a:p>
            <a:r>
              <a:rPr lang="en-GB" sz="2000" dirty="0"/>
              <a:t>Substance Use Screening &amp; Assessment Instruments Database </a:t>
            </a:r>
            <a:r>
              <a:rPr lang="en-GB" sz="2000" dirty="0">
                <a:hlinkClick r:id="rId3"/>
              </a:rPr>
              <a:t>http://lib.adai.washington.edu/instruments</a:t>
            </a:r>
            <a:r>
              <a:rPr lang="en-GB" sz="2000" dirty="0" smtClean="0">
                <a:hlinkClick r:id="rId3"/>
              </a:rPr>
              <a:t>/</a:t>
            </a:r>
            <a:endParaRPr lang="en-GB" sz="2000" dirty="0" smtClean="0"/>
          </a:p>
          <a:p>
            <a:r>
              <a:rPr lang="en-GB" sz="2000" dirty="0" smtClean="0"/>
              <a:t>Alcohol tools </a:t>
            </a:r>
            <a:r>
              <a:rPr lang="en-GB" sz="2000" dirty="0" smtClean="0">
                <a:hlinkClick r:id="rId4"/>
              </a:rPr>
              <a:t>http</a:t>
            </a:r>
            <a:r>
              <a:rPr lang="en-GB" sz="2000" dirty="0">
                <a:hlinkClick r:id="rId4"/>
              </a:rPr>
              <a:t>://www.alcohollearningcentre.org.uk/Topics/Browse/BriefAdvice</a:t>
            </a:r>
            <a:r>
              <a:rPr lang="en-GB" sz="2000" dirty="0" smtClean="0">
                <a:hlinkClick r:id="rId4"/>
              </a:rPr>
              <a:t>/</a:t>
            </a:r>
            <a:endParaRPr lang="en-GB" sz="2000" dirty="0" smtClean="0"/>
          </a:p>
          <a:p>
            <a:endParaRPr lang="en-GB" sz="2000" b="1" dirty="0" smtClean="0"/>
          </a:p>
          <a:p>
            <a:endParaRPr lang="en-GB" sz="2000" b="1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References/useful resources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7030A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40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to undertake a comprehensive assessment for substance use</a:t>
            </a:r>
          </a:p>
          <a:p>
            <a:r>
              <a:rPr lang="en-GB" dirty="0" smtClean="0"/>
              <a:t>Be aware of the range of tools available to screen and assess substance problems</a:t>
            </a:r>
          </a:p>
          <a:p>
            <a:r>
              <a:rPr lang="en-GB" dirty="0" smtClean="0"/>
              <a:t>Appreciate what tests and investigations are useful for diagnostic purposes</a:t>
            </a:r>
          </a:p>
          <a:p>
            <a:r>
              <a:rPr lang="en-GB" dirty="0" smtClean="0"/>
              <a:t>Differentiate between substance use, harmful use and dependence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7030A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19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History taking protocol</a:t>
            </a:r>
          </a:p>
          <a:p>
            <a:endParaRPr lang="en-GB" dirty="0" smtClean="0"/>
          </a:p>
          <a:p>
            <a:r>
              <a:rPr lang="en-GB" dirty="0" smtClean="0"/>
              <a:t>Investigations and tests</a:t>
            </a:r>
          </a:p>
          <a:p>
            <a:endParaRPr lang="en-GB" dirty="0" smtClean="0"/>
          </a:p>
          <a:p>
            <a:r>
              <a:rPr lang="en-GB" dirty="0" smtClean="0"/>
              <a:t>Screening tools</a:t>
            </a:r>
          </a:p>
          <a:p>
            <a:endParaRPr lang="en-GB" dirty="0" smtClean="0"/>
          </a:p>
          <a:p>
            <a:r>
              <a:rPr lang="en-GB" dirty="0" smtClean="0"/>
              <a:t>Assessment tools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7030A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77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Screening and assessment are not the same: </a:t>
            </a: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Screening is - initial</a:t>
            </a:r>
            <a:r>
              <a:rPr lang="en-GB" dirty="0"/>
              <a:t>, simple enquiry about </a:t>
            </a:r>
            <a:r>
              <a:rPr lang="en-GB" dirty="0" smtClean="0"/>
              <a:t>indications of problems results </a:t>
            </a:r>
            <a:r>
              <a:rPr lang="en-GB" dirty="0"/>
              <a:t>of which may </a:t>
            </a:r>
            <a:r>
              <a:rPr lang="en-GB" dirty="0" smtClean="0"/>
              <a:t>lead to a fuller </a:t>
            </a:r>
            <a:r>
              <a:rPr lang="en-GB" dirty="0" smtClean="0"/>
              <a:t>assessment</a:t>
            </a:r>
            <a:r>
              <a:rPr lang="en-GB" dirty="0"/>
              <a:t>. </a:t>
            </a:r>
            <a:endParaRPr lang="en-GB" dirty="0" smtClean="0"/>
          </a:p>
          <a:p>
            <a:pPr lvl="1"/>
            <a:r>
              <a:rPr lang="en-GB" dirty="0" smtClean="0"/>
              <a:t>S</a:t>
            </a:r>
            <a:r>
              <a:rPr lang="en-GB" dirty="0" smtClean="0"/>
              <a:t>creening </a:t>
            </a:r>
            <a:r>
              <a:rPr lang="en-GB" dirty="0"/>
              <a:t>takes place </a:t>
            </a:r>
            <a:r>
              <a:rPr lang="en-GB" dirty="0" smtClean="0"/>
              <a:t>when an individual </a:t>
            </a:r>
            <a:r>
              <a:rPr lang="en-GB" dirty="0"/>
              <a:t>first presents to </a:t>
            </a:r>
            <a:r>
              <a:rPr lang="en-GB" dirty="0" smtClean="0"/>
              <a:t>services</a:t>
            </a:r>
          </a:p>
          <a:p>
            <a:pPr lvl="1"/>
            <a:r>
              <a:rPr lang="en-GB" dirty="0" smtClean="0"/>
              <a:t>Assessment determines </a:t>
            </a:r>
            <a:r>
              <a:rPr lang="en-GB" dirty="0"/>
              <a:t>the level </a:t>
            </a:r>
            <a:r>
              <a:rPr lang="en-GB" dirty="0" smtClean="0"/>
              <a:t>of impact </a:t>
            </a:r>
            <a:r>
              <a:rPr lang="en-GB" dirty="0"/>
              <a:t>substance use </a:t>
            </a:r>
            <a:r>
              <a:rPr lang="en-GB" dirty="0" smtClean="0"/>
              <a:t>has on an </a:t>
            </a:r>
            <a:r>
              <a:rPr lang="en-GB" dirty="0"/>
              <a:t>individual’s </a:t>
            </a:r>
            <a:r>
              <a:rPr lang="en-GB" dirty="0" smtClean="0"/>
              <a:t>health –physical, mental, and social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 of screening and assessment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56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Initial screening : brief assessment of presenting problems, identification of immediate risks (e.g. safeguarding, urgent mental health problems, medical emergencies), screening tools, blood tests and biological markers </a:t>
            </a:r>
          </a:p>
          <a:p>
            <a:r>
              <a:rPr lang="en-GB" dirty="0" smtClean="0"/>
              <a:t>Biological testing – urinalysis, saliva, hair tests, fingernail clippings, blood tests</a:t>
            </a:r>
          </a:p>
          <a:p>
            <a:r>
              <a:rPr lang="en-GB" dirty="0" smtClean="0"/>
              <a:t>Physical examination – medical emergencies, infections, neurological deficits, cardio-respiratory, withdrawal and intoxication</a:t>
            </a:r>
          </a:p>
          <a:p>
            <a:r>
              <a:rPr lang="en-GB" dirty="0" smtClean="0"/>
              <a:t>Mental state examination – attitude, appearance and behaviour, speech, mood, thought processes, suicidal ideas/intentions, delusions, perceptual disturbances, cognition, judgement, insight</a:t>
            </a:r>
          </a:p>
          <a:p>
            <a:r>
              <a:rPr lang="en-GB" dirty="0" smtClean="0"/>
              <a:t>Use of appropriate tools to monitor pattern of substance use, estimation of problems associated with substance use, assessment of dependence and degree of dependence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PROCESS </a:t>
            </a:r>
            <a:r>
              <a:rPr lang="en-GB" dirty="0" smtClean="0"/>
              <a:t>– INITIAL SCREENING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7030A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80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Purpose of assessment its to determine the level of impact of substance use on the individual’s health, wider social network and functioning</a:t>
            </a:r>
          </a:p>
          <a:p>
            <a:r>
              <a:rPr lang="en-GB" dirty="0" smtClean="0"/>
              <a:t>IN-DEPTH comprehensive history</a:t>
            </a:r>
          </a:p>
          <a:p>
            <a:r>
              <a:rPr lang="en-GB" dirty="0" smtClean="0"/>
              <a:t>Ongoing </a:t>
            </a:r>
          </a:p>
          <a:p>
            <a:r>
              <a:rPr lang="en-GB" dirty="0"/>
              <a:t>S</a:t>
            </a:r>
            <a:r>
              <a:rPr lang="en-GB" dirty="0" smtClean="0"/>
              <a:t>ometimes protracted over several interviews, and regular</a:t>
            </a:r>
          </a:p>
          <a:p>
            <a:r>
              <a:rPr lang="en-GB" dirty="0" smtClean="0"/>
              <a:t>Formulation of the case and monitor progress on the basis of the history, tools and biological tests 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PROCESS -ASSESSMENT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7030A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47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57211"/>
            <a:ext cx="10972800" cy="515073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endParaRPr lang="en-GB" sz="700" dirty="0">
              <a:latin typeface="Candara" pitchFamily="34" charset="0"/>
            </a:endParaRPr>
          </a:p>
          <a:p>
            <a:pPr marL="109728" indent="0">
              <a:buNone/>
            </a:pPr>
            <a:r>
              <a:rPr lang="en-GB" sz="2000" dirty="0" smtClean="0"/>
              <a:t>History </a:t>
            </a:r>
            <a:r>
              <a:rPr lang="en-GB" sz="2000" dirty="0"/>
              <a:t>taking should cover the </a:t>
            </a:r>
            <a:r>
              <a:rPr lang="en-GB" sz="2000" dirty="0" smtClean="0"/>
              <a:t>following:</a:t>
            </a:r>
          </a:p>
          <a:p>
            <a:r>
              <a:rPr lang="en-GB" sz="2000" dirty="0" smtClean="0"/>
              <a:t>Substance </a:t>
            </a:r>
            <a:r>
              <a:rPr lang="en-GB" sz="2000" dirty="0"/>
              <a:t>Use –legal, illegal, prescribed, over the  </a:t>
            </a:r>
            <a:r>
              <a:rPr lang="en-GB" sz="2000" dirty="0" smtClean="0"/>
              <a:t>counter</a:t>
            </a:r>
          </a:p>
          <a:p>
            <a:r>
              <a:rPr lang="en-GB" sz="2000" dirty="0"/>
              <a:t>Treatment episodes</a:t>
            </a:r>
          </a:p>
          <a:p>
            <a:pPr lvl="0">
              <a:buClr>
                <a:srgbClr val="00AA9E"/>
              </a:buClr>
            </a:pPr>
            <a:r>
              <a:rPr lang="en-GB" sz="2000" dirty="0" smtClean="0"/>
              <a:t>Medical history &amp; p</a:t>
            </a:r>
            <a:r>
              <a:rPr lang="en-GB" sz="2000" dirty="0" smtClean="0">
                <a:solidFill>
                  <a:prstClr val="black"/>
                </a:solidFill>
              </a:rPr>
              <a:t>resenting </a:t>
            </a:r>
            <a:r>
              <a:rPr lang="en-GB" sz="2000" dirty="0">
                <a:solidFill>
                  <a:prstClr val="black"/>
                </a:solidFill>
              </a:rPr>
              <a:t>symptoms -substance related issues - complications: abscesses, venous thromboses, septicaemia, endocarditis, constipation</a:t>
            </a:r>
          </a:p>
          <a:p>
            <a:r>
              <a:rPr lang="en-GB" sz="2000" dirty="0" smtClean="0"/>
              <a:t>Psychiatric </a:t>
            </a:r>
            <a:r>
              <a:rPr lang="en-GB" sz="2000" dirty="0"/>
              <a:t>history </a:t>
            </a:r>
            <a:endParaRPr lang="en-GB" sz="2000" dirty="0" smtClean="0"/>
          </a:p>
          <a:p>
            <a:r>
              <a:rPr lang="en-GB" sz="2000" dirty="0" smtClean="0"/>
              <a:t>History </a:t>
            </a:r>
            <a:r>
              <a:rPr lang="en-GB" sz="2000" dirty="0"/>
              <a:t>of accidental/deliberate </a:t>
            </a:r>
            <a:r>
              <a:rPr lang="en-GB" sz="2000" dirty="0" smtClean="0"/>
              <a:t>over-dose; risk factors</a:t>
            </a:r>
          </a:p>
          <a:p>
            <a:r>
              <a:rPr lang="en-GB" sz="2000" dirty="0" smtClean="0"/>
              <a:t>Family/social history</a:t>
            </a:r>
          </a:p>
          <a:p>
            <a:r>
              <a:rPr lang="en-GB" sz="2000" dirty="0" smtClean="0"/>
              <a:t>Living arrangements – alone, with friends, carers, family..</a:t>
            </a:r>
          </a:p>
          <a:p>
            <a:r>
              <a:rPr lang="en-GB" sz="2000" dirty="0" smtClean="0"/>
              <a:t>Lifestyle – financial/ employed/ unemployed/retired</a:t>
            </a:r>
          </a:p>
          <a:p>
            <a:r>
              <a:rPr lang="en-GB" sz="2000" dirty="0" smtClean="0"/>
              <a:t>Personal history – education, criminal</a:t>
            </a:r>
          </a:p>
          <a:p>
            <a:r>
              <a:rPr lang="en-GB" sz="2000" dirty="0" smtClean="0"/>
              <a:t>Contact with other services – social services/ child protection….</a:t>
            </a:r>
            <a:endParaRPr lang="en-GB" sz="2000" dirty="0" smtClean="0"/>
          </a:p>
          <a:p>
            <a:endParaRPr lang="en-GB" sz="2000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COMPREHENSIVE HISTORY TAKING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640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80000"/>
              </a:lnSpc>
              <a:buNone/>
            </a:pPr>
            <a:endParaRPr lang="en-GB" sz="2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Substance Use - how </a:t>
            </a:r>
            <a:r>
              <a:rPr lang="en-GB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much, how often, route of use, length of </a:t>
            </a: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use, pattern of use, triggers to relapse</a:t>
            </a:r>
            <a:endParaRPr lang="en-GB" sz="2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GB" sz="2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Treatment –  contact with services – how long, interventions, reason for discontinuing</a:t>
            </a:r>
            <a:endParaRPr lang="en-GB" sz="2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GB" sz="2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Family history/ affects – is there history of substance use, history of </a:t>
            </a: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psychiatric problems, how</a:t>
            </a: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en-GB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does it affect life, work, family</a:t>
            </a: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? </a:t>
            </a:r>
            <a:endParaRPr lang="en-GB" sz="2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GB" sz="2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Does the patient they </a:t>
            </a:r>
            <a:r>
              <a:rPr lang="en-GB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think they have a </a:t>
            </a: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problem</a:t>
            </a:r>
            <a:r>
              <a:rPr lang="en-GB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– do they want help?</a:t>
            </a: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en-GB" sz="20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Medical history – any chronic conditions, medications, any screening for BBV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endParaRPr lang="en-GB" sz="20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GB" sz="20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From :Assessment and Screening </a:t>
            </a:r>
            <a:r>
              <a:rPr lang="en-GB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Factsheet </a:t>
            </a:r>
            <a:r>
              <a:rPr lang="en-GB" sz="2000" dirty="0">
                <a:latin typeface="Lucida Sans Unicode" panose="020B0602030504020204" pitchFamily="34" charset="0"/>
                <a:cs typeface="Lucida Sans Unicode" panose="020B0602030504020204" pitchFamily="34" charset="0"/>
                <a:hlinkClick r:id="rId2"/>
              </a:rPr>
              <a:t>https://</a:t>
            </a:r>
            <a:r>
              <a:rPr lang="en-GB" sz="2000" dirty="0" smtClean="0">
                <a:latin typeface="Lucida Sans Unicode" panose="020B0602030504020204" pitchFamily="34" charset="0"/>
                <a:cs typeface="Lucida Sans Unicode" panose="020B0602030504020204" pitchFamily="34" charset="0"/>
                <a:hlinkClick r:id="rId2"/>
              </a:rPr>
              <a:t>www.addiction-ssa.org/images/uploads/Clin_111_Assessment_Screening.pdf</a:t>
            </a:r>
            <a:endParaRPr lang="en-GB" sz="20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GB" sz="2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</a:pPr>
            <a:endParaRPr lang="en-GB" sz="2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GB" sz="2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GB" sz="700" dirty="0" smtClean="0">
              <a:latin typeface="Candara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GB" sz="700" dirty="0">
              <a:latin typeface="Candara" pitchFamily="34" charset="0"/>
            </a:endParaRPr>
          </a:p>
          <a:p>
            <a:pPr>
              <a:lnSpc>
                <a:spcPct val="80000"/>
              </a:lnSpc>
            </a:pPr>
            <a:endParaRPr lang="en-GB" sz="1400" dirty="0">
              <a:latin typeface="Candara" pitchFamily="34" charset="0"/>
            </a:endParaRPr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to ask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906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600" dirty="0" smtClean="0"/>
              <a:t>Substances can be tested in blood, urine, hair, saliva and breath but should be in the context of a full history and examination</a:t>
            </a:r>
          </a:p>
          <a:p>
            <a:r>
              <a:rPr lang="en-GB" sz="2600" dirty="0" smtClean="0"/>
              <a:t>Blood: detect recent use </a:t>
            </a:r>
            <a:r>
              <a:rPr lang="en-GB" sz="2600" dirty="0" smtClean="0"/>
              <a:t>e.g. </a:t>
            </a:r>
            <a:r>
              <a:rPr lang="en-GB" sz="2600" dirty="0" smtClean="0"/>
              <a:t>accidents, injuries and incidents</a:t>
            </a:r>
          </a:p>
          <a:p>
            <a:r>
              <a:rPr lang="en-GB" sz="2600" dirty="0" smtClean="0"/>
              <a:t>Urine: collection in a cup sometimes observed, use dipstick or sent to a laboratory. Widely used. Indicates that a drug has been used but does not denote dependence. User can provide a ‘fake’ (either positive or negative) specimen. </a:t>
            </a:r>
          </a:p>
          <a:p>
            <a:r>
              <a:rPr lang="en-GB" sz="2600" dirty="0" smtClean="0"/>
              <a:t>Hair: do not measure current use. Appear in the hair after about 7-10 days and remain for months afterwards</a:t>
            </a:r>
          </a:p>
          <a:p>
            <a:r>
              <a:rPr lang="en-GB" sz="2600" dirty="0" smtClean="0"/>
              <a:t>Saliva: used in specialist clinics</a:t>
            </a:r>
          </a:p>
          <a:p>
            <a:r>
              <a:rPr lang="en-GB" sz="2600" dirty="0" smtClean="0"/>
              <a:t>Breathalyser: blow into a breathalyser reflects alcohol in the </a:t>
            </a:r>
            <a:r>
              <a:rPr lang="en-GB" sz="2600" dirty="0" smtClean="0"/>
              <a:t>blood</a:t>
            </a:r>
          </a:p>
          <a:p>
            <a:pPr marL="109728" indent="0">
              <a:buNone/>
            </a:pPr>
            <a:r>
              <a:rPr lang="en-US" altLang="en-US" sz="15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See </a:t>
            </a:r>
            <a:r>
              <a:rPr lang="en-GB" sz="1500" dirty="0">
                <a:solidFill>
                  <a:prstClr val="black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  <a:hlinkClick r:id="rId2"/>
              </a:rPr>
              <a:t>https://www.addiction-ssa.org/images/uploads/Clin_111_Assessment_Screening.pdf</a:t>
            </a:r>
            <a:endParaRPr lang="en-US" altLang="en-US" sz="15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109728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 AND TESTS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7030A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4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ustom 7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AA9E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AA9E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solidFill>
          <a:srgbClr val="7030A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1097</Words>
  <Application>Microsoft Office PowerPoint</Application>
  <PresentationFormat>Widescreen</PresentationFormat>
  <Paragraphs>126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Candara</vt:lpstr>
      <vt:lpstr>Courier New</vt:lpstr>
      <vt:lpstr>Lucida Sans Unicode</vt:lpstr>
      <vt:lpstr>Verdana</vt:lpstr>
      <vt:lpstr>Wingdings 2</vt:lpstr>
      <vt:lpstr>Wingdings 3</vt:lpstr>
      <vt:lpstr>1_Concourse</vt:lpstr>
      <vt:lpstr>PowerPoint Presentation</vt:lpstr>
      <vt:lpstr>LEARNING OUTCOMES</vt:lpstr>
      <vt:lpstr>COMPONENTS</vt:lpstr>
      <vt:lpstr>Purpose of screening and assessment</vt:lpstr>
      <vt:lpstr>PROCESS – INITIAL SCREENING</vt:lpstr>
      <vt:lpstr>PROCESS -ASSESSMENT</vt:lpstr>
      <vt:lpstr>COMPREHENSIVE HISTORY TAKING</vt:lpstr>
      <vt:lpstr>Questions to ask</vt:lpstr>
      <vt:lpstr>INVESTIGATIONS AND TESTS</vt:lpstr>
      <vt:lpstr>TOOLS </vt:lpstr>
      <vt:lpstr>Tools For Identifying Alcohol Misuse  </vt:lpstr>
      <vt:lpstr>Tools for identifying drug use &amp; nicotine use</vt:lpstr>
      <vt:lpstr>Assessment Tools</vt:lpstr>
      <vt:lpstr>References/useful 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</dc:title>
  <dc:creator>Benjamin8</dc:creator>
  <cp:lastModifiedBy>Christine Mary Goodair</cp:lastModifiedBy>
  <cp:revision>36</cp:revision>
  <cp:lastPrinted>2016-08-09T10:42:45Z</cp:lastPrinted>
  <dcterms:created xsi:type="dcterms:W3CDTF">2015-07-28T08:47:44Z</dcterms:created>
  <dcterms:modified xsi:type="dcterms:W3CDTF">2016-08-11T11:09:30Z</dcterms:modified>
</cp:coreProperties>
</file>