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5"/>
  </p:notesMasterIdLst>
  <p:sldIdLst>
    <p:sldId id="256" r:id="rId2"/>
    <p:sldId id="279" r:id="rId3"/>
    <p:sldId id="258" r:id="rId4"/>
    <p:sldId id="257" r:id="rId5"/>
    <p:sldId id="270" r:id="rId6"/>
    <p:sldId id="274" r:id="rId7"/>
    <p:sldId id="271" r:id="rId8"/>
    <p:sldId id="266" r:id="rId9"/>
    <p:sldId id="259" r:id="rId10"/>
    <p:sldId id="265" r:id="rId11"/>
    <p:sldId id="267" r:id="rId12"/>
    <p:sldId id="260" r:id="rId13"/>
    <p:sldId id="268" r:id="rId14"/>
    <p:sldId id="269" r:id="rId15"/>
    <p:sldId id="272" r:id="rId16"/>
    <p:sldId id="278" r:id="rId17"/>
    <p:sldId id="261" r:id="rId18"/>
    <p:sldId id="273" r:id="rId19"/>
    <p:sldId id="264" r:id="rId20"/>
    <p:sldId id="277" r:id="rId21"/>
    <p:sldId id="280" r:id="rId22"/>
    <p:sldId id="275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76991" autoAdjust="0"/>
  </p:normalViewPr>
  <p:slideViewPr>
    <p:cSldViewPr>
      <p:cViewPr>
        <p:scale>
          <a:sx n="69" d="100"/>
          <a:sy n="69" d="100"/>
        </p:scale>
        <p:origin x="-119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1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BFC43-35B7-4D02-9647-3046FE0EC402}" type="datetimeFigureOut">
              <a:rPr lang="en-GB" smtClean="0"/>
              <a:t>18/12/2014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67A44-343D-4650-A904-154DC5377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599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irport_security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67A44-343D-4650-A904-154DC5377A0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251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67A44-343D-4650-A904-154DC5377A0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269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67A44-343D-4650-A904-154DC5377A0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2699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67A44-343D-4650-A904-154DC5377A0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130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67A44-343D-4650-A904-154DC5377A0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4748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67A44-343D-4650-A904-154DC5377A02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6973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67A44-343D-4650-A904-154DC5377A02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0951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67A44-343D-4650-A904-154DC5377A02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251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67A44-343D-4650-A904-154DC5377A0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261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67A44-343D-4650-A904-154DC5377A0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261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67A44-343D-4650-A904-154DC5377A0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261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67A44-343D-4650-A904-154DC5377A0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261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 perfect predictor would be described as 100% sensitive (i.e. all problem drinkers are identified as problem drinkers) and 100% specific (i.e. all non-problem drinkers are identified as non-problem drinkers).</a:t>
            </a:r>
          </a:p>
          <a:p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any test, there is usually a trade-off between the measures. For example: in an 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Airport security"/>
              </a:rPr>
              <a:t>airport security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setting in which one is testing for potential threats to safety, scanners may be set to trigger on low-risk items like belt buckles and keys (low specificity), in order to reduce the risk of missing objects that do pose a threat to the aircraft and those aboard (high sensitivity).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67A44-343D-4650-A904-154DC5377A0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839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</a:t>
            </a:r>
            <a:r>
              <a:rPr lang="en-GB" dirty="0" err="1" smtClean="0"/>
              <a:t>www.ifcc.org</a:t>
            </a:r>
            <a:r>
              <a:rPr lang="en-GB" dirty="0" smtClean="0"/>
              <a:t>/</a:t>
            </a:r>
            <a:r>
              <a:rPr lang="en-GB" dirty="0" err="1" smtClean="0"/>
              <a:t>ifcc</a:t>
            </a:r>
            <a:r>
              <a:rPr lang="en-GB" dirty="0" smtClean="0"/>
              <a:t>-communications-publications-division-%28cpd%29/</a:t>
            </a:r>
            <a:r>
              <a:rPr lang="en-GB" dirty="0" err="1" smtClean="0"/>
              <a:t>ifcc</a:t>
            </a:r>
            <a:r>
              <a:rPr lang="en-GB" dirty="0" smtClean="0"/>
              <a:t>-publications/</a:t>
            </a:r>
            <a:r>
              <a:rPr lang="en-GB" dirty="0" err="1" smtClean="0"/>
              <a:t>ejifcc</a:t>
            </a:r>
            <a:r>
              <a:rPr lang="en-GB" dirty="0" smtClean="0"/>
              <a:t>-%28journal%29/e-journal-volumes/ejifcc-2008-vol-19/vol-19-no-4/measures-of-diagnostic-accuracy-basic-definitions/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/>
              <a:t>The International Federation of Clinical Chemistry and Laboratory Medicine</a:t>
            </a:r>
          </a:p>
          <a:p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err="1" smtClean="0"/>
              <a:t>eJIFCC</a:t>
            </a:r>
            <a:r>
              <a:rPr lang="en-GB" b="1" dirty="0" smtClean="0"/>
              <a:t> - The electronic Journal of the International Federation of Clinical Chemistry and Laboratory Medicine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67A44-343D-4650-A904-154DC5377A0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265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67A44-343D-4650-A904-154DC5377A0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265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67A44-343D-4650-A904-154DC5377A0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269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4A4C-D606-4F63-9B60-6AB35BB999AC}" type="datetimeFigureOut">
              <a:rPr lang="en-GB" smtClean="0"/>
              <a:t>18/12/2014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71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4A4C-D606-4F63-9B60-6AB35BB999AC}" type="datetimeFigureOut">
              <a:rPr lang="en-GB" smtClean="0"/>
              <a:t>18/12/2014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26A73-6562-4264-8DDF-9C2EECAD2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805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4A4C-D606-4F63-9B60-6AB35BB999AC}" type="datetimeFigureOut">
              <a:rPr lang="en-GB" smtClean="0"/>
              <a:t>18/12/2014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26A73-6562-4264-8DDF-9C2EECAD2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429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4A4C-D606-4F63-9B60-6AB35BB999AC}" type="datetimeFigureOut">
              <a:rPr lang="en-GB" smtClean="0"/>
              <a:t>18/12/2014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26A73-6562-4264-8DDF-9C2EECAD2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224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4A4C-D606-4F63-9B60-6AB35BB999AC}" type="datetimeFigureOut">
              <a:rPr lang="en-GB" smtClean="0"/>
              <a:t>18/12/2014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26A73-6562-4264-8DDF-9C2EECAD2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36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4A4C-D606-4F63-9B60-6AB35BB999AC}" type="datetimeFigureOut">
              <a:rPr lang="en-GB" smtClean="0"/>
              <a:t>18/12/2014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26A73-6562-4264-8DDF-9C2EECAD2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90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4A4C-D606-4F63-9B60-6AB35BB999AC}" type="datetimeFigureOut">
              <a:rPr lang="en-GB" smtClean="0"/>
              <a:t>18/12/2014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26A73-6562-4264-8DDF-9C2EECAD2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289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4A4C-D606-4F63-9B60-6AB35BB999AC}" type="datetimeFigureOut">
              <a:rPr lang="en-GB" smtClean="0"/>
              <a:t>18/12/2014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26A73-6562-4264-8DDF-9C2EECAD2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270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4A4C-D606-4F63-9B60-6AB35BB999AC}" type="datetimeFigureOut">
              <a:rPr lang="en-GB" smtClean="0"/>
              <a:t>18/12/2014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26A73-6562-4264-8DDF-9C2EECAD2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749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4A4C-D606-4F63-9B60-6AB35BB999AC}" type="datetimeFigureOut">
              <a:rPr lang="en-GB" smtClean="0"/>
              <a:t>18/12/2014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26A73-6562-4264-8DDF-9C2EECAD2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806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4A4C-D606-4F63-9B60-6AB35BB999AC}" type="datetimeFigureOut">
              <a:rPr lang="en-GB" smtClean="0"/>
              <a:t>18/12/2014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26A73-6562-4264-8DDF-9C2EECAD2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707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A4A4C-D606-4F63-9B60-6AB35BB999AC}" type="datetimeFigureOut">
              <a:rPr lang="en-GB" smtClean="0"/>
              <a:t>18/12/2014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26A73-6562-4264-8DDF-9C2EECAD2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878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package" Target="../embeddings/Microsoft_Word_Document2.docx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1052736"/>
            <a:ext cx="7344816" cy="1470025"/>
          </a:xfrm>
        </p:spPr>
        <p:txBody>
          <a:bodyPr>
            <a:noAutofit/>
          </a:bodyPr>
          <a:lstStyle/>
          <a:p>
            <a:r>
              <a:rPr lang="en-GB" sz="2800" dirty="0"/>
              <a:t>Accuracy of Alcohol Use Disorders Identification Test (AUDIT) for detecting problem drinking in 18-35 year </a:t>
            </a:r>
            <a:r>
              <a:rPr lang="en-GB" sz="2800" dirty="0" smtClean="0"/>
              <a:t>old females and males in </a:t>
            </a:r>
            <a:r>
              <a:rPr lang="en-GB" sz="2800" dirty="0"/>
              <a:t>England: 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method </a:t>
            </a:r>
            <a:r>
              <a:rPr lang="en-GB" sz="2800" dirty="0"/>
              <a:t>comparison study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400" dirty="0"/>
              <a:t>David R </a:t>
            </a:r>
            <a:r>
              <a:rPr lang="en-GB" sz="2400" dirty="0" err="1"/>
              <a:t>Foxcroft</a:t>
            </a:r>
            <a:r>
              <a:rPr lang="en-GB" sz="2400" dirty="0"/>
              <a:t>, Lesley A Smith, </a:t>
            </a:r>
            <a:endParaRPr lang="en-GB" sz="2400" dirty="0" smtClean="0"/>
          </a:p>
          <a:p>
            <a:r>
              <a:rPr lang="en-GB" sz="2400" dirty="0" smtClean="0"/>
              <a:t>Hayley Thomas, </a:t>
            </a:r>
            <a:r>
              <a:rPr lang="en-GB" sz="2400" dirty="0"/>
              <a:t>Sarah </a:t>
            </a:r>
            <a:r>
              <a:rPr lang="en-GB" sz="2400" dirty="0" err="1" smtClean="0"/>
              <a:t>Howcutt</a:t>
            </a:r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/>
              <a:t>(Funded by ARUK)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1612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Overall, AUDIT showed good or very good accuracy for all outcome measures for young adult males and females, except for alcohol abuse which had sufficient accuracy</a:t>
            </a:r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99241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27" y="116632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Results 2 Thresholds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052736"/>
            <a:ext cx="5904656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300193" y="1822252"/>
            <a:ext cx="265233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i="1" dirty="0" smtClean="0"/>
              <a:t>ROC Plot with 95% Confidence Region:</a:t>
            </a:r>
          </a:p>
          <a:p>
            <a:endParaRPr lang="en-US" sz="2200" i="1" dirty="0"/>
          </a:p>
          <a:p>
            <a:r>
              <a:rPr lang="en-US" sz="2200" i="1" dirty="0" smtClean="0"/>
              <a:t>Predicting </a:t>
            </a:r>
            <a:r>
              <a:rPr lang="en-US" sz="2200" i="1" dirty="0"/>
              <a:t>Hazardous Drinking </a:t>
            </a:r>
            <a:r>
              <a:rPr lang="en-US" sz="2200" i="1" dirty="0" smtClean="0"/>
              <a:t>with </a:t>
            </a:r>
            <a:r>
              <a:rPr lang="en-US" sz="2200" i="1" dirty="0"/>
              <a:t>AUDIT score </a:t>
            </a:r>
            <a:r>
              <a:rPr lang="en-US" sz="2200" i="1" dirty="0" smtClean="0"/>
              <a:t>(females </a:t>
            </a:r>
            <a:r>
              <a:rPr lang="en-US" sz="2200" i="1" dirty="0"/>
              <a:t>aged 18-35</a:t>
            </a:r>
            <a:r>
              <a:rPr lang="en-US" sz="2200" i="1" dirty="0" smtClean="0"/>
              <a:t>)</a:t>
            </a:r>
            <a:endParaRPr lang="en-GB" sz="2200" i="1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609723" y="2459292"/>
            <a:ext cx="1008112" cy="1188132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 rot="20891481">
            <a:off x="3786371" y="1316852"/>
            <a:ext cx="1220809" cy="43204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 rot="16533544">
            <a:off x="929269" y="4366125"/>
            <a:ext cx="1262267" cy="43204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97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2 Thresholds</a:t>
            </a:r>
            <a:endParaRPr lang="en-GB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8115449" cy="351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436096" y="1340768"/>
            <a:ext cx="3456384" cy="3960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71111" y="5445224"/>
            <a:ext cx="83213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Optimal cut-points </a:t>
            </a:r>
            <a:r>
              <a:rPr lang="en-US" dirty="0" smtClean="0"/>
              <a:t>for </a:t>
            </a:r>
            <a:r>
              <a:rPr lang="en-US" dirty="0"/>
              <a:t>AUDIT as a predictor of </a:t>
            </a:r>
            <a:r>
              <a:rPr lang="en-US" dirty="0" smtClean="0"/>
              <a:t>hazardous drinking, alcohol </a:t>
            </a:r>
            <a:r>
              <a:rPr lang="en-US" dirty="0"/>
              <a:t>abuse, alcohol dependence and alcohol use disorders in males and females, according to </a:t>
            </a:r>
            <a:r>
              <a:rPr lang="en-US" dirty="0" err="1"/>
              <a:t>unweighted</a:t>
            </a:r>
            <a:r>
              <a:rPr lang="en-US" dirty="0"/>
              <a:t> and weighted </a:t>
            </a:r>
            <a:r>
              <a:rPr lang="en-US" dirty="0" err="1"/>
              <a:t>Youden</a:t>
            </a:r>
            <a:r>
              <a:rPr lang="en-US" dirty="0"/>
              <a:t> J statistic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39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2 Thresholds</a:t>
            </a:r>
            <a:endParaRPr lang="en-GB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8115449" cy="351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164288" y="1340768"/>
            <a:ext cx="1728192" cy="3960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71111" y="5445224"/>
            <a:ext cx="83213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Optimal cut-points </a:t>
            </a:r>
            <a:r>
              <a:rPr lang="en-US" dirty="0" smtClean="0"/>
              <a:t>for </a:t>
            </a:r>
            <a:r>
              <a:rPr lang="en-US" dirty="0"/>
              <a:t>AUDIT as a predictor of </a:t>
            </a:r>
            <a:r>
              <a:rPr lang="en-US" dirty="0" smtClean="0"/>
              <a:t>hazardous drinking, alcohol </a:t>
            </a:r>
            <a:r>
              <a:rPr lang="en-US" dirty="0"/>
              <a:t>abuse, alcohol dependence and alcohol use disorders in males and females, according to </a:t>
            </a:r>
            <a:r>
              <a:rPr lang="en-US" dirty="0" err="1"/>
              <a:t>unweighted</a:t>
            </a:r>
            <a:r>
              <a:rPr lang="en-US" dirty="0"/>
              <a:t> and weighted </a:t>
            </a:r>
            <a:r>
              <a:rPr lang="en-US" dirty="0" err="1"/>
              <a:t>Youden</a:t>
            </a:r>
            <a:r>
              <a:rPr lang="en-US" dirty="0"/>
              <a:t> J statistic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794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2 Thresholds</a:t>
            </a:r>
            <a:endParaRPr lang="en-GB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8115449" cy="351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71111" y="5445224"/>
            <a:ext cx="83213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Optimal cut-points </a:t>
            </a:r>
            <a:r>
              <a:rPr lang="en-US" dirty="0" smtClean="0"/>
              <a:t>for </a:t>
            </a:r>
            <a:r>
              <a:rPr lang="en-US" dirty="0"/>
              <a:t>AUDIT as a predictor of </a:t>
            </a:r>
            <a:r>
              <a:rPr lang="en-US" dirty="0" smtClean="0"/>
              <a:t>hazardous drinking, alcohol </a:t>
            </a:r>
            <a:r>
              <a:rPr lang="en-US" dirty="0"/>
              <a:t>abuse, alcohol dependence and alcohol use disorders in males and females, according to </a:t>
            </a:r>
            <a:r>
              <a:rPr lang="en-US" dirty="0" err="1"/>
              <a:t>unweighted</a:t>
            </a:r>
            <a:r>
              <a:rPr lang="en-US" dirty="0"/>
              <a:t> and weighted </a:t>
            </a:r>
            <a:r>
              <a:rPr lang="en-US" dirty="0" err="1"/>
              <a:t>Youden</a:t>
            </a:r>
            <a:r>
              <a:rPr lang="en-US" dirty="0"/>
              <a:t> J statistic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794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 1-2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Overall, AUDIT showed good or very good accuracy for all outcome measures for young adult males and females, except for alcohol abuse which had sufficient accuracy</a:t>
            </a:r>
          </a:p>
          <a:p>
            <a:endParaRPr lang="en-US" sz="2200" dirty="0" smtClean="0"/>
          </a:p>
          <a:p>
            <a:r>
              <a:rPr lang="en-US" sz="2200" dirty="0"/>
              <a:t>In a screening scenario where sensitivity might be prioritized, the optimal cut-point threshold is lower than established AUDIT cut-point thresholds of 8+ for men and 6+ for women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44708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An alternative to single cut-off thresholds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200" dirty="0" smtClean="0"/>
              <a:t>G.H. Hall wrote in the Lancet (1975):</a:t>
            </a:r>
          </a:p>
          <a:p>
            <a:pPr marL="800100" lvl="2" indent="0">
              <a:buNone/>
            </a:pPr>
            <a:r>
              <a:rPr lang="en-US" sz="2200" i="1" dirty="0" smtClean="0"/>
              <a:t>“It is time that we abandoned the use of fixed levels of sensitivity and specificity…There is no need to use a single cut-off point between normality and disease”</a:t>
            </a:r>
          </a:p>
          <a:p>
            <a:pPr marL="800100" lvl="2" indent="0">
              <a:buNone/>
            </a:pPr>
            <a:endParaRPr lang="en-US" sz="2200" i="1" dirty="0"/>
          </a:p>
          <a:p>
            <a:r>
              <a:rPr lang="en-US" sz="2200" dirty="0" smtClean="0"/>
              <a:t>Bayes’ Theorem uses pre-test information (e.g. patient characteristics, disease prevalence) and combines this with test information (likelihood ratio) to provide a post-test probability estimate that a patients has the condition</a:t>
            </a:r>
          </a:p>
          <a:p>
            <a:endParaRPr lang="en-US" sz="2200" dirty="0" smtClean="0"/>
          </a:p>
          <a:p>
            <a:r>
              <a:rPr lang="en-US" sz="2200" dirty="0" smtClean="0"/>
              <a:t>So, a probability (or “risk”) estimate can be specified for each point on a test score. This can be presented as a probability graph (Katz) or </a:t>
            </a:r>
            <a:r>
              <a:rPr lang="en-US" sz="2200" dirty="0" err="1" smtClean="0"/>
              <a:t>nomogram</a:t>
            </a:r>
            <a:r>
              <a:rPr lang="en-US" sz="2200" dirty="0" smtClean="0"/>
              <a:t> (Fagan)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31885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481" y="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Results 3 Probability Graphs</a:t>
            </a:r>
            <a:endParaRPr lang="en-GB" dirty="0"/>
          </a:p>
        </p:txBody>
      </p:sp>
      <p:pic>
        <p:nvPicPr>
          <p:cNvPr id="6146" name="Picture 2" descr="C:\Users\David\Dropbox\ARUK_2011\Paper 1\Rplot01.tif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3" t="4271" b="50000"/>
          <a:stretch/>
        </p:blipFill>
        <p:spPr bwMode="auto">
          <a:xfrm>
            <a:off x="89976" y="1049482"/>
            <a:ext cx="8967923" cy="381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9481" y="5877272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/>
              <a:t>Bayes’ Theorem post-test probability estimates for drinking problems in English </a:t>
            </a:r>
            <a:r>
              <a:rPr lang="en-US" sz="2000" i="1" dirty="0" smtClean="0"/>
              <a:t>females </a:t>
            </a:r>
            <a:r>
              <a:rPr lang="en-US" sz="2000" i="1" dirty="0"/>
              <a:t>aged 18-35, according to AUDIT score</a:t>
            </a:r>
            <a:endParaRPr lang="en-GB" sz="2000" i="1" dirty="0"/>
          </a:p>
        </p:txBody>
      </p:sp>
      <p:pic>
        <p:nvPicPr>
          <p:cNvPr id="6147" name="Picture 3" descr="C:\Users\David\Dropbox\ARUK_2011\Paper 1\Rplot01.tif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8" t="89352" r="5134"/>
          <a:stretch/>
        </p:blipFill>
        <p:spPr bwMode="auto">
          <a:xfrm>
            <a:off x="716973" y="4933018"/>
            <a:ext cx="7855527" cy="72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3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 1-2-3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Overall, AUDIT showed good or very good accuracy for all outcome measures for young adult males and females, except for alcohol abuse which had sufficient accuracy</a:t>
            </a:r>
          </a:p>
          <a:p>
            <a:endParaRPr lang="en-US" sz="2200" dirty="0" smtClean="0"/>
          </a:p>
          <a:p>
            <a:r>
              <a:rPr lang="en-US" sz="2200" dirty="0"/>
              <a:t>In a screening scenario where sensitivity might be prioritized, the optimal cut-point threshold is lower than established AUDIT cut-point thresholds of 8+ for men and 6+ for </a:t>
            </a:r>
            <a:r>
              <a:rPr lang="en-US" sz="2200" dirty="0" smtClean="0"/>
              <a:t>women</a:t>
            </a:r>
          </a:p>
          <a:p>
            <a:endParaRPr lang="en-US" sz="2200" dirty="0" smtClean="0"/>
          </a:p>
          <a:p>
            <a:r>
              <a:rPr lang="en-US" sz="2200" dirty="0"/>
              <a:t>Bayes’ Theorem to calculate individual probabilities for problem drinking offers an alternative to arbitrary cut-point threshold scores in screening and brief intervention </a:t>
            </a:r>
            <a:r>
              <a:rPr lang="en-US" sz="2200" dirty="0" err="1"/>
              <a:t>programmes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5084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Broader context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200" dirty="0" smtClean="0"/>
              <a:t>AUDIT can be a valid test for women and younger adults, but latest evidence for brief interventions is not so good, e.g.</a:t>
            </a:r>
          </a:p>
          <a:p>
            <a:pPr marL="1077913" lvl="1" indent="-361950"/>
            <a:r>
              <a:rPr lang="en-GB" sz="2200" dirty="0" smtClean="0"/>
              <a:t>Cochrane review / trials of brief interventions in primary care and other settings</a:t>
            </a:r>
          </a:p>
          <a:p>
            <a:pPr marL="1077913" lvl="1" indent="-361950"/>
            <a:r>
              <a:rPr lang="en-GB" sz="2200" dirty="0" smtClean="0"/>
              <a:t>Cochrane review / trials of motivational interviewing </a:t>
            </a:r>
          </a:p>
          <a:p>
            <a:pPr marL="1077913" lvl="1" indent="-361950"/>
            <a:r>
              <a:rPr lang="en-GB" sz="2200" dirty="0" smtClean="0"/>
              <a:t>Cochrane review / trials of social normative feedback </a:t>
            </a:r>
          </a:p>
          <a:p>
            <a:pPr marL="1077913" lvl="1" indent="-361950"/>
            <a:endParaRPr lang="en-GB" sz="2200" dirty="0" smtClean="0"/>
          </a:p>
          <a:p>
            <a:r>
              <a:rPr lang="en-GB" sz="2200" dirty="0" smtClean="0"/>
              <a:t>Evidence suggests that giving information as universal, selective, or indicated prevention is, on its own, generally ineffective</a:t>
            </a:r>
          </a:p>
        </p:txBody>
      </p:sp>
    </p:spTree>
    <p:extLst>
      <p:ext uri="{BB962C8B-B14F-4D97-AF65-F5344CB8AC3E}">
        <p14:creationId xmlns:p14="http://schemas.microsoft.com/office/powerpoint/2010/main" val="92852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69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Form and Function in a prevention matrix</a:t>
            </a:r>
            <a:endParaRPr lang="en-US" sz="32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4277361"/>
              </p:ext>
            </p:extLst>
          </p:nvPr>
        </p:nvGraphicFramePr>
        <p:xfrm>
          <a:off x="269875" y="980728"/>
          <a:ext cx="8534400" cy="5359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Document" r:id="rId5" imgW="5803900" imgH="4025900" progId="Word.Document.12">
                  <p:embed/>
                </p:oleObj>
              </mc:Choice>
              <mc:Fallback>
                <p:oleObj name="Document" r:id="rId5" imgW="5803900" imgH="4025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9875" y="980728"/>
                        <a:ext cx="8534400" cy="53597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406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69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Form and Function in a prevention matrix</a:t>
            </a:r>
            <a:endParaRPr lang="en-US" sz="32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3956548"/>
              </p:ext>
            </p:extLst>
          </p:nvPr>
        </p:nvGraphicFramePr>
        <p:xfrm>
          <a:off x="269875" y="980728"/>
          <a:ext cx="8534400" cy="5359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Document" r:id="rId5" imgW="5803900" imgH="4025900" progId="Word.Document.12">
                  <p:embed/>
                </p:oleObj>
              </mc:Choice>
              <mc:Fallback>
                <p:oleObj name="Document" r:id="rId5" imgW="5803900" imgH="4025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9875" y="980728"/>
                        <a:ext cx="8534400" cy="53597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638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994122"/>
          </a:xfrm>
        </p:spPr>
        <p:txBody>
          <a:bodyPr/>
          <a:lstStyle/>
          <a:p>
            <a:r>
              <a:rPr lang="en-US" dirty="0" smtClean="0"/>
              <a:t>AUDIT Haiku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430338" indent="0">
              <a:buNone/>
            </a:pPr>
            <a:r>
              <a:rPr lang="en-US" dirty="0" smtClean="0"/>
              <a:t>Study shows AUDIT</a:t>
            </a:r>
          </a:p>
          <a:p>
            <a:pPr marL="1430338" indent="0">
              <a:buNone/>
            </a:pPr>
            <a:r>
              <a:rPr lang="en-US" dirty="0" smtClean="0"/>
              <a:t>      Is good for younger women</a:t>
            </a:r>
          </a:p>
          <a:p>
            <a:pPr marL="1430338" indent="0">
              <a:buNone/>
            </a:pPr>
            <a:r>
              <a:rPr lang="en-US" dirty="0" smtClean="0"/>
              <a:t>But cut point fog</a:t>
            </a:r>
          </a:p>
          <a:p>
            <a:pPr marL="1430338" indent="0">
              <a:buNone/>
            </a:pPr>
            <a:endParaRPr lang="en-US" dirty="0"/>
          </a:p>
          <a:p>
            <a:pPr marL="1430338" indent="0">
              <a:buNone/>
            </a:pPr>
            <a:r>
              <a:rPr lang="en-US" dirty="0" smtClean="0"/>
              <a:t>Bayes might just offer</a:t>
            </a:r>
          </a:p>
          <a:p>
            <a:pPr marL="1430338" indent="0">
              <a:buNone/>
            </a:pPr>
            <a:r>
              <a:rPr lang="en-US" dirty="0" smtClean="0"/>
              <a:t>       Sunny option only if</a:t>
            </a:r>
          </a:p>
          <a:p>
            <a:pPr marL="1430338" indent="0">
              <a:buNone/>
            </a:pPr>
            <a:r>
              <a:rPr lang="en-US" dirty="0" smtClean="0"/>
              <a:t>Information 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5804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Optimistic...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200" dirty="0" smtClean="0"/>
              <a:t>We’re making scientific progress on prevention effectiveness…and it’s pointing to the need for more scientific effort to evaluate the effectiveness of:</a:t>
            </a:r>
          </a:p>
          <a:p>
            <a:pPr marL="990600" lvl="1" indent="-450850"/>
            <a:r>
              <a:rPr lang="en-GB" sz="1800" dirty="0" smtClean="0"/>
              <a:t>(</a:t>
            </a:r>
            <a:r>
              <a:rPr lang="en-GB" sz="1800" dirty="0" err="1" smtClean="0"/>
              <a:t>i</a:t>
            </a:r>
            <a:r>
              <a:rPr lang="en-GB" sz="1800" dirty="0" smtClean="0"/>
              <a:t>) demand reduction interventions that are easy to scale up, even if effect sizes are relatively small; </a:t>
            </a:r>
          </a:p>
          <a:p>
            <a:pPr marL="990600" lvl="1" indent="-450850"/>
            <a:r>
              <a:rPr lang="en-GB" sz="1800" dirty="0" smtClean="0"/>
              <a:t>(ii) supply side (environmental) prevention; and </a:t>
            </a:r>
          </a:p>
          <a:p>
            <a:pPr marL="990600" lvl="1" indent="-450850"/>
            <a:r>
              <a:rPr lang="en-GB" sz="1800" dirty="0" smtClean="0"/>
              <a:t>(iii) prevention systems that combine different forms and functions of prevention</a:t>
            </a:r>
          </a:p>
          <a:p>
            <a:endParaRPr lang="en-GB" sz="2200" dirty="0"/>
          </a:p>
          <a:p>
            <a:r>
              <a:rPr lang="en-GB" sz="2200" dirty="0"/>
              <a:t>Even if informational approaches are ineffective for behaviour change, there should be a public discourse about the values a Society attaches to the public and personal provision of health information</a:t>
            </a:r>
          </a:p>
          <a:p>
            <a:endParaRPr lang="en-GB" sz="2200" b="1" dirty="0" smtClean="0"/>
          </a:p>
          <a:p>
            <a:endParaRPr lang="en-GB" sz="2200" dirty="0" smtClean="0"/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51190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Three main tenets of John Dewey’s social philosophy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8976" r="8976"/>
          <a:stretch>
            <a:fillRect/>
          </a:stretch>
        </p:blipFill>
        <p:spPr>
          <a:xfrm>
            <a:off x="683568" y="1916832"/>
            <a:ext cx="3338657" cy="3805883"/>
          </a:xfrm>
        </p:spPr>
      </p:pic>
      <p:sp>
        <p:nvSpPr>
          <p:cNvPr id="5" name="TextBox 4"/>
          <p:cNvSpPr txBox="1"/>
          <p:nvPr/>
        </p:nvSpPr>
        <p:spPr>
          <a:xfrm>
            <a:off x="4427984" y="1988840"/>
            <a:ext cx="41044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dirty="0"/>
              <a:t>that a scientific approach is a characteristic </a:t>
            </a:r>
            <a:r>
              <a:rPr lang="en-US" sz="2200" dirty="0" smtClean="0"/>
              <a:t>of a </a:t>
            </a:r>
            <a:r>
              <a:rPr lang="en-US" sz="2200" dirty="0"/>
              <a:t>mature </a:t>
            </a:r>
            <a:r>
              <a:rPr lang="en-US" sz="2200" dirty="0" smtClean="0"/>
              <a:t>democracy </a:t>
            </a:r>
          </a:p>
          <a:p>
            <a:pPr marL="342900" indent="-342900">
              <a:buFont typeface="Arial"/>
              <a:buChar char="•"/>
            </a:pPr>
            <a:endParaRPr lang="en-US" sz="2200" dirty="0"/>
          </a:p>
          <a:p>
            <a:pPr marL="342900" indent="-342900">
              <a:buFont typeface="Arial"/>
              <a:buChar char="•"/>
            </a:pPr>
            <a:r>
              <a:rPr lang="en-US" sz="2200" dirty="0" smtClean="0"/>
              <a:t>that </a:t>
            </a:r>
            <a:r>
              <a:rPr lang="en-US" sz="2200" dirty="0"/>
              <a:t>the role of the public in </a:t>
            </a:r>
            <a:r>
              <a:rPr lang="en-US" sz="2200" dirty="0" smtClean="0"/>
              <a:t>policy making </a:t>
            </a:r>
            <a:r>
              <a:rPr lang="en-US" sz="2200" dirty="0"/>
              <a:t>is brought to the </a:t>
            </a:r>
            <a:r>
              <a:rPr lang="en-US" sz="2200" dirty="0" smtClean="0"/>
              <a:t>fore </a:t>
            </a:r>
          </a:p>
          <a:p>
            <a:pPr marL="342900" indent="-342900">
              <a:buFont typeface="Arial"/>
              <a:buChar char="•"/>
            </a:pPr>
            <a:endParaRPr lang="en-US" sz="2200" dirty="0"/>
          </a:p>
          <a:p>
            <a:pPr marL="342900" indent="-342900">
              <a:buFont typeface="Arial"/>
              <a:buChar char="•"/>
            </a:pPr>
            <a:r>
              <a:rPr lang="en-US" sz="2200" dirty="0" smtClean="0"/>
              <a:t>that </a:t>
            </a:r>
            <a:r>
              <a:rPr lang="en-US" sz="2200" dirty="0"/>
              <a:t>education is </a:t>
            </a:r>
            <a:r>
              <a:rPr lang="en-US" sz="2200" dirty="0" smtClean="0"/>
              <a:t>an important </a:t>
            </a:r>
            <a:r>
              <a:rPr lang="en-US" sz="2200" dirty="0"/>
              <a:t>vehicle for social </a:t>
            </a:r>
            <a:r>
              <a:rPr lang="en-US" sz="2200" dirty="0" smtClean="0"/>
              <a:t>change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0317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200" dirty="0" smtClean="0"/>
              <a:t>Cochrane review (in press): </a:t>
            </a:r>
            <a:r>
              <a:rPr lang="en-US" sz="2200" dirty="0"/>
              <a:t>AUDIT had good accuracy for identifying </a:t>
            </a:r>
            <a:r>
              <a:rPr lang="en-US" sz="2200" dirty="0" smtClean="0"/>
              <a:t>hazardous drinking, alcohol </a:t>
            </a:r>
            <a:r>
              <a:rPr lang="en-US" sz="2200" dirty="0"/>
              <a:t>abuse or </a:t>
            </a:r>
            <a:r>
              <a:rPr lang="en-US" sz="2200" dirty="0" smtClean="0"/>
              <a:t>dependence, but only </a:t>
            </a:r>
            <a:r>
              <a:rPr lang="en-US" sz="2200" dirty="0"/>
              <a:t>one British study (N=194) with </a:t>
            </a:r>
            <a:r>
              <a:rPr lang="en-US" sz="2200" dirty="0" smtClean="0"/>
              <a:t>middle-aged men from </a:t>
            </a:r>
            <a:r>
              <a:rPr lang="en-US" sz="2200" dirty="0"/>
              <a:t>a Welsh primary care </a:t>
            </a:r>
            <a:r>
              <a:rPr lang="en-US" sz="2200" dirty="0" smtClean="0"/>
              <a:t>setting; </a:t>
            </a:r>
            <a:r>
              <a:rPr lang="en-US" sz="2200" dirty="0"/>
              <a:t>there were no studies that predominantly included </a:t>
            </a:r>
            <a:r>
              <a:rPr lang="en-US" sz="2200" b="1" dirty="0"/>
              <a:t>young adults aged 18-35 </a:t>
            </a:r>
            <a:r>
              <a:rPr lang="en-US" sz="2200" dirty="0" smtClean="0"/>
              <a:t>or </a:t>
            </a:r>
            <a:r>
              <a:rPr lang="en-US" sz="2200" b="1" dirty="0"/>
              <a:t>women</a:t>
            </a:r>
            <a:r>
              <a:rPr lang="en-US" sz="2200" dirty="0"/>
              <a:t> from a UK primary care population</a:t>
            </a:r>
            <a:r>
              <a:rPr lang="en-US" sz="2200" dirty="0" smtClean="0"/>
              <a:t>.</a:t>
            </a:r>
          </a:p>
          <a:p>
            <a:endParaRPr lang="en-GB" sz="2200" dirty="0" smtClean="0"/>
          </a:p>
          <a:p>
            <a:r>
              <a:rPr lang="en-US" sz="2200" dirty="0"/>
              <a:t>UK NHS National Screening </a:t>
            </a:r>
            <a:r>
              <a:rPr lang="en-US" sz="2200" dirty="0" smtClean="0"/>
              <a:t>Committee (2011):  some </a:t>
            </a:r>
            <a:r>
              <a:rPr lang="en-US" sz="2200" dirty="0"/>
              <a:t>UK evidence for AUDIT as a valid test for alcohol misuse in men aged 35 to </a:t>
            </a:r>
            <a:r>
              <a:rPr lang="en-US" sz="2200" dirty="0" smtClean="0"/>
              <a:t>54 but it is </a:t>
            </a:r>
            <a:r>
              <a:rPr lang="en-US" sz="2200" dirty="0"/>
              <a:t>not clear which threshold scores should be used for </a:t>
            </a:r>
            <a:r>
              <a:rPr lang="en-US" sz="2200" b="1" dirty="0"/>
              <a:t>women</a:t>
            </a:r>
            <a:r>
              <a:rPr lang="en-US" sz="2200" dirty="0"/>
              <a:t>, </a:t>
            </a:r>
            <a:r>
              <a:rPr lang="en-US" sz="2200" b="1" dirty="0"/>
              <a:t>younger adults</a:t>
            </a:r>
            <a:r>
              <a:rPr lang="en-US" sz="2200" dirty="0"/>
              <a:t>, adults over 65 years, and ethnic minorities. 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94467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Research Question and</a:t>
            </a:r>
            <a:r>
              <a:rPr lang="en-GB" baseline="0" dirty="0" smtClean="0"/>
              <a:t> Design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What is the accuracy </a:t>
            </a:r>
            <a:r>
              <a:rPr lang="en-US" sz="2200" dirty="0"/>
              <a:t>of </a:t>
            </a:r>
            <a:r>
              <a:rPr lang="en-US" sz="2200" dirty="0" smtClean="0"/>
              <a:t>AUDIT for </a:t>
            </a:r>
            <a:r>
              <a:rPr lang="en-US" sz="2200" dirty="0"/>
              <a:t>problem drinking in males and females aged 18-35 in </a:t>
            </a:r>
            <a:r>
              <a:rPr lang="en-US" sz="2200" dirty="0" smtClean="0"/>
              <a:t>England?</a:t>
            </a:r>
          </a:p>
          <a:p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73670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Research Question and</a:t>
            </a:r>
            <a:r>
              <a:rPr lang="en-GB" baseline="0" dirty="0" smtClean="0"/>
              <a:t> Design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25922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Method comparison study: 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 smtClean="0"/>
              <a:t>420 patients from 14 General Practices in the Thames Valley</a:t>
            </a:r>
          </a:p>
          <a:p>
            <a:endParaRPr lang="en-US" sz="2200" dirty="0" smtClean="0"/>
          </a:p>
          <a:p>
            <a:endParaRPr lang="en-GB" sz="2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340768"/>
            <a:ext cx="5886424" cy="489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3528" y="5373216"/>
            <a:ext cx="228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/>
              <a:t>Google Map Plot of Sample </a:t>
            </a:r>
            <a:r>
              <a:rPr lang="en-GB" i="1" dirty="0" smtClean="0"/>
              <a:t>Location, </a:t>
            </a:r>
            <a:r>
              <a:rPr lang="en-GB" i="1" dirty="0"/>
              <a:t>based on postcode sectors</a:t>
            </a:r>
          </a:p>
        </p:txBody>
      </p:sp>
    </p:spTree>
    <p:extLst>
      <p:ext uri="{BB962C8B-B14F-4D97-AF65-F5344CB8AC3E}">
        <p14:creationId xmlns:p14="http://schemas.microsoft.com/office/powerpoint/2010/main" val="321229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Research Question and</a:t>
            </a:r>
            <a:r>
              <a:rPr lang="en-GB" baseline="0" dirty="0" smtClean="0"/>
              <a:t> Design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25922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Method comparison study: 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 smtClean="0"/>
              <a:t>420 patients from 14 General Practices in the Thames Valley</a:t>
            </a:r>
          </a:p>
          <a:p>
            <a:endParaRPr lang="en-US" sz="2200" dirty="0" smtClean="0"/>
          </a:p>
          <a:p>
            <a:endParaRPr lang="en-GB" sz="2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24744"/>
            <a:ext cx="5708104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8292" y="5410815"/>
            <a:ext cx="3024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Boxplots of median, min and max IMD score by Study Practice; with LLSOA </a:t>
            </a:r>
            <a:r>
              <a:rPr lang="en-US" i="1" dirty="0" err="1"/>
              <a:t>Quintles</a:t>
            </a:r>
            <a:r>
              <a:rPr lang="en-US" i="1" dirty="0"/>
              <a:t> for England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66344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Research Question and</a:t>
            </a:r>
            <a:r>
              <a:rPr lang="en-GB" baseline="0" dirty="0" smtClean="0"/>
              <a:t> Design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What is the accuracy 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of </a:t>
            </a: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AUDIT for 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problem drinking in males and females aged 18-35 in </a:t>
            </a: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England?</a:t>
            </a:r>
          </a:p>
          <a:p>
            <a:endParaRPr lang="en-US" sz="22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Method comparison study: 420 patients from 14 General Practices in the Thames Valley</a:t>
            </a:r>
          </a:p>
          <a:p>
            <a:endParaRPr lang="en-US" sz="2200" dirty="0" smtClean="0"/>
          </a:p>
          <a:p>
            <a:r>
              <a:rPr lang="en-US" sz="2200" dirty="0"/>
              <a:t>AUDIT </a:t>
            </a:r>
            <a:r>
              <a:rPr lang="en-US" sz="2200" dirty="0" smtClean="0"/>
              <a:t>was the screening </a:t>
            </a:r>
            <a:r>
              <a:rPr lang="en-US" sz="2200" dirty="0"/>
              <a:t>test </a:t>
            </a:r>
            <a:r>
              <a:rPr lang="en-US" sz="2200" dirty="0" smtClean="0"/>
              <a:t>measure. </a:t>
            </a:r>
            <a:r>
              <a:rPr lang="en-US" sz="2200" dirty="0"/>
              <a:t>Reference standard measures were (</a:t>
            </a:r>
            <a:r>
              <a:rPr lang="en-US" sz="2200" dirty="0" err="1"/>
              <a:t>i</a:t>
            </a:r>
            <a:r>
              <a:rPr lang="en-US" sz="2200" dirty="0"/>
              <a:t>) the Time-Line Follow-Back (TLFB) structured interview for hazardous drinking; and the World Mental Health Composite International Diagnostic Interview (WMH-CIDI) for (ii) DSM-IV alcohol abuse, (iii) DSM-IV alcohol dependence, and (iv) the new DSM-5 alcohol use disorders classification.</a:t>
            </a:r>
            <a:endParaRPr lang="en-GB" sz="2200" dirty="0"/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89064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Sensitivity and Specificity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200" b="1" dirty="0" smtClean="0"/>
              <a:t>Sensitivity</a:t>
            </a:r>
            <a:r>
              <a:rPr lang="en-GB" sz="2200" dirty="0" smtClean="0"/>
              <a:t> measures </a:t>
            </a:r>
            <a:r>
              <a:rPr lang="en-GB" sz="2200" dirty="0"/>
              <a:t>the proportion of actual positives </a:t>
            </a:r>
            <a:r>
              <a:rPr lang="en-GB" sz="2200" dirty="0" smtClean="0"/>
              <a:t>correctly </a:t>
            </a:r>
            <a:r>
              <a:rPr lang="en-GB" sz="2200" dirty="0"/>
              <a:t>identified as such (e.g. the percentage of </a:t>
            </a:r>
            <a:r>
              <a:rPr lang="en-GB" sz="2200" dirty="0" smtClean="0"/>
              <a:t>problem drinkers who </a:t>
            </a:r>
            <a:r>
              <a:rPr lang="en-GB" sz="2200" dirty="0"/>
              <a:t>are correctly </a:t>
            </a:r>
            <a:r>
              <a:rPr lang="en-GB" sz="2200" dirty="0" smtClean="0"/>
              <a:t>identified)</a:t>
            </a:r>
          </a:p>
          <a:p>
            <a:endParaRPr lang="en-GB" sz="2200" dirty="0" smtClean="0"/>
          </a:p>
          <a:p>
            <a:r>
              <a:rPr lang="en-GB" sz="2200" b="1" dirty="0"/>
              <a:t>Specificity</a:t>
            </a:r>
            <a:r>
              <a:rPr lang="en-GB" sz="2200" dirty="0"/>
              <a:t> </a:t>
            </a:r>
            <a:r>
              <a:rPr lang="en-GB" sz="2200" dirty="0" smtClean="0"/>
              <a:t>measures </a:t>
            </a:r>
            <a:r>
              <a:rPr lang="en-GB" sz="2200" dirty="0"/>
              <a:t>the proportion of negatives </a:t>
            </a:r>
            <a:r>
              <a:rPr lang="en-GB" sz="2200" dirty="0" smtClean="0"/>
              <a:t>correctly </a:t>
            </a:r>
            <a:r>
              <a:rPr lang="en-GB" sz="2200" dirty="0"/>
              <a:t>identified as such (e.g. the percentage of </a:t>
            </a:r>
            <a:r>
              <a:rPr lang="en-GB" sz="2200" dirty="0" smtClean="0"/>
              <a:t>non-problem drinkers who </a:t>
            </a:r>
            <a:r>
              <a:rPr lang="en-GB" sz="2200" dirty="0"/>
              <a:t>are correctly </a:t>
            </a:r>
            <a:r>
              <a:rPr lang="en-GB" sz="2200" dirty="0" smtClean="0"/>
              <a:t>identified)</a:t>
            </a:r>
          </a:p>
          <a:p>
            <a:endParaRPr lang="en-GB" sz="2200" dirty="0" smtClean="0"/>
          </a:p>
          <a:p>
            <a:r>
              <a:rPr lang="en-GB" sz="2200" dirty="0"/>
              <a:t>For any test, there is usually a trade-off between </a:t>
            </a:r>
            <a:r>
              <a:rPr lang="en-GB" sz="2200" dirty="0" smtClean="0"/>
              <a:t>Sensitivity and Specificity, and this trade-off can be represented by a receiver operating characteristic (ROC) curve 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95391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27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Results 1 Area Under the Curve (AUC)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052736"/>
            <a:ext cx="5904656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300193" y="1822252"/>
            <a:ext cx="265233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i="1" dirty="0" smtClean="0"/>
              <a:t>ROC Plot with 95% Confidence Region:</a:t>
            </a:r>
          </a:p>
          <a:p>
            <a:endParaRPr lang="en-US" sz="2200" i="1" dirty="0"/>
          </a:p>
          <a:p>
            <a:r>
              <a:rPr lang="en-US" sz="2200" i="1" dirty="0" smtClean="0"/>
              <a:t>Predicting </a:t>
            </a:r>
            <a:r>
              <a:rPr lang="en-US" sz="2200" i="1" dirty="0"/>
              <a:t>Hazardous Drinking </a:t>
            </a:r>
            <a:r>
              <a:rPr lang="en-US" sz="2200" i="1" dirty="0" smtClean="0"/>
              <a:t>with </a:t>
            </a:r>
            <a:r>
              <a:rPr lang="en-US" sz="2200" i="1" dirty="0"/>
              <a:t>AUDIT score </a:t>
            </a:r>
            <a:r>
              <a:rPr lang="en-US" sz="2200" i="1" dirty="0" smtClean="0"/>
              <a:t>(females </a:t>
            </a:r>
            <a:r>
              <a:rPr lang="en-US" sz="2200" i="1" dirty="0"/>
              <a:t>aged 18-35</a:t>
            </a:r>
            <a:r>
              <a:rPr lang="en-US" sz="2200" i="1" dirty="0" smtClean="0"/>
              <a:t>)</a:t>
            </a:r>
            <a:endParaRPr lang="en-GB" sz="22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84" y="2132855"/>
            <a:ext cx="3672408" cy="308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84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8662</TotalTime>
  <Words>1152</Words>
  <Application>Microsoft Office PowerPoint</Application>
  <PresentationFormat>On-screen Show (4:3)</PresentationFormat>
  <Paragraphs>127</Paragraphs>
  <Slides>23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Document</vt:lpstr>
      <vt:lpstr>Accuracy of Alcohol Use Disorders Identification Test (AUDIT) for detecting problem drinking in 18-35 year old females and males in England:  method comparison study</vt:lpstr>
      <vt:lpstr>Form and Function in a prevention matrix</vt:lpstr>
      <vt:lpstr>Background</vt:lpstr>
      <vt:lpstr>Research Question and Design</vt:lpstr>
      <vt:lpstr>Research Question and Design</vt:lpstr>
      <vt:lpstr>Research Question and Design</vt:lpstr>
      <vt:lpstr>Research Question and Design</vt:lpstr>
      <vt:lpstr>Sensitivity and Specificity</vt:lpstr>
      <vt:lpstr>Results 1 Area Under the Curve (AUC)</vt:lpstr>
      <vt:lpstr>Conclusion 1</vt:lpstr>
      <vt:lpstr>Results 2 Thresholds</vt:lpstr>
      <vt:lpstr>Results 2 Thresholds</vt:lpstr>
      <vt:lpstr>Results 2 Thresholds</vt:lpstr>
      <vt:lpstr>Results 2 Thresholds</vt:lpstr>
      <vt:lpstr>Conclusions 1-2</vt:lpstr>
      <vt:lpstr>An alternative to single cut-off thresholds</vt:lpstr>
      <vt:lpstr>Results 3 Probability Graphs</vt:lpstr>
      <vt:lpstr>Conclusions 1-2-3</vt:lpstr>
      <vt:lpstr>Broader context</vt:lpstr>
      <vt:lpstr>Form and Function in a prevention matrix</vt:lpstr>
      <vt:lpstr>AUDIT Haiku</vt:lpstr>
      <vt:lpstr>Optimistic...</vt:lpstr>
      <vt:lpstr>Three main tenets of John Dewey’s social philosophy</vt:lpstr>
    </vt:vector>
  </TitlesOfParts>
  <Company>RM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David Foxcroft</dc:creator>
  <cp:lastModifiedBy>Jean O'Reilly</cp:lastModifiedBy>
  <cp:revision>48</cp:revision>
  <dcterms:created xsi:type="dcterms:W3CDTF">2014-11-01T07:55:09Z</dcterms:created>
  <dcterms:modified xsi:type="dcterms:W3CDTF">2014-12-18T14:32:12Z</dcterms:modified>
</cp:coreProperties>
</file>