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61" r:id="rId5"/>
    <p:sldId id="266" r:id="rId6"/>
    <p:sldId id="262" r:id="rId7"/>
    <p:sldId id="264" r:id="rId8"/>
    <p:sldId id="263" r:id="rId9"/>
    <p:sldId id="284" r:id="rId10"/>
    <p:sldId id="259" r:id="rId11"/>
    <p:sldId id="267" r:id="rId12"/>
    <p:sldId id="272" r:id="rId13"/>
    <p:sldId id="278" r:id="rId14"/>
    <p:sldId id="268" r:id="rId15"/>
    <p:sldId id="275" r:id="rId16"/>
    <p:sldId id="281" r:id="rId17"/>
    <p:sldId id="282" r:id="rId18"/>
    <p:sldId id="269" r:id="rId19"/>
    <p:sldId id="270" r:id="rId20"/>
    <p:sldId id="274" r:id="rId21"/>
    <p:sldId id="265" r:id="rId22"/>
    <p:sldId id="271" r:id="rId23"/>
    <p:sldId id="280" r:id="rId24"/>
    <p:sldId id="26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714"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96644A-6DE2-472E-AD2D-7281F06270BD}" type="datetimeFigureOut">
              <a:rPr lang="en-GB" smtClean="0"/>
              <a:t>18/12/2014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EAE089-FD56-4EB2-9B8C-6D73DBA97C11}" type="slidenum">
              <a:rPr lang="en-GB" smtClean="0"/>
              <a:t>‹#›</a:t>
            </a:fld>
            <a:endParaRPr lang="en-GB"/>
          </a:p>
        </p:txBody>
      </p:sp>
    </p:spTree>
    <p:extLst>
      <p:ext uri="{BB962C8B-B14F-4D97-AF65-F5344CB8AC3E}">
        <p14:creationId xmlns:p14="http://schemas.microsoft.com/office/powerpoint/2010/main" val="2892610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TUOS Stephenson" pitchFamily="18" charset="0"/>
              </a:rPr>
              <a:t>Give examples where the information is ambiguous</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UOS Stephenson" pitchFamily="18" charset="0"/>
              </a:defRPr>
            </a:lvl1pPr>
            <a:lvl2pPr marL="742950" indent="-285750" eaLnBrk="0" hangingPunct="0">
              <a:defRPr sz="2400">
                <a:solidFill>
                  <a:schemeClr val="tx1"/>
                </a:solidFill>
                <a:latin typeface="TUOS Stephenson" pitchFamily="18" charset="0"/>
              </a:defRPr>
            </a:lvl2pPr>
            <a:lvl3pPr marL="1143000" indent="-228600" eaLnBrk="0" hangingPunct="0">
              <a:defRPr sz="2400">
                <a:solidFill>
                  <a:schemeClr val="tx1"/>
                </a:solidFill>
                <a:latin typeface="TUOS Stephenson" pitchFamily="18" charset="0"/>
              </a:defRPr>
            </a:lvl3pPr>
            <a:lvl4pPr marL="1600200" indent="-228600" eaLnBrk="0" hangingPunct="0">
              <a:defRPr sz="2400">
                <a:solidFill>
                  <a:schemeClr val="tx1"/>
                </a:solidFill>
                <a:latin typeface="TUOS Stephenson" pitchFamily="18" charset="0"/>
              </a:defRPr>
            </a:lvl4pPr>
            <a:lvl5pPr marL="2057400" indent="-228600" eaLnBrk="0" hangingPunct="0">
              <a:defRPr sz="2400">
                <a:solidFill>
                  <a:schemeClr val="tx1"/>
                </a:solidFill>
                <a:latin typeface="TUOS Stephenson" pitchFamily="18" charset="0"/>
              </a:defRPr>
            </a:lvl5pPr>
            <a:lvl6pPr marL="2514600" indent="-228600" eaLnBrk="0" fontAlgn="base" hangingPunct="0">
              <a:spcBef>
                <a:spcPct val="0"/>
              </a:spcBef>
              <a:spcAft>
                <a:spcPct val="0"/>
              </a:spcAft>
              <a:defRPr sz="2400">
                <a:solidFill>
                  <a:schemeClr val="tx1"/>
                </a:solidFill>
                <a:latin typeface="TUOS Stephenson" pitchFamily="18" charset="0"/>
              </a:defRPr>
            </a:lvl6pPr>
            <a:lvl7pPr marL="2971800" indent="-228600" eaLnBrk="0" fontAlgn="base" hangingPunct="0">
              <a:spcBef>
                <a:spcPct val="0"/>
              </a:spcBef>
              <a:spcAft>
                <a:spcPct val="0"/>
              </a:spcAft>
              <a:defRPr sz="2400">
                <a:solidFill>
                  <a:schemeClr val="tx1"/>
                </a:solidFill>
                <a:latin typeface="TUOS Stephenson" pitchFamily="18" charset="0"/>
              </a:defRPr>
            </a:lvl7pPr>
            <a:lvl8pPr marL="3429000" indent="-228600" eaLnBrk="0" fontAlgn="base" hangingPunct="0">
              <a:spcBef>
                <a:spcPct val="0"/>
              </a:spcBef>
              <a:spcAft>
                <a:spcPct val="0"/>
              </a:spcAft>
              <a:defRPr sz="2400">
                <a:solidFill>
                  <a:schemeClr val="tx1"/>
                </a:solidFill>
                <a:latin typeface="TUOS Stephenson" pitchFamily="18" charset="0"/>
              </a:defRPr>
            </a:lvl8pPr>
            <a:lvl9pPr marL="3886200" indent="-228600" eaLnBrk="0" fontAlgn="base" hangingPunct="0">
              <a:spcBef>
                <a:spcPct val="0"/>
              </a:spcBef>
              <a:spcAft>
                <a:spcPct val="0"/>
              </a:spcAft>
              <a:defRPr sz="2400">
                <a:solidFill>
                  <a:schemeClr val="tx1"/>
                </a:solidFill>
                <a:latin typeface="TUOS Stephenson" pitchFamily="18" charset="0"/>
              </a:defRPr>
            </a:lvl9pPr>
          </a:lstStyle>
          <a:p>
            <a:fld id="{4F2CFAC9-92E7-4ED9-BDA3-A00590BC24FE}" type="slidenum">
              <a:rPr lang="en-GB" altLang="en-US" sz="1200" smtClean="0"/>
              <a:pPr/>
              <a:t>7</a:t>
            </a:fld>
            <a:endParaRPr lang="en-GB" altLang="en-US" sz="1200" smtClean="0"/>
          </a:p>
        </p:txBody>
      </p:sp>
    </p:spTree>
    <p:extLst>
      <p:ext uri="{BB962C8B-B14F-4D97-AF65-F5344CB8AC3E}">
        <p14:creationId xmlns:p14="http://schemas.microsoft.com/office/powerpoint/2010/main" val="3616808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TUOS Stephenson" pitchFamily="18" charset="0"/>
              </a:rPr>
              <a:t>Suppose the variables ABCD are characteristics of a given drinking occasions (i.e. things like who people are drinking with, where they are drinking and how much they drink).  All of those things are likely to be stiastically correlated with each other – as you can see in the diagram.  By using LCA, you assume </a:t>
            </a:r>
            <a:r>
              <a:rPr lang="en-GB" altLang="en-US" b="1" i="1" u="sng" smtClean="0">
                <a:latin typeface="TUOS Stephenson" pitchFamily="18" charset="0"/>
              </a:rPr>
              <a:t>all</a:t>
            </a:r>
            <a:r>
              <a:rPr lang="en-GB" altLang="en-US" smtClean="0">
                <a:latin typeface="TUOS Stephenson" pitchFamily="18" charset="0"/>
              </a:rPr>
              <a:t> of that intercorrelation is explained by the observed variables’ relationship to a latent (or unobserved) categorical variable.  In our case, this latent variable is the type of drinking occasion. </a:t>
            </a:r>
          </a:p>
          <a:p>
            <a:endParaRPr lang="en-GB" altLang="en-US" smtClean="0">
              <a:latin typeface="TUOS Stephenson" pitchFamily="18" charset="0"/>
            </a:endParaRPr>
          </a:p>
          <a:p>
            <a:r>
              <a:rPr lang="en-GB" altLang="en-US" smtClean="0">
                <a:latin typeface="TUOS Stephenson" pitchFamily="18" charset="0"/>
              </a:rPr>
              <a:t>So what you are trying to do is use the observed data you have to create a description of the different categories or types of drinking occasions within that latent variable. </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UOS Stephenson" pitchFamily="18" charset="0"/>
              </a:defRPr>
            </a:lvl1pPr>
            <a:lvl2pPr marL="742950" indent="-285750" eaLnBrk="0" hangingPunct="0">
              <a:defRPr sz="2400">
                <a:solidFill>
                  <a:schemeClr val="tx1"/>
                </a:solidFill>
                <a:latin typeface="TUOS Stephenson" pitchFamily="18" charset="0"/>
              </a:defRPr>
            </a:lvl2pPr>
            <a:lvl3pPr marL="1143000" indent="-228600" eaLnBrk="0" hangingPunct="0">
              <a:defRPr sz="2400">
                <a:solidFill>
                  <a:schemeClr val="tx1"/>
                </a:solidFill>
                <a:latin typeface="TUOS Stephenson" pitchFamily="18" charset="0"/>
              </a:defRPr>
            </a:lvl3pPr>
            <a:lvl4pPr marL="1600200" indent="-228600" eaLnBrk="0" hangingPunct="0">
              <a:defRPr sz="2400">
                <a:solidFill>
                  <a:schemeClr val="tx1"/>
                </a:solidFill>
                <a:latin typeface="TUOS Stephenson" pitchFamily="18" charset="0"/>
              </a:defRPr>
            </a:lvl4pPr>
            <a:lvl5pPr marL="2057400" indent="-228600" eaLnBrk="0" hangingPunct="0">
              <a:defRPr sz="2400">
                <a:solidFill>
                  <a:schemeClr val="tx1"/>
                </a:solidFill>
                <a:latin typeface="TUOS Stephenson" pitchFamily="18" charset="0"/>
              </a:defRPr>
            </a:lvl5pPr>
            <a:lvl6pPr marL="2514600" indent="-228600" eaLnBrk="0" fontAlgn="base" hangingPunct="0">
              <a:spcBef>
                <a:spcPct val="0"/>
              </a:spcBef>
              <a:spcAft>
                <a:spcPct val="0"/>
              </a:spcAft>
              <a:defRPr sz="2400">
                <a:solidFill>
                  <a:schemeClr val="tx1"/>
                </a:solidFill>
                <a:latin typeface="TUOS Stephenson" pitchFamily="18" charset="0"/>
              </a:defRPr>
            </a:lvl6pPr>
            <a:lvl7pPr marL="2971800" indent="-228600" eaLnBrk="0" fontAlgn="base" hangingPunct="0">
              <a:spcBef>
                <a:spcPct val="0"/>
              </a:spcBef>
              <a:spcAft>
                <a:spcPct val="0"/>
              </a:spcAft>
              <a:defRPr sz="2400">
                <a:solidFill>
                  <a:schemeClr val="tx1"/>
                </a:solidFill>
                <a:latin typeface="TUOS Stephenson" pitchFamily="18" charset="0"/>
              </a:defRPr>
            </a:lvl7pPr>
            <a:lvl8pPr marL="3429000" indent="-228600" eaLnBrk="0" fontAlgn="base" hangingPunct="0">
              <a:spcBef>
                <a:spcPct val="0"/>
              </a:spcBef>
              <a:spcAft>
                <a:spcPct val="0"/>
              </a:spcAft>
              <a:defRPr sz="2400">
                <a:solidFill>
                  <a:schemeClr val="tx1"/>
                </a:solidFill>
                <a:latin typeface="TUOS Stephenson" pitchFamily="18" charset="0"/>
              </a:defRPr>
            </a:lvl8pPr>
            <a:lvl9pPr marL="3886200" indent="-228600" eaLnBrk="0" fontAlgn="base" hangingPunct="0">
              <a:spcBef>
                <a:spcPct val="0"/>
              </a:spcBef>
              <a:spcAft>
                <a:spcPct val="0"/>
              </a:spcAft>
              <a:defRPr sz="2400">
                <a:solidFill>
                  <a:schemeClr val="tx1"/>
                </a:solidFill>
                <a:latin typeface="TUOS Stephenson" pitchFamily="18" charset="0"/>
              </a:defRPr>
            </a:lvl9pPr>
          </a:lstStyle>
          <a:p>
            <a:fld id="{9383FA10-ED1C-4B81-BC98-2BB12EA8B093}" type="slidenum">
              <a:rPr lang="en-GB" altLang="en-US" sz="1200" smtClean="0"/>
              <a:pPr/>
              <a:t>22</a:t>
            </a:fld>
            <a:endParaRPr lang="en-GB" altLang="en-US" sz="1200" smtClean="0"/>
          </a:p>
        </p:txBody>
      </p:sp>
    </p:spTree>
    <p:extLst>
      <p:ext uri="{BB962C8B-B14F-4D97-AF65-F5344CB8AC3E}">
        <p14:creationId xmlns:p14="http://schemas.microsoft.com/office/powerpoint/2010/main" val="1856520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dirty="0" smtClean="0"/>
              <a:t>Emphasise:</a:t>
            </a:r>
          </a:p>
          <a:p>
            <a:pPr marL="171450" indent="-171450">
              <a:buFontTx/>
              <a:buChar char="-"/>
              <a:defRPr/>
            </a:pPr>
            <a:r>
              <a:rPr lang="en-GB" dirty="0" smtClean="0"/>
              <a:t>Banality of much of these – there’s nothing that looks like a heavy night out (although talk later about looking specifically at young people) – maybe there is simply too much variation in occasions that this ten-type model can’t capture some of the more spectacular but less frequent events. </a:t>
            </a:r>
          </a:p>
          <a:p>
            <a:pPr marL="171450" indent="-171450">
              <a:buFontTx/>
              <a:buChar char="-"/>
              <a:defRPr/>
            </a:pPr>
            <a:r>
              <a:rPr lang="en-GB" dirty="0" smtClean="0"/>
              <a:t>The off-trade focus (purple)</a:t>
            </a:r>
          </a:p>
          <a:p>
            <a:pPr marL="171450" indent="-171450">
              <a:buFontTx/>
              <a:buChar char="-"/>
              <a:defRPr/>
            </a:pPr>
            <a:r>
              <a:rPr lang="en-GB" dirty="0" smtClean="0"/>
              <a:t>Distinguishing feature of many occasions (in this early look at the results) seems to be more the when and why rather than the who, where or how much.  </a:t>
            </a:r>
          </a:p>
          <a:p>
            <a:pPr marL="171450" indent="-171450">
              <a:buFontTx/>
              <a:buChar char="-"/>
              <a:defRPr/>
            </a:pPr>
            <a:endParaRPr lang="en-GB" dirty="0" smtClean="0"/>
          </a:p>
          <a:p>
            <a:pPr marL="171450" indent="-171450">
              <a:buFontTx/>
              <a:buChar char="-"/>
              <a:defRPr/>
            </a:pPr>
            <a:endParaRPr lang="en-GB" dirty="0" smtClean="0"/>
          </a:p>
          <a:p>
            <a:pPr marL="171450" indent="-171450">
              <a:buFontTx/>
              <a:buChar char="-"/>
              <a:defRPr/>
            </a:pPr>
            <a:endParaRPr lang="en-GB" dirty="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UOS Stephenson" pitchFamily="18" charset="0"/>
              </a:defRPr>
            </a:lvl1pPr>
            <a:lvl2pPr marL="742950" indent="-285750" eaLnBrk="0" hangingPunct="0">
              <a:defRPr sz="2400">
                <a:solidFill>
                  <a:schemeClr val="tx1"/>
                </a:solidFill>
                <a:latin typeface="TUOS Stephenson" pitchFamily="18" charset="0"/>
              </a:defRPr>
            </a:lvl2pPr>
            <a:lvl3pPr marL="1143000" indent="-228600" eaLnBrk="0" hangingPunct="0">
              <a:defRPr sz="2400">
                <a:solidFill>
                  <a:schemeClr val="tx1"/>
                </a:solidFill>
                <a:latin typeface="TUOS Stephenson" pitchFamily="18" charset="0"/>
              </a:defRPr>
            </a:lvl3pPr>
            <a:lvl4pPr marL="1600200" indent="-228600" eaLnBrk="0" hangingPunct="0">
              <a:defRPr sz="2400">
                <a:solidFill>
                  <a:schemeClr val="tx1"/>
                </a:solidFill>
                <a:latin typeface="TUOS Stephenson" pitchFamily="18" charset="0"/>
              </a:defRPr>
            </a:lvl4pPr>
            <a:lvl5pPr marL="2057400" indent="-228600" eaLnBrk="0" hangingPunct="0">
              <a:defRPr sz="2400">
                <a:solidFill>
                  <a:schemeClr val="tx1"/>
                </a:solidFill>
                <a:latin typeface="TUOS Stephenson" pitchFamily="18" charset="0"/>
              </a:defRPr>
            </a:lvl5pPr>
            <a:lvl6pPr marL="2514600" indent="-228600" eaLnBrk="0" fontAlgn="base" hangingPunct="0">
              <a:spcBef>
                <a:spcPct val="0"/>
              </a:spcBef>
              <a:spcAft>
                <a:spcPct val="0"/>
              </a:spcAft>
              <a:defRPr sz="2400">
                <a:solidFill>
                  <a:schemeClr val="tx1"/>
                </a:solidFill>
                <a:latin typeface="TUOS Stephenson" pitchFamily="18" charset="0"/>
              </a:defRPr>
            </a:lvl6pPr>
            <a:lvl7pPr marL="2971800" indent="-228600" eaLnBrk="0" fontAlgn="base" hangingPunct="0">
              <a:spcBef>
                <a:spcPct val="0"/>
              </a:spcBef>
              <a:spcAft>
                <a:spcPct val="0"/>
              </a:spcAft>
              <a:defRPr sz="2400">
                <a:solidFill>
                  <a:schemeClr val="tx1"/>
                </a:solidFill>
                <a:latin typeface="TUOS Stephenson" pitchFamily="18" charset="0"/>
              </a:defRPr>
            </a:lvl7pPr>
            <a:lvl8pPr marL="3429000" indent="-228600" eaLnBrk="0" fontAlgn="base" hangingPunct="0">
              <a:spcBef>
                <a:spcPct val="0"/>
              </a:spcBef>
              <a:spcAft>
                <a:spcPct val="0"/>
              </a:spcAft>
              <a:defRPr sz="2400">
                <a:solidFill>
                  <a:schemeClr val="tx1"/>
                </a:solidFill>
                <a:latin typeface="TUOS Stephenson" pitchFamily="18" charset="0"/>
              </a:defRPr>
            </a:lvl8pPr>
            <a:lvl9pPr marL="3886200" indent="-228600" eaLnBrk="0" fontAlgn="base" hangingPunct="0">
              <a:spcBef>
                <a:spcPct val="0"/>
              </a:spcBef>
              <a:spcAft>
                <a:spcPct val="0"/>
              </a:spcAft>
              <a:defRPr sz="2400">
                <a:solidFill>
                  <a:schemeClr val="tx1"/>
                </a:solidFill>
                <a:latin typeface="TUOS Stephenson" pitchFamily="18" charset="0"/>
              </a:defRPr>
            </a:lvl9pPr>
          </a:lstStyle>
          <a:p>
            <a:fld id="{454B7058-09CF-4FE0-8997-4F41E8C31BE0}" type="slidenum">
              <a:rPr lang="en-GB" altLang="en-US" sz="1200" smtClean="0"/>
              <a:pPr/>
              <a:t>11</a:t>
            </a:fld>
            <a:endParaRPr lang="en-GB" altLang="en-US" sz="1200" smtClean="0"/>
          </a:p>
        </p:txBody>
      </p:sp>
    </p:spTree>
    <p:extLst>
      <p:ext uri="{BB962C8B-B14F-4D97-AF65-F5344CB8AC3E}">
        <p14:creationId xmlns:p14="http://schemas.microsoft.com/office/powerpoint/2010/main" val="1059614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EAE089-FD56-4EB2-9B8C-6D73DBA97C11}" type="slidenum">
              <a:rPr lang="en-GB" smtClean="0"/>
              <a:t>12</a:t>
            </a:fld>
            <a:endParaRPr lang="en-GB"/>
          </a:p>
        </p:txBody>
      </p:sp>
    </p:spTree>
    <p:extLst>
      <p:ext uri="{BB962C8B-B14F-4D97-AF65-F5344CB8AC3E}">
        <p14:creationId xmlns:p14="http://schemas.microsoft.com/office/powerpoint/2010/main" val="4195407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dirty="0" smtClean="0"/>
              <a:t>Emphasise:</a:t>
            </a:r>
          </a:p>
          <a:p>
            <a:pPr marL="171450" indent="-171450">
              <a:buFontTx/>
              <a:buChar char="-"/>
              <a:defRPr/>
            </a:pPr>
            <a:r>
              <a:rPr lang="en-GB" dirty="0" smtClean="0"/>
              <a:t>Banality of much of these – there’s nothing that looks like a heavy night out (although talk later about looking specifically at young people) – maybe there is simply too much variation in occasions that this ten-type model can’t capture some of the more spectacular but less frequent events. </a:t>
            </a:r>
          </a:p>
          <a:p>
            <a:pPr marL="171450" indent="-171450">
              <a:buFontTx/>
              <a:buChar char="-"/>
              <a:defRPr/>
            </a:pPr>
            <a:r>
              <a:rPr lang="en-GB" dirty="0" smtClean="0"/>
              <a:t>The off-trade focus (purple)</a:t>
            </a:r>
          </a:p>
          <a:p>
            <a:pPr marL="171450" indent="-171450">
              <a:buFontTx/>
              <a:buChar char="-"/>
              <a:defRPr/>
            </a:pPr>
            <a:r>
              <a:rPr lang="en-GB" dirty="0" smtClean="0"/>
              <a:t>Distinguishing feature of many occasions (in this early look at the results) seems to be more the when and why rather than the who, where or how much.  </a:t>
            </a:r>
          </a:p>
          <a:p>
            <a:pPr marL="171450" indent="-171450">
              <a:buFontTx/>
              <a:buChar char="-"/>
              <a:defRPr/>
            </a:pPr>
            <a:endParaRPr lang="en-GB" dirty="0" smtClean="0"/>
          </a:p>
          <a:p>
            <a:pPr marL="171450" indent="-171450">
              <a:buFontTx/>
              <a:buChar char="-"/>
              <a:defRPr/>
            </a:pPr>
            <a:endParaRPr lang="en-GB" dirty="0" smtClean="0"/>
          </a:p>
          <a:p>
            <a:pPr marL="171450" indent="-171450">
              <a:buFontTx/>
              <a:buChar char="-"/>
              <a:defRPr/>
            </a:pPr>
            <a:endParaRPr lang="en-GB" dirty="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UOS Stephenson" pitchFamily="18" charset="0"/>
              </a:defRPr>
            </a:lvl1pPr>
            <a:lvl2pPr marL="742950" indent="-285750" eaLnBrk="0" hangingPunct="0">
              <a:defRPr sz="2400">
                <a:solidFill>
                  <a:schemeClr val="tx1"/>
                </a:solidFill>
                <a:latin typeface="TUOS Stephenson" pitchFamily="18" charset="0"/>
              </a:defRPr>
            </a:lvl2pPr>
            <a:lvl3pPr marL="1143000" indent="-228600" eaLnBrk="0" hangingPunct="0">
              <a:defRPr sz="2400">
                <a:solidFill>
                  <a:schemeClr val="tx1"/>
                </a:solidFill>
                <a:latin typeface="TUOS Stephenson" pitchFamily="18" charset="0"/>
              </a:defRPr>
            </a:lvl3pPr>
            <a:lvl4pPr marL="1600200" indent="-228600" eaLnBrk="0" hangingPunct="0">
              <a:defRPr sz="2400">
                <a:solidFill>
                  <a:schemeClr val="tx1"/>
                </a:solidFill>
                <a:latin typeface="TUOS Stephenson" pitchFamily="18" charset="0"/>
              </a:defRPr>
            </a:lvl4pPr>
            <a:lvl5pPr marL="2057400" indent="-228600" eaLnBrk="0" hangingPunct="0">
              <a:defRPr sz="2400">
                <a:solidFill>
                  <a:schemeClr val="tx1"/>
                </a:solidFill>
                <a:latin typeface="TUOS Stephenson" pitchFamily="18" charset="0"/>
              </a:defRPr>
            </a:lvl5pPr>
            <a:lvl6pPr marL="2514600" indent="-228600" eaLnBrk="0" fontAlgn="base" hangingPunct="0">
              <a:spcBef>
                <a:spcPct val="0"/>
              </a:spcBef>
              <a:spcAft>
                <a:spcPct val="0"/>
              </a:spcAft>
              <a:defRPr sz="2400">
                <a:solidFill>
                  <a:schemeClr val="tx1"/>
                </a:solidFill>
                <a:latin typeface="TUOS Stephenson" pitchFamily="18" charset="0"/>
              </a:defRPr>
            </a:lvl6pPr>
            <a:lvl7pPr marL="2971800" indent="-228600" eaLnBrk="0" fontAlgn="base" hangingPunct="0">
              <a:spcBef>
                <a:spcPct val="0"/>
              </a:spcBef>
              <a:spcAft>
                <a:spcPct val="0"/>
              </a:spcAft>
              <a:defRPr sz="2400">
                <a:solidFill>
                  <a:schemeClr val="tx1"/>
                </a:solidFill>
                <a:latin typeface="TUOS Stephenson" pitchFamily="18" charset="0"/>
              </a:defRPr>
            </a:lvl7pPr>
            <a:lvl8pPr marL="3429000" indent="-228600" eaLnBrk="0" fontAlgn="base" hangingPunct="0">
              <a:spcBef>
                <a:spcPct val="0"/>
              </a:spcBef>
              <a:spcAft>
                <a:spcPct val="0"/>
              </a:spcAft>
              <a:defRPr sz="2400">
                <a:solidFill>
                  <a:schemeClr val="tx1"/>
                </a:solidFill>
                <a:latin typeface="TUOS Stephenson" pitchFamily="18" charset="0"/>
              </a:defRPr>
            </a:lvl8pPr>
            <a:lvl9pPr marL="3886200" indent="-228600" eaLnBrk="0" fontAlgn="base" hangingPunct="0">
              <a:spcBef>
                <a:spcPct val="0"/>
              </a:spcBef>
              <a:spcAft>
                <a:spcPct val="0"/>
              </a:spcAft>
              <a:defRPr sz="2400">
                <a:solidFill>
                  <a:schemeClr val="tx1"/>
                </a:solidFill>
                <a:latin typeface="TUOS Stephenson" pitchFamily="18" charset="0"/>
              </a:defRPr>
            </a:lvl9pPr>
          </a:lstStyle>
          <a:p>
            <a:fld id="{454B7058-09CF-4FE0-8997-4F41E8C31BE0}" type="slidenum">
              <a:rPr lang="en-GB" altLang="en-US" sz="1200" smtClean="0"/>
              <a:pPr/>
              <a:t>13</a:t>
            </a:fld>
            <a:endParaRPr lang="en-GB" altLang="en-US" sz="1200" smtClean="0"/>
          </a:p>
        </p:txBody>
      </p:sp>
    </p:spTree>
    <p:extLst>
      <p:ext uri="{BB962C8B-B14F-4D97-AF65-F5344CB8AC3E}">
        <p14:creationId xmlns:p14="http://schemas.microsoft.com/office/powerpoint/2010/main" val="3607337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EAE089-FD56-4EB2-9B8C-6D73DBA97C11}" type="slidenum">
              <a:rPr lang="en-GB" smtClean="0"/>
              <a:t>14</a:t>
            </a:fld>
            <a:endParaRPr lang="en-GB"/>
          </a:p>
        </p:txBody>
      </p:sp>
    </p:spTree>
    <p:extLst>
      <p:ext uri="{BB962C8B-B14F-4D97-AF65-F5344CB8AC3E}">
        <p14:creationId xmlns:p14="http://schemas.microsoft.com/office/powerpoint/2010/main" val="1161192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EAE089-FD56-4EB2-9B8C-6D73DBA97C11}" type="slidenum">
              <a:rPr lang="en-GB" smtClean="0"/>
              <a:t>16</a:t>
            </a:fld>
            <a:endParaRPr lang="en-GB"/>
          </a:p>
        </p:txBody>
      </p:sp>
    </p:spTree>
    <p:extLst>
      <p:ext uri="{BB962C8B-B14F-4D97-AF65-F5344CB8AC3E}">
        <p14:creationId xmlns:p14="http://schemas.microsoft.com/office/powerpoint/2010/main" val="2570642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13E8EF9-3A86-4F20-AB69-BF9CF031C719}" type="slidenum">
              <a:rPr lang="en-GB" smtClean="0"/>
              <a:pPr/>
              <a:t>17</a:t>
            </a:fld>
            <a:endParaRPr lang="en-GB"/>
          </a:p>
        </p:txBody>
      </p:sp>
    </p:spTree>
    <p:extLst>
      <p:ext uri="{BB962C8B-B14F-4D97-AF65-F5344CB8AC3E}">
        <p14:creationId xmlns:p14="http://schemas.microsoft.com/office/powerpoint/2010/main" val="496947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Street drinking</a:t>
            </a:r>
          </a:p>
          <a:p>
            <a:r>
              <a:rPr lang="en-GB" dirty="0" smtClean="0"/>
              <a:t>Women</a:t>
            </a:r>
          </a:p>
          <a:p>
            <a:r>
              <a:rPr lang="en-GB" dirty="0" smtClean="0"/>
              <a:t>Chronic heavy drinkers don’t get a look-in</a:t>
            </a:r>
          </a:p>
          <a:p>
            <a:endParaRPr lang="en-GB" dirty="0"/>
          </a:p>
        </p:txBody>
      </p:sp>
      <p:sp>
        <p:nvSpPr>
          <p:cNvPr id="4" name="Slide Number Placeholder 3"/>
          <p:cNvSpPr>
            <a:spLocks noGrp="1"/>
          </p:cNvSpPr>
          <p:nvPr>
            <p:ph type="sldNum" sz="quarter" idx="10"/>
          </p:nvPr>
        </p:nvSpPr>
        <p:spPr/>
        <p:txBody>
          <a:bodyPr/>
          <a:lstStyle/>
          <a:p>
            <a:fld id="{CF63DB40-7FEF-4CE7-9FEF-7A2CEAA25106}" type="slidenum">
              <a:rPr lang="en-GB" smtClean="0"/>
              <a:pPr/>
              <a:t>19</a:t>
            </a:fld>
            <a:endParaRPr lang="en-GB"/>
          </a:p>
        </p:txBody>
      </p:sp>
    </p:spTree>
    <p:extLst>
      <p:ext uri="{BB962C8B-B14F-4D97-AF65-F5344CB8AC3E}">
        <p14:creationId xmlns:p14="http://schemas.microsoft.com/office/powerpoint/2010/main" val="2799424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EAE089-FD56-4EB2-9B8C-6D73DBA97C11}" type="slidenum">
              <a:rPr lang="en-GB" smtClean="0"/>
              <a:t>20</a:t>
            </a:fld>
            <a:endParaRPr lang="en-GB"/>
          </a:p>
        </p:txBody>
      </p:sp>
    </p:spTree>
    <p:extLst>
      <p:ext uri="{BB962C8B-B14F-4D97-AF65-F5344CB8AC3E}">
        <p14:creationId xmlns:p14="http://schemas.microsoft.com/office/powerpoint/2010/main" val="4195407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241935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KB Transparent -Student-Experience-Survey-Logo_CMY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6237288"/>
            <a:ext cx="17319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09600" y="2209800"/>
            <a:ext cx="8229600" cy="1828800"/>
          </a:xfrm>
        </p:spPr>
        <p:txBody>
          <a:bodyPr anchor="ctr"/>
          <a:lstStyle>
            <a:lvl1pPr>
              <a:defRPr sz="5400"/>
            </a:lvl1pPr>
          </a:lstStyle>
          <a:p>
            <a:r>
              <a:rPr lang="en-US" smtClean="0"/>
              <a:t>Click to edit Master title style</a:t>
            </a:r>
            <a:endParaRPr lang="en-GB"/>
          </a:p>
        </p:txBody>
      </p:sp>
      <p:sp>
        <p:nvSpPr>
          <p:cNvPr id="4099" name="Rectangle 3"/>
          <p:cNvSpPr>
            <a:spLocks noGrp="1" noChangeArrowheads="1"/>
          </p:cNvSpPr>
          <p:nvPr>
            <p:ph type="subTitle" idx="1"/>
          </p:nvPr>
        </p:nvSpPr>
        <p:spPr>
          <a:xfrm>
            <a:off x="609600" y="4876800"/>
            <a:ext cx="8229600" cy="1066800"/>
          </a:xfrm>
        </p:spPr>
        <p:txBody>
          <a:bodyPr/>
          <a:lstStyle>
            <a:lvl1pPr marL="0" indent="0">
              <a:spcBef>
                <a:spcPct val="0"/>
              </a:spcBef>
              <a:buFontTx/>
              <a:buNone/>
              <a:defRPr/>
            </a:lvl1pPr>
          </a:lstStyle>
          <a:p>
            <a:r>
              <a:rPr lang="en-US" smtClean="0"/>
              <a:t>Click to edit Master subtitle style</a:t>
            </a:r>
            <a:endParaRPr lang="en-GB"/>
          </a:p>
        </p:txBody>
      </p:sp>
      <p:sp>
        <p:nvSpPr>
          <p:cNvPr id="6" name="Rectangle 6"/>
          <p:cNvSpPr>
            <a:spLocks noGrp="1" noChangeArrowheads="1"/>
          </p:cNvSpPr>
          <p:nvPr>
            <p:ph type="sldNum" sz="quarter" idx="10"/>
          </p:nvPr>
        </p:nvSpPr>
        <p:spPr bwMode="auto">
          <a:xfrm>
            <a:off x="7010400" y="152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800">
                <a:solidFill>
                  <a:srgbClr val="FFFFFF"/>
                </a:solidFill>
              </a:defRPr>
            </a:lvl1pPr>
          </a:lstStyle>
          <a:p>
            <a:fld id="{2C3274BA-DA21-45EB-82C1-9634A41E29DE}" type="slidenum">
              <a:rPr lang="en-GB" smtClean="0"/>
              <a:t>‹#›</a:t>
            </a:fld>
            <a:endParaRPr lang="en-GB"/>
          </a:p>
        </p:txBody>
      </p:sp>
      <p:sp>
        <p:nvSpPr>
          <p:cNvPr id="7" name="Rectangle 18"/>
          <p:cNvSpPr>
            <a:spLocks noGrp="1" noChangeArrowheads="1"/>
          </p:cNvSpPr>
          <p:nvPr>
            <p:ph type="dt" sz="half" idx="11"/>
          </p:nvPr>
        </p:nvSpPr>
        <p:spPr/>
        <p:txBody>
          <a:bodyPr/>
          <a:lstStyle>
            <a:lvl1pPr>
              <a:defRPr/>
            </a:lvl1pPr>
          </a:lstStyle>
          <a:p>
            <a:fld id="{63954FA9-394C-4D6C-9750-11EC6460D07D}" type="datetimeFigureOut">
              <a:rPr lang="en-GB" smtClean="0"/>
              <a:t>18/12/2014</a:t>
            </a:fld>
            <a:endParaRPr lang="en-GB"/>
          </a:p>
        </p:txBody>
      </p:sp>
      <p:sp>
        <p:nvSpPr>
          <p:cNvPr id="8" name="Rectangle 19"/>
          <p:cNvSpPr>
            <a:spLocks noGrp="1" noChangeArrowheads="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046241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fld id="{63954FA9-394C-4D6C-9750-11EC6460D07D}" type="datetimeFigureOut">
              <a:rPr lang="en-GB" smtClean="0"/>
              <a:t>18/12/2014</a:t>
            </a:fld>
            <a:endParaRPr lang="en-GB"/>
          </a:p>
        </p:txBody>
      </p:sp>
      <p:sp>
        <p:nvSpPr>
          <p:cNvPr id="5" name="Rectangle 11"/>
          <p:cNvSpPr>
            <a:spLocks noGrp="1" noChangeArrowheads="1"/>
          </p:cNvSpPr>
          <p:nvPr>
            <p:ph type="ftr" sz="quarter" idx="11"/>
          </p:nvPr>
        </p:nvSpPr>
        <p:spPr>
          <a:ln/>
        </p:spPr>
        <p:txBody>
          <a:bodyPr/>
          <a:lstStyle>
            <a:lvl1pPr>
              <a:defRPr/>
            </a:lvl1pPr>
          </a:lstStyle>
          <a:p>
            <a:endParaRPr lang="en-GB"/>
          </a:p>
        </p:txBody>
      </p:sp>
    </p:spTree>
    <p:extLst>
      <p:ext uri="{BB962C8B-B14F-4D97-AF65-F5344CB8AC3E}">
        <p14:creationId xmlns:p14="http://schemas.microsoft.com/office/powerpoint/2010/main" val="140907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371600"/>
            <a:ext cx="2057400" cy="4724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1371600"/>
            <a:ext cx="60198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fld id="{63954FA9-394C-4D6C-9750-11EC6460D07D}" type="datetimeFigureOut">
              <a:rPr lang="en-GB" smtClean="0"/>
              <a:t>18/12/2014</a:t>
            </a:fld>
            <a:endParaRPr lang="en-GB"/>
          </a:p>
        </p:txBody>
      </p:sp>
      <p:sp>
        <p:nvSpPr>
          <p:cNvPr id="5" name="Rectangle 11"/>
          <p:cNvSpPr>
            <a:spLocks noGrp="1" noChangeArrowheads="1"/>
          </p:cNvSpPr>
          <p:nvPr>
            <p:ph type="ftr" sz="quarter" idx="11"/>
          </p:nvPr>
        </p:nvSpPr>
        <p:spPr>
          <a:ln/>
        </p:spPr>
        <p:txBody>
          <a:bodyPr/>
          <a:lstStyle>
            <a:lvl1pPr>
              <a:defRPr/>
            </a:lvl1pPr>
          </a:lstStyle>
          <a:p>
            <a:endParaRPr lang="en-GB"/>
          </a:p>
        </p:txBody>
      </p:sp>
    </p:spTree>
    <p:extLst>
      <p:ext uri="{BB962C8B-B14F-4D97-AF65-F5344CB8AC3E}">
        <p14:creationId xmlns:p14="http://schemas.microsoft.com/office/powerpoint/2010/main" val="4264279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8229600" cy="762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23622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23622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dt" sz="half" idx="10"/>
          </p:nvPr>
        </p:nvSpPr>
        <p:spPr>
          <a:ln/>
        </p:spPr>
        <p:txBody>
          <a:bodyPr/>
          <a:lstStyle>
            <a:lvl1pPr>
              <a:defRPr/>
            </a:lvl1pPr>
          </a:lstStyle>
          <a:p>
            <a:fld id="{63954FA9-394C-4D6C-9750-11EC6460D07D}" type="datetimeFigureOut">
              <a:rPr lang="en-GB" smtClean="0"/>
              <a:t>18/12/2014</a:t>
            </a:fld>
            <a:endParaRPr lang="en-GB"/>
          </a:p>
        </p:txBody>
      </p:sp>
      <p:sp>
        <p:nvSpPr>
          <p:cNvPr id="6" name="Rectangle 11"/>
          <p:cNvSpPr>
            <a:spLocks noGrp="1" noChangeArrowheads="1"/>
          </p:cNvSpPr>
          <p:nvPr>
            <p:ph type="ftr" sz="quarter" idx="11"/>
          </p:nvPr>
        </p:nvSpPr>
        <p:spPr>
          <a:ln/>
        </p:spPr>
        <p:txBody>
          <a:bodyPr/>
          <a:lstStyle>
            <a:lvl1pPr>
              <a:defRPr/>
            </a:lvl1pPr>
          </a:lstStyle>
          <a:p>
            <a:endParaRPr lang="en-GB"/>
          </a:p>
        </p:txBody>
      </p:sp>
    </p:spTree>
    <p:extLst>
      <p:ext uri="{BB962C8B-B14F-4D97-AF65-F5344CB8AC3E}">
        <p14:creationId xmlns:p14="http://schemas.microsoft.com/office/powerpoint/2010/main" val="4030347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fld id="{63954FA9-394C-4D6C-9750-11EC6460D07D}" type="datetimeFigureOut">
              <a:rPr lang="en-GB" smtClean="0"/>
              <a:t>18/12/2014</a:t>
            </a:fld>
            <a:endParaRPr lang="en-GB"/>
          </a:p>
        </p:txBody>
      </p:sp>
      <p:sp>
        <p:nvSpPr>
          <p:cNvPr id="5" name="Rectangle 11"/>
          <p:cNvSpPr>
            <a:spLocks noGrp="1" noChangeArrowheads="1"/>
          </p:cNvSpPr>
          <p:nvPr>
            <p:ph type="ftr" sz="quarter" idx="11"/>
          </p:nvPr>
        </p:nvSpPr>
        <p:spPr>
          <a:ln/>
        </p:spPr>
        <p:txBody>
          <a:bodyPr/>
          <a:lstStyle>
            <a:lvl1pPr>
              <a:defRPr/>
            </a:lvl1pPr>
          </a:lstStyle>
          <a:p>
            <a:endParaRPr lang="en-GB"/>
          </a:p>
        </p:txBody>
      </p:sp>
    </p:spTree>
    <p:extLst>
      <p:ext uri="{BB962C8B-B14F-4D97-AF65-F5344CB8AC3E}">
        <p14:creationId xmlns:p14="http://schemas.microsoft.com/office/powerpoint/2010/main" val="157452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fld id="{63954FA9-394C-4D6C-9750-11EC6460D07D}" type="datetimeFigureOut">
              <a:rPr lang="en-GB" smtClean="0"/>
              <a:t>18/12/2014</a:t>
            </a:fld>
            <a:endParaRPr lang="en-GB"/>
          </a:p>
        </p:txBody>
      </p:sp>
      <p:sp>
        <p:nvSpPr>
          <p:cNvPr id="5" name="Rectangle 11"/>
          <p:cNvSpPr>
            <a:spLocks noGrp="1" noChangeArrowheads="1"/>
          </p:cNvSpPr>
          <p:nvPr>
            <p:ph type="ftr" sz="quarter" idx="11"/>
          </p:nvPr>
        </p:nvSpPr>
        <p:spPr>
          <a:ln/>
        </p:spPr>
        <p:txBody>
          <a:bodyPr/>
          <a:lstStyle>
            <a:lvl1pPr>
              <a:defRPr/>
            </a:lvl1pPr>
          </a:lstStyle>
          <a:p>
            <a:endParaRPr lang="en-GB"/>
          </a:p>
        </p:txBody>
      </p:sp>
    </p:spTree>
    <p:extLst>
      <p:ext uri="{BB962C8B-B14F-4D97-AF65-F5344CB8AC3E}">
        <p14:creationId xmlns:p14="http://schemas.microsoft.com/office/powerpoint/2010/main" val="122316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dt" sz="half" idx="10"/>
          </p:nvPr>
        </p:nvSpPr>
        <p:spPr>
          <a:ln/>
        </p:spPr>
        <p:txBody>
          <a:bodyPr/>
          <a:lstStyle>
            <a:lvl1pPr>
              <a:defRPr/>
            </a:lvl1pPr>
          </a:lstStyle>
          <a:p>
            <a:fld id="{63954FA9-394C-4D6C-9750-11EC6460D07D}" type="datetimeFigureOut">
              <a:rPr lang="en-GB" smtClean="0"/>
              <a:t>18/12/2014</a:t>
            </a:fld>
            <a:endParaRPr lang="en-GB"/>
          </a:p>
        </p:txBody>
      </p:sp>
      <p:sp>
        <p:nvSpPr>
          <p:cNvPr id="6" name="Rectangle 11"/>
          <p:cNvSpPr>
            <a:spLocks noGrp="1" noChangeArrowheads="1"/>
          </p:cNvSpPr>
          <p:nvPr>
            <p:ph type="ftr" sz="quarter" idx="11"/>
          </p:nvPr>
        </p:nvSpPr>
        <p:spPr>
          <a:ln/>
        </p:spPr>
        <p:txBody>
          <a:bodyPr/>
          <a:lstStyle>
            <a:lvl1pPr>
              <a:defRPr/>
            </a:lvl1pPr>
          </a:lstStyle>
          <a:p>
            <a:endParaRPr lang="en-GB"/>
          </a:p>
        </p:txBody>
      </p:sp>
    </p:spTree>
    <p:extLst>
      <p:ext uri="{BB962C8B-B14F-4D97-AF65-F5344CB8AC3E}">
        <p14:creationId xmlns:p14="http://schemas.microsoft.com/office/powerpoint/2010/main" val="3266404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dt" sz="half" idx="10"/>
          </p:nvPr>
        </p:nvSpPr>
        <p:spPr>
          <a:ln/>
        </p:spPr>
        <p:txBody>
          <a:bodyPr/>
          <a:lstStyle>
            <a:lvl1pPr>
              <a:defRPr/>
            </a:lvl1pPr>
          </a:lstStyle>
          <a:p>
            <a:fld id="{63954FA9-394C-4D6C-9750-11EC6460D07D}" type="datetimeFigureOut">
              <a:rPr lang="en-GB" smtClean="0"/>
              <a:t>18/12/2014</a:t>
            </a:fld>
            <a:endParaRPr lang="en-GB"/>
          </a:p>
        </p:txBody>
      </p:sp>
      <p:sp>
        <p:nvSpPr>
          <p:cNvPr id="8" name="Rectangle 11"/>
          <p:cNvSpPr>
            <a:spLocks noGrp="1" noChangeArrowheads="1"/>
          </p:cNvSpPr>
          <p:nvPr>
            <p:ph type="ftr" sz="quarter" idx="11"/>
          </p:nvPr>
        </p:nvSpPr>
        <p:spPr>
          <a:ln/>
        </p:spPr>
        <p:txBody>
          <a:bodyPr/>
          <a:lstStyle>
            <a:lvl1pPr>
              <a:defRPr/>
            </a:lvl1pPr>
          </a:lstStyle>
          <a:p>
            <a:endParaRPr lang="en-GB"/>
          </a:p>
        </p:txBody>
      </p:sp>
    </p:spTree>
    <p:extLst>
      <p:ext uri="{BB962C8B-B14F-4D97-AF65-F5344CB8AC3E}">
        <p14:creationId xmlns:p14="http://schemas.microsoft.com/office/powerpoint/2010/main" val="1845538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dt" sz="half" idx="10"/>
          </p:nvPr>
        </p:nvSpPr>
        <p:spPr>
          <a:ln/>
        </p:spPr>
        <p:txBody>
          <a:bodyPr/>
          <a:lstStyle>
            <a:lvl1pPr>
              <a:defRPr/>
            </a:lvl1pPr>
          </a:lstStyle>
          <a:p>
            <a:fld id="{63954FA9-394C-4D6C-9750-11EC6460D07D}" type="datetimeFigureOut">
              <a:rPr lang="en-GB" smtClean="0"/>
              <a:t>18/12/2014</a:t>
            </a:fld>
            <a:endParaRPr lang="en-GB"/>
          </a:p>
        </p:txBody>
      </p:sp>
      <p:sp>
        <p:nvSpPr>
          <p:cNvPr id="4" name="Rectangle 11"/>
          <p:cNvSpPr>
            <a:spLocks noGrp="1" noChangeArrowheads="1"/>
          </p:cNvSpPr>
          <p:nvPr>
            <p:ph type="ftr" sz="quarter" idx="11"/>
          </p:nvPr>
        </p:nvSpPr>
        <p:spPr>
          <a:ln/>
        </p:spPr>
        <p:txBody>
          <a:bodyPr/>
          <a:lstStyle>
            <a:lvl1pPr>
              <a:defRPr/>
            </a:lvl1pPr>
          </a:lstStyle>
          <a:p>
            <a:endParaRPr lang="en-GB"/>
          </a:p>
        </p:txBody>
      </p:sp>
    </p:spTree>
    <p:extLst>
      <p:ext uri="{BB962C8B-B14F-4D97-AF65-F5344CB8AC3E}">
        <p14:creationId xmlns:p14="http://schemas.microsoft.com/office/powerpoint/2010/main" val="1747159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63954FA9-394C-4D6C-9750-11EC6460D07D}" type="datetimeFigureOut">
              <a:rPr lang="en-GB" smtClean="0"/>
              <a:t>18/12/2014</a:t>
            </a:fld>
            <a:endParaRPr lang="en-GB"/>
          </a:p>
        </p:txBody>
      </p:sp>
      <p:sp>
        <p:nvSpPr>
          <p:cNvPr id="3" name="Rectangle 11"/>
          <p:cNvSpPr>
            <a:spLocks noGrp="1" noChangeArrowheads="1"/>
          </p:cNvSpPr>
          <p:nvPr>
            <p:ph type="ftr" sz="quarter" idx="11"/>
          </p:nvPr>
        </p:nvSpPr>
        <p:spPr>
          <a:ln/>
        </p:spPr>
        <p:txBody>
          <a:bodyPr/>
          <a:lstStyle>
            <a:lvl1pPr>
              <a:defRPr/>
            </a:lvl1pPr>
          </a:lstStyle>
          <a:p>
            <a:endParaRPr lang="en-GB"/>
          </a:p>
        </p:txBody>
      </p:sp>
    </p:spTree>
    <p:extLst>
      <p:ext uri="{BB962C8B-B14F-4D97-AF65-F5344CB8AC3E}">
        <p14:creationId xmlns:p14="http://schemas.microsoft.com/office/powerpoint/2010/main" val="1622191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63954FA9-394C-4D6C-9750-11EC6460D07D}" type="datetimeFigureOut">
              <a:rPr lang="en-GB" smtClean="0"/>
              <a:t>18/12/2014</a:t>
            </a:fld>
            <a:endParaRPr lang="en-GB"/>
          </a:p>
        </p:txBody>
      </p:sp>
      <p:sp>
        <p:nvSpPr>
          <p:cNvPr id="6" name="Rectangle 11"/>
          <p:cNvSpPr>
            <a:spLocks noGrp="1" noChangeArrowheads="1"/>
          </p:cNvSpPr>
          <p:nvPr>
            <p:ph type="ftr" sz="quarter" idx="11"/>
          </p:nvPr>
        </p:nvSpPr>
        <p:spPr>
          <a:ln/>
        </p:spPr>
        <p:txBody>
          <a:bodyPr/>
          <a:lstStyle>
            <a:lvl1pPr>
              <a:defRPr/>
            </a:lvl1pPr>
          </a:lstStyle>
          <a:p>
            <a:endParaRPr lang="en-GB"/>
          </a:p>
        </p:txBody>
      </p:sp>
    </p:spTree>
    <p:extLst>
      <p:ext uri="{BB962C8B-B14F-4D97-AF65-F5344CB8AC3E}">
        <p14:creationId xmlns:p14="http://schemas.microsoft.com/office/powerpoint/2010/main" val="2909863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63954FA9-394C-4D6C-9750-11EC6460D07D}" type="datetimeFigureOut">
              <a:rPr lang="en-GB" smtClean="0"/>
              <a:t>18/12/2014</a:t>
            </a:fld>
            <a:endParaRPr lang="en-GB"/>
          </a:p>
        </p:txBody>
      </p:sp>
      <p:sp>
        <p:nvSpPr>
          <p:cNvPr id="6" name="Rectangle 11"/>
          <p:cNvSpPr>
            <a:spLocks noGrp="1" noChangeArrowheads="1"/>
          </p:cNvSpPr>
          <p:nvPr>
            <p:ph type="ftr" sz="quarter" idx="11"/>
          </p:nvPr>
        </p:nvSpPr>
        <p:spPr>
          <a:ln/>
        </p:spPr>
        <p:txBody>
          <a:bodyPr/>
          <a:lstStyle>
            <a:lvl1pPr>
              <a:defRPr/>
            </a:lvl1pPr>
          </a:lstStyle>
          <a:p>
            <a:endParaRPr lang="en-GB"/>
          </a:p>
        </p:txBody>
      </p:sp>
    </p:spTree>
    <p:extLst>
      <p:ext uri="{BB962C8B-B14F-4D97-AF65-F5344CB8AC3E}">
        <p14:creationId xmlns:p14="http://schemas.microsoft.com/office/powerpoint/2010/main" val="2039416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371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609600" y="2362200"/>
            <a:ext cx="822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34" name="Rectangle 10"/>
          <p:cNvSpPr>
            <a:spLocks noGrp="1" noChangeArrowheads="1"/>
          </p:cNvSpPr>
          <p:nvPr>
            <p:ph type="dt" sz="half" idx="2"/>
          </p:nvPr>
        </p:nvSpPr>
        <p:spPr bwMode="auto">
          <a:xfrm>
            <a:off x="685800" y="65532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a:solidFill>
                  <a:srgbClr val="FFFFFF"/>
                </a:solidFill>
                <a:latin typeface="TUOS Blake" pitchFamily="34" charset="0"/>
              </a:defRPr>
            </a:lvl1pPr>
          </a:lstStyle>
          <a:p>
            <a:fld id="{63954FA9-394C-4D6C-9750-11EC6460D07D}" type="datetimeFigureOut">
              <a:rPr lang="en-GB" smtClean="0"/>
              <a:t>18/12/2014</a:t>
            </a:fld>
            <a:endParaRPr lang="en-GB"/>
          </a:p>
        </p:txBody>
      </p:sp>
      <p:sp>
        <p:nvSpPr>
          <p:cNvPr id="1035" name="Rectangle 11"/>
          <p:cNvSpPr>
            <a:spLocks noGrp="1" noChangeArrowheads="1"/>
          </p:cNvSpPr>
          <p:nvPr>
            <p:ph type="ftr" sz="quarter" idx="3"/>
          </p:nvPr>
        </p:nvSpPr>
        <p:spPr bwMode="auto">
          <a:xfrm>
            <a:off x="1371600" y="6553200"/>
            <a:ext cx="518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a:solidFill>
                  <a:srgbClr val="FFFFFF"/>
                </a:solidFill>
                <a:latin typeface="TUOS Blake" pitchFamily="34" charset="0"/>
              </a:defRPr>
            </a:lvl1pPr>
          </a:lstStyle>
          <a:p>
            <a:endParaRPr lang="en-GB"/>
          </a:p>
        </p:txBody>
      </p:sp>
      <p:pic>
        <p:nvPicPr>
          <p:cNvPr id="1030" name="Picture 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52400"/>
            <a:ext cx="241935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 descr="KB Transparent -Student-Experience-Survey-Logo_CMYK.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308850" y="6237288"/>
            <a:ext cx="17319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83000"/>
        </a:lnSpc>
        <a:spcBef>
          <a:spcPct val="0"/>
        </a:spcBef>
        <a:spcAft>
          <a:spcPct val="0"/>
        </a:spcAft>
        <a:defRPr sz="4400">
          <a:solidFill>
            <a:schemeClr val="tx1"/>
          </a:solidFill>
          <a:latin typeface="+mj-lt"/>
          <a:ea typeface="MS PGothic" pitchFamily="34" charset="-128"/>
          <a:cs typeface="ＭＳ Ｐゴシック" charset="0"/>
        </a:defRPr>
      </a:lvl1pPr>
      <a:lvl2pPr algn="l" rtl="0" eaLnBrk="1" fontAlgn="base" hangingPunct="1">
        <a:lnSpc>
          <a:spcPct val="83000"/>
        </a:lnSpc>
        <a:spcBef>
          <a:spcPct val="0"/>
        </a:spcBef>
        <a:spcAft>
          <a:spcPct val="0"/>
        </a:spcAft>
        <a:defRPr sz="4400">
          <a:solidFill>
            <a:schemeClr val="tx1"/>
          </a:solidFill>
          <a:latin typeface="TUOS Stephenson" pitchFamily="-128" charset="0"/>
          <a:ea typeface="MS PGothic" pitchFamily="34" charset="-128"/>
          <a:cs typeface="ＭＳ Ｐゴシック" charset="0"/>
        </a:defRPr>
      </a:lvl2pPr>
      <a:lvl3pPr algn="l" rtl="0" eaLnBrk="1" fontAlgn="base" hangingPunct="1">
        <a:lnSpc>
          <a:spcPct val="83000"/>
        </a:lnSpc>
        <a:spcBef>
          <a:spcPct val="0"/>
        </a:spcBef>
        <a:spcAft>
          <a:spcPct val="0"/>
        </a:spcAft>
        <a:defRPr sz="4400">
          <a:solidFill>
            <a:schemeClr val="tx1"/>
          </a:solidFill>
          <a:latin typeface="TUOS Stephenson" pitchFamily="-128" charset="0"/>
          <a:ea typeface="MS PGothic" pitchFamily="34" charset="-128"/>
          <a:cs typeface="ＭＳ Ｐゴシック" charset="0"/>
        </a:defRPr>
      </a:lvl3pPr>
      <a:lvl4pPr algn="l" rtl="0" eaLnBrk="1" fontAlgn="base" hangingPunct="1">
        <a:lnSpc>
          <a:spcPct val="83000"/>
        </a:lnSpc>
        <a:spcBef>
          <a:spcPct val="0"/>
        </a:spcBef>
        <a:spcAft>
          <a:spcPct val="0"/>
        </a:spcAft>
        <a:defRPr sz="4400">
          <a:solidFill>
            <a:schemeClr val="tx1"/>
          </a:solidFill>
          <a:latin typeface="TUOS Stephenson" pitchFamily="-128" charset="0"/>
          <a:ea typeface="MS PGothic" pitchFamily="34" charset="-128"/>
          <a:cs typeface="ＭＳ Ｐゴシック" charset="0"/>
        </a:defRPr>
      </a:lvl4pPr>
      <a:lvl5pPr algn="l" rtl="0" eaLnBrk="1" fontAlgn="base" hangingPunct="1">
        <a:lnSpc>
          <a:spcPct val="83000"/>
        </a:lnSpc>
        <a:spcBef>
          <a:spcPct val="0"/>
        </a:spcBef>
        <a:spcAft>
          <a:spcPct val="0"/>
        </a:spcAft>
        <a:defRPr sz="4400">
          <a:solidFill>
            <a:schemeClr val="tx1"/>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chemeClr val="tx1"/>
          </a:solidFill>
          <a:latin typeface="TUOS Stephenson" pitchFamily="-128" charset="0"/>
        </a:defRPr>
      </a:lvl6pPr>
      <a:lvl7pPr marL="914400" algn="l" rtl="0" eaLnBrk="1" fontAlgn="base" hangingPunct="1">
        <a:lnSpc>
          <a:spcPct val="83000"/>
        </a:lnSpc>
        <a:spcBef>
          <a:spcPct val="0"/>
        </a:spcBef>
        <a:spcAft>
          <a:spcPct val="0"/>
        </a:spcAft>
        <a:defRPr sz="4400">
          <a:solidFill>
            <a:schemeClr val="tx1"/>
          </a:solidFill>
          <a:latin typeface="TUOS Stephenson" pitchFamily="-128" charset="0"/>
        </a:defRPr>
      </a:lvl7pPr>
      <a:lvl8pPr marL="1371600" algn="l" rtl="0" eaLnBrk="1" fontAlgn="base" hangingPunct="1">
        <a:lnSpc>
          <a:spcPct val="83000"/>
        </a:lnSpc>
        <a:spcBef>
          <a:spcPct val="0"/>
        </a:spcBef>
        <a:spcAft>
          <a:spcPct val="0"/>
        </a:spcAft>
        <a:defRPr sz="4400">
          <a:solidFill>
            <a:schemeClr val="tx1"/>
          </a:solidFill>
          <a:latin typeface="TUOS Stephenson" pitchFamily="-128" charset="0"/>
        </a:defRPr>
      </a:lvl8pPr>
      <a:lvl9pPr marL="1828800" algn="l" rtl="0" eaLnBrk="1" fontAlgn="base" hangingPunct="1">
        <a:lnSpc>
          <a:spcPct val="83000"/>
        </a:lnSpc>
        <a:spcBef>
          <a:spcPct val="0"/>
        </a:spcBef>
        <a:spcAft>
          <a:spcPct val="0"/>
        </a:spcAft>
        <a:defRPr sz="4400">
          <a:solidFill>
            <a:schemeClr val="tx1"/>
          </a:solidFill>
          <a:latin typeface="TUOS Stephenson" pitchFamily="-128" charset="0"/>
        </a:defRPr>
      </a:lvl9pPr>
    </p:titleStyle>
    <p:bodyStyle>
      <a:lvl1pPr marL="342900" indent="-342900" algn="l" rtl="0" eaLnBrk="1" fontAlgn="base" hangingPunct="1">
        <a:spcBef>
          <a:spcPct val="30000"/>
        </a:spcBef>
        <a:spcAft>
          <a:spcPct val="0"/>
        </a:spcAft>
        <a:buChar char="•"/>
        <a:defRPr sz="3200">
          <a:solidFill>
            <a:schemeClr val="bg2"/>
          </a:solidFill>
          <a:latin typeface="+mn-lt"/>
          <a:ea typeface="MS PGothic" pitchFamily="34" charset="-128"/>
          <a:cs typeface="ＭＳ Ｐゴシック" charset="0"/>
        </a:defRPr>
      </a:lvl1pPr>
      <a:lvl2pPr marL="742950" indent="-285750" algn="l" rtl="0" eaLnBrk="1" fontAlgn="base" hangingPunct="1">
        <a:spcBef>
          <a:spcPct val="30000"/>
        </a:spcBef>
        <a:spcAft>
          <a:spcPct val="0"/>
        </a:spcAft>
        <a:buFont typeface="TUOS Stephenson" pitchFamily="18" charset="0"/>
        <a:buChar char="•"/>
        <a:defRPr sz="2800">
          <a:solidFill>
            <a:schemeClr val="bg2"/>
          </a:solidFill>
          <a:latin typeface="+mn-lt"/>
          <a:ea typeface="MS PGothic" pitchFamily="34" charset="-128"/>
        </a:defRPr>
      </a:lvl2pPr>
      <a:lvl3pPr marL="1143000" indent="-228600" algn="l" rtl="0" eaLnBrk="1" fontAlgn="base" hangingPunct="1">
        <a:spcBef>
          <a:spcPct val="20000"/>
        </a:spcBef>
        <a:spcAft>
          <a:spcPct val="0"/>
        </a:spcAft>
        <a:defRPr sz="2400">
          <a:solidFill>
            <a:schemeClr val="bg2"/>
          </a:solidFill>
          <a:latin typeface="+mn-lt"/>
          <a:ea typeface="MS PGothic" pitchFamily="34" charset="-128"/>
        </a:defRPr>
      </a:lvl3pPr>
      <a:lvl4pPr marL="1600200" indent="-228600" algn="l" rtl="0" eaLnBrk="1" fontAlgn="base" hangingPunct="1">
        <a:lnSpc>
          <a:spcPct val="120000"/>
        </a:lnSpc>
        <a:spcBef>
          <a:spcPct val="20000"/>
        </a:spcBef>
        <a:spcAft>
          <a:spcPct val="0"/>
        </a:spcAft>
        <a:buFont typeface="TUOS Stephenson" pitchFamily="18" charset="0"/>
        <a:defRPr sz="1400">
          <a:solidFill>
            <a:schemeClr val="bg2"/>
          </a:solidFill>
          <a:latin typeface="+mn-lt"/>
          <a:ea typeface="MS PGothic" pitchFamily="34" charset="-128"/>
        </a:defRPr>
      </a:lvl4pPr>
      <a:lvl5pPr marL="2057400" indent="-228600" algn="l" rtl="0" eaLnBrk="1" fontAlgn="base" hangingPunct="1">
        <a:lnSpc>
          <a:spcPct val="140000"/>
        </a:lnSpc>
        <a:spcBef>
          <a:spcPct val="20000"/>
        </a:spcBef>
        <a:spcAft>
          <a:spcPct val="0"/>
        </a:spcAft>
        <a:buFont typeface="TUOS Stephenson" pitchFamily="18" charset="0"/>
        <a:buChar char="•"/>
        <a:defRPr sz="900">
          <a:solidFill>
            <a:schemeClr val="bg2"/>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chemeClr val="bg2"/>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chemeClr val="bg2"/>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chemeClr val="bg2"/>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764704"/>
            <a:ext cx="8229600" cy="1828800"/>
          </a:xfrm>
        </p:spPr>
        <p:txBody>
          <a:bodyPr/>
          <a:lstStyle/>
          <a:p>
            <a:r>
              <a:rPr lang="en-GB" sz="4000" b="1" dirty="0" smtClean="0"/>
              <a:t>A new approach to measuring drinking occasions in Britain</a:t>
            </a:r>
            <a:endParaRPr lang="en-GB" sz="4000" b="1" dirty="0"/>
          </a:p>
        </p:txBody>
      </p:sp>
      <p:sp>
        <p:nvSpPr>
          <p:cNvPr id="3" name="Subtitle 2"/>
          <p:cNvSpPr>
            <a:spLocks noGrp="1"/>
          </p:cNvSpPr>
          <p:nvPr>
            <p:ph type="subTitle" idx="1"/>
          </p:nvPr>
        </p:nvSpPr>
        <p:spPr>
          <a:xfrm>
            <a:off x="683568" y="2348880"/>
            <a:ext cx="8229600" cy="2730624"/>
          </a:xfrm>
        </p:spPr>
        <p:txBody>
          <a:bodyPr/>
          <a:lstStyle/>
          <a:p>
            <a:r>
              <a:rPr lang="en-GB" sz="2000" b="1" dirty="0" smtClean="0"/>
              <a:t>John Holmes </a:t>
            </a:r>
          </a:p>
          <a:p>
            <a:r>
              <a:rPr lang="en-GB" sz="2000" b="1" dirty="0" smtClean="0"/>
              <a:t>Melanie Lovatt</a:t>
            </a:r>
          </a:p>
          <a:p>
            <a:r>
              <a:rPr lang="en-GB" sz="2000" b="1" dirty="0" smtClean="0"/>
              <a:t>Abdallah Ally</a:t>
            </a:r>
          </a:p>
          <a:p>
            <a:endParaRPr lang="en-GB" sz="2800" dirty="0" smtClean="0">
              <a:latin typeface="+mj-lt"/>
            </a:endParaRPr>
          </a:p>
          <a:p>
            <a:r>
              <a:rPr lang="en-GB" sz="2000" b="1" dirty="0" smtClean="0"/>
              <a:t>Sheffield Alcohol Research Group, </a:t>
            </a:r>
          </a:p>
          <a:p>
            <a:r>
              <a:rPr lang="en-GB" sz="2000" b="1" dirty="0" smtClean="0"/>
              <a:t>ScHARR, University of Sheffield</a:t>
            </a:r>
          </a:p>
          <a:p>
            <a:endParaRPr lang="en-GB" sz="2000" b="1" dirty="0"/>
          </a:p>
          <a:p>
            <a:endParaRPr lang="en-GB" sz="2000" b="1" dirty="0" smtClean="0"/>
          </a:p>
          <a:p>
            <a:endParaRPr lang="en-GB" sz="2000" b="1" dirty="0"/>
          </a:p>
          <a:p>
            <a:endParaRPr lang="en-GB" sz="2000" b="1" dirty="0" smtClean="0"/>
          </a:p>
          <a:p>
            <a:endParaRPr lang="en-GB" sz="2000" b="1" dirty="0"/>
          </a:p>
          <a:p>
            <a:endParaRPr lang="en-GB" sz="2000" b="1" dirty="0" smtClean="0"/>
          </a:p>
          <a:p>
            <a:r>
              <a:rPr lang="en-GB" sz="2000" b="1" dirty="0" smtClean="0"/>
              <a:t>Funder: Alcohol Research UK</a:t>
            </a:r>
            <a:endParaRPr lang="en-GB" sz="2000" b="1" dirty="0"/>
          </a:p>
        </p:txBody>
      </p:sp>
      <p:pic>
        <p:nvPicPr>
          <p:cNvPr id="1026" name="Picture 2" descr="http://mmuresearchblog.files.wordpress.com/2013/10/alcohol_research_u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0"/>
            <a:ext cx="3272846" cy="10921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timeinc.net/time/daily/2010/1007/360_drinking_home_07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09120"/>
            <a:ext cx="2699792"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thedrinksbusiness.com/wordpress/wp-content/uploads/2014/07/drinking-at-ho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4509120"/>
            <a:ext cx="2629857"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0.gstatic.com/images?q=tbn:ANd9GcQv8pBVnqsB4yk0gEjbSbW1aMvoRY2krY-LOYXQtG8r7VhNGs0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4502882"/>
            <a:ext cx="252027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mg.webmd.boots.com/dtmcms/live/webmd_uk/consumer_assets/site_images/articles/health_tools/gut_busting_foods_slideshow/dreamstime_man_eating_crisps_and_drinking_lager_watching_tv.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4509120"/>
            <a:ext cx="2347913" cy="1505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801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Results</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3876992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55875" y="188913"/>
            <a:ext cx="6337300" cy="762000"/>
          </a:xfrm>
        </p:spPr>
        <p:txBody>
          <a:bodyPr/>
          <a:lstStyle/>
          <a:p>
            <a:r>
              <a:rPr lang="en-GB" altLang="en-US" dirty="0" smtClean="0"/>
              <a:t>Population summary</a:t>
            </a:r>
          </a:p>
        </p:txBody>
      </p:sp>
      <p:graphicFrame>
        <p:nvGraphicFramePr>
          <p:cNvPr id="7" name="Table 6"/>
          <p:cNvGraphicFramePr>
            <a:graphicFrameLocks noGrp="1"/>
          </p:cNvGraphicFramePr>
          <p:nvPr>
            <p:extLst>
              <p:ext uri="{D42A27DB-BD31-4B8C-83A1-F6EECF244321}">
                <p14:modId xmlns:p14="http://schemas.microsoft.com/office/powerpoint/2010/main" val="1046922027"/>
              </p:ext>
            </p:extLst>
          </p:nvPr>
        </p:nvGraphicFramePr>
        <p:xfrm>
          <a:off x="323850" y="1268413"/>
          <a:ext cx="8352608" cy="4824412"/>
        </p:xfrm>
        <a:graphic>
          <a:graphicData uri="http://schemas.openxmlformats.org/drawingml/2006/table">
            <a:tbl>
              <a:tblPr firstRow="1" bandRow="1">
                <a:tableStyleId>{5C22544A-7EE6-4342-B048-85BDC9FD1C3A}</a:tableStyleId>
              </a:tblPr>
              <a:tblGrid>
                <a:gridCol w="2088152"/>
                <a:gridCol w="2088152"/>
                <a:gridCol w="2088152"/>
                <a:gridCol w="2088152"/>
              </a:tblGrid>
              <a:tr h="2412206">
                <a:tc>
                  <a:txBody>
                    <a:bodyPr/>
                    <a:lstStyle/>
                    <a:p>
                      <a:pPr algn="ctr"/>
                      <a:r>
                        <a:rPr lang="en-GB" sz="1800" b="1" dirty="0" smtClean="0">
                          <a:solidFill>
                            <a:schemeClr val="tx1"/>
                          </a:solidFill>
                        </a:rPr>
                        <a:t>Mixed on/off-trade </a:t>
                      </a:r>
                      <a:r>
                        <a:rPr lang="en-GB" sz="1800" b="1" baseline="0" dirty="0" smtClean="0">
                          <a:solidFill>
                            <a:schemeClr val="tx1"/>
                          </a:solidFill>
                        </a:rPr>
                        <a:t>heavy drinking occasions</a:t>
                      </a:r>
                      <a:endParaRPr lang="en-GB" sz="1800" b="1" dirty="0" smtClean="0">
                        <a:solidFill>
                          <a:schemeClr val="tx1"/>
                        </a:solidFill>
                      </a:endParaRPr>
                    </a:p>
                    <a:p>
                      <a:pPr algn="ctr"/>
                      <a:endParaRPr lang="en-GB" sz="1800" b="1" dirty="0" smtClean="0">
                        <a:solidFill>
                          <a:schemeClr val="tx1"/>
                        </a:solidFill>
                      </a:endParaRPr>
                    </a:p>
                    <a:p>
                      <a:pPr algn="ctr"/>
                      <a:endParaRPr lang="en-GB" sz="1800" b="1" dirty="0" smtClean="0">
                        <a:solidFill>
                          <a:schemeClr val="tx1"/>
                        </a:solidFill>
                      </a:endParaRPr>
                    </a:p>
                    <a:p>
                      <a:pPr algn="ctr"/>
                      <a:r>
                        <a:rPr lang="en-GB" sz="1800" b="1" dirty="0" smtClean="0">
                          <a:solidFill>
                            <a:schemeClr val="tx1"/>
                          </a:solidFill>
                        </a:rPr>
                        <a:t>10%</a:t>
                      </a:r>
                    </a:p>
                  </a:txBody>
                  <a:tcPr marL="91438" marR="91438" marT="45719" marB="45719" anchor="ctr">
                    <a:solidFill>
                      <a:srgbClr val="7030A0"/>
                    </a:solidFill>
                  </a:tcPr>
                </a:tc>
                <a:tc>
                  <a:txBody>
                    <a:bodyPr/>
                    <a:lstStyle/>
                    <a:p>
                      <a:pPr algn="ctr"/>
                      <a:r>
                        <a:rPr lang="en-GB" sz="1800" b="1" dirty="0" smtClean="0">
                          <a:solidFill>
                            <a:schemeClr val="tx1"/>
                          </a:solidFill>
                        </a:rPr>
                        <a:t>Sharing a bottle (or</a:t>
                      </a:r>
                      <a:r>
                        <a:rPr lang="en-GB" sz="1800" b="1" baseline="0" dirty="0" smtClean="0">
                          <a:solidFill>
                            <a:schemeClr val="tx1"/>
                          </a:solidFill>
                        </a:rPr>
                        <a:t> two) at home with partner</a:t>
                      </a:r>
                    </a:p>
                    <a:p>
                      <a:pPr algn="ctr"/>
                      <a:endParaRPr lang="en-GB" sz="1800" b="1" dirty="0" smtClean="0">
                        <a:solidFill>
                          <a:schemeClr val="tx1"/>
                        </a:solidFill>
                      </a:endParaRPr>
                    </a:p>
                    <a:p>
                      <a:pPr algn="ctr"/>
                      <a:endParaRPr lang="en-GB" sz="1800" b="1" dirty="0" smtClean="0">
                        <a:solidFill>
                          <a:schemeClr val="tx1"/>
                        </a:solidFill>
                      </a:endParaRPr>
                    </a:p>
                    <a:p>
                      <a:pPr algn="ctr"/>
                      <a:r>
                        <a:rPr lang="en-GB" sz="1800" b="1" dirty="0" smtClean="0">
                          <a:solidFill>
                            <a:schemeClr val="tx1"/>
                          </a:solidFill>
                        </a:rPr>
                        <a:t>9%</a:t>
                      </a:r>
                    </a:p>
                  </a:txBody>
                  <a:tcPr marL="91438" marR="91438" marT="45719" marB="45719" anchor="ctr">
                    <a:solidFill>
                      <a:schemeClr val="bg1">
                        <a:lumMod val="75000"/>
                      </a:schemeClr>
                    </a:solidFill>
                  </a:tcPr>
                </a:tc>
                <a:tc>
                  <a:txBody>
                    <a:bodyPr/>
                    <a:lstStyle/>
                    <a:p>
                      <a:pPr algn="ctr"/>
                      <a:r>
                        <a:rPr lang="en-GB" sz="1800" b="1" dirty="0" smtClean="0">
                          <a:solidFill>
                            <a:schemeClr val="tx1"/>
                          </a:solidFill>
                        </a:rPr>
                        <a:t>Drinks with family/ friends at someone’s house</a:t>
                      </a:r>
                    </a:p>
                    <a:p>
                      <a:pPr algn="ctr"/>
                      <a:endParaRPr lang="en-GB" sz="1800" b="1" dirty="0" smtClean="0">
                        <a:solidFill>
                          <a:schemeClr val="tx1"/>
                        </a:solidFill>
                      </a:endParaRPr>
                    </a:p>
                    <a:p>
                      <a:pPr algn="ctr"/>
                      <a:r>
                        <a:rPr lang="en-GB" sz="1800" b="1" dirty="0" smtClean="0">
                          <a:solidFill>
                            <a:schemeClr val="tx1"/>
                          </a:solidFill>
                        </a:rPr>
                        <a:t>14%</a:t>
                      </a:r>
                    </a:p>
                  </a:txBody>
                  <a:tcPr marL="91438" marR="91438" marT="45719" marB="45719" anchor="ctr">
                    <a:solidFill>
                      <a:schemeClr val="bg1">
                        <a:lumMod val="75000"/>
                      </a:schemeClr>
                    </a:solidFill>
                  </a:tcPr>
                </a:tc>
                <a:tc>
                  <a:txBody>
                    <a:bodyPr/>
                    <a:lstStyle/>
                    <a:p>
                      <a:pPr algn="ctr"/>
                      <a:r>
                        <a:rPr lang="en-GB" sz="1800" b="1" dirty="0" smtClean="0">
                          <a:solidFill>
                            <a:schemeClr val="tx1"/>
                          </a:solidFill>
                        </a:rPr>
                        <a:t>Heavy on-trade drinks with friends</a:t>
                      </a:r>
                    </a:p>
                    <a:p>
                      <a:pPr algn="ctr"/>
                      <a:endParaRPr lang="en-GB" sz="1800" b="1" dirty="0" smtClean="0">
                        <a:solidFill>
                          <a:schemeClr val="tx1"/>
                        </a:solidFill>
                      </a:endParaRPr>
                    </a:p>
                    <a:p>
                      <a:pPr algn="ctr"/>
                      <a:endParaRPr lang="en-GB" sz="1800" b="1" dirty="0" smtClean="0">
                        <a:solidFill>
                          <a:schemeClr val="tx1"/>
                        </a:solidFill>
                      </a:endParaRPr>
                    </a:p>
                    <a:p>
                      <a:pPr algn="ctr"/>
                      <a:r>
                        <a:rPr lang="en-GB" sz="1800" b="1" dirty="0" smtClean="0">
                          <a:solidFill>
                            <a:schemeClr val="tx1"/>
                          </a:solidFill>
                        </a:rPr>
                        <a:t>11%</a:t>
                      </a:r>
                    </a:p>
                  </a:txBody>
                  <a:tcPr marL="91438" marR="91438" marT="45719" marB="45719" anchor="ctr">
                    <a:solidFill>
                      <a:srgbClr val="7030A0"/>
                    </a:solidFill>
                  </a:tcPr>
                </a:tc>
              </a:tr>
              <a:tr h="2412206">
                <a:tc>
                  <a:txBody>
                    <a:bodyPr/>
                    <a:lstStyle/>
                    <a:p>
                      <a:pPr algn="ctr"/>
                      <a:r>
                        <a:rPr lang="en-GB" sz="1800" b="1" dirty="0" smtClean="0">
                          <a:solidFill>
                            <a:schemeClr val="tx1"/>
                          </a:solidFill>
                        </a:rPr>
                        <a:t>Family outing to</a:t>
                      </a:r>
                      <a:r>
                        <a:rPr lang="en-GB" sz="1800" b="1" baseline="0" dirty="0" smtClean="0">
                          <a:solidFill>
                            <a:schemeClr val="tx1"/>
                          </a:solidFill>
                        </a:rPr>
                        <a:t> a restaurant(?)</a:t>
                      </a:r>
                      <a:endParaRPr lang="en-GB" sz="1800" b="1" dirty="0" smtClean="0">
                        <a:solidFill>
                          <a:schemeClr val="tx1"/>
                        </a:solidFill>
                      </a:endParaRPr>
                    </a:p>
                    <a:p>
                      <a:pPr algn="ctr"/>
                      <a:endParaRPr lang="en-GB" sz="1800" b="1" dirty="0" smtClean="0">
                        <a:solidFill>
                          <a:schemeClr val="tx1"/>
                        </a:solidFill>
                      </a:endParaRPr>
                    </a:p>
                    <a:p>
                      <a:pPr algn="ctr"/>
                      <a:endParaRPr lang="en-GB" sz="1800" b="1" dirty="0" smtClean="0">
                        <a:solidFill>
                          <a:schemeClr val="tx1"/>
                        </a:solidFill>
                      </a:endParaRPr>
                    </a:p>
                    <a:p>
                      <a:pPr algn="ctr"/>
                      <a:r>
                        <a:rPr lang="en-GB" sz="1800" b="1" dirty="0" smtClean="0">
                          <a:solidFill>
                            <a:schemeClr val="tx1"/>
                          </a:solidFill>
                        </a:rPr>
                        <a:t>9%</a:t>
                      </a:r>
                    </a:p>
                  </a:txBody>
                  <a:tcPr marL="91438" marR="91438" marT="45719" marB="45719" anchor="ctr">
                    <a:solidFill>
                      <a:srgbClr val="7030A0"/>
                    </a:solidFill>
                  </a:tcPr>
                </a:tc>
                <a:tc>
                  <a:txBody>
                    <a:bodyPr/>
                    <a:lstStyle/>
                    <a:p>
                      <a:pPr algn="ctr"/>
                      <a:r>
                        <a:rPr lang="en-GB" sz="1800" b="1" dirty="0" smtClean="0">
                          <a:solidFill>
                            <a:schemeClr val="tx1"/>
                          </a:solidFill>
                        </a:rPr>
                        <a:t>Quiet drink at home alone</a:t>
                      </a:r>
                    </a:p>
                    <a:p>
                      <a:pPr algn="ctr"/>
                      <a:endParaRPr lang="en-GB" sz="1800" b="1" dirty="0" smtClean="0">
                        <a:solidFill>
                          <a:schemeClr val="tx1"/>
                        </a:solidFill>
                      </a:endParaRPr>
                    </a:p>
                    <a:p>
                      <a:pPr algn="ctr"/>
                      <a:endParaRPr lang="en-GB" sz="1800" b="1" dirty="0" smtClean="0">
                        <a:solidFill>
                          <a:schemeClr val="tx1"/>
                        </a:solidFill>
                      </a:endParaRPr>
                    </a:p>
                    <a:p>
                      <a:pPr algn="ctr"/>
                      <a:endParaRPr lang="en-GB" sz="1800" b="1" dirty="0" smtClean="0">
                        <a:solidFill>
                          <a:schemeClr val="tx1"/>
                        </a:solidFill>
                      </a:endParaRPr>
                    </a:p>
                    <a:p>
                      <a:pPr algn="ctr"/>
                      <a:r>
                        <a:rPr lang="en-GB" sz="1800" b="1" dirty="0" smtClean="0">
                          <a:solidFill>
                            <a:schemeClr val="tx1"/>
                          </a:solidFill>
                        </a:rPr>
                        <a:t>14%</a:t>
                      </a:r>
                    </a:p>
                  </a:txBody>
                  <a:tcPr marL="91438" marR="91438" marT="45719" marB="45719" anchor="ctr">
                    <a:solidFill>
                      <a:schemeClr val="bg1">
                        <a:lumMod val="75000"/>
                      </a:schemeClr>
                    </a:solidFill>
                  </a:tcPr>
                </a:tc>
                <a:tc>
                  <a:txBody>
                    <a:bodyPr/>
                    <a:lstStyle/>
                    <a:p>
                      <a:pPr algn="ctr"/>
                      <a:r>
                        <a:rPr lang="en-GB" sz="1800" b="1" dirty="0" smtClean="0">
                          <a:solidFill>
                            <a:schemeClr val="tx1"/>
                          </a:solidFill>
                        </a:rPr>
                        <a:t>Quiet</a:t>
                      </a:r>
                      <a:r>
                        <a:rPr lang="en-GB" sz="1800" b="1" baseline="0" dirty="0" smtClean="0">
                          <a:solidFill>
                            <a:schemeClr val="tx1"/>
                          </a:solidFill>
                        </a:rPr>
                        <a:t> drink at home with partner</a:t>
                      </a:r>
                      <a:endParaRPr lang="en-GB" sz="1800" b="1" dirty="0" smtClean="0">
                        <a:solidFill>
                          <a:schemeClr val="tx1"/>
                        </a:solidFill>
                      </a:endParaRPr>
                    </a:p>
                    <a:p>
                      <a:pPr algn="ctr"/>
                      <a:endParaRPr lang="en-GB" sz="1800" b="1" dirty="0" smtClean="0">
                        <a:solidFill>
                          <a:schemeClr val="tx1"/>
                        </a:solidFill>
                      </a:endParaRPr>
                    </a:p>
                    <a:p>
                      <a:pPr algn="ctr"/>
                      <a:endParaRPr lang="en-GB" sz="1800" b="1" dirty="0" smtClean="0">
                        <a:solidFill>
                          <a:schemeClr val="tx1"/>
                        </a:solidFill>
                      </a:endParaRPr>
                    </a:p>
                    <a:p>
                      <a:pPr algn="ctr"/>
                      <a:r>
                        <a:rPr lang="en-GB" sz="1800" b="1" dirty="0" smtClean="0">
                          <a:solidFill>
                            <a:schemeClr val="tx1"/>
                          </a:solidFill>
                        </a:rPr>
                        <a:t>20%</a:t>
                      </a:r>
                    </a:p>
                  </a:txBody>
                  <a:tcPr marL="91438" marR="91438" marT="45719" marB="45719" anchor="ctr">
                    <a:solidFill>
                      <a:schemeClr val="bg1">
                        <a:lumMod val="75000"/>
                      </a:schemeClr>
                    </a:solidFill>
                  </a:tcPr>
                </a:tc>
                <a:tc>
                  <a:txBody>
                    <a:bodyPr/>
                    <a:lstStyle/>
                    <a:p>
                      <a:pPr algn="ctr"/>
                      <a:r>
                        <a:rPr lang="en-GB" sz="1800" b="1" dirty="0" smtClean="0">
                          <a:solidFill>
                            <a:schemeClr val="tx1"/>
                          </a:solidFill>
                        </a:rPr>
                        <a:t>Quiet drink at home with family</a:t>
                      </a:r>
                    </a:p>
                    <a:p>
                      <a:pPr algn="ctr"/>
                      <a:endParaRPr lang="en-GB" sz="1800" b="1" dirty="0" smtClean="0">
                        <a:solidFill>
                          <a:schemeClr val="tx1"/>
                        </a:solidFill>
                      </a:endParaRPr>
                    </a:p>
                    <a:p>
                      <a:pPr algn="ctr"/>
                      <a:endParaRPr lang="en-GB" sz="1800" b="1" dirty="0" smtClean="0">
                        <a:solidFill>
                          <a:schemeClr val="tx1"/>
                        </a:solidFill>
                      </a:endParaRPr>
                    </a:p>
                    <a:p>
                      <a:pPr algn="ctr"/>
                      <a:endParaRPr lang="en-GB" sz="1800" b="1" dirty="0" smtClean="0">
                        <a:solidFill>
                          <a:schemeClr val="tx1"/>
                        </a:solidFill>
                      </a:endParaRPr>
                    </a:p>
                    <a:p>
                      <a:pPr algn="ctr"/>
                      <a:r>
                        <a:rPr lang="en-GB" sz="1800" b="1" dirty="0" smtClean="0">
                          <a:solidFill>
                            <a:schemeClr val="tx1"/>
                          </a:solidFill>
                        </a:rPr>
                        <a:t>13%</a:t>
                      </a:r>
                    </a:p>
                  </a:txBody>
                  <a:tcPr marL="91438" marR="91438" marT="45719" marB="45719" anchor="ctr">
                    <a:solidFill>
                      <a:schemeClr val="bg1">
                        <a:lumMod val="75000"/>
                      </a:schemeClr>
                    </a:solidFill>
                  </a:tcPr>
                </a:tc>
              </a:tr>
            </a:tbl>
          </a:graphicData>
        </a:graphic>
      </p:graphicFrame>
      <p:sp>
        <p:nvSpPr>
          <p:cNvPr id="13337" name="Oval 7"/>
          <p:cNvSpPr>
            <a:spLocks noChangeArrowheads="1"/>
          </p:cNvSpPr>
          <p:nvPr/>
        </p:nvSpPr>
        <p:spPr bwMode="auto">
          <a:xfrm>
            <a:off x="467544" y="1052512"/>
            <a:ext cx="1727200" cy="2592387"/>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UOS Stephenson" pitchFamily="18" charset="0"/>
              </a:defRPr>
            </a:lvl1pPr>
            <a:lvl2pPr marL="742950" indent="-285750" eaLnBrk="0" hangingPunct="0">
              <a:defRPr sz="2400">
                <a:solidFill>
                  <a:schemeClr val="tx1"/>
                </a:solidFill>
                <a:latin typeface="TUOS Stephenson" pitchFamily="18" charset="0"/>
              </a:defRPr>
            </a:lvl2pPr>
            <a:lvl3pPr marL="1143000" indent="-228600" eaLnBrk="0" hangingPunct="0">
              <a:defRPr sz="2400">
                <a:solidFill>
                  <a:schemeClr val="tx1"/>
                </a:solidFill>
                <a:latin typeface="TUOS Stephenson" pitchFamily="18" charset="0"/>
              </a:defRPr>
            </a:lvl3pPr>
            <a:lvl4pPr marL="1600200" indent="-228600" eaLnBrk="0" hangingPunct="0">
              <a:defRPr sz="2400">
                <a:solidFill>
                  <a:schemeClr val="tx1"/>
                </a:solidFill>
                <a:latin typeface="TUOS Stephenson" pitchFamily="18" charset="0"/>
              </a:defRPr>
            </a:lvl4pPr>
            <a:lvl5pPr marL="2057400" indent="-228600" eaLnBrk="0" hangingPunct="0">
              <a:defRPr sz="2400">
                <a:solidFill>
                  <a:schemeClr val="tx1"/>
                </a:solidFill>
                <a:latin typeface="TUOS Stephenson" pitchFamily="18" charset="0"/>
              </a:defRPr>
            </a:lvl5pPr>
            <a:lvl6pPr marL="2514600" indent="-228600" eaLnBrk="0" fontAlgn="base" hangingPunct="0">
              <a:spcBef>
                <a:spcPct val="0"/>
              </a:spcBef>
              <a:spcAft>
                <a:spcPct val="0"/>
              </a:spcAft>
              <a:defRPr sz="2400">
                <a:solidFill>
                  <a:schemeClr val="tx1"/>
                </a:solidFill>
                <a:latin typeface="TUOS Stephenson" pitchFamily="18" charset="0"/>
              </a:defRPr>
            </a:lvl6pPr>
            <a:lvl7pPr marL="2971800" indent="-228600" eaLnBrk="0" fontAlgn="base" hangingPunct="0">
              <a:spcBef>
                <a:spcPct val="0"/>
              </a:spcBef>
              <a:spcAft>
                <a:spcPct val="0"/>
              </a:spcAft>
              <a:defRPr sz="2400">
                <a:solidFill>
                  <a:schemeClr val="tx1"/>
                </a:solidFill>
                <a:latin typeface="TUOS Stephenson" pitchFamily="18" charset="0"/>
              </a:defRPr>
            </a:lvl7pPr>
            <a:lvl8pPr marL="3429000" indent="-228600" eaLnBrk="0" fontAlgn="base" hangingPunct="0">
              <a:spcBef>
                <a:spcPct val="0"/>
              </a:spcBef>
              <a:spcAft>
                <a:spcPct val="0"/>
              </a:spcAft>
              <a:defRPr sz="2400">
                <a:solidFill>
                  <a:schemeClr val="tx1"/>
                </a:solidFill>
                <a:latin typeface="TUOS Stephenson" pitchFamily="18" charset="0"/>
              </a:defRPr>
            </a:lvl8pPr>
            <a:lvl9pPr marL="3886200" indent="-228600" eaLnBrk="0" fontAlgn="base" hangingPunct="0">
              <a:spcBef>
                <a:spcPct val="0"/>
              </a:spcBef>
              <a:spcAft>
                <a:spcPct val="0"/>
              </a:spcAft>
              <a:defRPr sz="2400">
                <a:solidFill>
                  <a:schemeClr val="tx1"/>
                </a:solidFill>
                <a:latin typeface="TUOS Stephenson" pitchFamily="18" charset="0"/>
              </a:defRPr>
            </a:lvl9pPr>
          </a:lstStyle>
          <a:p>
            <a:endParaRPr lang="en-US" altLang="en-US"/>
          </a:p>
        </p:txBody>
      </p:sp>
      <p:sp>
        <p:nvSpPr>
          <p:cNvPr id="13338" name="Oval 8"/>
          <p:cNvSpPr>
            <a:spLocks noChangeArrowheads="1"/>
          </p:cNvSpPr>
          <p:nvPr/>
        </p:nvSpPr>
        <p:spPr bwMode="auto">
          <a:xfrm>
            <a:off x="2497212" y="1052513"/>
            <a:ext cx="1858764" cy="2592387"/>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UOS Stephenson" pitchFamily="18" charset="0"/>
              </a:defRPr>
            </a:lvl1pPr>
            <a:lvl2pPr marL="742950" indent="-285750" eaLnBrk="0" hangingPunct="0">
              <a:defRPr sz="2400">
                <a:solidFill>
                  <a:schemeClr val="tx1"/>
                </a:solidFill>
                <a:latin typeface="TUOS Stephenson" pitchFamily="18" charset="0"/>
              </a:defRPr>
            </a:lvl2pPr>
            <a:lvl3pPr marL="1143000" indent="-228600" eaLnBrk="0" hangingPunct="0">
              <a:defRPr sz="2400">
                <a:solidFill>
                  <a:schemeClr val="tx1"/>
                </a:solidFill>
                <a:latin typeface="TUOS Stephenson" pitchFamily="18" charset="0"/>
              </a:defRPr>
            </a:lvl3pPr>
            <a:lvl4pPr marL="1600200" indent="-228600" eaLnBrk="0" hangingPunct="0">
              <a:defRPr sz="2400">
                <a:solidFill>
                  <a:schemeClr val="tx1"/>
                </a:solidFill>
                <a:latin typeface="TUOS Stephenson" pitchFamily="18" charset="0"/>
              </a:defRPr>
            </a:lvl4pPr>
            <a:lvl5pPr marL="2057400" indent="-228600" eaLnBrk="0" hangingPunct="0">
              <a:defRPr sz="2400">
                <a:solidFill>
                  <a:schemeClr val="tx1"/>
                </a:solidFill>
                <a:latin typeface="TUOS Stephenson" pitchFamily="18" charset="0"/>
              </a:defRPr>
            </a:lvl5pPr>
            <a:lvl6pPr marL="2514600" indent="-228600" eaLnBrk="0" fontAlgn="base" hangingPunct="0">
              <a:spcBef>
                <a:spcPct val="0"/>
              </a:spcBef>
              <a:spcAft>
                <a:spcPct val="0"/>
              </a:spcAft>
              <a:defRPr sz="2400">
                <a:solidFill>
                  <a:schemeClr val="tx1"/>
                </a:solidFill>
                <a:latin typeface="TUOS Stephenson" pitchFamily="18" charset="0"/>
              </a:defRPr>
            </a:lvl6pPr>
            <a:lvl7pPr marL="2971800" indent="-228600" eaLnBrk="0" fontAlgn="base" hangingPunct="0">
              <a:spcBef>
                <a:spcPct val="0"/>
              </a:spcBef>
              <a:spcAft>
                <a:spcPct val="0"/>
              </a:spcAft>
              <a:defRPr sz="2400">
                <a:solidFill>
                  <a:schemeClr val="tx1"/>
                </a:solidFill>
                <a:latin typeface="TUOS Stephenson" pitchFamily="18" charset="0"/>
              </a:defRPr>
            </a:lvl7pPr>
            <a:lvl8pPr marL="3429000" indent="-228600" eaLnBrk="0" fontAlgn="base" hangingPunct="0">
              <a:spcBef>
                <a:spcPct val="0"/>
              </a:spcBef>
              <a:spcAft>
                <a:spcPct val="0"/>
              </a:spcAft>
              <a:defRPr sz="2400">
                <a:solidFill>
                  <a:schemeClr val="tx1"/>
                </a:solidFill>
                <a:latin typeface="TUOS Stephenson" pitchFamily="18" charset="0"/>
              </a:defRPr>
            </a:lvl8pPr>
            <a:lvl9pPr marL="3886200" indent="-228600" eaLnBrk="0" fontAlgn="base" hangingPunct="0">
              <a:spcBef>
                <a:spcPct val="0"/>
              </a:spcBef>
              <a:spcAft>
                <a:spcPct val="0"/>
              </a:spcAft>
              <a:defRPr sz="2400">
                <a:solidFill>
                  <a:schemeClr val="tx1"/>
                </a:solidFill>
                <a:latin typeface="TUOS Stephenson" pitchFamily="18" charset="0"/>
              </a:defRPr>
            </a:lvl9pPr>
          </a:lstStyle>
          <a:p>
            <a:endParaRPr lang="en-US" altLang="en-US"/>
          </a:p>
        </p:txBody>
      </p:sp>
      <p:sp>
        <p:nvSpPr>
          <p:cNvPr id="13339" name="Oval 9"/>
          <p:cNvSpPr>
            <a:spLocks noChangeArrowheads="1"/>
          </p:cNvSpPr>
          <p:nvPr/>
        </p:nvSpPr>
        <p:spPr bwMode="auto">
          <a:xfrm>
            <a:off x="2497212" y="5301208"/>
            <a:ext cx="5904656" cy="576064"/>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UOS Stephenson" pitchFamily="18" charset="0"/>
              </a:defRPr>
            </a:lvl1pPr>
            <a:lvl2pPr marL="742950" indent="-285750" eaLnBrk="0" hangingPunct="0">
              <a:defRPr sz="2400">
                <a:solidFill>
                  <a:schemeClr val="tx1"/>
                </a:solidFill>
                <a:latin typeface="TUOS Stephenson" pitchFamily="18" charset="0"/>
              </a:defRPr>
            </a:lvl2pPr>
            <a:lvl3pPr marL="1143000" indent="-228600" eaLnBrk="0" hangingPunct="0">
              <a:defRPr sz="2400">
                <a:solidFill>
                  <a:schemeClr val="tx1"/>
                </a:solidFill>
                <a:latin typeface="TUOS Stephenson" pitchFamily="18" charset="0"/>
              </a:defRPr>
            </a:lvl3pPr>
            <a:lvl4pPr marL="1600200" indent="-228600" eaLnBrk="0" hangingPunct="0">
              <a:defRPr sz="2400">
                <a:solidFill>
                  <a:schemeClr val="tx1"/>
                </a:solidFill>
                <a:latin typeface="TUOS Stephenson" pitchFamily="18" charset="0"/>
              </a:defRPr>
            </a:lvl4pPr>
            <a:lvl5pPr marL="2057400" indent="-228600" eaLnBrk="0" hangingPunct="0">
              <a:defRPr sz="2400">
                <a:solidFill>
                  <a:schemeClr val="tx1"/>
                </a:solidFill>
                <a:latin typeface="TUOS Stephenson" pitchFamily="18" charset="0"/>
              </a:defRPr>
            </a:lvl5pPr>
            <a:lvl6pPr marL="2514600" indent="-228600" eaLnBrk="0" fontAlgn="base" hangingPunct="0">
              <a:spcBef>
                <a:spcPct val="0"/>
              </a:spcBef>
              <a:spcAft>
                <a:spcPct val="0"/>
              </a:spcAft>
              <a:defRPr sz="2400">
                <a:solidFill>
                  <a:schemeClr val="tx1"/>
                </a:solidFill>
                <a:latin typeface="TUOS Stephenson" pitchFamily="18" charset="0"/>
              </a:defRPr>
            </a:lvl6pPr>
            <a:lvl7pPr marL="2971800" indent="-228600" eaLnBrk="0" fontAlgn="base" hangingPunct="0">
              <a:spcBef>
                <a:spcPct val="0"/>
              </a:spcBef>
              <a:spcAft>
                <a:spcPct val="0"/>
              </a:spcAft>
              <a:defRPr sz="2400">
                <a:solidFill>
                  <a:schemeClr val="tx1"/>
                </a:solidFill>
                <a:latin typeface="TUOS Stephenson" pitchFamily="18" charset="0"/>
              </a:defRPr>
            </a:lvl7pPr>
            <a:lvl8pPr marL="3429000" indent="-228600" eaLnBrk="0" fontAlgn="base" hangingPunct="0">
              <a:spcBef>
                <a:spcPct val="0"/>
              </a:spcBef>
              <a:spcAft>
                <a:spcPct val="0"/>
              </a:spcAft>
              <a:defRPr sz="2400">
                <a:solidFill>
                  <a:schemeClr val="tx1"/>
                </a:solidFill>
                <a:latin typeface="TUOS Stephenson" pitchFamily="18" charset="0"/>
              </a:defRPr>
            </a:lvl8pPr>
            <a:lvl9pPr marL="3886200" indent="-228600" eaLnBrk="0" fontAlgn="base" hangingPunct="0">
              <a:spcBef>
                <a:spcPct val="0"/>
              </a:spcBef>
              <a:spcAft>
                <a:spcPct val="0"/>
              </a:spcAft>
              <a:defRPr sz="2400">
                <a:solidFill>
                  <a:schemeClr val="tx1"/>
                </a:solidFill>
                <a:latin typeface="TUOS Stephenson" pitchFamily="18" charset="0"/>
              </a:defRPr>
            </a:lvl9pPr>
          </a:lstStyle>
          <a:p>
            <a:endParaRPr lang="en-US" altLang="en-US"/>
          </a:p>
        </p:txBody>
      </p:sp>
      <p:sp>
        <p:nvSpPr>
          <p:cNvPr id="9" name="Oval 7"/>
          <p:cNvSpPr>
            <a:spLocks noChangeArrowheads="1"/>
          </p:cNvSpPr>
          <p:nvPr/>
        </p:nvSpPr>
        <p:spPr bwMode="auto">
          <a:xfrm>
            <a:off x="6732240" y="1051520"/>
            <a:ext cx="1727200" cy="2592387"/>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UOS Stephenson" pitchFamily="18" charset="0"/>
              </a:defRPr>
            </a:lvl1pPr>
            <a:lvl2pPr marL="742950" indent="-285750" eaLnBrk="0" hangingPunct="0">
              <a:defRPr sz="2400">
                <a:solidFill>
                  <a:schemeClr val="tx1"/>
                </a:solidFill>
                <a:latin typeface="TUOS Stephenson" pitchFamily="18" charset="0"/>
              </a:defRPr>
            </a:lvl2pPr>
            <a:lvl3pPr marL="1143000" indent="-228600" eaLnBrk="0" hangingPunct="0">
              <a:defRPr sz="2400">
                <a:solidFill>
                  <a:schemeClr val="tx1"/>
                </a:solidFill>
                <a:latin typeface="TUOS Stephenson" pitchFamily="18" charset="0"/>
              </a:defRPr>
            </a:lvl3pPr>
            <a:lvl4pPr marL="1600200" indent="-228600" eaLnBrk="0" hangingPunct="0">
              <a:defRPr sz="2400">
                <a:solidFill>
                  <a:schemeClr val="tx1"/>
                </a:solidFill>
                <a:latin typeface="TUOS Stephenson" pitchFamily="18" charset="0"/>
              </a:defRPr>
            </a:lvl4pPr>
            <a:lvl5pPr marL="2057400" indent="-228600" eaLnBrk="0" hangingPunct="0">
              <a:defRPr sz="2400">
                <a:solidFill>
                  <a:schemeClr val="tx1"/>
                </a:solidFill>
                <a:latin typeface="TUOS Stephenson" pitchFamily="18" charset="0"/>
              </a:defRPr>
            </a:lvl5pPr>
            <a:lvl6pPr marL="2514600" indent="-228600" eaLnBrk="0" fontAlgn="base" hangingPunct="0">
              <a:spcBef>
                <a:spcPct val="0"/>
              </a:spcBef>
              <a:spcAft>
                <a:spcPct val="0"/>
              </a:spcAft>
              <a:defRPr sz="2400">
                <a:solidFill>
                  <a:schemeClr val="tx1"/>
                </a:solidFill>
                <a:latin typeface="TUOS Stephenson" pitchFamily="18" charset="0"/>
              </a:defRPr>
            </a:lvl6pPr>
            <a:lvl7pPr marL="2971800" indent="-228600" eaLnBrk="0" fontAlgn="base" hangingPunct="0">
              <a:spcBef>
                <a:spcPct val="0"/>
              </a:spcBef>
              <a:spcAft>
                <a:spcPct val="0"/>
              </a:spcAft>
              <a:defRPr sz="2400">
                <a:solidFill>
                  <a:schemeClr val="tx1"/>
                </a:solidFill>
                <a:latin typeface="TUOS Stephenson" pitchFamily="18" charset="0"/>
              </a:defRPr>
            </a:lvl7pPr>
            <a:lvl8pPr marL="3429000" indent="-228600" eaLnBrk="0" fontAlgn="base" hangingPunct="0">
              <a:spcBef>
                <a:spcPct val="0"/>
              </a:spcBef>
              <a:spcAft>
                <a:spcPct val="0"/>
              </a:spcAft>
              <a:defRPr sz="2400">
                <a:solidFill>
                  <a:schemeClr val="tx1"/>
                </a:solidFill>
                <a:latin typeface="TUOS Stephenson" pitchFamily="18" charset="0"/>
              </a:defRPr>
            </a:lvl8pPr>
            <a:lvl9pPr marL="3886200" indent="-228600" eaLnBrk="0" fontAlgn="base" hangingPunct="0">
              <a:spcBef>
                <a:spcPct val="0"/>
              </a:spcBef>
              <a:spcAft>
                <a:spcPct val="0"/>
              </a:spcAft>
              <a:defRPr sz="2400">
                <a:solidFill>
                  <a:schemeClr val="tx1"/>
                </a:solidFill>
                <a:latin typeface="TUOS Stephenson" pitchFamily="18" charset="0"/>
              </a:defRPr>
            </a:lvl9pPr>
          </a:lstStyle>
          <a:p>
            <a:endParaRPr lang="en-US" altLang="en-US"/>
          </a:p>
        </p:txBody>
      </p:sp>
      <p:sp>
        <p:nvSpPr>
          <p:cNvPr id="10" name="Oval 8"/>
          <p:cNvSpPr>
            <a:spLocks noChangeArrowheads="1"/>
          </p:cNvSpPr>
          <p:nvPr/>
        </p:nvSpPr>
        <p:spPr bwMode="auto">
          <a:xfrm>
            <a:off x="4644008" y="1068537"/>
            <a:ext cx="1858764" cy="2592387"/>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UOS Stephenson" pitchFamily="18" charset="0"/>
              </a:defRPr>
            </a:lvl1pPr>
            <a:lvl2pPr marL="742950" indent="-285750" eaLnBrk="0" hangingPunct="0">
              <a:defRPr sz="2400">
                <a:solidFill>
                  <a:schemeClr val="tx1"/>
                </a:solidFill>
                <a:latin typeface="TUOS Stephenson" pitchFamily="18" charset="0"/>
              </a:defRPr>
            </a:lvl2pPr>
            <a:lvl3pPr marL="1143000" indent="-228600" eaLnBrk="0" hangingPunct="0">
              <a:defRPr sz="2400">
                <a:solidFill>
                  <a:schemeClr val="tx1"/>
                </a:solidFill>
                <a:latin typeface="TUOS Stephenson" pitchFamily="18" charset="0"/>
              </a:defRPr>
            </a:lvl3pPr>
            <a:lvl4pPr marL="1600200" indent="-228600" eaLnBrk="0" hangingPunct="0">
              <a:defRPr sz="2400">
                <a:solidFill>
                  <a:schemeClr val="tx1"/>
                </a:solidFill>
                <a:latin typeface="TUOS Stephenson" pitchFamily="18" charset="0"/>
              </a:defRPr>
            </a:lvl4pPr>
            <a:lvl5pPr marL="2057400" indent="-228600" eaLnBrk="0" hangingPunct="0">
              <a:defRPr sz="2400">
                <a:solidFill>
                  <a:schemeClr val="tx1"/>
                </a:solidFill>
                <a:latin typeface="TUOS Stephenson" pitchFamily="18" charset="0"/>
              </a:defRPr>
            </a:lvl5pPr>
            <a:lvl6pPr marL="2514600" indent="-228600" eaLnBrk="0" fontAlgn="base" hangingPunct="0">
              <a:spcBef>
                <a:spcPct val="0"/>
              </a:spcBef>
              <a:spcAft>
                <a:spcPct val="0"/>
              </a:spcAft>
              <a:defRPr sz="2400">
                <a:solidFill>
                  <a:schemeClr val="tx1"/>
                </a:solidFill>
                <a:latin typeface="TUOS Stephenson" pitchFamily="18" charset="0"/>
              </a:defRPr>
            </a:lvl6pPr>
            <a:lvl7pPr marL="2971800" indent="-228600" eaLnBrk="0" fontAlgn="base" hangingPunct="0">
              <a:spcBef>
                <a:spcPct val="0"/>
              </a:spcBef>
              <a:spcAft>
                <a:spcPct val="0"/>
              </a:spcAft>
              <a:defRPr sz="2400">
                <a:solidFill>
                  <a:schemeClr val="tx1"/>
                </a:solidFill>
                <a:latin typeface="TUOS Stephenson" pitchFamily="18" charset="0"/>
              </a:defRPr>
            </a:lvl7pPr>
            <a:lvl8pPr marL="3429000" indent="-228600" eaLnBrk="0" fontAlgn="base" hangingPunct="0">
              <a:spcBef>
                <a:spcPct val="0"/>
              </a:spcBef>
              <a:spcAft>
                <a:spcPct val="0"/>
              </a:spcAft>
              <a:defRPr sz="2400">
                <a:solidFill>
                  <a:schemeClr val="tx1"/>
                </a:solidFill>
                <a:latin typeface="TUOS Stephenson" pitchFamily="18" charset="0"/>
              </a:defRPr>
            </a:lvl8pPr>
            <a:lvl9pPr marL="3886200" indent="-228600" eaLnBrk="0" fontAlgn="base" hangingPunct="0">
              <a:spcBef>
                <a:spcPct val="0"/>
              </a:spcBef>
              <a:spcAft>
                <a:spcPct val="0"/>
              </a:spcAft>
              <a:defRPr sz="2400">
                <a:solidFill>
                  <a:schemeClr val="tx1"/>
                </a:solidFill>
                <a:latin typeface="TUOS Stephenson" pitchFamily="18" charset="0"/>
              </a:defRPr>
            </a:lvl9pPr>
          </a:lstStyle>
          <a:p>
            <a:endParaRPr lang="en-US" altLang="en-US"/>
          </a:p>
        </p:txBody>
      </p:sp>
    </p:spTree>
    <p:extLst>
      <p:ext uri="{BB962C8B-B14F-4D97-AF65-F5344CB8AC3E}">
        <p14:creationId xmlns:p14="http://schemas.microsoft.com/office/powerpoint/2010/main" val="135943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39"/>
                                        </p:tgtEl>
                                        <p:attrNameLst>
                                          <p:attrName>style.visibility</p:attrName>
                                        </p:attrNameLst>
                                      </p:cBhvr>
                                      <p:to>
                                        <p:strVal val="visible"/>
                                      </p:to>
                                    </p:set>
                                    <p:animEffect transition="in" filter="fade">
                                      <p:cBhvr>
                                        <p:cTn id="7" dur="500"/>
                                        <p:tgtEl>
                                          <p:spTgt spid="13339"/>
                                        </p:tgtEl>
                                      </p:cBhvr>
                                    </p:animEffect>
                                  </p:childTnLst>
                                  <p:subTnLst>
                                    <p:set>
                                      <p:cBhvr override="childStyle">
                                        <p:cTn dur="1" fill="hold" display="0" masterRel="nextClick" afterEffect="1"/>
                                        <p:tgtEl>
                                          <p:spTgt spid="1333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38"/>
                                        </p:tgtEl>
                                        <p:attrNameLst>
                                          <p:attrName>style.visibility</p:attrName>
                                        </p:attrNameLst>
                                      </p:cBhvr>
                                      <p:to>
                                        <p:strVal val="visible"/>
                                      </p:to>
                                    </p:set>
                                    <p:animEffect transition="in" filter="fade">
                                      <p:cBhvr>
                                        <p:cTn id="12" dur="500"/>
                                        <p:tgtEl>
                                          <p:spTgt spid="13338"/>
                                        </p:tgtEl>
                                      </p:cBhvr>
                                    </p:animEffect>
                                  </p:childTnLst>
                                  <p:subTnLst>
                                    <p:set>
                                      <p:cBhvr override="childStyle">
                                        <p:cTn dur="1" fill="hold" display="0" masterRel="nextClick" afterEffect="1"/>
                                        <p:tgtEl>
                                          <p:spTgt spid="1333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37"/>
                                        </p:tgtEl>
                                        <p:attrNameLst>
                                          <p:attrName>style.visibility</p:attrName>
                                        </p:attrNameLst>
                                      </p:cBhvr>
                                      <p:to>
                                        <p:strVal val="visible"/>
                                      </p:to>
                                    </p:set>
                                    <p:animEffect transition="in" filter="fade">
                                      <p:cBhvr>
                                        <p:cTn id="17" dur="500"/>
                                        <p:tgtEl>
                                          <p:spTgt spid="13337"/>
                                        </p:tgtEl>
                                      </p:cBhvr>
                                    </p:animEffect>
                                  </p:childTnLst>
                                  <p:subTnLst>
                                    <p:set>
                                      <p:cBhvr override="childStyle">
                                        <p:cTn dur="1" fill="hold" display="0" masterRel="nextClick" afterEffect="1"/>
                                        <p:tgtEl>
                                          <p:spTgt spid="13337"/>
                                        </p:tgtEl>
                                        <p:attrNameLst>
                                          <p:attrName>style.visibility</p:attrName>
                                        </p:attrNameLst>
                                      </p:cBhvr>
                                      <p:to>
                                        <p:strVal val="hidden"/>
                                      </p:to>
                                    </p:set>
                                  </p:sub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7" grpId="0" animBg="1"/>
      <p:bldP spid="13338" grpId="0" animBg="1"/>
      <p:bldP spid="13339"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88640"/>
            <a:ext cx="6408712" cy="762000"/>
          </a:xfrm>
        </p:spPr>
        <p:txBody>
          <a:bodyPr/>
          <a:lstStyle/>
          <a:p>
            <a:r>
              <a:rPr lang="en-GB" sz="3200" b="1" dirty="0" smtClean="0"/>
              <a:t>Example: Sharing a bottle (or two) at home with partner </a:t>
            </a:r>
            <a:endParaRPr lang="en-GB"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5467171"/>
              </p:ext>
            </p:extLst>
          </p:nvPr>
        </p:nvGraphicFramePr>
        <p:xfrm>
          <a:off x="179512" y="1124744"/>
          <a:ext cx="8784975" cy="5535435"/>
        </p:xfrm>
        <a:graphic>
          <a:graphicData uri="http://schemas.openxmlformats.org/drawingml/2006/table">
            <a:tbl>
              <a:tblPr firstRow="1" bandRow="1">
                <a:tableStyleId>{5C22544A-7EE6-4342-B048-85BDC9FD1C3A}</a:tableStyleId>
              </a:tblPr>
              <a:tblGrid>
                <a:gridCol w="2461851"/>
                <a:gridCol w="4612047"/>
                <a:gridCol w="1711077"/>
              </a:tblGrid>
              <a:tr h="369029">
                <a:tc>
                  <a:txBody>
                    <a:bodyPr/>
                    <a:lstStyle/>
                    <a:p>
                      <a:r>
                        <a:rPr lang="en-GB" dirty="0" smtClean="0">
                          <a:solidFill>
                            <a:schemeClr val="tx1"/>
                          </a:solidFill>
                        </a:rPr>
                        <a:t>Characteristic</a:t>
                      </a:r>
                      <a:endParaRPr lang="en-GB" dirty="0">
                        <a:solidFill>
                          <a:schemeClr val="tx1"/>
                        </a:solidFill>
                      </a:endParaRPr>
                    </a:p>
                  </a:txBody>
                  <a:tcPr>
                    <a:solidFill>
                      <a:schemeClr val="accent4">
                        <a:lumMod val="50000"/>
                      </a:schemeClr>
                    </a:solidFill>
                  </a:tcPr>
                </a:tc>
                <a:tc>
                  <a:txBody>
                    <a:bodyPr/>
                    <a:lstStyle/>
                    <a:p>
                      <a:r>
                        <a:rPr lang="en-GB" dirty="0" smtClean="0">
                          <a:solidFill>
                            <a:schemeClr val="tx1"/>
                          </a:solidFill>
                        </a:rPr>
                        <a:t>Response</a:t>
                      </a:r>
                      <a:endParaRPr lang="en-GB" dirty="0">
                        <a:solidFill>
                          <a:schemeClr val="tx1"/>
                        </a:solidFill>
                      </a:endParaRPr>
                    </a:p>
                  </a:txBody>
                  <a:tcPr>
                    <a:solidFill>
                      <a:schemeClr val="accent4">
                        <a:lumMod val="50000"/>
                      </a:schemeClr>
                    </a:solidFill>
                  </a:tcPr>
                </a:tc>
                <a:tc>
                  <a:txBody>
                    <a:bodyPr/>
                    <a:lstStyle/>
                    <a:p>
                      <a:r>
                        <a:rPr lang="en-GB" dirty="0" smtClean="0">
                          <a:solidFill>
                            <a:schemeClr val="tx1"/>
                          </a:solidFill>
                        </a:rPr>
                        <a:t>P (Response)</a:t>
                      </a:r>
                      <a:endParaRPr lang="en-GB" dirty="0">
                        <a:solidFill>
                          <a:schemeClr val="tx1"/>
                        </a:solidFill>
                      </a:endParaRPr>
                    </a:p>
                  </a:txBody>
                  <a:tcPr>
                    <a:solidFill>
                      <a:schemeClr val="accent4">
                        <a:lumMod val="50000"/>
                      </a:schemeClr>
                    </a:solidFill>
                  </a:tcPr>
                </a:tc>
              </a:tr>
              <a:tr h="369029">
                <a:tc>
                  <a:txBody>
                    <a:bodyPr/>
                    <a:lstStyle/>
                    <a:p>
                      <a:r>
                        <a:rPr lang="en-GB" dirty="0" smtClean="0">
                          <a:solidFill>
                            <a:schemeClr val="tx1"/>
                          </a:solidFill>
                        </a:rPr>
                        <a:t>Company*</a:t>
                      </a:r>
                      <a:endParaRPr lang="en-GB" dirty="0">
                        <a:solidFill>
                          <a:schemeClr val="tx1"/>
                        </a:solidFill>
                      </a:endParaRPr>
                    </a:p>
                  </a:txBody>
                  <a:tcPr>
                    <a:solidFill>
                      <a:srgbClr val="0070C0"/>
                    </a:solidFill>
                  </a:tcPr>
                </a:tc>
                <a:tc>
                  <a:txBody>
                    <a:bodyPr/>
                    <a:lstStyle/>
                    <a:p>
                      <a:r>
                        <a:rPr lang="en-GB" dirty="0" smtClean="0">
                          <a:solidFill>
                            <a:schemeClr val="tx1"/>
                          </a:solidFill>
                        </a:rPr>
                        <a:t>Spouse  or partner</a:t>
                      </a:r>
                      <a:endParaRPr lang="en-GB" dirty="0">
                        <a:solidFill>
                          <a:schemeClr val="tx1"/>
                        </a:solidFill>
                      </a:endParaRPr>
                    </a:p>
                  </a:txBody>
                  <a:tcPr>
                    <a:solidFill>
                      <a:srgbClr val="0070C0"/>
                    </a:solidFill>
                  </a:tcPr>
                </a:tc>
                <a:tc>
                  <a:txBody>
                    <a:bodyPr/>
                    <a:lstStyle/>
                    <a:p>
                      <a:r>
                        <a:rPr lang="en-GB" dirty="0" smtClean="0">
                          <a:solidFill>
                            <a:schemeClr val="tx1"/>
                          </a:solidFill>
                        </a:rPr>
                        <a:t>0.84</a:t>
                      </a:r>
                      <a:endParaRPr lang="en-GB" dirty="0">
                        <a:solidFill>
                          <a:schemeClr val="tx1"/>
                        </a:solidFill>
                      </a:endParaRPr>
                    </a:p>
                  </a:txBody>
                  <a:tcPr>
                    <a:solidFill>
                      <a:srgbClr val="0070C0"/>
                    </a:solidFill>
                  </a:tcPr>
                </a:tc>
              </a:tr>
              <a:tr h="369029">
                <a:tc>
                  <a:txBody>
                    <a:bodyPr/>
                    <a:lstStyle/>
                    <a:p>
                      <a:r>
                        <a:rPr lang="en-GB" dirty="0" smtClean="0">
                          <a:solidFill>
                            <a:schemeClr val="tx1"/>
                          </a:solidFill>
                        </a:rPr>
                        <a:t>Beverage*</a:t>
                      </a:r>
                      <a:endParaRPr lang="en-GB" dirty="0">
                        <a:solidFill>
                          <a:schemeClr val="tx1"/>
                        </a:solidFill>
                      </a:endParaRPr>
                    </a:p>
                  </a:txBody>
                  <a:tcPr>
                    <a:solidFill>
                      <a:srgbClr val="7030A0"/>
                    </a:solidFill>
                  </a:tcPr>
                </a:tc>
                <a:tc>
                  <a:txBody>
                    <a:bodyPr/>
                    <a:lstStyle/>
                    <a:p>
                      <a:r>
                        <a:rPr lang="en-GB" dirty="0" smtClean="0">
                          <a:solidFill>
                            <a:schemeClr val="tx1"/>
                          </a:solidFill>
                        </a:rPr>
                        <a:t>Off-trade wine</a:t>
                      </a:r>
                      <a:endParaRPr lang="en-GB" dirty="0">
                        <a:solidFill>
                          <a:schemeClr val="tx1"/>
                        </a:solidFill>
                      </a:endParaRPr>
                    </a:p>
                  </a:txBody>
                  <a:tcPr>
                    <a:solidFill>
                      <a:srgbClr val="7030A0"/>
                    </a:solidFill>
                  </a:tcPr>
                </a:tc>
                <a:tc>
                  <a:txBody>
                    <a:bodyPr/>
                    <a:lstStyle/>
                    <a:p>
                      <a:r>
                        <a:rPr lang="en-GB" dirty="0" smtClean="0">
                          <a:solidFill>
                            <a:schemeClr val="tx1"/>
                          </a:solidFill>
                        </a:rPr>
                        <a:t>0.70</a:t>
                      </a:r>
                      <a:endParaRPr lang="en-GB" dirty="0">
                        <a:solidFill>
                          <a:schemeClr val="tx1"/>
                        </a:solidFill>
                      </a:endParaRPr>
                    </a:p>
                  </a:txBody>
                  <a:tcPr>
                    <a:solidFill>
                      <a:srgbClr val="7030A0"/>
                    </a:solidFill>
                  </a:tcPr>
                </a:tc>
              </a:tr>
              <a:tr h="369029">
                <a:tc>
                  <a:txBody>
                    <a:bodyPr/>
                    <a:lstStyle/>
                    <a:p>
                      <a:r>
                        <a:rPr lang="en-GB" dirty="0" smtClean="0">
                          <a:solidFill>
                            <a:schemeClr val="tx1"/>
                          </a:solidFill>
                        </a:rPr>
                        <a:t>Location*</a:t>
                      </a:r>
                      <a:endParaRPr lang="en-GB" dirty="0">
                        <a:solidFill>
                          <a:schemeClr val="tx1"/>
                        </a:solidFill>
                      </a:endParaRPr>
                    </a:p>
                  </a:txBody>
                  <a:tcPr>
                    <a:solidFill>
                      <a:srgbClr val="0070C0"/>
                    </a:solidFill>
                  </a:tcPr>
                </a:tc>
                <a:tc>
                  <a:txBody>
                    <a:bodyPr/>
                    <a:lstStyle/>
                    <a:p>
                      <a:r>
                        <a:rPr lang="en-GB" dirty="0" smtClean="0">
                          <a:solidFill>
                            <a:schemeClr val="tx1"/>
                          </a:solidFill>
                        </a:rPr>
                        <a:t>My own home</a:t>
                      </a:r>
                      <a:endParaRPr lang="en-GB" dirty="0">
                        <a:solidFill>
                          <a:schemeClr val="tx1"/>
                        </a:solidFill>
                      </a:endParaRPr>
                    </a:p>
                  </a:txBody>
                  <a:tcPr>
                    <a:solidFill>
                      <a:srgbClr val="0070C0"/>
                    </a:solidFill>
                  </a:tcPr>
                </a:tc>
                <a:tc>
                  <a:txBody>
                    <a:bodyPr/>
                    <a:lstStyle/>
                    <a:p>
                      <a:r>
                        <a:rPr lang="en-GB" dirty="0" smtClean="0">
                          <a:solidFill>
                            <a:schemeClr val="tx1"/>
                          </a:solidFill>
                        </a:rPr>
                        <a:t>0.97</a:t>
                      </a:r>
                      <a:endParaRPr lang="en-GB" dirty="0">
                        <a:solidFill>
                          <a:schemeClr val="tx1"/>
                        </a:solidFill>
                      </a:endParaRPr>
                    </a:p>
                  </a:txBody>
                  <a:tcPr>
                    <a:solidFill>
                      <a:srgbClr val="0070C0"/>
                    </a:solidFill>
                  </a:tcPr>
                </a:tc>
              </a:tr>
              <a:tr h="369029">
                <a:tc rowSpan="2">
                  <a:txBody>
                    <a:bodyPr/>
                    <a:lstStyle/>
                    <a:p>
                      <a:pPr algn="l"/>
                      <a:r>
                        <a:rPr lang="en-GB" dirty="0" smtClean="0">
                          <a:solidFill>
                            <a:schemeClr val="tx1"/>
                          </a:solidFill>
                        </a:rPr>
                        <a:t>Motivation*</a:t>
                      </a:r>
                      <a:endParaRPr lang="en-GB" dirty="0">
                        <a:solidFill>
                          <a:schemeClr val="tx1"/>
                        </a:solidFill>
                      </a:endParaRPr>
                    </a:p>
                  </a:txBody>
                  <a:tcPr anchor="ctr">
                    <a:solidFill>
                      <a:srgbClr val="7030A0"/>
                    </a:solidFill>
                  </a:tcPr>
                </a:tc>
                <a:tc>
                  <a:txBody>
                    <a:bodyPr/>
                    <a:lstStyle/>
                    <a:p>
                      <a:r>
                        <a:rPr lang="en-GB" baseline="0" dirty="0" smtClean="0">
                          <a:solidFill>
                            <a:schemeClr val="tx1"/>
                          </a:solidFill>
                        </a:rPr>
                        <a:t>Wind down or chill out</a:t>
                      </a:r>
                      <a:endParaRPr lang="en-GB" dirty="0">
                        <a:solidFill>
                          <a:schemeClr val="tx1"/>
                        </a:solidFill>
                      </a:endParaRPr>
                    </a:p>
                  </a:txBody>
                  <a:tcPr>
                    <a:solidFill>
                      <a:srgbClr val="7030A0"/>
                    </a:solidFill>
                  </a:tcPr>
                </a:tc>
                <a:tc>
                  <a:txBody>
                    <a:bodyPr/>
                    <a:lstStyle/>
                    <a:p>
                      <a:r>
                        <a:rPr lang="en-GB" dirty="0" smtClean="0">
                          <a:solidFill>
                            <a:schemeClr val="tx1"/>
                          </a:solidFill>
                        </a:rPr>
                        <a:t>0.49</a:t>
                      </a:r>
                      <a:endParaRPr lang="en-GB" dirty="0">
                        <a:solidFill>
                          <a:schemeClr val="tx1"/>
                        </a:solidFill>
                      </a:endParaRPr>
                    </a:p>
                  </a:txBody>
                  <a:tcPr>
                    <a:solidFill>
                      <a:srgbClr val="7030A0"/>
                    </a:solidFill>
                  </a:tcPr>
                </a:tc>
              </a:tr>
              <a:tr h="369029">
                <a:tc vMerge="1">
                  <a:txBody>
                    <a:bodyPr/>
                    <a:lstStyle/>
                    <a:p>
                      <a:endParaRPr lang="en-GB" dirty="0">
                        <a:solidFill>
                          <a:schemeClr val="tx1"/>
                        </a:solidFill>
                      </a:endParaRPr>
                    </a:p>
                  </a:txBody>
                  <a:tcPr>
                    <a:solidFill>
                      <a:srgbClr val="7030A0"/>
                    </a:solidFill>
                  </a:tcPr>
                </a:tc>
                <a:tc>
                  <a:txBody>
                    <a:bodyPr/>
                    <a:lstStyle/>
                    <a:p>
                      <a:r>
                        <a:rPr lang="en-GB" dirty="0" smtClean="0">
                          <a:solidFill>
                            <a:schemeClr val="tx1"/>
                          </a:solidFill>
                        </a:rPr>
                        <a:t>Spend quality time with someone special</a:t>
                      </a:r>
                      <a:endParaRPr lang="en-GB" dirty="0">
                        <a:solidFill>
                          <a:schemeClr val="tx1"/>
                        </a:solidFill>
                      </a:endParaRPr>
                    </a:p>
                  </a:txBody>
                  <a:tcPr>
                    <a:solidFill>
                      <a:srgbClr val="7030A0"/>
                    </a:solidFill>
                  </a:tcPr>
                </a:tc>
                <a:tc>
                  <a:txBody>
                    <a:bodyPr/>
                    <a:lstStyle/>
                    <a:p>
                      <a:r>
                        <a:rPr lang="en-GB" dirty="0" smtClean="0">
                          <a:solidFill>
                            <a:schemeClr val="tx1"/>
                          </a:solidFill>
                        </a:rPr>
                        <a:t>0.25</a:t>
                      </a:r>
                      <a:endParaRPr lang="en-GB" dirty="0">
                        <a:solidFill>
                          <a:schemeClr val="tx1"/>
                        </a:solidFill>
                      </a:endParaRPr>
                    </a:p>
                  </a:txBody>
                  <a:tcPr>
                    <a:solidFill>
                      <a:srgbClr val="7030A0"/>
                    </a:solidFill>
                  </a:tcPr>
                </a:tc>
              </a:tr>
              <a:tr h="369029">
                <a:tc rowSpan="3">
                  <a:txBody>
                    <a:bodyPr/>
                    <a:lstStyle/>
                    <a:p>
                      <a:r>
                        <a:rPr lang="en-GB" dirty="0" smtClean="0">
                          <a:solidFill>
                            <a:schemeClr val="tx1"/>
                          </a:solidFill>
                        </a:rPr>
                        <a:t>Occasion*</a:t>
                      </a:r>
                      <a:endParaRPr lang="en-GB" dirty="0">
                        <a:solidFill>
                          <a:schemeClr val="tx1"/>
                        </a:solidFill>
                      </a:endParaRPr>
                    </a:p>
                  </a:txBody>
                  <a:tcPr anchor="ctr">
                    <a:solidFill>
                      <a:srgbClr val="0070C0"/>
                    </a:solidFill>
                  </a:tcPr>
                </a:tc>
                <a:tc>
                  <a:txBody>
                    <a:bodyPr/>
                    <a:lstStyle/>
                    <a:p>
                      <a:r>
                        <a:rPr lang="en-GB" dirty="0" smtClean="0">
                          <a:solidFill>
                            <a:schemeClr val="tx1"/>
                          </a:solidFill>
                        </a:rPr>
                        <a:t>Regular/everyday drink</a:t>
                      </a:r>
                      <a:endParaRPr lang="en-GB" dirty="0">
                        <a:solidFill>
                          <a:schemeClr val="tx1"/>
                        </a:solidFill>
                      </a:endParaRPr>
                    </a:p>
                  </a:txBody>
                  <a:tcPr>
                    <a:solidFill>
                      <a:srgbClr val="0070C0"/>
                    </a:solidFill>
                  </a:tcPr>
                </a:tc>
                <a:tc>
                  <a:txBody>
                    <a:bodyPr/>
                    <a:lstStyle/>
                    <a:p>
                      <a:r>
                        <a:rPr lang="en-GB" dirty="0" smtClean="0">
                          <a:solidFill>
                            <a:schemeClr val="tx1"/>
                          </a:solidFill>
                        </a:rPr>
                        <a:t>0.21</a:t>
                      </a:r>
                      <a:endParaRPr lang="en-GB" dirty="0">
                        <a:solidFill>
                          <a:schemeClr val="tx1"/>
                        </a:solidFill>
                      </a:endParaRPr>
                    </a:p>
                  </a:txBody>
                  <a:tcPr>
                    <a:solidFill>
                      <a:srgbClr val="0070C0"/>
                    </a:solidFill>
                  </a:tcPr>
                </a:tc>
              </a:tr>
              <a:tr h="369029">
                <a:tc vMerge="1">
                  <a:txBody>
                    <a:bodyPr/>
                    <a:lstStyle/>
                    <a:p>
                      <a:endParaRPr lang="en-GB" dirty="0">
                        <a:solidFill>
                          <a:schemeClr val="tx1"/>
                        </a:solidFill>
                      </a:endParaRPr>
                    </a:p>
                  </a:txBody>
                  <a:tcPr anchor="ctr">
                    <a:solidFill>
                      <a:srgbClr val="0070C0"/>
                    </a:solidFill>
                  </a:tcPr>
                </a:tc>
                <a:tc>
                  <a:txBody>
                    <a:bodyPr/>
                    <a:lstStyle/>
                    <a:p>
                      <a:r>
                        <a:rPr lang="en-GB" dirty="0" smtClean="0">
                          <a:solidFill>
                            <a:schemeClr val="tx1"/>
                          </a:solidFill>
                        </a:rPr>
                        <a:t>Staying in as a couple</a:t>
                      </a:r>
                      <a:endParaRPr lang="en-GB" dirty="0">
                        <a:solidFill>
                          <a:schemeClr val="tx1"/>
                        </a:solidFill>
                      </a:endParaRPr>
                    </a:p>
                  </a:txBody>
                  <a:tcPr>
                    <a:solidFill>
                      <a:srgbClr val="0070C0"/>
                    </a:solidFill>
                  </a:tcPr>
                </a:tc>
                <a:tc>
                  <a:txBody>
                    <a:bodyPr/>
                    <a:lstStyle/>
                    <a:p>
                      <a:r>
                        <a:rPr lang="en-GB" dirty="0" smtClean="0">
                          <a:solidFill>
                            <a:schemeClr val="tx1"/>
                          </a:solidFill>
                        </a:rPr>
                        <a:t>0.32</a:t>
                      </a:r>
                      <a:endParaRPr lang="en-GB" dirty="0">
                        <a:solidFill>
                          <a:schemeClr val="tx1"/>
                        </a:solidFill>
                      </a:endParaRPr>
                    </a:p>
                  </a:txBody>
                  <a:tcPr>
                    <a:solidFill>
                      <a:srgbClr val="0070C0"/>
                    </a:solidFill>
                  </a:tcPr>
                </a:tc>
              </a:tr>
              <a:tr h="369029">
                <a:tc vMerge="1">
                  <a:txBody>
                    <a:bodyPr/>
                    <a:lstStyle/>
                    <a:p>
                      <a:endParaRPr lang="en-GB" dirty="0">
                        <a:solidFill>
                          <a:schemeClr val="tx1"/>
                        </a:solidFill>
                      </a:endParaRPr>
                    </a:p>
                  </a:txBody>
                  <a:tcPr anchor="ctr">
                    <a:solidFill>
                      <a:srgbClr val="0070C0"/>
                    </a:solidFill>
                  </a:tcPr>
                </a:tc>
                <a:tc>
                  <a:txBody>
                    <a:bodyPr/>
                    <a:lstStyle/>
                    <a:p>
                      <a:r>
                        <a:rPr lang="en-GB" dirty="0" smtClean="0">
                          <a:solidFill>
                            <a:schemeClr val="tx1"/>
                          </a:solidFill>
                        </a:rPr>
                        <a:t>Quiet night in</a:t>
                      </a:r>
                      <a:endParaRPr lang="en-GB" dirty="0">
                        <a:solidFill>
                          <a:schemeClr val="tx1"/>
                        </a:solidFill>
                      </a:endParaRPr>
                    </a:p>
                  </a:txBody>
                  <a:tcPr>
                    <a:solidFill>
                      <a:srgbClr val="0070C0"/>
                    </a:solidFill>
                  </a:tcPr>
                </a:tc>
                <a:tc>
                  <a:txBody>
                    <a:bodyPr/>
                    <a:lstStyle/>
                    <a:p>
                      <a:r>
                        <a:rPr lang="en-GB" dirty="0" smtClean="0">
                          <a:solidFill>
                            <a:schemeClr val="tx1"/>
                          </a:solidFill>
                        </a:rPr>
                        <a:t>0.31</a:t>
                      </a:r>
                      <a:endParaRPr lang="en-GB" dirty="0">
                        <a:solidFill>
                          <a:schemeClr val="tx1"/>
                        </a:solidFill>
                      </a:endParaRPr>
                    </a:p>
                  </a:txBody>
                  <a:tcPr>
                    <a:solidFill>
                      <a:srgbClr val="0070C0"/>
                    </a:solidFill>
                  </a:tcPr>
                </a:tc>
              </a:tr>
              <a:tr h="369029">
                <a:tc rowSpan="3">
                  <a:txBody>
                    <a:bodyPr/>
                    <a:lstStyle/>
                    <a:p>
                      <a:r>
                        <a:rPr lang="en-GB" dirty="0" smtClean="0">
                          <a:solidFill>
                            <a:schemeClr val="tx1"/>
                          </a:solidFill>
                        </a:rPr>
                        <a:t>Day</a:t>
                      </a:r>
                      <a:endParaRPr lang="en-GB" dirty="0">
                        <a:solidFill>
                          <a:schemeClr val="tx1"/>
                        </a:solidFill>
                      </a:endParaRPr>
                    </a:p>
                  </a:txBody>
                  <a:tcPr anchor="ctr">
                    <a:solidFill>
                      <a:srgbClr val="7030A0"/>
                    </a:solidFill>
                  </a:tcPr>
                </a:tc>
                <a:tc>
                  <a:txBody>
                    <a:bodyPr/>
                    <a:lstStyle/>
                    <a:p>
                      <a:r>
                        <a:rPr lang="en-GB" dirty="0" smtClean="0">
                          <a:solidFill>
                            <a:schemeClr val="tx1"/>
                          </a:solidFill>
                        </a:rPr>
                        <a:t>Monday-Thursday</a:t>
                      </a:r>
                      <a:endParaRPr lang="en-GB" dirty="0">
                        <a:solidFill>
                          <a:schemeClr val="tx1"/>
                        </a:solidFill>
                      </a:endParaRPr>
                    </a:p>
                  </a:txBody>
                  <a:tcPr>
                    <a:solidFill>
                      <a:srgbClr val="7030A0"/>
                    </a:solidFill>
                  </a:tcPr>
                </a:tc>
                <a:tc>
                  <a:txBody>
                    <a:bodyPr/>
                    <a:lstStyle/>
                    <a:p>
                      <a:r>
                        <a:rPr lang="en-GB" dirty="0" smtClean="0">
                          <a:solidFill>
                            <a:schemeClr val="tx1"/>
                          </a:solidFill>
                        </a:rPr>
                        <a:t>0.35</a:t>
                      </a:r>
                      <a:endParaRPr lang="en-GB" dirty="0">
                        <a:solidFill>
                          <a:schemeClr val="tx1"/>
                        </a:solidFill>
                      </a:endParaRPr>
                    </a:p>
                  </a:txBody>
                  <a:tcPr>
                    <a:solidFill>
                      <a:srgbClr val="7030A0"/>
                    </a:solidFill>
                  </a:tcPr>
                </a:tc>
              </a:tr>
              <a:tr h="369029">
                <a:tc vMerge="1">
                  <a:txBody>
                    <a:bodyPr/>
                    <a:lstStyle/>
                    <a:p>
                      <a:endParaRPr lang="en-GB" dirty="0">
                        <a:solidFill>
                          <a:schemeClr val="tx1"/>
                        </a:solidFill>
                      </a:endParaRPr>
                    </a:p>
                  </a:txBody>
                  <a:tcPr anchor="ctr">
                    <a:solidFill>
                      <a:srgbClr val="7030A0"/>
                    </a:solidFill>
                  </a:tcPr>
                </a:tc>
                <a:tc>
                  <a:txBody>
                    <a:bodyPr/>
                    <a:lstStyle/>
                    <a:p>
                      <a:r>
                        <a:rPr lang="en-GB" dirty="0" smtClean="0">
                          <a:solidFill>
                            <a:schemeClr val="tx1"/>
                          </a:solidFill>
                        </a:rPr>
                        <a:t>Friday-Saturday</a:t>
                      </a:r>
                      <a:endParaRPr lang="en-GB" dirty="0">
                        <a:solidFill>
                          <a:schemeClr val="tx1"/>
                        </a:solidFill>
                      </a:endParaRPr>
                    </a:p>
                  </a:txBody>
                  <a:tcPr>
                    <a:solidFill>
                      <a:srgbClr val="7030A0"/>
                    </a:solidFill>
                  </a:tcPr>
                </a:tc>
                <a:tc>
                  <a:txBody>
                    <a:bodyPr/>
                    <a:lstStyle/>
                    <a:p>
                      <a:r>
                        <a:rPr lang="en-GB" dirty="0" smtClean="0">
                          <a:solidFill>
                            <a:schemeClr val="tx1"/>
                          </a:solidFill>
                        </a:rPr>
                        <a:t>0.45</a:t>
                      </a:r>
                      <a:endParaRPr lang="en-GB" dirty="0">
                        <a:solidFill>
                          <a:schemeClr val="tx1"/>
                        </a:solidFill>
                      </a:endParaRPr>
                    </a:p>
                  </a:txBody>
                  <a:tcPr>
                    <a:solidFill>
                      <a:srgbClr val="7030A0"/>
                    </a:solidFill>
                  </a:tcPr>
                </a:tc>
              </a:tr>
              <a:tr h="369029">
                <a:tc vMerge="1">
                  <a:txBody>
                    <a:bodyPr/>
                    <a:lstStyle/>
                    <a:p>
                      <a:endParaRPr lang="en-GB" dirty="0">
                        <a:solidFill>
                          <a:schemeClr val="tx1"/>
                        </a:solidFill>
                      </a:endParaRPr>
                    </a:p>
                  </a:txBody>
                  <a:tcPr anchor="ctr">
                    <a:solidFill>
                      <a:srgbClr val="7030A0"/>
                    </a:solidFill>
                  </a:tcPr>
                </a:tc>
                <a:tc>
                  <a:txBody>
                    <a:bodyPr/>
                    <a:lstStyle/>
                    <a:p>
                      <a:r>
                        <a:rPr lang="en-GB" dirty="0" smtClean="0">
                          <a:solidFill>
                            <a:schemeClr val="tx1"/>
                          </a:solidFill>
                        </a:rPr>
                        <a:t>Sunday</a:t>
                      </a:r>
                      <a:endParaRPr lang="en-GB" dirty="0">
                        <a:solidFill>
                          <a:schemeClr val="tx1"/>
                        </a:solidFill>
                      </a:endParaRPr>
                    </a:p>
                  </a:txBody>
                  <a:tcPr>
                    <a:solidFill>
                      <a:srgbClr val="7030A0"/>
                    </a:solidFill>
                  </a:tcPr>
                </a:tc>
                <a:tc>
                  <a:txBody>
                    <a:bodyPr/>
                    <a:lstStyle/>
                    <a:p>
                      <a:r>
                        <a:rPr lang="en-GB" dirty="0" smtClean="0">
                          <a:solidFill>
                            <a:schemeClr val="tx1"/>
                          </a:solidFill>
                        </a:rPr>
                        <a:t>0.19</a:t>
                      </a:r>
                      <a:endParaRPr lang="en-GB" dirty="0">
                        <a:solidFill>
                          <a:schemeClr val="tx1"/>
                        </a:solidFill>
                      </a:endParaRPr>
                    </a:p>
                  </a:txBody>
                  <a:tcPr>
                    <a:solidFill>
                      <a:srgbClr val="7030A0"/>
                    </a:solidFill>
                  </a:tcPr>
                </a:tc>
              </a:tr>
              <a:tr h="369029">
                <a:tc>
                  <a:txBody>
                    <a:bodyPr/>
                    <a:lstStyle/>
                    <a:p>
                      <a:r>
                        <a:rPr lang="en-GB" dirty="0" smtClean="0">
                          <a:solidFill>
                            <a:schemeClr val="tx1"/>
                          </a:solidFill>
                        </a:rPr>
                        <a:t>Duration</a:t>
                      </a:r>
                      <a:endParaRPr lang="en-GB" dirty="0">
                        <a:solidFill>
                          <a:schemeClr val="tx1"/>
                        </a:solidFill>
                      </a:endParaRPr>
                    </a:p>
                  </a:txBody>
                  <a:tcPr>
                    <a:solidFill>
                      <a:srgbClr val="0070C0"/>
                    </a:solidFill>
                  </a:tcPr>
                </a:tc>
                <a:tc>
                  <a:txBody>
                    <a:bodyPr/>
                    <a:lstStyle/>
                    <a:p>
                      <a:r>
                        <a:rPr lang="en-GB" dirty="0" smtClean="0">
                          <a:solidFill>
                            <a:schemeClr val="tx1"/>
                          </a:solidFill>
                        </a:rPr>
                        <a:t>1-3 Hours</a:t>
                      </a:r>
                      <a:endParaRPr lang="en-GB" dirty="0">
                        <a:solidFill>
                          <a:schemeClr val="tx1"/>
                        </a:solidFill>
                      </a:endParaRPr>
                    </a:p>
                  </a:txBody>
                  <a:tcPr>
                    <a:solidFill>
                      <a:srgbClr val="0070C0"/>
                    </a:solidFill>
                  </a:tcPr>
                </a:tc>
                <a:tc>
                  <a:txBody>
                    <a:bodyPr/>
                    <a:lstStyle/>
                    <a:p>
                      <a:r>
                        <a:rPr lang="en-GB" dirty="0" smtClean="0">
                          <a:solidFill>
                            <a:schemeClr val="tx1"/>
                          </a:solidFill>
                        </a:rPr>
                        <a:t>0.60</a:t>
                      </a:r>
                      <a:endParaRPr lang="en-GB" dirty="0">
                        <a:solidFill>
                          <a:schemeClr val="tx1"/>
                        </a:solidFill>
                      </a:endParaRPr>
                    </a:p>
                  </a:txBody>
                  <a:tcPr>
                    <a:solidFill>
                      <a:srgbClr val="0070C0"/>
                    </a:solidFill>
                  </a:tcPr>
                </a:tc>
              </a:tr>
              <a:tr h="369029">
                <a:tc rowSpan="2">
                  <a:txBody>
                    <a:bodyPr/>
                    <a:lstStyle/>
                    <a:p>
                      <a:r>
                        <a:rPr lang="en-GB" dirty="0" smtClean="0">
                          <a:solidFill>
                            <a:schemeClr val="tx1"/>
                          </a:solidFill>
                        </a:rPr>
                        <a:t>Consumption</a:t>
                      </a:r>
                      <a:endParaRPr lang="en-GB" dirty="0">
                        <a:solidFill>
                          <a:schemeClr val="tx1"/>
                        </a:solidFill>
                      </a:endParaRPr>
                    </a:p>
                  </a:txBody>
                  <a:tcPr anchor="ctr">
                    <a:solidFill>
                      <a:srgbClr val="7030A0"/>
                    </a:solidFill>
                  </a:tcPr>
                </a:tc>
                <a:tc>
                  <a:txBody>
                    <a:bodyPr/>
                    <a:lstStyle/>
                    <a:p>
                      <a:r>
                        <a:rPr lang="en-GB" dirty="0" smtClean="0">
                          <a:solidFill>
                            <a:schemeClr val="tx1"/>
                          </a:solidFill>
                        </a:rPr>
                        <a:t>Binge (6/8</a:t>
                      </a:r>
                      <a:r>
                        <a:rPr lang="en-GB" baseline="0" dirty="0" smtClean="0">
                          <a:solidFill>
                            <a:schemeClr val="tx1"/>
                          </a:solidFill>
                        </a:rPr>
                        <a:t> units to 12/16 units)</a:t>
                      </a:r>
                      <a:endParaRPr lang="en-GB" dirty="0">
                        <a:solidFill>
                          <a:schemeClr val="tx1"/>
                        </a:solidFill>
                      </a:endParaRPr>
                    </a:p>
                  </a:txBody>
                  <a:tcPr>
                    <a:solidFill>
                      <a:srgbClr val="7030A0"/>
                    </a:solidFill>
                  </a:tcPr>
                </a:tc>
                <a:tc>
                  <a:txBody>
                    <a:bodyPr/>
                    <a:lstStyle/>
                    <a:p>
                      <a:r>
                        <a:rPr lang="en-GB" dirty="0" smtClean="0">
                          <a:solidFill>
                            <a:schemeClr val="tx1"/>
                          </a:solidFill>
                        </a:rPr>
                        <a:t>0.81</a:t>
                      </a:r>
                      <a:endParaRPr lang="en-GB" dirty="0">
                        <a:solidFill>
                          <a:schemeClr val="tx1"/>
                        </a:solidFill>
                      </a:endParaRPr>
                    </a:p>
                  </a:txBody>
                  <a:tcPr>
                    <a:solidFill>
                      <a:srgbClr val="7030A0"/>
                    </a:solidFill>
                  </a:tcPr>
                </a:tc>
              </a:tr>
              <a:tr h="369029">
                <a:tc vMerge="1">
                  <a:txBody>
                    <a:bodyPr/>
                    <a:lstStyle/>
                    <a:p>
                      <a:endParaRPr lang="en-GB" dirty="0">
                        <a:solidFill>
                          <a:schemeClr val="tx1"/>
                        </a:solidFill>
                      </a:endParaRPr>
                    </a:p>
                  </a:txBody>
                  <a:tcPr anchor="ctr">
                    <a:solidFill>
                      <a:srgbClr val="7030A0"/>
                    </a:solidFill>
                  </a:tcPr>
                </a:tc>
                <a:tc>
                  <a:txBody>
                    <a:bodyPr/>
                    <a:lstStyle/>
                    <a:p>
                      <a:r>
                        <a:rPr lang="en-GB" dirty="0" smtClean="0">
                          <a:solidFill>
                            <a:schemeClr val="tx1"/>
                          </a:solidFill>
                        </a:rPr>
                        <a:t>Heavy binge (more than 12/16</a:t>
                      </a:r>
                      <a:r>
                        <a:rPr lang="en-GB" baseline="0" dirty="0" smtClean="0">
                          <a:solidFill>
                            <a:schemeClr val="tx1"/>
                          </a:solidFill>
                        </a:rPr>
                        <a:t> units)</a:t>
                      </a:r>
                      <a:endParaRPr lang="en-GB" dirty="0">
                        <a:solidFill>
                          <a:schemeClr val="tx1"/>
                        </a:solidFill>
                      </a:endParaRPr>
                    </a:p>
                  </a:txBody>
                  <a:tcPr>
                    <a:solidFill>
                      <a:srgbClr val="7030A0"/>
                    </a:solidFill>
                  </a:tcPr>
                </a:tc>
                <a:tc>
                  <a:txBody>
                    <a:bodyPr/>
                    <a:lstStyle/>
                    <a:p>
                      <a:r>
                        <a:rPr lang="en-GB" dirty="0" smtClean="0">
                          <a:solidFill>
                            <a:schemeClr val="tx1"/>
                          </a:solidFill>
                        </a:rPr>
                        <a:t>0.19</a:t>
                      </a:r>
                      <a:endParaRPr lang="en-GB" dirty="0">
                        <a:solidFill>
                          <a:schemeClr val="tx1"/>
                        </a:solidFill>
                      </a:endParaRPr>
                    </a:p>
                  </a:txBody>
                  <a:tcPr>
                    <a:solidFill>
                      <a:srgbClr val="7030A0"/>
                    </a:solidFill>
                  </a:tcPr>
                </a:tc>
              </a:tr>
            </a:tbl>
          </a:graphicData>
        </a:graphic>
      </p:graphicFrame>
      <p:sp>
        <p:nvSpPr>
          <p:cNvPr id="5" name="TextBox 4"/>
          <p:cNvSpPr txBox="1"/>
          <p:nvPr/>
        </p:nvSpPr>
        <p:spPr>
          <a:xfrm>
            <a:off x="179512" y="6596390"/>
            <a:ext cx="5616624" cy="261610"/>
          </a:xfrm>
          <a:prstGeom prst="rect">
            <a:avLst/>
          </a:prstGeom>
          <a:noFill/>
        </p:spPr>
        <p:txBody>
          <a:bodyPr wrap="square" rtlCol="0">
            <a:spAutoFit/>
          </a:bodyPr>
          <a:lstStyle/>
          <a:p>
            <a:r>
              <a:rPr lang="en-GB" sz="1100" dirty="0" smtClean="0"/>
              <a:t>* Multiple responses permitted</a:t>
            </a:r>
            <a:endParaRPr lang="en-GB" sz="1100" dirty="0"/>
          </a:p>
        </p:txBody>
      </p:sp>
    </p:spTree>
    <p:extLst>
      <p:ext uri="{BB962C8B-B14F-4D97-AF65-F5344CB8AC3E}">
        <p14:creationId xmlns:p14="http://schemas.microsoft.com/office/powerpoint/2010/main" val="108902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55875" y="188913"/>
            <a:ext cx="6337300" cy="762000"/>
          </a:xfrm>
        </p:spPr>
        <p:txBody>
          <a:bodyPr/>
          <a:lstStyle/>
          <a:p>
            <a:r>
              <a:rPr lang="en-GB" altLang="en-US" sz="3200" b="1" dirty="0" smtClean="0"/>
              <a:t>Summary: Under-35 males in lower socioeconomic groups</a:t>
            </a:r>
          </a:p>
        </p:txBody>
      </p:sp>
      <p:graphicFrame>
        <p:nvGraphicFramePr>
          <p:cNvPr id="7" name="Table 6"/>
          <p:cNvGraphicFramePr>
            <a:graphicFrameLocks noGrp="1"/>
          </p:cNvGraphicFramePr>
          <p:nvPr>
            <p:extLst>
              <p:ext uri="{D42A27DB-BD31-4B8C-83A1-F6EECF244321}">
                <p14:modId xmlns:p14="http://schemas.microsoft.com/office/powerpoint/2010/main" val="2840520549"/>
              </p:ext>
            </p:extLst>
          </p:nvPr>
        </p:nvGraphicFramePr>
        <p:xfrm>
          <a:off x="323850" y="1268413"/>
          <a:ext cx="8352608" cy="4824412"/>
        </p:xfrm>
        <a:graphic>
          <a:graphicData uri="http://schemas.openxmlformats.org/drawingml/2006/table">
            <a:tbl>
              <a:tblPr firstRow="1" bandRow="1">
                <a:tableStyleId>{5C22544A-7EE6-4342-B048-85BDC9FD1C3A}</a:tableStyleId>
              </a:tblPr>
              <a:tblGrid>
                <a:gridCol w="2088152"/>
                <a:gridCol w="2088152"/>
                <a:gridCol w="2088152"/>
                <a:gridCol w="2088152"/>
              </a:tblGrid>
              <a:tr h="2412206">
                <a:tc>
                  <a:txBody>
                    <a:bodyPr/>
                    <a:lstStyle/>
                    <a:p>
                      <a:pPr algn="ctr"/>
                      <a:r>
                        <a:rPr lang="en-GB" sz="1800" b="1" dirty="0" smtClean="0">
                          <a:solidFill>
                            <a:schemeClr val="tx1"/>
                          </a:solidFill>
                        </a:rPr>
                        <a:t>Drinks</a:t>
                      </a:r>
                      <a:r>
                        <a:rPr lang="en-GB" sz="1800" b="1" baseline="0" dirty="0" smtClean="0">
                          <a:solidFill>
                            <a:schemeClr val="tx1"/>
                          </a:solidFill>
                        </a:rPr>
                        <a:t> with family/friends at someone’s house</a:t>
                      </a:r>
                      <a:endParaRPr lang="en-GB" sz="1800" b="1" dirty="0" smtClean="0">
                        <a:solidFill>
                          <a:schemeClr val="tx1"/>
                        </a:solidFill>
                      </a:endParaRPr>
                    </a:p>
                    <a:p>
                      <a:pPr algn="ctr"/>
                      <a:endParaRPr lang="en-GB" sz="1800" b="1" dirty="0" smtClean="0">
                        <a:solidFill>
                          <a:schemeClr val="tx1"/>
                        </a:solidFill>
                      </a:endParaRPr>
                    </a:p>
                    <a:p>
                      <a:pPr algn="ctr"/>
                      <a:endParaRPr lang="en-GB" sz="1800" b="1" dirty="0" smtClean="0">
                        <a:solidFill>
                          <a:schemeClr val="tx1"/>
                        </a:solidFill>
                      </a:endParaRPr>
                    </a:p>
                    <a:p>
                      <a:pPr algn="ctr"/>
                      <a:r>
                        <a:rPr lang="en-GB" sz="1800" b="1" dirty="0" smtClean="0">
                          <a:solidFill>
                            <a:schemeClr val="tx1"/>
                          </a:solidFill>
                        </a:rPr>
                        <a:t>12%</a:t>
                      </a:r>
                    </a:p>
                  </a:txBody>
                  <a:tcPr marL="91438" marR="91438" marT="45719" marB="45719" anchor="ctr">
                    <a:solidFill>
                      <a:schemeClr val="bg1">
                        <a:lumMod val="75000"/>
                      </a:schemeClr>
                    </a:solidFill>
                  </a:tcPr>
                </a:tc>
                <a:tc>
                  <a:txBody>
                    <a:bodyPr/>
                    <a:lstStyle/>
                    <a:p>
                      <a:pPr algn="ctr"/>
                      <a:r>
                        <a:rPr lang="en-GB" sz="1800" b="1" dirty="0" smtClean="0">
                          <a:solidFill>
                            <a:schemeClr val="tx1"/>
                          </a:solidFill>
                        </a:rPr>
                        <a:t>Night out with pre-loading</a:t>
                      </a:r>
                      <a:endParaRPr lang="en-GB" sz="1800" b="1" baseline="0" dirty="0" smtClean="0">
                        <a:solidFill>
                          <a:schemeClr val="tx1"/>
                        </a:solidFill>
                      </a:endParaRPr>
                    </a:p>
                    <a:p>
                      <a:pPr algn="ctr"/>
                      <a:endParaRPr lang="en-GB" sz="1800" b="1" dirty="0" smtClean="0">
                        <a:solidFill>
                          <a:schemeClr val="tx1"/>
                        </a:solidFill>
                      </a:endParaRPr>
                    </a:p>
                    <a:p>
                      <a:pPr algn="ctr"/>
                      <a:endParaRPr lang="en-GB" sz="1800" b="1" dirty="0" smtClean="0">
                        <a:solidFill>
                          <a:schemeClr val="tx1"/>
                        </a:solidFill>
                      </a:endParaRPr>
                    </a:p>
                    <a:p>
                      <a:pPr algn="ctr"/>
                      <a:endParaRPr lang="en-GB" sz="1800" b="1" dirty="0" smtClean="0">
                        <a:solidFill>
                          <a:schemeClr val="tx1"/>
                        </a:solidFill>
                      </a:endParaRPr>
                    </a:p>
                    <a:p>
                      <a:pPr algn="ctr"/>
                      <a:r>
                        <a:rPr lang="en-GB" sz="1800" b="1" dirty="0" smtClean="0">
                          <a:solidFill>
                            <a:schemeClr val="tx1"/>
                          </a:solidFill>
                        </a:rPr>
                        <a:t>16%</a:t>
                      </a:r>
                    </a:p>
                  </a:txBody>
                  <a:tcPr marL="91438" marR="91438" marT="45719" marB="45719" anchor="ctr">
                    <a:solidFill>
                      <a:srgbClr val="7030A0"/>
                    </a:solidFill>
                  </a:tcPr>
                </a:tc>
                <a:tc>
                  <a:txBody>
                    <a:bodyPr/>
                    <a:lstStyle/>
                    <a:p>
                      <a:pPr algn="ctr"/>
                      <a:r>
                        <a:rPr lang="en-GB" sz="1800" b="1" dirty="0" smtClean="0">
                          <a:solidFill>
                            <a:schemeClr val="tx1"/>
                          </a:solidFill>
                        </a:rPr>
                        <a:t>Weekend night</a:t>
                      </a:r>
                      <a:r>
                        <a:rPr lang="en-GB" sz="1800" b="1" baseline="0" dirty="0" smtClean="0">
                          <a:solidFill>
                            <a:schemeClr val="tx1"/>
                          </a:solidFill>
                        </a:rPr>
                        <a:t> out with friends</a:t>
                      </a:r>
                    </a:p>
                    <a:p>
                      <a:pPr algn="ctr"/>
                      <a:endParaRPr lang="en-GB" sz="1800" b="1" baseline="0" dirty="0" smtClean="0">
                        <a:solidFill>
                          <a:schemeClr val="tx1"/>
                        </a:solidFill>
                      </a:endParaRPr>
                    </a:p>
                    <a:p>
                      <a:pPr algn="ctr"/>
                      <a:endParaRPr lang="en-GB" sz="1800" b="1" baseline="0" dirty="0" smtClean="0">
                        <a:solidFill>
                          <a:schemeClr val="tx1"/>
                        </a:solidFill>
                      </a:endParaRPr>
                    </a:p>
                    <a:p>
                      <a:pPr algn="ctr"/>
                      <a:endParaRPr lang="en-GB" sz="1800" b="1" baseline="0" dirty="0" smtClean="0">
                        <a:solidFill>
                          <a:schemeClr val="tx1"/>
                        </a:solidFill>
                      </a:endParaRPr>
                    </a:p>
                    <a:p>
                      <a:pPr algn="ctr"/>
                      <a:r>
                        <a:rPr lang="en-GB" sz="1800" b="1" baseline="0" dirty="0" smtClean="0">
                          <a:solidFill>
                            <a:schemeClr val="tx1"/>
                          </a:solidFill>
                        </a:rPr>
                        <a:t>15%</a:t>
                      </a:r>
                      <a:endParaRPr lang="en-GB" sz="1800" b="1" dirty="0" smtClean="0">
                        <a:solidFill>
                          <a:schemeClr val="tx1"/>
                        </a:solidFill>
                      </a:endParaRPr>
                    </a:p>
                  </a:txBody>
                  <a:tcPr marL="91438" marR="91438" marT="45719" marB="45719" anchor="ctr">
                    <a:solidFill>
                      <a:srgbClr val="7030A0"/>
                    </a:solidFill>
                  </a:tcPr>
                </a:tc>
                <a:tc>
                  <a:txBody>
                    <a:bodyPr/>
                    <a:lstStyle/>
                    <a:p>
                      <a:pPr algn="ctr"/>
                      <a:r>
                        <a:rPr lang="en-GB" sz="1800" b="1" dirty="0" smtClean="0">
                          <a:solidFill>
                            <a:schemeClr val="tx1"/>
                          </a:solidFill>
                        </a:rPr>
                        <a:t>Quiet night in with family</a:t>
                      </a:r>
                    </a:p>
                    <a:p>
                      <a:pPr algn="ctr"/>
                      <a:endParaRPr lang="en-GB" sz="1800" b="1" dirty="0" smtClean="0">
                        <a:solidFill>
                          <a:schemeClr val="tx1"/>
                        </a:solidFill>
                      </a:endParaRPr>
                    </a:p>
                    <a:p>
                      <a:pPr algn="ctr"/>
                      <a:endParaRPr lang="en-GB" sz="1800" b="1" dirty="0" smtClean="0">
                        <a:solidFill>
                          <a:schemeClr val="tx1"/>
                        </a:solidFill>
                      </a:endParaRPr>
                    </a:p>
                    <a:p>
                      <a:pPr algn="ctr"/>
                      <a:endParaRPr lang="en-GB" sz="1800" b="1" dirty="0" smtClean="0">
                        <a:solidFill>
                          <a:schemeClr val="tx1"/>
                        </a:solidFill>
                      </a:endParaRPr>
                    </a:p>
                    <a:p>
                      <a:pPr algn="ctr"/>
                      <a:r>
                        <a:rPr lang="en-GB" sz="1800" b="1" dirty="0" smtClean="0">
                          <a:solidFill>
                            <a:schemeClr val="tx1"/>
                          </a:solidFill>
                        </a:rPr>
                        <a:t>7%</a:t>
                      </a:r>
                    </a:p>
                  </a:txBody>
                  <a:tcPr marL="91438" marR="91438" marT="45719" marB="45719" anchor="ctr">
                    <a:solidFill>
                      <a:schemeClr val="bg1">
                        <a:lumMod val="75000"/>
                      </a:schemeClr>
                    </a:solidFill>
                  </a:tcPr>
                </a:tc>
              </a:tr>
              <a:tr h="2412206">
                <a:tc>
                  <a:txBody>
                    <a:bodyPr/>
                    <a:lstStyle/>
                    <a:p>
                      <a:pPr algn="ctr"/>
                      <a:r>
                        <a:rPr lang="en-GB" sz="1800" b="1" dirty="0" smtClean="0">
                          <a:solidFill>
                            <a:schemeClr val="tx1"/>
                          </a:solidFill>
                        </a:rPr>
                        <a:t>Regular</a:t>
                      </a:r>
                      <a:r>
                        <a:rPr lang="en-GB" sz="1800" b="1" baseline="0" dirty="0" smtClean="0">
                          <a:solidFill>
                            <a:schemeClr val="tx1"/>
                          </a:solidFill>
                        </a:rPr>
                        <a:t> home drinking with partner</a:t>
                      </a:r>
                      <a:endParaRPr lang="en-GB" sz="1800" b="1" dirty="0" smtClean="0">
                        <a:solidFill>
                          <a:schemeClr val="tx1"/>
                        </a:solidFill>
                      </a:endParaRPr>
                    </a:p>
                    <a:p>
                      <a:pPr algn="ctr"/>
                      <a:endParaRPr lang="en-GB" sz="1800" b="1" dirty="0" smtClean="0">
                        <a:solidFill>
                          <a:schemeClr val="tx1"/>
                        </a:solidFill>
                      </a:endParaRPr>
                    </a:p>
                    <a:p>
                      <a:pPr algn="ctr"/>
                      <a:endParaRPr lang="en-GB" sz="1800" b="1" dirty="0" smtClean="0">
                        <a:solidFill>
                          <a:schemeClr val="tx1"/>
                        </a:solidFill>
                      </a:endParaRPr>
                    </a:p>
                    <a:p>
                      <a:pPr algn="ctr"/>
                      <a:r>
                        <a:rPr lang="en-GB" sz="1800" b="1" dirty="0" smtClean="0">
                          <a:solidFill>
                            <a:schemeClr val="tx1"/>
                          </a:solidFill>
                        </a:rPr>
                        <a:t>11%</a:t>
                      </a:r>
                    </a:p>
                  </a:txBody>
                  <a:tcPr marL="91438" marR="91438" marT="45719" marB="45719" anchor="ctr">
                    <a:solidFill>
                      <a:schemeClr val="bg1">
                        <a:lumMod val="75000"/>
                      </a:schemeClr>
                    </a:solidFill>
                  </a:tcPr>
                </a:tc>
                <a:tc>
                  <a:txBody>
                    <a:bodyPr/>
                    <a:lstStyle/>
                    <a:p>
                      <a:pPr algn="ctr"/>
                      <a:r>
                        <a:rPr lang="en-GB" sz="1800" b="1" dirty="0" smtClean="0">
                          <a:solidFill>
                            <a:schemeClr val="tx1"/>
                          </a:solidFill>
                        </a:rPr>
                        <a:t>Quiet drink at home alone</a:t>
                      </a:r>
                    </a:p>
                    <a:p>
                      <a:pPr algn="ctr"/>
                      <a:endParaRPr lang="en-GB" sz="1800" b="1" dirty="0" smtClean="0">
                        <a:solidFill>
                          <a:schemeClr val="tx1"/>
                        </a:solidFill>
                      </a:endParaRPr>
                    </a:p>
                    <a:p>
                      <a:pPr algn="ctr"/>
                      <a:endParaRPr lang="en-GB" sz="1800" b="1" dirty="0" smtClean="0">
                        <a:solidFill>
                          <a:schemeClr val="tx1"/>
                        </a:solidFill>
                      </a:endParaRPr>
                    </a:p>
                    <a:p>
                      <a:pPr algn="ctr"/>
                      <a:endParaRPr lang="en-GB" sz="1800" b="1" dirty="0" smtClean="0">
                        <a:solidFill>
                          <a:schemeClr val="tx1"/>
                        </a:solidFill>
                      </a:endParaRPr>
                    </a:p>
                    <a:p>
                      <a:pPr algn="ctr"/>
                      <a:r>
                        <a:rPr lang="en-GB" sz="1800" b="1" dirty="0" smtClean="0">
                          <a:solidFill>
                            <a:schemeClr val="tx1"/>
                          </a:solidFill>
                        </a:rPr>
                        <a:t>13%</a:t>
                      </a:r>
                    </a:p>
                  </a:txBody>
                  <a:tcPr marL="91438" marR="91438" marT="45719" marB="45719" anchor="ctr">
                    <a:solidFill>
                      <a:schemeClr val="bg1">
                        <a:lumMod val="75000"/>
                      </a:schemeClr>
                    </a:solidFill>
                  </a:tcPr>
                </a:tc>
                <a:tc>
                  <a:txBody>
                    <a:bodyPr/>
                    <a:lstStyle/>
                    <a:p>
                      <a:pPr algn="ctr"/>
                      <a:r>
                        <a:rPr lang="en-GB" sz="1800" b="1" dirty="0" smtClean="0">
                          <a:solidFill>
                            <a:schemeClr val="tx1"/>
                          </a:solidFill>
                        </a:rPr>
                        <a:t>Light drinks at someone’s house</a:t>
                      </a:r>
                    </a:p>
                    <a:p>
                      <a:pPr algn="ctr"/>
                      <a:endParaRPr lang="en-GB" sz="1800" b="1" dirty="0" smtClean="0">
                        <a:solidFill>
                          <a:schemeClr val="tx1"/>
                        </a:solidFill>
                      </a:endParaRPr>
                    </a:p>
                    <a:p>
                      <a:pPr algn="ctr"/>
                      <a:endParaRPr lang="en-GB" sz="1800" b="1" dirty="0" smtClean="0">
                        <a:solidFill>
                          <a:schemeClr val="tx1"/>
                        </a:solidFill>
                      </a:endParaRPr>
                    </a:p>
                    <a:p>
                      <a:pPr algn="ctr"/>
                      <a:endParaRPr lang="en-GB" sz="1800" b="1" dirty="0" smtClean="0">
                        <a:solidFill>
                          <a:schemeClr val="tx1"/>
                        </a:solidFill>
                      </a:endParaRPr>
                    </a:p>
                    <a:p>
                      <a:pPr algn="ctr"/>
                      <a:r>
                        <a:rPr lang="en-GB" sz="1800" b="1" dirty="0" smtClean="0">
                          <a:solidFill>
                            <a:schemeClr val="tx1"/>
                          </a:solidFill>
                        </a:rPr>
                        <a:t>14%</a:t>
                      </a:r>
                    </a:p>
                  </a:txBody>
                  <a:tcPr marL="91438" marR="91438" marT="45719" marB="45719" anchor="ctr">
                    <a:solidFill>
                      <a:schemeClr val="bg1">
                        <a:lumMod val="75000"/>
                      </a:schemeClr>
                    </a:solidFill>
                  </a:tcPr>
                </a:tc>
                <a:tc>
                  <a:txBody>
                    <a:bodyPr/>
                    <a:lstStyle/>
                    <a:p>
                      <a:pPr algn="ctr"/>
                      <a:r>
                        <a:rPr lang="en-GB" sz="1800" b="1" dirty="0" smtClean="0">
                          <a:solidFill>
                            <a:schemeClr val="tx1"/>
                          </a:solidFill>
                        </a:rPr>
                        <a:t>Light</a:t>
                      </a:r>
                      <a:r>
                        <a:rPr lang="en-GB" sz="1800" b="1" baseline="0" dirty="0" smtClean="0">
                          <a:solidFill>
                            <a:schemeClr val="tx1"/>
                          </a:solidFill>
                        </a:rPr>
                        <a:t> on-trade drinking (misc.)</a:t>
                      </a:r>
                      <a:endParaRPr lang="en-GB" sz="1800" b="1" dirty="0" smtClean="0">
                        <a:solidFill>
                          <a:schemeClr val="tx1"/>
                        </a:solidFill>
                      </a:endParaRPr>
                    </a:p>
                    <a:p>
                      <a:pPr algn="ctr"/>
                      <a:endParaRPr lang="en-GB" sz="1800" b="1" dirty="0" smtClean="0">
                        <a:solidFill>
                          <a:schemeClr val="tx1"/>
                        </a:solidFill>
                      </a:endParaRPr>
                    </a:p>
                    <a:p>
                      <a:pPr algn="ctr"/>
                      <a:endParaRPr lang="en-GB" sz="1800" b="1" dirty="0" smtClean="0">
                        <a:solidFill>
                          <a:schemeClr val="tx1"/>
                        </a:solidFill>
                      </a:endParaRPr>
                    </a:p>
                    <a:p>
                      <a:pPr algn="ctr"/>
                      <a:endParaRPr lang="en-GB" sz="1800" b="1" dirty="0" smtClean="0">
                        <a:solidFill>
                          <a:schemeClr val="tx1"/>
                        </a:solidFill>
                      </a:endParaRPr>
                    </a:p>
                    <a:p>
                      <a:pPr algn="ctr"/>
                      <a:r>
                        <a:rPr lang="en-GB" sz="1800" b="1" dirty="0" smtClean="0">
                          <a:solidFill>
                            <a:schemeClr val="tx1"/>
                          </a:solidFill>
                        </a:rPr>
                        <a:t>12%</a:t>
                      </a:r>
                    </a:p>
                  </a:txBody>
                  <a:tcPr marL="91438" marR="91438" marT="45719" marB="45719" anchor="ctr">
                    <a:solidFill>
                      <a:srgbClr val="7030A0"/>
                    </a:solidFill>
                  </a:tcPr>
                </a:tc>
              </a:tr>
            </a:tbl>
          </a:graphicData>
        </a:graphic>
      </p:graphicFrame>
      <p:sp>
        <p:nvSpPr>
          <p:cNvPr id="11" name="Oval 8"/>
          <p:cNvSpPr>
            <a:spLocks noChangeArrowheads="1"/>
          </p:cNvSpPr>
          <p:nvPr/>
        </p:nvSpPr>
        <p:spPr bwMode="auto">
          <a:xfrm>
            <a:off x="401762" y="1124744"/>
            <a:ext cx="1858764" cy="2592387"/>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UOS Stephenson" pitchFamily="18" charset="0"/>
              </a:defRPr>
            </a:lvl1pPr>
            <a:lvl2pPr marL="742950" indent="-285750" eaLnBrk="0" hangingPunct="0">
              <a:defRPr sz="2400">
                <a:solidFill>
                  <a:schemeClr val="tx1"/>
                </a:solidFill>
                <a:latin typeface="TUOS Stephenson" pitchFamily="18" charset="0"/>
              </a:defRPr>
            </a:lvl2pPr>
            <a:lvl3pPr marL="1143000" indent="-228600" eaLnBrk="0" hangingPunct="0">
              <a:defRPr sz="2400">
                <a:solidFill>
                  <a:schemeClr val="tx1"/>
                </a:solidFill>
                <a:latin typeface="TUOS Stephenson" pitchFamily="18" charset="0"/>
              </a:defRPr>
            </a:lvl3pPr>
            <a:lvl4pPr marL="1600200" indent="-228600" eaLnBrk="0" hangingPunct="0">
              <a:defRPr sz="2400">
                <a:solidFill>
                  <a:schemeClr val="tx1"/>
                </a:solidFill>
                <a:latin typeface="TUOS Stephenson" pitchFamily="18" charset="0"/>
              </a:defRPr>
            </a:lvl4pPr>
            <a:lvl5pPr marL="2057400" indent="-228600" eaLnBrk="0" hangingPunct="0">
              <a:defRPr sz="2400">
                <a:solidFill>
                  <a:schemeClr val="tx1"/>
                </a:solidFill>
                <a:latin typeface="TUOS Stephenson" pitchFamily="18" charset="0"/>
              </a:defRPr>
            </a:lvl5pPr>
            <a:lvl6pPr marL="2514600" indent="-228600" eaLnBrk="0" fontAlgn="base" hangingPunct="0">
              <a:spcBef>
                <a:spcPct val="0"/>
              </a:spcBef>
              <a:spcAft>
                <a:spcPct val="0"/>
              </a:spcAft>
              <a:defRPr sz="2400">
                <a:solidFill>
                  <a:schemeClr val="tx1"/>
                </a:solidFill>
                <a:latin typeface="TUOS Stephenson" pitchFamily="18" charset="0"/>
              </a:defRPr>
            </a:lvl6pPr>
            <a:lvl7pPr marL="2971800" indent="-228600" eaLnBrk="0" fontAlgn="base" hangingPunct="0">
              <a:spcBef>
                <a:spcPct val="0"/>
              </a:spcBef>
              <a:spcAft>
                <a:spcPct val="0"/>
              </a:spcAft>
              <a:defRPr sz="2400">
                <a:solidFill>
                  <a:schemeClr val="tx1"/>
                </a:solidFill>
                <a:latin typeface="TUOS Stephenson" pitchFamily="18" charset="0"/>
              </a:defRPr>
            </a:lvl7pPr>
            <a:lvl8pPr marL="3429000" indent="-228600" eaLnBrk="0" fontAlgn="base" hangingPunct="0">
              <a:spcBef>
                <a:spcPct val="0"/>
              </a:spcBef>
              <a:spcAft>
                <a:spcPct val="0"/>
              </a:spcAft>
              <a:defRPr sz="2400">
                <a:solidFill>
                  <a:schemeClr val="tx1"/>
                </a:solidFill>
                <a:latin typeface="TUOS Stephenson" pitchFamily="18" charset="0"/>
              </a:defRPr>
            </a:lvl8pPr>
            <a:lvl9pPr marL="3886200" indent="-228600" eaLnBrk="0" fontAlgn="base" hangingPunct="0">
              <a:spcBef>
                <a:spcPct val="0"/>
              </a:spcBef>
              <a:spcAft>
                <a:spcPct val="0"/>
              </a:spcAft>
              <a:defRPr sz="2400">
                <a:solidFill>
                  <a:schemeClr val="tx1"/>
                </a:solidFill>
                <a:latin typeface="TUOS Stephenson" pitchFamily="18" charset="0"/>
              </a:defRPr>
            </a:lvl9pPr>
          </a:lstStyle>
          <a:p>
            <a:endParaRPr lang="en-US" altLang="en-US"/>
          </a:p>
        </p:txBody>
      </p:sp>
      <p:sp>
        <p:nvSpPr>
          <p:cNvPr id="13" name="Oval 9"/>
          <p:cNvSpPr>
            <a:spLocks noChangeArrowheads="1"/>
          </p:cNvSpPr>
          <p:nvPr/>
        </p:nvSpPr>
        <p:spPr bwMode="auto">
          <a:xfrm>
            <a:off x="2699792" y="2924944"/>
            <a:ext cx="3816424" cy="576064"/>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UOS Stephenson" pitchFamily="18" charset="0"/>
              </a:defRPr>
            </a:lvl1pPr>
            <a:lvl2pPr marL="742950" indent="-285750" eaLnBrk="0" hangingPunct="0">
              <a:defRPr sz="2400">
                <a:solidFill>
                  <a:schemeClr val="tx1"/>
                </a:solidFill>
                <a:latin typeface="TUOS Stephenson" pitchFamily="18" charset="0"/>
              </a:defRPr>
            </a:lvl2pPr>
            <a:lvl3pPr marL="1143000" indent="-228600" eaLnBrk="0" hangingPunct="0">
              <a:defRPr sz="2400">
                <a:solidFill>
                  <a:schemeClr val="tx1"/>
                </a:solidFill>
                <a:latin typeface="TUOS Stephenson" pitchFamily="18" charset="0"/>
              </a:defRPr>
            </a:lvl3pPr>
            <a:lvl4pPr marL="1600200" indent="-228600" eaLnBrk="0" hangingPunct="0">
              <a:defRPr sz="2400">
                <a:solidFill>
                  <a:schemeClr val="tx1"/>
                </a:solidFill>
                <a:latin typeface="TUOS Stephenson" pitchFamily="18" charset="0"/>
              </a:defRPr>
            </a:lvl4pPr>
            <a:lvl5pPr marL="2057400" indent="-228600" eaLnBrk="0" hangingPunct="0">
              <a:defRPr sz="2400">
                <a:solidFill>
                  <a:schemeClr val="tx1"/>
                </a:solidFill>
                <a:latin typeface="TUOS Stephenson" pitchFamily="18" charset="0"/>
              </a:defRPr>
            </a:lvl5pPr>
            <a:lvl6pPr marL="2514600" indent="-228600" eaLnBrk="0" fontAlgn="base" hangingPunct="0">
              <a:spcBef>
                <a:spcPct val="0"/>
              </a:spcBef>
              <a:spcAft>
                <a:spcPct val="0"/>
              </a:spcAft>
              <a:defRPr sz="2400">
                <a:solidFill>
                  <a:schemeClr val="tx1"/>
                </a:solidFill>
                <a:latin typeface="TUOS Stephenson" pitchFamily="18" charset="0"/>
              </a:defRPr>
            </a:lvl6pPr>
            <a:lvl7pPr marL="2971800" indent="-228600" eaLnBrk="0" fontAlgn="base" hangingPunct="0">
              <a:spcBef>
                <a:spcPct val="0"/>
              </a:spcBef>
              <a:spcAft>
                <a:spcPct val="0"/>
              </a:spcAft>
              <a:defRPr sz="2400">
                <a:solidFill>
                  <a:schemeClr val="tx1"/>
                </a:solidFill>
                <a:latin typeface="TUOS Stephenson" pitchFamily="18" charset="0"/>
              </a:defRPr>
            </a:lvl7pPr>
            <a:lvl8pPr marL="3429000" indent="-228600" eaLnBrk="0" fontAlgn="base" hangingPunct="0">
              <a:spcBef>
                <a:spcPct val="0"/>
              </a:spcBef>
              <a:spcAft>
                <a:spcPct val="0"/>
              </a:spcAft>
              <a:defRPr sz="2400">
                <a:solidFill>
                  <a:schemeClr val="tx1"/>
                </a:solidFill>
                <a:latin typeface="TUOS Stephenson" pitchFamily="18" charset="0"/>
              </a:defRPr>
            </a:lvl8pPr>
            <a:lvl9pPr marL="3886200" indent="-228600" eaLnBrk="0" fontAlgn="base" hangingPunct="0">
              <a:spcBef>
                <a:spcPct val="0"/>
              </a:spcBef>
              <a:spcAft>
                <a:spcPct val="0"/>
              </a:spcAft>
              <a:defRPr sz="2400">
                <a:solidFill>
                  <a:schemeClr val="tx1"/>
                </a:solidFill>
                <a:latin typeface="TUOS Stephenson" pitchFamily="18" charset="0"/>
              </a:defRPr>
            </a:lvl9pPr>
          </a:lstStyle>
          <a:p>
            <a:endParaRPr lang="en-US" altLang="en-US"/>
          </a:p>
        </p:txBody>
      </p:sp>
      <p:sp>
        <p:nvSpPr>
          <p:cNvPr id="14" name="Oval 9"/>
          <p:cNvSpPr>
            <a:spLocks noChangeArrowheads="1"/>
          </p:cNvSpPr>
          <p:nvPr/>
        </p:nvSpPr>
        <p:spPr bwMode="auto">
          <a:xfrm>
            <a:off x="2699792" y="5301208"/>
            <a:ext cx="5688632" cy="576064"/>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UOS Stephenson" pitchFamily="18" charset="0"/>
              </a:defRPr>
            </a:lvl1pPr>
            <a:lvl2pPr marL="742950" indent="-285750" eaLnBrk="0" hangingPunct="0">
              <a:defRPr sz="2400">
                <a:solidFill>
                  <a:schemeClr val="tx1"/>
                </a:solidFill>
                <a:latin typeface="TUOS Stephenson" pitchFamily="18" charset="0"/>
              </a:defRPr>
            </a:lvl2pPr>
            <a:lvl3pPr marL="1143000" indent="-228600" eaLnBrk="0" hangingPunct="0">
              <a:defRPr sz="2400">
                <a:solidFill>
                  <a:schemeClr val="tx1"/>
                </a:solidFill>
                <a:latin typeface="TUOS Stephenson" pitchFamily="18" charset="0"/>
              </a:defRPr>
            </a:lvl3pPr>
            <a:lvl4pPr marL="1600200" indent="-228600" eaLnBrk="0" hangingPunct="0">
              <a:defRPr sz="2400">
                <a:solidFill>
                  <a:schemeClr val="tx1"/>
                </a:solidFill>
                <a:latin typeface="TUOS Stephenson" pitchFamily="18" charset="0"/>
              </a:defRPr>
            </a:lvl4pPr>
            <a:lvl5pPr marL="2057400" indent="-228600" eaLnBrk="0" hangingPunct="0">
              <a:defRPr sz="2400">
                <a:solidFill>
                  <a:schemeClr val="tx1"/>
                </a:solidFill>
                <a:latin typeface="TUOS Stephenson" pitchFamily="18" charset="0"/>
              </a:defRPr>
            </a:lvl5pPr>
            <a:lvl6pPr marL="2514600" indent="-228600" eaLnBrk="0" fontAlgn="base" hangingPunct="0">
              <a:spcBef>
                <a:spcPct val="0"/>
              </a:spcBef>
              <a:spcAft>
                <a:spcPct val="0"/>
              </a:spcAft>
              <a:defRPr sz="2400">
                <a:solidFill>
                  <a:schemeClr val="tx1"/>
                </a:solidFill>
                <a:latin typeface="TUOS Stephenson" pitchFamily="18" charset="0"/>
              </a:defRPr>
            </a:lvl6pPr>
            <a:lvl7pPr marL="2971800" indent="-228600" eaLnBrk="0" fontAlgn="base" hangingPunct="0">
              <a:spcBef>
                <a:spcPct val="0"/>
              </a:spcBef>
              <a:spcAft>
                <a:spcPct val="0"/>
              </a:spcAft>
              <a:defRPr sz="2400">
                <a:solidFill>
                  <a:schemeClr val="tx1"/>
                </a:solidFill>
                <a:latin typeface="TUOS Stephenson" pitchFamily="18" charset="0"/>
              </a:defRPr>
            </a:lvl7pPr>
            <a:lvl8pPr marL="3429000" indent="-228600" eaLnBrk="0" fontAlgn="base" hangingPunct="0">
              <a:spcBef>
                <a:spcPct val="0"/>
              </a:spcBef>
              <a:spcAft>
                <a:spcPct val="0"/>
              </a:spcAft>
              <a:defRPr sz="2400">
                <a:solidFill>
                  <a:schemeClr val="tx1"/>
                </a:solidFill>
                <a:latin typeface="TUOS Stephenson" pitchFamily="18" charset="0"/>
              </a:defRPr>
            </a:lvl8pPr>
            <a:lvl9pPr marL="3886200" indent="-228600" eaLnBrk="0" fontAlgn="base" hangingPunct="0">
              <a:spcBef>
                <a:spcPct val="0"/>
              </a:spcBef>
              <a:spcAft>
                <a:spcPct val="0"/>
              </a:spcAft>
              <a:defRPr sz="2400">
                <a:solidFill>
                  <a:schemeClr val="tx1"/>
                </a:solidFill>
                <a:latin typeface="TUOS Stephenson" pitchFamily="18" charset="0"/>
              </a:defRPr>
            </a:lvl9pPr>
          </a:lstStyle>
          <a:p>
            <a:endParaRPr lang="en-US" altLang="en-US"/>
          </a:p>
        </p:txBody>
      </p:sp>
    </p:spTree>
    <p:extLst>
      <p:ext uri="{BB962C8B-B14F-4D97-AF65-F5344CB8AC3E}">
        <p14:creationId xmlns:p14="http://schemas.microsoft.com/office/powerpoint/2010/main" val="324689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188640"/>
            <a:ext cx="6264696" cy="762000"/>
          </a:xfrm>
        </p:spPr>
        <p:txBody>
          <a:bodyPr/>
          <a:lstStyle/>
          <a:p>
            <a:r>
              <a:rPr lang="en-GB" sz="3600" b="1" dirty="0" smtClean="0"/>
              <a:t>Heavy drinking occasions by age</a:t>
            </a:r>
            <a:endParaRPr lang="en-GB" sz="3600" b="1" dirty="0"/>
          </a:p>
        </p:txBody>
      </p:sp>
      <p:sp>
        <p:nvSpPr>
          <p:cNvPr id="4" name="Oval 3"/>
          <p:cNvSpPr/>
          <p:nvPr/>
        </p:nvSpPr>
        <p:spPr bwMode="auto">
          <a:xfrm>
            <a:off x="323528" y="1763291"/>
            <a:ext cx="5544616" cy="3816424"/>
          </a:xfrm>
          <a:prstGeom prst="ellipse">
            <a:avLst/>
          </a:prstGeom>
          <a:solidFill>
            <a:srgbClr val="00B050">
              <a:alpha val="56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UOS Stephenson" pitchFamily="-128" charset="0"/>
            </a:endParaRPr>
          </a:p>
        </p:txBody>
      </p:sp>
      <p:sp>
        <p:nvSpPr>
          <p:cNvPr id="5" name="Oval 4"/>
          <p:cNvSpPr/>
          <p:nvPr/>
        </p:nvSpPr>
        <p:spPr bwMode="auto">
          <a:xfrm>
            <a:off x="3275856" y="1772816"/>
            <a:ext cx="5616624" cy="3816424"/>
          </a:xfrm>
          <a:prstGeom prst="ellipse">
            <a:avLst/>
          </a:prstGeom>
          <a:solidFill>
            <a:srgbClr val="FF0000">
              <a:alpha val="5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UOS Stephenson" pitchFamily="-128" charset="0"/>
            </a:endParaRPr>
          </a:p>
        </p:txBody>
      </p:sp>
      <p:sp>
        <p:nvSpPr>
          <p:cNvPr id="6" name="TextBox 5"/>
          <p:cNvSpPr txBox="1"/>
          <p:nvPr/>
        </p:nvSpPr>
        <p:spPr>
          <a:xfrm>
            <a:off x="539552" y="1393959"/>
            <a:ext cx="2736304" cy="369332"/>
          </a:xfrm>
          <a:prstGeom prst="rect">
            <a:avLst/>
          </a:prstGeom>
          <a:noFill/>
        </p:spPr>
        <p:txBody>
          <a:bodyPr wrap="square" rtlCol="0">
            <a:spAutoFit/>
          </a:bodyPr>
          <a:lstStyle/>
          <a:p>
            <a:r>
              <a:rPr lang="en-GB" b="1" dirty="0" smtClean="0"/>
              <a:t>Under-35s</a:t>
            </a:r>
            <a:endParaRPr lang="en-GB" b="1" dirty="0"/>
          </a:p>
        </p:txBody>
      </p:sp>
      <p:sp>
        <p:nvSpPr>
          <p:cNvPr id="7" name="TextBox 6"/>
          <p:cNvSpPr txBox="1"/>
          <p:nvPr/>
        </p:nvSpPr>
        <p:spPr>
          <a:xfrm>
            <a:off x="7380312" y="1393959"/>
            <a:ext cx="2736304" cy="369332"/>
          </a:xfrm>
          <a:prstGeom prst="rect">
            <a:avLst/>
          </a:prstGeom>
          <a:noFill/>
        </p:spPr>
        <p:txBody>
          <a:bodyPr wrap="square" rtlCol="0">
            <a:spAutoFit/>
          </a:bodyPr>
          <a:lstStyle/>
          <a:p>
            <a:r>
              <a:rPr lang="en-GB" b="1" dirty="0" smtClean="0"/>
              <a:t>35 and older</a:t>
            </a:r>
            <a:endParaRPr lang="en-GB" b="1" dirty="0"/>
          </a:p>
        </p:txBody>
      </p:sp>
      <p:sp>
        <p:nvSpPr>
          <p:cNvPr id="8" name="TextBox 7"/>
          <p:cNvSpPr txBox="1"/>
          <p:nvPr/>
        </p:nvSpPr>
        <p:spPr>
          <a:xfrm>
            <a:off x="827584" y="2780928"/>
            <a:ext cx="1728192" cy="646331"/>
          </a:xfrm>
          <a:prstGeom prst="rect">
            <a:avLst/>
          </a:prstGeom>
          <a:noFill/>
        </p:spPr>
        <p:txBody>
          <a:bodyPr wrap="square" rtlCol="0">
            <a:spAutoFit/>
          </a:bodyPr>
          <a:lstStyle/>
          <a:p>
            <a:pPr algn="ctr"/>
            <a:r>
              <a:rPr lang="en-GB" dirty="0" smtClean="0"/>
              <a:t>Nights out with pre-loading </a:t>
            </a:r>
            <a:endParaRPr lang="en-GB" dirty="0"/>
          </a:p>
        </p:txBody>
      </p:sp>
      <p:sp>
        <p:nvSpPr>
          <p:cNvPr id="9" name="TextBox 8"/>
          <p:cNvSpPr txBox="1"/>
          <p:nvPr/>
        </p:nvSpPr>
        <p:spPr>
          <a:xfrm>
            <a:off x="827584" y="3861048"/>
            <a:ext cx="2115852" cy="646331"/>
          </a:xfrm>
          <a:prstGeom prst="rect">
            <a:avLst/>
          </a:prstGeom>
          <a:noFill/>
        </p:spPr>
        <p:txBody>
          <a:bodyPr wrap="square" rtlCol="0">
            <a:spAutoFit/>
          </a:bodyPr>
          <a:lstStyle/>
          <a:p>
            <a:pPr algn="ctr"/>
            <a:r>
              <a:rPr lang="en-GB" dirty="0" smtClean="0"/>
              <a:t>Nights out without pre-loading </a:t>
            </a:r>
            <a:endParaRPr lang="en-GB" dirty="0"/>
          </a:p>
        </p:txBody>
      </p:sp>
      <p:sp>
        <p:nvSpPr>
          <p:cNvPr id="10" name="TextBox 9"/>
          <p:cNvSpPr txBox="1"/>
          <p:nvPr/>
        </p:nvSpPr>
        <p:spPr>
          <a:xfrm>
            <a:off x="3563888" y="3348337"/>
            <a:ext cx="2115852" cy="923330"/>
          </a:xfrm>
          <a:prstGeom prst="rect">
            <a:avLst/>
          </a:prstGeom>
          <a:noFill/>
        </p:spPr>
        <p:txBody>
          <a:bodyPr wrap="square" rtlCol="0">
            <a:spAutoFit/>
          </a:bodyPr>
          <a:lstStyle/>
          <a:p>
            <a:pPr algn="ctr"/>
            <a:r>
              <a:rPr lang="en-GB" dirty="0" smtClean="0"/>
              <a:t>Few drinks with family/friends at someone’s house</a:t>
            </a:r>
            <a:endParaRPr lang="en-GB" dirty="0"/>
          </a:p>
        </p:txBody>
      </p:sp>
      <p:sp>
        <p:nvSpPr>
          <p:cNvPr id="12" name="TextBox 11"/>
          <p:cNvSpPr txBox="1"/>
          <p:nvPr/>
        </p:nvSpPr>
        <p:spPr>
          <a:xfrm>
            <a:off x="6217179" y="3099487"/>
            <a:ext cx="2115852" cy="646331"/>
          </a:xfrm>
          <a:prstGeom prst="rect">
            <a:avLst/>
          </a:prstGeom>
          <a:noFill/>
        </p:spPr>
        <p:txBody>
          <a:bodyPr wrap="square" rtlCol="0">
            <a:spAutoFit/>
          </a:bodyPr>
          <a:lstStyle/>
          <a:p>
            <a:pPr algn="ctr"/>
            <a:r>
              <a:rPr lang="en-GB" dirty="0" smtClean="0"/>
              <a:t>Miscellaneous mixed occasions</a:t>
            </a:r>
            <a:endParaRPr lang="en-GB" dirty="0"/>
          </a:p>
        </p:txBody>
      </p:sp>
      <p:sp>
        <p:nvSpPr>
          <p:cNvPr id="38" name="TextBox 37"/>
          <p:cNvSpPr txBox="1"/>
          <p:nvPr/>
        </p:nvSpPr>
        <p:spPr>
          <a:xfrm>
            <a:off x="6084168" y="4292563"/>
            <a:ext cx="1728192" cy="646331"/>
          </a:xfrm>
          <a:prstGeom prst="rect">
            <a:avLst/>
          </a:prstGeom>
          <a:noFill/>
        </p:spPr>
        <p:txBody>
          <a:bodyPr wrap="square" rtlCol="0">
            <a:spAutoFit/>
          </a:bodyPr>
          <a:lstStyle/>
          <a:p>
            <a:pPr algn="ctr"/>
            <a:r>
              <a:rPr lang="en-GB" dirty="0" smtClean="0"/>
              <a:t>Few drinks at the local</a:t>
            </a:r>
            <a:endParaRPr lang="en-GB" dirty="0"/>
          </a:p>
        </p:txBody>
      </p:sp>
      <p:sp>
        <p:nvSpPr>
          <p:cNvPr id="39" name="TextBox 38"/>
          <p:cNvSpPr txBox="1"/>
          <p:nvPr/>
        </p:nvSpPr>
        <p:spPr>
          <a:xfrm>
            <a:off x="5314604" y="1988840"/>
            <a:ext cx="2448272" cy="646331"/>
          </a:xfrm>
          <a:prstGeom prst="rect">
            <a:avLst/>
          </a:prstGeom>
          <a:noFill/>
        </p:spPr>
        <p:txBody>
          <a:bodyPr wrap="square" rtlCol="0">
            <a:spAutoFit/>
          </a:bodyPr>
          <a:lstStyle/>
          <a:p>
            <a:r>
              <a:rPr lang="en-GB" dirty="0" smtClean="0"/>
              <a:t>Few drinks during night in with partner</a:t>
            </a:r>
            <a:endParaRPr lang="en-GB" dirty="0"/>
          </a:p>
        </p:txBody>
      </p:sp>
    </p:spTree>
    <p:extLst>
      <p:ext uri="{BB962C8B-B14F-4D97-AF65-F5344CB8AC3E}">
        <p14:creationId xmlns:p14="http://schemas.microsoft.com/office/powerpoint/2010/main" val="1499411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88640"/>
            <a:ext cx="6408712" cy="762000"/>
          </a:xfrm>
        </p:spPr>
        <p:txBody>
          <a:bodyPr/>
          <a:lstStyle/>
          <a:p>
            <a:r>
              <a:rPr lang="en-GB" sz="4000" b="1" dirty="0" smtClean="0"/>
              <a:t>A new framework for policy analysis</a:t>
            </a:r>
            <a:endParaRPr lang="en-GB" sz="4000" b="1" dirty="0"/>
          </a:p>
        </p:txBody>
      </p:sp>
      <p:sp>
        <p:nvSpPr>
          <p:cNvPr id="3" name="Content Placeholder 2"/>
          <p:cNvSpPr>
            <a:spLocks noGrp="1"/>
          </p:cNvSpPr>
          <p:nvPr>
            <p:ph idx="1"/>
          </p:nvPr>
        </p:nvSpPr>
        <p:spPr>
          <a:xfrm>
            <a:off x="609600" y="1556792"/>
            <a:ext cx="8229600" cy="4539208"/>
          </a:xfrm>
        </p:spPr>
        <p:txBody>
          <a:bodyPr>
            <a:normAutofit fontScale="92500" lnSpcReduction="10000"/>
          </a:bodyPr>
          <a:lstStyle/>
          <a:p>
            <a:r>
              <a:rPr lang="en-GB" dirty="0" smtClean="0"/>
              <a:t>What don’t you like about the drinking culture?</a:t>
            </a:r>
          </a:p>
          <a:p>
            <a:r>
              <a:rPr lang="en-GB" dirty="0" smtClean="0"/>
              <a:t>What would your desired typology of occasions look like?</a:t>
            </a:r>
          </a:p>
          <a:p>
            <a:r>
              <a:rPr lang="en-GB" dirty="0" smtClean="0"/>
              <a:t>Which occasions is your policy designed to affect and what are your priorities?</a:t>
            </a:r>
          </a:p>
          <a:p>
            <a:r>
              <a:rPr lang="en-GB" dirty="0" smtClean="0"/>
              <a:t>Does existing evidence support this claim?</a:t>
            </a:r>
          </a:p>
          <a:p>
            <a:r>
              <a:rPr lang="en-GB" dirty="0" smtClean="0"/>
              <a:t>How has the typology changed as consumption changes?</a:t>
            </a:r>
          </a:p>
          <a:p>
            <a:endParaRPr lang="en-GB" dirty="0"/>
          </a:p>
        </p:txBody>
      </p:sp>
    </p:spTree>
    <p:extLst>
      <p:ext uri="{BB962C8B-B14F-4D97-AF65-F5344CB8AC3E}">
        <p14:creationId xmlns:p14="http://schemas.microsoft.com/office/powerpoint/2010/main" val="2711954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88640"/>
            <a:ext cx="6408712" cy="762000"/>
          </a:xfrm>
        </p:spPr>
        <p:txBody>
          <a:bodyPr/>
          <a:lstStyle/>
          <a:p>
            <a:r>
              <a:rPr lang="en-GB" sz="4800" b="1" dirty="0" smtClean="0"/>
              <a:t>Conclusions</a:t>
            </a:r>
            <a:endParaRPr lang="en-GB" sz="4800" b="1" dirty="0"/>
          </a:p>
        </p:txBody>
      </p:sp>
      <p:sp>
        <p:nvSpPr>
          <p:cNvPr id="3" name="Content Placeholder 2"/>
          <p:cNvSpPr>
            <a:spLocks noGrp="1"/>
          </p:cNvSpPr>
          <p:nvPr>
            <p:ph idx="1"/>
          </p:nvPr>
        </p:nvSpPr>
        <p:spPr>
          <a:xfrm>
            <a:off x="609600" y="1556792"/>
            <a:ext cx="8229600" cy="4539208"/>
          </a:xfrm>
        </p:spPr>
        <p:txBody>
          <a:bodyPr/>
          <a:lstStyle/>
          <a:p>
            <a:r>
              <a:rPr lang="en-GB" dirty="0" smtClean="0"/>
              <a:t>Systematic characterisation of drinking cultures is lacking in research and policy</a:t>
            </a:r>
          </a:p>
          <a:p>
            <a:r>
              <a:rPr lang="en-GB" dirty="0" smtClean="0"/>
              <a:t>Typological models can be developed which provide an empirical characterisation</a:t>
            </a:r>
          </a:p>
          <a:p>
            <a:r>
              <a:rPr lang="en-GB" dirty="0" smtClean="0"/>
              <a:t>Such models provide a framework for policy analysis</a:t>
            </a:r>
            <a:endParaRPr lang="en-GB" dirty="0"/>
          </a:p>
        </p:txBody>
      </p:sp>
    </p:spTree>
    <p:extLst>
      <p:ext uri="{BB962C8B-B14F-4D97-AF65-F5344CB8AC3E}">
        <p14:creationId xmlns:p14="http://schemas.microsoft.com/office/powerpoint/2010/main" val="3170049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88640"/>
            <a:ext cx="6336704" cy="762000"/>
          </a:xfrm>
        </p:spPr>
        <p:txBody>
          <a:bodyPr/>
          <a:lstStyle/>
          <a:p>
            <a:r>
              <a:rPr lang="en-GB" b="1" dirty="0" smtClean="0"/>
              <a:t>Further information</a:t>
            </a:r>
            <a:endParaRPr lang="en-GB" b="1" dirty="0"/>
          </a:p>
        </p:txBody>
      </p:sp>
      <p:sp>
        <p:nvSpPr>
          <p:cNvPr id="3" name="Content Placeholder 2"/>
          <p:cNvSpPr>
            <a:spLocks noGrp="1"/>
          </p:cNvSpPr>
          <p:nvPr>
            <p:ph idx="1"/>
          </p:nvPr>
        </p:nvSpPr>
        <p:spPr/>
        <p:txBody>
          <a:bodyPr/>
          <a:lstStyle/>
          <a:p>
            <a:r>
              <a:rPr lang="en-GB" dirty="0" smtClean="0"/>
              <a:t>Email: </a:t>
            </a:r>
            <a:r>
              <a:rPr lang="en-GB" dirty="0" smtClean="0">
                <a:solidFill>
                  <a:schemeClr val="accent1"/>
                </a:solidFill>
              </a:rPr>
              <a:t>john.holmes@sheffield.ac.uk</a:t>
            </a:r>
          </a:p>
          <a:p>
            <a:r>
              <a:rPr lang="en-GB" dirty="0" smtClean="0"/>
              <a:t>Website: </a:t>
            </a:r>
            <a:r>
              <a:rPr lang="en-GB" dirty="0" smtClean="0">
                <a:solidFill>
                  <a:schemeClr val="accent1"/>
                </a:solidFill>
              </a:rPr>
              <a:t>Google: Sheffield Alcohol Research Group</a:t>
            </a:r>
          </a:p>
          <a:p>
            <a:r>
              <a:rPr lang="en-GB" sz="2800" dirty="0" smtClean="0">
                <a:solidFill>
                  <a:schemeClr val="tx1"/>
                </a:solidFill>
              </a:rPr>
              <a:t>Twitter: </a:t>
            </a:r>
            <a:r>
              <a:rPr lang="en-GB" sz="2800" dirty="0" smtClean="0">
                <a:solidFill>
                  <a:schemeClr val="tx2"/>
                </a:solidFill>
              </a:rPr>
              <a:t>@</a:t>
            </a:r>
            <a:r>
              <a:rPr lang="en-GB" sz="2800" dirty="0" err="1" smtClean="0">
                <a:solidFill>
                  <a:schemeClr val="tx2"/>
                </a:solidFill>
              </a:rPr>
              <a:t>ScHARRpubhealth</a:t>
            </a:r>
            <a:r>
              <a:rPr lang="en-GB" sz="2800" dirty="0" smtClean="0">
                <a:solidFill>
                  <a:schemeClr val="tx2"/>
                </a:solidFill>
              </a:rPr>
              <a:t> </a:t>
            </a:r>
            <a:r>
              <a:rPr lang="en-GB" sz="2800" dirty="0" smtClean="0">
                <a:solidFill>
                  <a:schemeClr val="tx1"/>
                </a:solidFill>
              </a:rPr>
              <a:t>&amp;</a:t>
            </a:r>
            <a:r>
              <a:rPr lang="en-GB" sz="2800" dirty="0" smtClean="0">
                <a:solidFill>
                  <a:schemeClr val="tx2"/>
                </a:solidFill>
              </a:rPr>
              <a:t> @</a:t>
            </a:r>
            <a:r>
              <a:rPr lang="en-GB" sz="2800" dirty="0" err="1" smtClean="0">
                <a:solidFill>
                  <a:schemeClr val="tx2"/>
                </a:solidFill>
              </a:rPr>
              <a:t>JHolmesSheff</a:t>
            </a:r>
            <a:r>
              <a:rPr lang="en-GB" sz="2800" dirty="0" smtClean="0">
                <a:solidFill>
                  <a:schemeClr val="tx2"/>
                </a:solidFill>
              </a:rPr>
              <a:t> </a:t>
            </a:r>
            <a:endParaRPr lang="en-GB" sz="2800" dirty="0">
              <a:solidFill>
                <a:schemeClr val="tx2"/>
              </a:solidFill>
            </a:endParaRPr>
          </a:p>
        </p:txBody>
      </p:sp>
    </p:spTree>
    <p:extLst>
      <p:ext uri="{BB962C8B-B14F-4D97-AF65-F5344CB8AC3E}">
        <p14:creationId xmlns:p14="http://schemas.microsoft.com/office/powerpoint/2010/main" val="2233029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188640"/>
            <a:ext cx="6336704" cy="762000"/>
          </a:xfrm>
        </p:spPr>
        <p:txBody>
          <a:bodyPr/>
          <a:lstStyle/>
          <a:p>
            <a:r>
              <a:rPr lang="en-GB" sz="3600" b="1" dirty="0" smtClean="0"/>
              <a:t>Andrew Opie</a:t>
            </a:r>
            <a:br>
              <a:rPr lang="en-GB" sz="3600" b="1" dirty="0" smtClean="0"/>
            </a:br>
            <a:r>
              <a:rPr lang="en-GB" sz="3600" b="1" dirty="0" smtClean="0"/>
              <a:t>British </a:t>
            </a:r>
            <a:r>
              <a:rPr lang="en-GB" sz="3600" b="1" smtClean="0"/>
              <a:t>Retail Consortium</a:t>
            </a:r>
            <a:endParaRPr lang="en-GB" sz="3600" b="1" dirty="0"/>
          </a:p>
        </p:txBody>
      </p:sp>
      <p:sp>
        <p:nvSpPr>
          <p:cNvPr id="3" name="Content Placeholder 2"/>
          <p:cNvSpPr>
            <a:spLocks noGrp="1"/>
          </p:cNvSpPr>
          <p:nvPr>
            <p:ph idx="1"/>
          </p:nvPr>
        </p:nvSpPr>
        <p:spPr>
          <a:xfrm>
            <a:off x="609600" y="1700808"/>
            <a:ext cx="4178424" cy="4395192"/>
          </a:xfrm>
        </p:spPr>
        <p:txBody>
          <a:bodyPr/>
          <a:lstStyle/>
          <a:p>
            <a:pPr marL="0" indent="0">
              <a:buNone/>
            </a:pPr>
            <a:r>
              <a:rPr lang="en-GB" dirty="0" smtClean="0"/>
              <a:t>“Irresponsible drinking has cultural causes...It’s a myth to suggest supermarkets are the problem .  Effectively a minimum price is a tax on responsible drinkers”</a:t>
            </a:r>
          </a:p>
        </p:txBody>
      </p:sp>
      <p:pic>
        <p:nvPicPr>
          <p:cNvPr id="2050" name="Picture 2" descr="http://d3hip0cp28w2tg.cloudfront.net/uploads/block_files/2014-05/69460117be804b29538321df810e6520ab9d7b5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700808"/>
            <a:ext cx="3832684"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049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p:cNvPicPr>
            <a:picLocks noChangeAspect="1" noChangeArrowheads="1"/>
          </p:cNvPicPr>
          <p:nvPr/>
        </p:nvPicPr>
        <p:blipFill>
          <a:blip r:embed="rId3" cstate="print"/>
          <a:srcRect/>
          <a:stretch>
            <a:fillRect/>
          </a:stretch>
        </p:blipFill>
        <p:spPr bwMode="auto">
          <a:xfrm>
            <a:off x="3491880" y="2420888"/>
            <a:ext cx="2057400" cy="3048000"/>
          </a:xfrm>
          <a:prstGeom prst="rect">
            <a:avLst/>
          </a:prstGeom>
          <a:noFill/>
          <a:ln w="9525">
            <a:noFill/>
            <a:miter lim="800000"/>
            <a:headEnd/>
            <a:tailEnd/>
          </a:ln>
        </p:spPr>
      </p:pic>
      <p:pic>
        <p:nvPicPr>
          <p:cNvPr id="33804" name="Picture 12" descr="C:\Users\John\Documents\University\Sheffield\Alcohol - IARPS\Dissemination\Images\Collapsed man.jpg"/>
          <p:cNvPicPr>
            <a:picLocks noChangeAspect="1" noChangeArrowheads="1"/>
          </p:cNvPicPr>
          <p:nvPr/>
        </p:nvPicPr>
        <p:blipFill>
          <a:blip r:embed="rId4" cstate="print"/>
          <a:srcRect/>
          <a:stretch>
            <a:fillRect/>
          </a:stretch>
        </p:blipFill>
        <p:spPr bwMode="auto">
          <a:xfrm rot="20319155">
            <a:off x="2939621" y="1437759"/>
            <a:ext cx="1963286" cy="1292077"/>
          </a:xfrm>
          <a:prstGeom prst="rect">
            <a:avLst/>
          </a:prstGeom>
          <a:noFill/>
        </p:spPr>
      </p:pic>
      <p:pic>
        <p:nvPicPr>
          <p:cNvPr id="33794" name="Picture 2"/>
          <p:cNvPicPr>
            <a:picLocks noGrp="1" noChangeAspect="1" noChangeArrowheads="1"/>
          </p:cNvPicPr>
          <p:nvPr>
            <p:ph idx="1"/>
          </p:nvPr>
        </p:nvPicPr>
        <p:blipFill>
          <a:blip r:embed="rId5" cstate="print"/>
          <a:srcRect/>
          <a:stretch>
            <a:fillRect/>
          </a:stretch>
        </p:blipFill>
        <p:spPr bwMode="auto">
          <a:xfrm>
            <a:off x="251520" y="1124745"/>
            <a:ext cx="3288470" cy="1512168"/>
          </a:xfrm>
          <a:prstGeom prst="rect">
            <a:avLst/>
          </a:prstGeom>
          <a:noFill/>
          <a:ln w="9525">
            <a:noFill/>
            <a:miter lim="800000"/>
            <a:headEnd/>
            <a:tailEnd/>
          </a:ln>
        </p:spPr>
      </p:pic>
      <p:pic>
        <p:nvPicPr>
          <p:cNvPr id="33806" name="Picture 14" descr="C:\Users\John\Documents\University\Sheffield\Alcohol - IARPS\Dissemination\Images\Girls out.jpg"/>
          <p:cNvPicPr>
            <a:picLocks noChangeAspect="1" noChangeArrowheads="1"/>
          </p:cNvPicPr>
          <p:nvPr/>
        </p:nvPicPr>
        <p:blipFill>
          <a:blip r:embed="rId6" cstate="print"/>
          <a:srcRect/>
          <a:stretch>
            <a:fillRect/>
          </a:stretch>
        </p:blipFill>
        <p:spPr bwMode="auto">
          <a:xfrm rot="20859459">
            <a:off x="532611" y="2425204"/>
            <a:ext cx="2226345" cy="1523289"/>
          </a:xfrm>
          <a:prstGeom prst="rect">
            <a:avLst/>
          </a:prstGeom>
          <a:noFill/>
        </p:spPr>
      </p:pic>
      <p:sp>
        <p:nvSpPr>
          <p:cNvPr id="5" name="Title 4"/>
          <p:cNvSpPr>
            <a:spLocks noGrp="1"/>
          </p:cNvSpPr>
          <p:nvPr>
            <p:ph type="title"/>
          </p:nvPr>
        </p:nvSpPr>
        <p:spPr>
          <a:xfrm>
            <a:off x="2483768" y="260648"/>
            <a:ext cx="6408712" cy="762000"/>
          </a:xfrm>
        </p:spPr>
        <p:txBody>
          <a:bodyPr/>
          <a:lstStyle/>
          <a:p>
            <a:r>
              <a:rPr lang="en-GB" sz="4000" b="1" dirty="0" smtClean="0"/>
              <a:t>Culture in public debate</a:t>
            </a:r>
            <a:r>
              <a:rPr lang="en-GB" sz="3600" dirty="0" smtClean="0"/>
              <a:t> </a:t>
            </a:r>
            <a:endParaRPr lang="en-GB" sz="3600" dirty="0"/>
          </a:p>
        </p:txBody>
      </p:sp>
      <p:pic>
        <p:nvPicPr>
          <p:cNvPr id="33798" name="Picture 6"/>
          <p:cNvPicPr>
            <a:picLocks noChangeAspect="1" noChangeArrowheads="1"/>
          </p:cNvPicPr>
          <p:nvPr/>
        </p:nvPicPr>
        <p:blipFill>
          <a:blip r:embed="rId7" cstate="print"/>
          <a:srcRect/>
          <a:stretch>
            <a:fillRect/>
          </a:stretch>
        </p:blipFill>
        <p:spPr bwMode="auto">
          <a:xfrm>
            <a:off x="251520" y="3645024"/>
            <a:ext cx="3089577" cy="2998540"/>
          </a:xfrm>
          <a:prstGeom prst="rect">
            <a:avLst/>
          </a:prstGeom>
          <a:noFill/>
          <a:ln w="9525">
            <a:noFill/>
            <a:miter lim="800000"/>
            <a:headEnd/>
            <a:tailEnd/>
          </a:ln>
        </p:spPr>
      </p:pic>
      <p:pic>
        <p:nvPicPr>
          <p:cNvPr id="33803" name="Picture 11" descr="C:\Users\John\Documents\University\Sheffield\Alcohol - IARPS\Dissemination\Images\Collapsed girl.jpg"/>
          <p:cNvPicPr>
            <a:picLocks noChangeAspect="1" noChangeArrowheads="1"/>
          </p:cNvPicPr>
          <p:nvPr/>
        </p:nvPicPr>
        <p:blipFill>
          <a:blip r:embed="rId8" cstate="print"/>
          <a:srcRect/>
          <a:stretch>
            <a:fillRect/>
          </a:stretch>
        </p:blipFill>
        <p:spPr bwMode="auto">
          <a:xfrm rot="908649">
            <a:off x="5847881" y="3178499"/>
            <a:ext cx="1543050" cy="1152525"/>
          </a:xfrm>
          <a:prstGeom prst="rect">
            <a:avLst/>
          </a:prstGeom>
          <a:noFill/>
        </p:spPr>
      </p:pic>
      <p:pic>
        <p:nvPicPr>
          <p:cNvPr id="33799" name="Picture 7"/>
          <p:cNvPicPr>
            <a:picLocks noChangeAspect="1" noChangeArrowheads="1"/>
          </p:cNvPicPr>
          <p:nvPr/>
        </p:nvPicPr>
        <p:blipFill>
          <a:blip r:embed="rId9" cstate="print"/>
          <a:srcRect/>
          <a:stretch>
            <a:fillRect/>
          </a:stretch>
        </p:blipFill>
        <p:spPr bwMode="auto">
          <a:xfrm>
            <a:off x="6300192" y="4437112"/>
            <a:ext cx="2599234" cy="2233416"/>
          </a:xfrm>
          <a:prstGeom prst="rect">
            <a:avLst/>
          </a:prstGeom>
          <a:noFill/>
          <a:ln w="9525">
            <a:noFill/>
            <a:miter lim="800000"/>
            <a:headEnd/>
            <a:tailEnd/>
          </a:ln>
        </p:spPr>
      </p:pic>
      <p:pic>
        <p:nvPicPr>
          <p:cNvPr id="33796" name="Picture 4"/>
          <p:cNvPicPr>
            <a:picLocks noChangeAspect="1" noChangeArrowheads="1"/>
          </p:cNvPicPr>
          <p:nvPr/>
        </p:nvPicPr>
        <p:blipFill>
          <a:blip r:embed="rId10" cstate="print"/>
          <a:srcRect/>
          <a:stretch>
            <a:fillRect/>
          </a:stretch>
        </p:blipFill>
        <p:spPr bwMode="auto">
          <a:xfrm>
            <a:off x="4860032" y="1052736"/>
            <a:ext cx="4064035" cy="1880989"/>
          </a:xfrm>
          <a:prstGeom prst="rect">
            <a:avLst/>
          </a:prstGeom>
          <a:noFill/>
          <a:ln w="9525">
            <a:noFill/>
            <a:miter lim="800000"/>
            <a:headEnd/>
            <a:tailEnd/>
          </a:ln>
        </p:spPr>
      </p:pic>
      <p:pic>
        <p:nvPicPr>
          <p:cNvPr id="33805" name="Picture 13" descr="C:\Users\John\Documents\University\Sheffield\Alcohol - IARPS\Dissemination\Images\Drinks.jpg"/>
          <p:cNvPicPr>
            <a:picLocks noChangeAspect="1" noChangeArrowheads="1"/>
          </p:cNvPicPr>
          <p:nvPr/>
        </p:nvPicPr>
        <p:blipFill>
          <a:blip r:embed="rId11" cstate="print"/>
          <a:srcRect/>
          <a:stretch>
            <a:fillRect/>
          </a:stretch>
        </p:blipFill>
        <p:spPr bwMode="auto">
          <a:xfrm rot="21119338">
            <a:off x="7175814" y="3041515"/>
            <a:ext cx="1765490" cy="1322413"/>
          </a:xfrm>
          <a:prstGeom prst="rect">
            <a:avLst/>
          </a:prstGeom>
          <a:noFill/>
        </p:spPr>
      </p:pic>
      <p:pic>
        <p:nvPicPr>
          <p:cNvPr id="33807" name="Picture 15" descr="C:\Users\John\Documents\University\Sheffield\Alcohol - IARPS\Dissemination\Images\Stag.jpg"/>
          <p:cNvPicPr>
            <a:picLocks noChangeAspect="1" noChangeArrowheads="1"/>
          </p:cNvPicPr>
          <p:nvPr/>
        </p:nvPicPr>
        <p:blipFill>
          <a:blip r:embed="rId12" cstate="print"/>
          <a:srcRect/>
          <a:stretch>
            <a:fillRect/>
          </a:stretch>
        </p:blipFill>
        <p:spPr bwMode="auto">
          <a:xfrm rot="20694966">
            <a:off x="3834999" y="4743348"/>
            <a:ext cx="2347218" cy="1840955"/>
          </a:xfrm>
          <a:prstGeom prst="rect">
            <a:avLst/>
          </a:prstGeom>
          <a:noFill/>
        </p:spPr>
      </p:pic>
      <p:pic>
        <p:nvPicPr>
          <p:cNvPr id="18" name="Picture 4" descr="bigne"/>
          <p:cNvPicPr>
            <a:picLocks noChangeAspect="1" noChangeArrowheads="1"/>
          </p:cNvPicPr>
          <p:nvPr/>
        </p:nvPicPr>
        <p:blipFill>
          <a:blip r:embed="rId13" cstate="print"/>
          <a:srcRect/>
          <a:stretch>
            <a:fillRect/>
          </a:stretch>
        </p:blipFill>
        <p:spPr bwMode="auto">
          <a:xfrm rot="931950">
            <a:off x="7208836" y="979639"/>
            <a:ext cx="1788216" cy="1341388"/>
          </a:xfrm>
          <a:prstGeom prst="rect">
            <a:avLst/>
          </a:prstGeom>
          <a:noFill/>
          <a:ln w="9525">
            <a:noFill/>
            <a:miter lim="800000"/>
            <a:headEnd/>
            <a:tailEnd/>
          </a:ln>
        </p:spPr>
      </p:pic>
    </p:spTree>
    <p:extLst>
      <p:ext uri="{BB962C8B-B14F-4D97-AF65-F5344CB8AC3E}">
        <p14:creationId xmlns:p14="http://schemas.microsoft.com/office/powerpoint/2010/main" val="2879852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88640"/>
            <a:ext cx="6408712" cy="762000"/>
          </a:xfrm>
        </p:spPr>
        <p:txBody>
          <a:bodyPr/>
          <a:lstStyle/>
          <a:p>
            <a:r>
              <a:rPr lang="en-GB" b="1" dirty="0" smtClean="0"/>
              <a:t>Culture in the 2012 Alcohol Strategy</a:t>
            </a:r>
            <a:endParaRPr lang="en-GB" b="1" dirty="0"/>
          </a:p>
        </p:txBody>
      </p:sp>
      <p:sp>
        <p:nvSpPr>
          <p:cNvPr id="3" name="Content Placeholder 2"/>
          <p:cNvSpPr>
            <a:spLocks noGrp="1"/>
          </p:cNvSpPr>
          <p:nvPr>
            <p:ph idx="1"/>
          </p:nvPr>
        </p:nvSpPr>
        <p:spPr>
          <a:xfrm>
            <a:off x="609600" y="1628800"/>
            <a:ext cx="8229600" cy="4467200"/>
          </a:xfrm>
        </p:spPr>
        <p:txBody>
          <a:bodyPr>
            <a:normAutofit fontScale="77500" lnSpcReduction="20000"/>
          </a:bodyPr>
          <a:lstStyle/>
          <a:p>
            <a:r>
              <a:rPr lang="en-GB" dirty="0" smtClean="0"/>
              <a:t>“A </a:t>
            </a:r>
            <a:r>
              <a:rPr lang="en-GB" b="1" dirty="0" smtClean="0">
                <a:solidFill>
                  <a:srgbClr val="FFFF00"/>
                </a:solidFill>
              </a:rPr>
              <a:t>culture where it has become acceptable to be excessively drunk </a:t>
            </a:r>
            <a:r>
              <a:rPr lang="en-GB" dirty="0" smtClean="0"/>
              <a:t>in public.”</a:t>
            </a:r>
          </a:p>
          <a:p>
            <a:r>
              <a:rPr lang="en-GB" dirty="0" smtClean="0"/>
              <a:t>“The </a:t>
            </a:r>
            <a:r>
              <a:rPr lang="en-GB" b="1" dirty="0" smtClean="0">
                <a:solidFill>
                  <a:srgbClr val="FFFF00"/>
                </a:solidFill>
              </a:rPr>
              <a:t>vibrant café culture</a:t>
            </a:r>
            <a:r>
              <a:rPr lang="en-GB" dirty="0" smtClean="0"/>
              <a:t>… failed to materialise.”</a:t>
            </a:r>
          </a:p>
          <a:p>
            <a:r>
              <a:rPr lang="en-GB" dirty="0" smtClean="0"/>
              <a:t>“</a:t>
            </a:r>
            <a:r>
              <a:rPr lang="en-GB" b="1" dirty="0" smtClean="0">
                <a:solidFill>
                  <a:srgbClr val="FFFF00"/>
                </a:solidFill>
              </a:rPr>
              <a:t>Changing the drinking culture </a:t>
            </a:r>
            <a:r>
              <a:rPr lang="en-GB" dirty="0" smtClean="0"/>
              <a:t>from one of excess to one of responsibility… from one where alcohol is linked to bad behaviour to one where it is linked to positive socialising.”</a:t>
            </a:r>
          </a:p>
          <a:p>
            <a:r>
              <a:rPr lang="en-GB" dirty="0" smtClean="0"/>
              <a:t>“Local communities, services and businesses are best-placed… to </a:t>
            </a:r>
            <a:r>
              <a:rPr lang="en-GB" b="1" dirty="0" smtClean="0">
                <a:solidFill>
                  <a:srgbClr val="FFFF00"/>
                </a:solidFill>
              </a:rPr>
              <a:t>develop the culture that they want.</a:t>
            </a:r>
            <a:r>
              <a:rPr lang="en-GB" dirty="0" smtClean="0"/>
              <a:t>”</a:t>
            </a:r>
          </a:p>
          <a:p>
            <a:r>
              <a:rPr lang="en-GB" dirty="0" smtClean="0"/>
              <a:t>“The alcohol industry has adopted a core commitment to foster </a:t>
            </a:r>
            <a:r>
              <a:rPr lang="en-GB" b="1" dirty="0" smtClean="0">
                <a:solidFill>
                  <a:srgbClr val="FFFF00"/>
                </a:solidFill>
              </a:rPr>
              <a:t>a culture of responsible drinking</a:t>
            </a:r>
            <a:r>
              <a:rPr lang="en-GB" dirty="0" smtClean="0">
                <a:solidFill>
                  <a:schemeClr val="tx1"/>
                </a:solidFill>
              </a:rPr>
              <a:t> which will help people drink within the guidelines.</a:t>
            </a:r>
            <a:r>
              <a:rPr lang="en-GB" dirty="0" smtClean="0"/>
              <a:t>”</a:t>
            </a:r>
          </a:p>
        </p:txBody>
      </p:sp>
    </p:spTree>
    <p:extLst>
      <p:ext uri="{BB962C8B-B14F-4D97-AF65-F5344CB8AC3E}">
        <p14:creationId xmlns:p14="http://schemas.microsoft.com/office/powerpoint/2010/main" val="1022972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88640"/>
            <a:ext cx="6408712" cy="762000"/>
          </a:xfrm>
        </p:spPr>
        <p:txBody>
          <a:bodyPr/>
          <a:lstStyle/>
          <a:p>
            <a:r>
              <a:rPr lang="en-GB" sz="3200" b="1" dirty="0" smtClean="0"/>
              <a:t>Example 2: Quiet drink alone at home</a:t>
            </a:r>
            <a:endParaRPr lang="en-GB"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1098668"/>
              </p:ext>
            </p:extLst>
          </p:nvPr>
        </p:nvGraphicFramePr>
        <p:xfrm>
          <a:off x="179512" y="1124744"/>
          <a:ext cx="8784975" cy="5535435"/>
        </p:xfrm>
        <a:graphic>
          <a:graphicData uri="http://schemas.openxmlformats.org/drawingml/2006/table">
            <a:tbl>
              <a:tblPr firstRow="1" bandRow="1">
                <a:tableStyleId>{5C22544A-7EE6-4342-B048-85BDC9FD1C3A}</a:tableStyleId>
              </a:tblPr>
              <a:tblGrid>
                <a:gridCol w="2461851"/>
                <a:gridCol w="4612047"/>
                <a:gridCol w="1711077"/>
              </a:tblGrid>
              <a:tr h="369029">
                <a:tc>
                  <a:txBody>
                    <a:bodyPr/>
                    <a:lstStyle/>
                    <a:p>
                      <a:r>
                        <a:rPr lang="en-GB" dirty="0" smtClean="0">
                          <a:solidFill>
                            <a:schemeClr val="tx1"/>
                          </a:solidFill>
                        </a:rPr>
                        <a:t>Characteristic</a:t>
                      </a:r>
                      <a:endParaRPr lang="en-GB" dirty="0">
                        <a:solidFill>
                          <a:schemeClr val="tx1"/>
                        </a:solidFill>
                      </a:endParaRPr>
                    </a:p>
                  </a:txBody>
                  <a:tcPr>
                    <a:solidFill>
                      <a:schemeClr val="accent4">
                        <a:lumMod val="50000"/>
                      </a:schemeClr>
                    </a:solidFill>
                  </a:tcPr>
                </a:tc>
                <a:tc>
                  <a:txBody>
                    <a:bodyPr/>
                    <a:lstStyle/>
                    <a:p>
                      <a:r>
                        <a:rPr lang="en-GB" dirty="0" smtClean="0">
                          <a:solidFill>
                            <a:schemeClr val="tx1"/>
                          </a:solidFill>
                        </a:rPr>
                        <a:t>Response</a:t>
                      </a:r>
                      <a:endParaRPr lang="en-GB" dirty="0">
                        <a:solidFill>
                          <a:schemeClr val="tx1"/>
                        </a:solidFill>
                      </a:endParaRPr>
                    </a:p>
                  </a:txBody>
                  <a:tcPr>
                    <a:solidFill>
                      <a:schemeClr val="accent4">
                        <a:lumMod val="50000"/>
                      </a:schemeClr>
                    </a:solidFill>
                  </a:tcPr>
                </a:tc>
                <a:tc>
                  <a:txBody>
                    <a:bodyPr/>
                    <a:lstStyle/>
                    <a:p>
                      <a:r>
                        <a:rPr lang="en-GB" dirty="0" smtClean="0">
                          <a:solidFill>
                            <a:schemeClr val="tx1"/>
                          </a:solidFill>
                        </a:rPr>
                        <a:t>P (Response)</a:t>
                      </a:r>
                      <a:endParaRPr lang="en-GB" dirty="0">
                        <a:solidFill>
                          <a:schemeClr val="tx1"/>
                        </a:solidFill>
                      </a:endParaRPr>
                    </a:p>
                  </a:txBody>
                  <a:tcPr>
                    <a:solidFill>
                      <a:schemeClr val="accent4">
                        <a:lumMod val="50000"/>
                      </a:schemeClr>
                    </a:solidFill>
                  </a:tcPr>
                </a:tc>
              </a:tr>
              <a:tr h="369029">
                <a:tc>
                  <a:txBody>
                    <a:bodyPr/>
                    <a:lstStyle/>
                    <a:p>
                      <a:r>
                        <a:rPr lang="en-GB" dirty="0" smtClean="0">
                          <a:solidFill>
                            <a:schemeClr val="tx1"/>
                          </a:solidFill>
                        </a:rPr>
                        <a:t>Company*</a:t>
                      </a:r>
                      <a:endParaRPr lang="en-GB" dirty="0">
                        <a:solidFill>
                          <a:schemeClr val="tx1"/>
                        </a:solidFill>
                      </a:endParaRPr>
                    </a:p>
                  </a:txBody>
                  <a:tcPr>
                    <a:solidFill>
                      <a:srgbClr val="0070C0"/>
                    </a:solidFill>
                  </a:tcPr>
                </a:tc>
                <a:tc>
                  <a:txBody>
                    <a:bodyPr/>
                    <a:lstStyle/>
                    <a:p>
                      <a:r>
                        <a:rPr lang="en-GB" dirty="0" smtClean="0">
                          <a:solidFill>
                            <a:schemeClr val="tx1"/>
                          </a:solidFill>
                        </a:rPr>
                        <a:t>Alone</a:t>
                      </a:r>
                      <a:endParaRPr lang="en-GB" dirty="0">
                        <a:solidFill>
                          <a:schemeClr val="tx1"/>
                        </a:solidFill>
                      </a:endParaRPr>
                    </a:p>
                  </a:txBody>
                  <a:tcPr>
                    <a:solidFill>
                      <a:srgbClr val="0070C0"/>
                    </a:solidFill>
                  </a:tcPr>
                </a:tc>
                <a:tc>
                  <a:txBody>
                    <a:bodyPr/>
                    <a:lstStyle/>
                    <a:p>
                      <a:r>
                        <a:rPr lang="en-GB" dirty="0" smtClean="0">
                          <a:solidFill>
                            <a:schemeClr val="tx1"/>
                          </a:solidFill>
                        </a:rPr>
                        <a:t>1.00</a:t>
                      </a:r>
                      <a:endParaRPr lang="en-GB" dirty="0">
                        <a:solidFill>
                          <a:schemeClr val="tx1"/>
                        </a:solidFill>
                      </a:endParaRPr>
                    </a:p>
                  </a:txBody>
                  <a:tcPr>
                    <a:solidFill>
                      <a:srgbClr val="0070C0"/>
                    </a:solidFill>
                  </a:tcPr>
                </a:tc>
              </a:tr>
              <a:tr h="369029">
                <a:tc rowSpan="3">
                  <a:txBody>
                    <a:bodyPr/>
                    <a:lstStyle/>
                    <a:p>
                      <a:r>
                        <a:rPr lang="en-GB" dirty="0" smtClean="0">
                          <a:solidFill>
                            <a:schemeClr val="tx1"/>
                          </a:solidFill>
                        </a:rPr>
                        <a:t>Beverage*</a:t>
                      </a:r>
                      <a:endParaRPr lang="en-GB" dirty="0">
                        <a:solidFill>
                          <a:schemeClr val="tx1"/>
                        </a:solidFill>
                      </a:endParaRPr>
                    </a:p>
                  </a:txBody>
                  <a:tcPr anchor="ctr">
                    <a:solidFill>
                      <a:srgbClr val="7030A0"/>
                    </a:solidFill>
                  </a:tcPr>
                </a:tc>
                <a:tc>
                  <a:txBody>
                    <a:bodyPr/>
                    <a:lstStyle/>
                    <a:p>
                      <a:r>
                        <a:rPr lang="en-GB" dirty="0" smtClean="0">
                          <a:solidFill>
                            <a:schemeClr val="tx1"/>
                          </a:solidFill>
                        </a:rPr>
                        <a:t>Off-trade wine</a:t>
                      </a:r>
                      <a:endParaRPr lang="en-GB" dirty="0">
                        <a:solidFill>
                          <a:schemeClr val="tx1"/>
                        </a:solidFill>
                      </a:endParaRPr>
                    </a:p>
                  </a:txBody>
                  <a:tcPr>
                    <a:solidFill>
                      <a:srgbClr val="7030A0"/>
                    </a:solidFill>
                  </a:tcPr>
                </a:tc>
                <a:tc>
                  <a:txBody>
                    <a:bodyPr/>
                    <a:lstStyle/>
                    <a:p>
                      <a:r>
                        <a:rPr lang="en-GB" dirty="0" smtClean="0">
                          <a:solidFill>
                            <a:schemeClr val="tx1"/>
                          </a:solidFill>
                        </a:rPr>
                        <a:t>0.41</a:t>
                      </a:r>
                      <a:endParaRPr lang="en-GB" dirty="0">
                        <a:solidFill>
                          <a:schemeClr val="tx1"/>
                        </a:solidFill>
                      </a:endParaRPr>
                    </a:p>
                  </a:txBody>
                  <a:tcPr>
                    <a:solidFill>
                      <a:srgbClr val="7030A0"/>
                    </a:solidFill>
                  </a:tcPr>
                </a:tc>
              </a:tr>
              <a:tr h="369029">
                <a:tc vMerge="1">
                  <a:txBody>
                    <a:bodyPr/>
                    <a:lstStyle/>
                    <a:p>
                      <a:endParaRPr lang="en-GB" dirty="0">
                        <a:solidFill>
                          <a:schemeClr val="tx1"/>
                        </a:solidFill>
                      </a:endParaRPr>
                    </a:p>
                  </a:txBody>
                  <a:tcPr anchor="ctr">
                    <a:solidFill>
                      <a:srgbClr val="7030A0"/>
                    </a:solidFill>
                  </a:tcPr>
                </a:tc>
                <a:tc>
                  <a:txBody>
                    <a:bodyPr/>
                    <a:lstStyle/>
                    <a:p>
                      <a:r>
                        <a:rPr lang="en-GB" dirty="0" smtClean="0">
                          <a:solidFill>
                            <a:schemeClr val="tx1"/>
                          </a:solidFill>
                        </a:rPr>
                        <a:t>Off-trade beer</a:t>
                      </a:r>
                      <a:endParaRPr lang="en-GB" dirty="0">
                        <a:solidFill>
                          <a:schemeClr val="tx1"/>
                        </a:solidFill>
                      </a:endParaRPr>
                    </a:p>
                  </a:txBody>
                  <a:tcPr>
                    <a:solidFill>
                      <a:srgbClr val="7030A0"/>
                    </a:solidFill>
                  </a:tcPr>
                </a:tc>
                <a:tc>
                  <a:txBody>
                    <a:bodyPr/>
                    <a:lstStyle/>
                    <a:p>
                      <a:r>
                        <a:rPr lang="en-GB" dirty="0" smtClean="0">
                          <a:solidFill>
                            <a:schemeClr val="tx1"/>
                          </a:solidFill>
                        </a:rPr>
                        <a:t>0.32</a:t>
                      </a:r>
                      <a:endParaRPr lang="en-GB" dirty="0">
                        <a:solidFill>
                          <a:schemeClr val="tx1"/>
                        </a:solidFill>
                      </a:endParaRPr>
                    </a:p>
                  </a:txBody>
                  <a:tcPr>
                    <a:solidFill>
                      <a:srgbClr val="7030A0"/>
                    </a:solidFill>
                  </a:tcPr>
                </a:tc>
              </a:tr>
              <a:tr h="369029">
                <a:tc vMerge="1">
                  <a:txBody>
                    <a:bodyPr/>
                    <a:lstStyle/>
                    <a:p>
                      <a:endParaRPr lang="en-GB" dirty="0">
                        <a:solidFill>
                          <a:schemeClr val="tx1"/>
                        </a:solidFill>
                      </a:endParaRPr>
                    </a:p>
                  </a:txBody>
                  <a:tcPr anchor="ctr">
                    <a:solidFill>
                      <a:srgbClr val="7030A0"/>
                    </a:solidFill>
                  </a:tcPr>
                </a:tc>
                <a:tc>
                  <a:txBody>
                    <a:bodyPr/>
                    <a:lstStyle/>
                    <a:p>
                      <a:r>
                        <a:rPr lang="en-GB" dirty="0" smtClean="0">
                          <a:solidFill>
                            <a:schemeClr val="tx1"/>
                          </a:solidFill>
                        </a:rPr>
                        <a:t>Off-trade spirits</a:t>
                      </a:r>
                      <a:endParaRPr lang="en-GB" dirty="0">
                        <a:solidFill>
                          <a:schemeClr val="tx1"/>
                        </a:solidFill>
                      </a:endParaRPr>
                    </a:p>
                  </a:txBody>
                  <a:tcPr>
                    <a:solidFill>
                      <a:srgbClr val="7030A0"/>
                    </a:solidFill>
                  </a:tcPr>
                </a:tc>
                <a:tc>
                  <a:txBody>
                    <a:bodyPr/>
                    <a:lstStyle/>
                    <a:p>
                      <a:r>
                        <a:rPr lang="en-GB" dirty="0" smtClean="0">
                          <a:solidFill>
                            <a:schemeClr val="tx1"/>
                          </a:solidFill>
                        </a:rPr>
                        <a:t>0.23</a:t>
                      </a:r>
                      <a:endParaRPr lang="en-GB" dirty="0">
                        <a:solidFill>
                          <a:schemeClr val="tx1"/>
                        </a:solidFill>
                      </a:endParaRPr>
                    </a:p>
                  </a:txBody>
                  <a:tcPr>
                    <a:solidFill>
                      <a:srgbClr val="7030A0"/>
                    </a:solidFill>
                  </a:tcPr>
                </a:tc>
              </a:tr>
              <a:tr h="369029">
                <a:tc>
                  <a:txBody>
                    <a:bodyPr/>
                    <a:lstStyle/>
                    <a:p>
                      <a:r>
                        <a:rPr lang="en-GB" dirty="0" smtClean="0">
                          <a:solidFill>
                            <a:schemeClr val="tx1"/>
                          </a:solidFill>
                        </a:rPr>
                        <a:t>Location*</a:t>
                      </a:r>
                      <a:endParaRPr lang="en-GB" dirty="0">
                        <a:solidFill>
                          <a:schemeClr val="tx1"/>
                        </a:solidFill>
                      </a:endParaRPr>
                    </a:p>
                  </a:txBody>
                  <a:tcPr>
                    <a:solidFill>
                      <a:srgbClr val="0070C0"/>
                    </a:solidFill>
                  </a:tcPr>
                </a:tc>
                <a:tc>
                  <a:txBody>
                    <a:bodyPr/>
                    <a:lstStyle/>
                    <a:p>
                      <a:r>
                        <a:rPr lang="en-GB" dirty="0" smtClean="0">
                          <a:solidFill>
                            <a:schemeClr val="tx1"/>
                          </a:solidFill>
                        </a:rPr>
                        <a:t>My own home</a:t>
                      </a:r>
                      <a:endParaRPr lang="en-GB" dirty="0">
                        <a:solidFill>
                          <a:schemeClr val="tx1"/>
                        </a:solidFill>
                      </a:endParaRPr>
                    </a:p>
                  </a:txBody>
                  <a:tcPr>
                    <a:solidFill>
                      <a:srgbClr val="0070C0"/>
                    </a:solidFill>
                  </a:tcPr>
                </a:tc>
                <a:tc>
                  <a:txBody>
                    <a:bodyPr/>
                    <a:lstStyle/>
                    <a:p>
                      <a:r>
                        <a:rPr lang="en-GB" dirty="0" smtClean="0">
                          <a:solidFill>
                            <a:schemeClr val="tx1"/>
                          </a:solidFill>
                        </a:rPr>
                        <a:t>0.99</a:t>
                      </a:r>
                      <a:endParaRPr lang="en-GB" dirty="0">
                        <a:solidFill>
                          <a:schemeClr val="tx1"/>
                        </a:solidFill>
                      </a:endParaRPr>
                    </a:p>
                  </a:txBody>
                  <a:tcPr>
                    <a:solidFill>
                      <a:srgbClr val="0070C0"/>
                    </a:solidFill>
                  </a:tcPr>
                </a:tc>
              </a:tr>
              <a:tr h="369029">
                <a:tc>
                  <a:txBody>
                    <a:bodyPr/>
                    <a:lstStyle/>
                    <a:p>
                      <a:r>
                        <a:rPr lang="en-GB" dirty="0" smtClean="0">
                          <a:solidFill>
                            <a:schemeClr val="tx1"/>
                          </a:solidFill>
                        </a:rPr>
                        <a:t>Motivation*</a:t>
                      </a:r>
                      <a:endParaRPr lang="en-GB" dirty="0">
                        <a:solidFill>
                          <a:schemeClr val="tx1"/>
                        </a:solidFill>
                      </a:endParaRPr>
                    </a:p>
                  </a:txBody>
                  <a:tcPr>
                    <a:solidFill>
                      <a:srgbClr val="7030A0"/>
                    </a:solidFill>
                  </a:tcPr>
                </a:tc>
                <a:tc>
                  <a:txBody>
                    <a:bodyPr/>
                    <a:lstStyle/>
                    <a:p>
                      <a:r>
                        <a:rPr lang="en-GB" baseline="0" dirty="0" smtClean="0">
                          <a:solidFill>
                            <a:schemeClr val="tx1"/>
                          </a:solidFill>
                        </a:rPr>
                        <a:t>Wind down or chill out</a:t>
                      </a:r>
                      <a:endParaRPr lang="en-GB" dirty="0">
                        <a:solidFill>
                          <a:schemeClr val="tx1"/>
                        </a:solidFill>
                      </a:endParaRPr>
                    </a:p>
                  </a:txBody>
                  <a:tcPr>
                    <a:solidFill>
                      <a:srgbClr val="7030A0"/>
                    </a:solidFill>
                  </a:tcPr>
                </a:tc>
                <a:tc>
                  <a:txBody>
                    <a:bodyPr/>
                    <a:lstStyle/>
                    <a:p>
                      <a:r>
                        <a:rPr lang="en-GB" dirty="0" smtClean="0">
                          <a:solidFill>
                            <a:schemeClr val="tx1"/>
                          </a:solidFill>
                        </a:rPr>
                        <a:t>0.45</a:t>
                      </a:r>
                      <a:endParaRPr lang="en-GB" dirty="0">
                        <a:solidFill>
                          <a:schemeClr val="tx1"/>
                        </a:solidFill>
                      </a:endParaRPr>
                    </a:p>
                  </a:txBody>
                  <a:tcPr>
                    <a:solidFill>
                      <a:srgbClr val="7030A0"/>
                    </a:solidFill>
                  </a:tcPr>
                </a:tc>
              </a:tr>
              <a:tr h="369029">
                <a:tc rowSpan="2">
                  <a:txBody>
                    <a:bodyPr/>
                    <a:lstStyle/>
                    <a:p>
                      <a:r>
                        <a:rPr lang="en-GB" dirty="0" smtClean="0">
                          <a:solidFill>
                            <a:schemeClr val="tx1"/>
                          </a:solidFill>
                        </a:rPr>
                        <a:t>Occasion*</a:t>
                      </a:r>
                      <a:endParaRPr lang="en-GB" dirty="0">
                        <a:solidFill>
                          <a:schemeClr val="tx1"/>
                        </a:solidFill>
                      </a:endParaRPr>
                    </a:p>
                  </a:txBody>
                  <a:tcPr anchor="ctr">
                    <a:solidFill>
                      <a:srgbClr val="0070C0"/>
                    </a:solidFill>
                  </a:tcPr>
                </a:tc>
                <a:tc>
                  <a:txBody>
                    <a:bodyPr/>
                    <a:lstStyle/>
                    <a:p>
                      <a:r>
                        <a:rPr lang="en-GB" dirty="0" smtClean="0">
                          <a:solidFill>
                            <a:schemeClr val="tx1"/>
                          </a:solidFill>
                        </a:rPr>
                        <a:t>Quiet night in</a:t>
                      </a:r>
                      <a:endParaRPr lang="en-GB" dirty="0">
                        <a:solidFill>
                          <a:schemeClr val="tx1"/>
                        </a:solidFill>
                      </a:endParaRPr>
                    </a:p>
                  </a:txBody>
                  <a:tcPr>
                    <a:solidFill>
                      <a:srgbClr val="0070C0"/>
                    </a:solidFill>
                  </a:tcPr>
                </a:tc>
                <a:tc>
                  <a:txBody>
                    <a:bodyPr/>
                    <a:lstStyle/>
                    <a:p>
                      <a:r>
                        <a:rPr lang="en-GB" dirty="0" smtClean="0">
                          <a:solidFill>
                            <a:schemeClr val="tx1"/>
                          </a:solidFill>
                        </a:rPr>
                        <a:t>0.35</a:t>
                      </a:r>
                      <a:endParaRPr lang="en-GB" dirty="0">
                        <a:solidFill>
                          <a:schemeClr val="tx1"/>
                        </a:solidFill>
                      </a:endParaRPr>
                    </a:p>
                  </a:txBody>
                  <a:tcPr>
                    <a:solidFill>
                      <a:srgbClr val="0070C0"/>
                    </a:solidFill>
                  </a:tcPr>
                </a:tc>
              </a:tr>
              <a:tr h="369029">
                <a:tc vMerge="1">
                  <a:txBody>
                    <a:bodyPr/>
                    <a:lstStyle/>
                    <a:p>
                      <a:endParaRPr lang="en-GB" dirty="0">
                        <a:solidFill>
                          <a:schemeClr val="tx1"/>
                        </a:solidFill>
                      </a:endParaRPr>
                    </a:p>
                  </a:txBody>
                  <a:tcPr anchor="ctr">
                    <a:solidFill>
                      <a:srgbClr val="0070C0"/>
                    </a:solidFill>
                  </a:tcPr>
                </a:tc>
                <a:tc>
                  <a:txBody>
                    <a:bodyPr/>
                    <a:lstStyle/>
                    <a:p>
                      <a:r>
                        <a:rPr lang="en-GB" dirty="0" smtClean="0">
                          <a:solidFill>
                            <a:schemeClr val="tx1"/>
                          </a:solidFill>
                        </a:rPr>
                        <a:t>Regular/everyday</a:t>
                      </a:r>
                      <a:r>
                        <a:rPr lang="en-GB" baseline="0" dirty="0" smtClean="0">
                          <a:solidFill>
                            <a:schemeClr val="tx1"/>
                          </a:solidFill>
                        </a:rPr>
                        <a:t> drink</a:t>
                      </a:r>
                      <a:endParaRPr lang="en-GB" dirty="0">
                        <a:solidFill>
                          <a:schemeClr val="tx1"/>
                        </a:solidFill>
                      </a:endParaRPr>
                    </a:p>
                  </a:txBody>
                  <a:tcPr>
                    <a:solidFill>
                      <a:srgbClr val="0070C0"/>
                    </a:solidFill>
                  </a:tcPr>
                </a:tc>
                <a:tc>
                  <a:txBody>
                    <a:bodyPr/>
                    <a:lstStyle/>
                    <a:p>
                      <a:r>
                        <a:rPr lang="en-GB" dirty="0" smtClean="0">
                          <a:solidFill>
                            <a:schemeClr val="tx1"/>
                          </a:solidFill>
                        </a:rPr>
                        <a:t>0.25</a:t>
                      </a:r>
                      <a:endParaRPr lang="en-GB" dirty="0">
                        <a:solidFill>
                          <a:schemeClr val="tx1"/>
                        </a:solidFill>
                      </a:endParaRPr>
                    </a:p>
                  </a:txBody>
                  <a:tcPr>
                    <a:solidFill>
                      <a:srgbClr val="0070C0"/>
                    </a:solidFill>
                  </a:tcPr>
                </a:tc>
              </a:tr>
              <a:tr h="369029">
                <a:tc rowSpan="3">
                  <a:txBody>
                    <a:bodyPr/>
                    <a:lstStyle/>
                    <a:p>
                      <a:r>
                        <a:rPr lang="en-GB" dirty="0" smtClean="0">
                          <a:solidFill>
                            <a:schemeClr val="tx1"/>
                          </a:solidFill>
                        </a:rPr>
                        <a:t>Day</a:t>
                      </a:r>
                      <a:endParaRPr lang="en-GB" dirty="0">
                        <a:solidFill>
                          <a:schemeClr val="tx1"/>
                        </a:solidFill>
                      </a:endParaRPr>
                    </a:p>
                  </a:txBody>
                  <a:tcPr anchor="ctr">
                    <a:solidFill>
                      <a:srgbClr val="7030A0"/>
                    </a:solidFill>
                  </a:tcPr>
                </a:tc>
                <a:tc>
                  <a:txBody>
                    <a:bodyPr/>
                    <a:lstStyle/>
                    <a:p>
                      <a:r>
                        <a:rPr lang="en-GB" dirty="0" smtClean="0">
                          <a:solidFill>
                            <a:schemeClr val="tx1"/>
                          </a:solidFill>
                        </a:rPr>
                        <a:t>Monday-Thursday</a:t>
                      </a:r>
                      <a:endParaRPr lang="en-GB" dirty="0">
                        <a:solidFill>
                          <a:schemeClr val="tx1"/>
                        </a:solidFill>
                      </a:endParaRPr>
                    </a:p>
                  </a:txBody>
                  <a:tcPr>
                    <a:solidFill>
                      <a:srgbClr val="7030A0"/>
                    </a:solidFill>
                  </a:tcPr>
                </a:tc>
                <a:tc>
                  <a:txBody>
                    <a:bodyPr/>
                    <a:lstStyle/>
                    <a:p>
                      <a:r>
                        <a:rPr lang="en-GB" dirty="0" smtClean="0">
                          <a:solidFill>
                            <a:schemeClr val="tx1"/>
                          </a:solidFill>
                        </a:rPr>
                        <a:t>0.51</a:t>
                      </a:r>
                      <a:endParaRPr lang="en-GB" dirty="0">
                        <a:solidFill>
                          <a:schemeClr val="tx1"/>
                        </a:solidFill>
                      </a:endParaRPr>
                    </a:p>
                  </a:txBody>
                  <a:tcPr>
                    <a:solidFill>
                      <a:srgbClr val="7030A0"/>
                    </a:solidFill>
                  </a:tcPr>
                </a:tc>
              </a:tr>
              <a:tr h="369029">
                <a:tc vMerge="1">
                  <a:txBody>
                    <a:bodyPr/>
                    <a:lstStyle/>
                    <a:p>
                      <a:endParaRPr lang="en-GB" dirty="0">
                        <a:solidFill>
                          <a:schemeClr val="tx1"/>
                        </a:solidFill>
                      </a:endParaRPr>
                    </a:p>
                  </a:txBody>
                  <a:tcPr anchor="ctr">
                    <a:solidFill>
                      <a:srgbClr val="7030A0"/>
                    </a:solidFill>
                  </a:tcPr>
                </a:tc>
                <a:tc>
                  <a:txBody>
                    <a:bodyPr/>
                    <a:lstStyle/>
                    <a:p>
                      <a:r>
                        <a:rPr lang="en-GB" dirty="0" smtClean="0">
                          <a:solidFill>
                            <a:schemeClr val="tx1"/>
                          </a:solidFill>
                        </a:rPr>
                        <a:t>Friday-Saturday</a:t>
                      </a:r>
                      <a:endParaRPr lang="en-GB" dirty="0">
                        <a:solidFill>
                          <a:schemeClr val="tx1"/>
                        </a:solidFill>
                      </a:endParaRPr>
                    </a:p>
                  </a:txBody>
                  <a:tcPr>
                    <a:solidFill>
                      <a:srgbClr val="7030A0"/>
                    </a:solidFill>
                  </a:tcPr>
                </a:tc>
                <a:tc>
                  <a:txBody>
                    <a:bodyPr/>
                    <a:lstStyle/>
                    <a:p>
                      <a:r>
                        <a:rPr lang="en-GB" dirty="0" smtClean="0">
                          <a:solidFill>
                            <a:schemeClr val="tx1"/>
                          </a:solidFill>
                        </a:rPr>
                        <a:t>0.34</a:t>
                      </a:r>
                      <a:endParaRPr lang="en-GB" dirty="0">
                        <a:solidFill>
                          <a:schemeClr val="tx1"/>
                        </a:solidFill>
                      </a:endParaRPr>
                    </a:p>
                  </a:txBody>
                  <a:tcPr>
                    <a:solidFill>
                      <a:srgbClr val="7030A0"/>
                    </a:solidFill>
                  </a:tcPr>
                </a:tc>
              </a:tr>
              <a:tr h="369029">
                <a:tc vMerge="1">
                  <a:txBody>
                    <a:bodyPr/>
                    <a:lstStyle/>
                    <a:p>
                      <a:endParaRPr lang="en-GB" dirty="0">
                        <a:solidFill>
                          <a:schemeClr val="tx1"/>
                        </a:solidFill>
                      </a:endParaRPr>
                    </a:p>
                  </a:txBody>
                  <a:tcPr anchor="ctr">
                    <a:solidFill>
                      <a:srgbClr val="7030A0"/>
                    </a:solidFill>
                  </a:tcPr>
                </a:tc>
                <a:tc>
                  <a:txBody>
                    <a:bodyPr/>
                    <a:lstStyle/>
                    <a:p>
                      <a:r>
                        <a:rPr lang="en-GB" dirty="0" smtClean="0">
                          <a:solidFill>
                            <a:schemeClr val="tx1"/>
                          </a:solidFill>
                        </a:rPr>
                        <a:t>Sunday</a:t>
                      </a:r>
                      <a:endParaRPr lang="en-GB" dirty="0">
                        <a:solidFill>
                          <a:schemeClr val="tx1"/>
                        </a:solidFill>
                      </a:endParaRPr>
                    </a:p>
                  </a:txBody>
                  <a:tcPr>
                    <a:solidFill>
                      <a:srgbClr val="7030A0"/>
                    </a:solidFill>
                  </a:tcPr>
                </a:tc>
                <a:tc>
                  <a:txBody>
                    <a:bodyPr/>
                    <a:lstStyle/>
                    <a:p>
                      <a:r>
                        <a:rPr lang="en-GB" dirty="0" smtClean="0">
                          <a:solidFill>
                            <a:schemeClr val="tx1"/>
                          </a:solidFill>
                        </a:rPr>
                        <a:t>0.14</a:t>
                      </a:r>
                      <a:endParaRPr lang="en-GB" dirty="0">
                        <a:solidFill>
                          <a:schemeClr val="tx1"/>
                        </a:solidFill>
                      </a:endParaRPr>
                    </a:p>
                  </a:txBody>
                  <a:tcPr>
                    <a:solidFill>
                      <a:srgbClr val="7030A0"/>
                    </a:solidFill>
                  </a:tcPr>
                </a:tc>
              </a:tr>
              <a:tr h="369029">
                <a:tc rowSpan="2">
                  <a:txBody>
                    <a:bodyPr/>
                    <a:lstStyle/>
                    <a:p>
                      <a:r>
                        <a:rPr lang="en-GB" dirty="0" smtClean="0">
                          <a:solidFill>
                            <a:schemeClr val="tx1"/>
                          </a:solidFill>
                        </a:rPr>
                        <a:t>Duration</a:t>
                      </a:r>
                      <a:endParaRPr lang="en-GB" dirty="0">
                        <a:solidFill>
                          <a:schemeClr val="tx1"/>
                        </a:solidFill>
                      </a:endParaRPr>
                    </a:p>
                  </a:txBody>
                  <a:tcPr anchor="ctr">
                    <a:solidFill>
                      <a:srgbClr val="0070C0"/>
                    </a:solidFill>
                  </a:tcPr>
                </a:tc>
                <a:tc>
                  <a:txBody>
                    <a:bodyPr/>
                    <a:lstStyle/>
                    <a:p>
                      <a:r>
                        <a:rPr lang="en-GB" dirty="0" smtClean="0">
                          <a:solidFill>
                            <a:schemeClr val="tx1"/>
                          </a:solidFill>
                        </a:rPr>
                        <a:t>Less</a:t>
                      </a:r>
                      <a:r>
                        <a:rPr lang="en-GB" baseline="0" dirty="0" smtClean="0">
                          <a:solidFill>
                            <a:schemeClr val="tx1"/>
                          </a:solidFill>
                        </a:rPr>
                        <a:t> than an hour</a:t>
                      </a:r>
                      <a:endParaRPr lang="en-GB" dirty="0">
                        <a:solidFill>
                          <a:schemeClr val="tx1"/>
                        </a:solidFill>
                      </a:endParaRPr>
                    </a:p>
                  </a:txBody>
                  <a:tcPr>
                    <a:solidFill>
                      <a:srgbClr val="0070C0"/>
                    </a:solidFill>
                  </a:tcPr>
                </a:tc>
                <a:tc>
                  <a:txBody>
                    <a:bodyPr/>
                    <a:lstStyle/>
                    <a:p>
                      <a:r>
                        <a:rPr lang="en-GB" dirty="0" smtClean="0">
                          <a:solidFill>
                            <a:schemeClr val="tx1"/>
                          </a:solidFill>
                        </a:rPr>
                        <a:t>0.50</a:t>
                      </a:r>
                      <a:endParaRPr lang="en-GB" dirty="0">
                        <a:solidFill>
                          <a:schemeClr val="tx1"/>
                        </a:solidFill>
                      </a:endParaRPr>
                    </a:p>
                  </a:txBody>
                  <a:tcPr>
                    <a:solidFill>
                      <a:srgbClr val="0070C0"/>
                    </a:solidFill>
                  </a:tcPr>
                </a:tc>
              </a:tr>
              <a:tr h="369029">
                <a:tc vMerge="1">
                  <a:txBody>
                    <a:bodyPr/>
                    <a:lstStyle/>
                    <a:p>
                      <a:endParaRPr lang="en-GB" dirty="0">
                        <a:solidFill>
                          <a:schemeClr val="tx1"/>
                        </a:solidFill>
                      </a:endParaRPr>
                    </a:p>
                  </a:txBody>
                  <a:tcPr>
                    <a:solidFill>
                      <a:srgbClr val="0070C0"/>
                    </a:solidFill>
                  </a:tcPr>
                </a:tc>
                <a:tc>
                  <a:txBody>
                    <a:bodyPr/>
                    <a:lstStyle/>
                    <a:p>
                      <a:r>
                        <a:rPr lang="en-GB" dirty="0" smtClean="0">
                          <a:solidFill>
                            <a:schemeClr val="tx1"/>
                          </a:solidFill>
                        </a:rPr>
                        <a:t>1-3</a:t>
                      </a:r>
                      <a:r>
                        <a:rPr lang="en-GB" baseline="0" dirty="0" smtClean="0">
                          <a:solidFill>
                            <a:schemeClr val="tx1"/>
                          </a:solidFill>
                        </a:rPr>
                        <a:t> hours</a:t>
                      </a:r>
                      <a:endParaRPr lang="en-GB" dirty="0">
                        <a:solidFill>
                          <a:schemeClr val="tx1"/>
                        </a:solidFill>
                      </a:endParaRPr>
                    </a:p>
                  </a:txBody>
                  <a:tcPr>
                    <a:solidFill>
                      <a:srgbClr val="0070C0"/>
                    </a:solidFill>
                  </a:tcPr>
                </a:tc>
                <a:tc>
                  <a:txBody>
                    <a:bodyPr/>
                    <a:lstStyle/>
                    <a:p>
                      <a:r>
                        <a:rPr lang="en-GB" dirty="0" smtClean="0">
                          <a:solidFill>
                            <a:schemeClr val="tx1"/>
                          </a:solidFill>
                        </a:rPr>
                        <a:t>0.40</a:t>
                      </a:r>
                      <a:endParaRPr lang="en-GB" dirty="0">
                        <a:solidFill>
                          <a:schemeClr val="tx1"/>
                        </a:solidFill>
                      </a:endParaRPr>
                    </a:p>
                  </a:txBody>
                  <a:tcPr>
                    <a:solidFill>
                      <a:srgbClr val="0070C0"/>
                    </a:solidFill>
                  </a:tcPr>
                </a:tc>
              </a:tr>
              <a:tr h="369029">
                <a:tc>
                  <a:txBody>
                    <a:bodyPr/>
                    <a:lstStyle/>
                    <a:p>
                      <a:r>
                        <a:rPr lang="en-GB" dirty="0" smtClean="0">
                          <a:solidFill>
                            <a:schemeClr val="tx1"/>
                          </a:solidFill>
                        </a:rPr>
                        <a:t>Consumption</a:t>
                      </a:r>
                      <a:endParaRPr lang="en-GB" dirty="0">
                        <a:solidFill>
                          <a:schemeClr val="tx1"/>
                        </a:solidFill>
                      </a:endParaRPr>
                    </a:p>
                  </a:txBody>
                  <a:tcPr>
                    <a:solidFill>
                      <a:srgbClr val="7030A0"/>
                    </a:solidFill>
                  </a:tcPr>
                </a:tc>
                <a:tc>
                  <a:txBody>
                    <a:bodyPr/>
                    <a:lstStyle/>
                    <a:p>
                      <a:r>
                        <a:rPr lang="en-GB" dirty="0" smtClean="0">
                          <a:solidFill>
                            <a:schemeClr val="tx1"/>
                          </a:solidFill>
                        </a:rPr>
                        <a:t>Not a binge (less than 6/8 units)</a:t>
                      </a:r>
                      <a:endParaRPr lang="en-GB" dirty="0">
                        <a:solidFill>
                          <a:schemeClr val="tx1"/>
                        </a:solidFill>
                      </a:endParaRPr>
                    </a:p>
                  </a:txBody>
                  <a:tcPr>
                    <a:solidFill>
                      <a:srgbClr val="7030A0"/>
                    </a:solidFill>
                  </a:tcPr>
                </a:tc>
                <a:tc>
                  <a:txBody>
                    <a:bodyPr/>
                    <a:lstStyle/>
                    <a:p>
                      <a:r>
                        <a:rPr lang="en-GB" dirty="0" smtClean="0">
                          <a:solidFill>
                            <a:schemeClr val="tx1"/>
                          </a:solidFill>
                        </a:rPr>
                        <a:t>0.80</a:t>
                      </a:r>
                      <a:endParaRPr lang="en-GB" dirty="0">
                        <a:solidFill>
                          <a:schemeClr val="tx1"/>
                        </a:solidFill>
                      </a:endParaRPr>
                    </a:p>
                  </a:txBody>
                  <a:tcPr>
                    <a:solidFill>
                      <a:srgbClr val="7030A0"/>
                    </a:solidFill>
                  </a:tcPr>
                </a:tc>
              </a:tr>
            </a:tbl>
          </a:graphicData>
        </a:graphic>
      </p:graphicFrame>
      <p:sp>
        <p:nvSpPr>
          <p:cNvPr id="5" name="TextBox 4"/>
          <p:cNvSpPr txBox="1"/>
          <p:nvPr/>
        </p:nvSpPr>
        <p:spPr>
          <a:xfrm>
            <a:off x="179512" y="6596390"/>
            <a:ext cx="5616624" cy="261610"/>
          </a:xfrm>
          <a:prstGeom prst="rect">
            <a:avLst/>
          </a:prstGeom>
          <a:noFill/>
        </p:spPr>
        <p:txBody>
          <a:bodyPr wrap="square" rtlCol="0">
            <a:spAutoFit/>
          </a:bodyPr>
          <a:lstStyle/>
          <a:p>
            <a:r>
              <a:rPr lang="en-GB" sz="1100" dirty="0" smtClean="0"/>
              <a:t>* Multiple responses permitted</a:t>
            </a:r>
            <a:endParaRPr lang="en-GB" sz="1100" dirty="0"/>
          </a:p>
        </p:txBody>
      </p:sp>
    </p:spTree>
    <p:extLst>
      <p:ext uri="{BB962C8B-B14F-4D97-AF65-F5344CB8AC3E}">
        <p14:creationId xmlns:p14="http://schemas.microsoft.com/office/powerpoint/2010/main" val="1015192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88640"/>
            <a:ext cx="6408712" cy="762000"/>
          </a:xfrm>
        </p:spPr>
        <p:txBody>
          <a:bodyPr/>
          <a:lstStyle/>
          <a:p>
            <a:r>
              <a:rPr lang="en-GB" dirty="0" smtClean="0"/>
              <a:t>Latent class analysis</a:t>
            </a:r>
            <a:endParaRPr lang="en-GB" dirty="0"/>
          </a:p>
        </p:txBody>
      </p:sp>
      <p:sp>
        <p:nvSpPr>
          <p:cNvPr id="3" name="Content Placeholder 2"/>
          <p:cNvSpPr>
            <a:spLocks noGrp="1"/>
          </p:cNvSpPr>
          <p:nvPr>
            <p:ph idx="1"/>
          </p:nvPr>
        </p:nvSpPr>
        <p:spPr>
          <a:xfrm>
            <a:off x="609600" y="1412776"/>
            <a:ext cx="8229600" cy="4683224"/>
          </a:xfrm>
        </p:spPr>
        <p:txBody>
          <a:bodyPr>
            <a:normAutofit lnSpcReduction="10000"/>
          </a:bodyPr>
          <a:lstStyle/>
          <a:p>
            <a:r>
              <a:rPr lang="en-GB" dirty="0" smtClean="0"/>
              <a:t>LCA gives two main pieces of information:</a:t>
            </a:r>
          </a:p>
          <a:p>
            <a:pPr lvl="1"/>
            <a:r>
              <a:rPr lang="en-GB" dirty="0" smtClean="0"/>
              <a:t>Latent class probability: The proportion of occasions within each ‘type’</a:t>
            </a:r>
          </a:p>
          <a:p>
            <a:pPr lvl="1"/>
            <a:r>
              <a:rPr lang="en-GB" dirty="0" smtClean="0"/>
              <a:t>Conditional probability: Given an occasion is of Type x, the probability that it has a given characteristic</a:t>
            </a:r>
          </a:p>
          <a:p>
            <a:r>
              <a:rPr lang="en-GB" dirty="0" smtClean="0"/>
              <a:t>LCA is probabilistic </a:t>
            </a:r>
            <a:r>
              <a:rPr lang="en-GB" b="1" dirty="0" smtClean="0"/>
              <a:t>not </a:t>
            </a:r>
            <a:r>
              <a:rPr lang="en-GB" dirty="0" smtClean="0"/>
              <a:t>deterministic</a:t>
            </a:r>
          </a:p>
          <a:p>
            <a:pPr lvl="1"/>
            <a:r>
              <a:rPr lang="en-GB" dirty="0" smtClean="0"/>
              <a:t>Occasions are not assigned to types (although this can be done using modal probabilities)</a:t>
            </a:r>
          </a:p>
        </p:txBody>
      </p:sp>
    </p:spTree>
    <p:extLst>
      <p:ext uri="{BB962C8B-B14F-4D97-AF65-F5344CB8AC3E}">
        <p14:creationId xmlns:p14="http://schemas.microsoft.com/office/powerpoint/2010/main" val="3522023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627313" y="188913"/>
            <a:ext cx="5945187" cy="762000"/>
          </a:xfrm>
        </p:spPr>
        <p:txBody>
          <a:bodyPr/>
          <a:lstStyle/>
          <a:p>
            <a:r>
              <a:rPr lang="en-GB" altLang="en-US" smtClean="0"/>
              <a:t>Latent Class Analysis</a:t>
            </a:r>
          </a:p>
        </p:txBody>
      </p:sp>
      <p:sp>
        <p:nvSpPr>
          <p:cNvPr id="13" name="Oval 12"/>
          <p:cNvSpPr/>
          <p:nvPr/>
        </p:nvSpPr>
        <p:spPr>
          <a:xfrm>
            <a:off x="4035425" y="2135188"/>
            <a:ext cx="928688" cy="857250"/>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a:t>
            </a:r>
          </a:p>
        </p:txBody>
      </p:sp>
      <p:sp>
        <p:nvSpPr>
          <p:cNvPr id="17" name="Oval 16"/>
          <p:cNvSpPr/>
          <p:nvPr/>
        </p:nvSpPr>
        <p:spPr>
          <a:xfrm>
            <a:off x="4035425" y="3135313"/>
            <a:ext cx="928688" cy="857250"/>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t>
            </a:r>
          </a:p>
        </p:txBody>
      </p:sp>
      <p:sp>
        <p:nvSpPr>
          <p:cNvPr id="18" name="Oval 17"/>
          <p:cNvSpPr/>
          <p:nvPr/>
        </p:nvSpPr>
        <p:spPr>
          <a:xfrm>
            <a:off x="4035425" y="4135438"/>
            <a:ext cx="928688" cy="857250"/>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C</a:t>
            </a:r>
          </a:p>
        </p:txBody>
      </p:sp>
      <p:sp>
        <p:nvSpPr>
          <p:cNvPr id="19" name="Oval 18"/>
          <p:cNvSpPr/>
          <p:nvPr/>
        </p:nvSpPr>
        <p:spPr>
          <a:xfrm>
            <a:off x="4035425" y="5135563"/>
            <a:ext cx="928688" cy="857250"/>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D</a:t>
            </a:r>
          </a:p>
        </p:txBody>
      </p:sp>
      <p:sp>
        <p:nvSpPr>
          <p:cNvPr id="20" name="Arc 19"/>
          <p:cNvSpPr/>
          <p:nvPr/>
        </p:nvSpPr>
        <p:spPr>
          <a:xfrm flipH="1">
            <a:off x="3035300" y="2492375"/>
            <a:ext cx="1714500" cy="3071813"/>
          </a:xfrm>
          <a:prstGeom prst="arc">
            <a:avLst>
              <a:gd name="adj1" fmla="val 15873591"/>
              <a:gd name="adj2" fmla="val 5672265"/>
            </a:avLst>
          </a:prstGeom>
          <a:ln w="38100">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21" name="Arc 20"/>
          <p:cNvSpPr/>
          <p:nvPr/>
        </p:nvSpPr>
        <p:spPr>
          <a:xfrm>
            <a:off x="4249738" y="2349500"/>
            <a:ext cx="1571625" cy="2143125"/>
          </a:xfrm>
          <a:prstGeom prst="arc">
            <a:avLst>
              <a:gd name="adj1" fmla="val 15873591"/>
              <a:gd name="adj2" fmla="val 5672265"/>
            </a:avLst>
          </a:prstGeom>
          <a:ln w="38100">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22" name="Arc 21"/>
          <p:cNvSpPr/>
          <p:nvPr/>
        </p:nvSpPr>
        <p:spPr>
          <a:xfrm flipH="1">
            <a:off x="3392488" y="3563938"/>
            <a:ext cx="1204912" cy="990600"/>
          </a:xfrm>
          <a:prstGeom prst="arc">
            <a:avLst>
              <a:gd name="adj1" fmla="val 15873591"/>
              <a:gd name="adj2" fmla="val 5672265"/>
            </a:avLst>
          </a:prstGeom>
          <a:ln w="38100">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23" name="Arc 22"/>
          <p:cNvSpPr/>
          <p:nvPr/>
        </p:nvSpPr>
        <p:spPr>
          <a:xfrm flipH="1">
            <a:off x="3392488" y="4635500"/>
            <a:ext cx="1204912" cy="990600"/>
          </a:xfrm>
          <a:prstGeom prst="arc">
            <a:avLst>
              <a:gd name="adj1" fmla="val 15873591"/>
              <a:gd name="adj2" fmla="val 5672265"/>
            </a:avLst>
          </a:prstGeom>
          <a:ln w="38100">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24" name="Arc 23"/>
          <p:cNvSpPr/>
          <p:nvPr/>
        </p:nvSpPr>
        <p:spPr>
          <a:xfrm>
            <a:off x="4392613" y="2706688"/>
            <a:ext cx="1204912" cy="990600"/>
          </a:xfrm>
          <a:prstGeom prst="arc">
            <a:avLst>
              <a:gd name="adj1" fmla="val 15873591"/>
              <a:gd name="adj2" fmla="val 5672265"/>
            </a:avLst>
          </a:prstGeom>
          <a:ln w="38100">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25" name="Arc 24"/>
          <p:cNvSpPr/>
          <p:nvPr/>
        </p:nvSpPr>
        <p:spPr>
          <a:xfrm>
            <a:off x="4249738" y="3492500"/>
            <a:ext cx="1571625" cy="2143125"/>
          </a:xfrm>
          <a:prstGeom prst="arc">
            <a:avLst>
              <a:gd name="adj1" fmla="val 15873591"/>
              <a:gd name="adj2" fmla="val 5672265"/>
            </a:avLst>
          </a:prstGeom>
          <a:ln w="38100">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26" name="Right Arrow 25"/>
          <p:cNvSpPr/>
          <p:nvPr/>
        </p:nvSpPr>
        <p:spPr>
          <a:xfrm>
            <a:off x="3821113" y="3349625"/>
            <a:ext cx="1643062" cy="1428750"/>
          </a:xfrm>
          <a:prstGeom prst="rightArrow">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Oval 26"/>
          <p:cNvSpPr/>
          <p:nvPr/>
        </p:nvSpPr>
        <p:spPr>
          <a:xfrm>
            <a:off x="7750175" y="2278063"/>
            <a:ext cx="928688" cy="857250"/>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a:t>
            </a:r>
          </a:p>
        </p:txBody>
      </p:sp>
      <p:sp>
        <p:nvSpPr>
          <p:cNvPr id="28" name="Oval 27"/>
          <p:cNvSpPr/>
          <p:nvPr/>
        </p:nvSpPr>
        <p:spPr>
          <a:xfrm>
            <a:off x="7750175" y="3278188"/>
            <a:ext cx="928688" cy="857250"/>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t>
            </a:r>
          </a:p>
        </p:txBody>
      </p:sp>
      <p:sp>
        <p:nvSpPr>
          <p:cNvPr id="29" name="Oval 28"/>
          <p:cNvSpPr/>
          <p:nvPr/>
        </p:nvSpPr>
        <p:spPr>
          <a:xfrm>
            <a:off x="7750175" y="4278313"/>
            <a:ext cx="928688" cy="857250"/>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C</a:t>
            </a:r>
          </a:p>
        </p:txBody>
      </p:sp>
      <p:sp>
        <p:nvSpPr>
          <p:cNvPr id="30" name="Oval 29"/>
          <p:cNvSpPr/>
          <p:nvPr/>
        </p:nvSpPr>
        <p:spPr>
          <a:xfrm>
            <a:off x="7750175" y="5278438"/>
            <a:ext cx="928688" cy="857250"/>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D</a:t>
            </a:r>
          </a:p>
        </p:txBody>
      </p:sp>
      <p:sp>
        <p:nvSpPr>
          <p:cNvPr id="31" name="Oval 30"/>
          <p:cNvSpPr/>
          <p:nvPr/>
        </p:nvSpPr>
        <p:spPr>
          <a:xfrm>
            <a:off x="5607050" y="3706813"/>
            <a:ext cx="928688" cy="8572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X</a:t>
            </a:r>
          </a:p>
        </p:txBody>
      </p:sp>
      <p:cxnSp>
        <p:nvCxnSpPr>
          <p:cNvPr id="33" name="Straight Arrow Connector 32"/>
          <p:cNvCxnSpPr>
            <a:stCxn id="31" idx="6"/>
            <a:endCxn id="27" idx="2"/>
          </p:cNvCxnSpPr>
          <p:nvPr/>
        </p:nvCxnSpPr>
        <p:spPr>
          <a:xfrm flipV="1">
            <a:off x="6535738" y="2706688"/>
            <a:ext cx="1214437" cy="142875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1" idx="6"/>
            <a:endCxn id="28" idx="2"/>
          </p:cNvCxnSpPr>
          <p:nvPr/>
        </p:nvCxnSpPr>
        <p:spPr>
          <a:xfrm flipV="1">
            <a:off x="6535738" y="3706813"/>
            <a:ext cx="1214437" cy="428625"/>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1" idx="6"/>
            <a:endCxn id="29" idx="2"/>
          </p:cNvCxnSpPr>
          <p:nvPr/>
        </p:nvCxnSpPr>
        <p:spPr>
          <a:xfrm>
            <a:off x="6535738" y="4135438"/>
            <a:ext cx="1214437" cy="5715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1" idx="6"/>
            <a:endCxn id="30" idx="2"/>
          </p:cNvCxnSpPr>
          <p:nvPr/>
        </p:nvCxnSpPr>
        <p:spPr>
          <a:xfrm>
            <a:off x="6535738" y="4135438"/>
            <a:ext cx="1214437" cy="1571625"/>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0263" name="TextBox 2"/>
          <p:cNvSpPr txBox="1">
            <a:spLocks noChangeArrowheads="1"/>
          </p:cNvSpPr>
          <p:nvPr/>
        </p:nvSpPr>
        <p:spPr bwMode="auto">
          <a:xfrm>
            <a:off x="468313" y="1052513"/>
            <a:ext cx="83518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UOS Stephenson" pitchFamily="18" charset="0"/>
              </a:defRPr>
            </a:lvl1pPr>
            <a:lvl2pPr marL="742950" indent="-285750" eaLnBrk="0" hangingPunct="0">
              <a:defRPr sz="2400">
                <a:solidFill>
                  <a:schemeClr val="tx1"/>
                </a:solidFill>
                <a:latin typeface="TUOS Stephenson" pitchFamily="18" charset="0"/>
              </a:defRPr>
            </a:lvl2pPr>
            <a:lvl3pPr marL="1143000" indent="-228600" eaLnBrk="0" hangingPunct="0">
              <a:defRPr sz="2400">
                <a:solidFill>
                  <a:schemeClr val="tx1"/>
                </a:solidFill>
                <a:latin typeface="TUOS Stephenson" pitchFamily="18" charset="0"/>
              </a:defRPr>
            </a:lvl3pPr>
            <a:lvl4pPr marL="1600200" indent="-228600" eaLnBrk="0" hangingPunct="0">
              <a:defRPr sz="2400">
                <a:solidFill>
                  <a:schemeClr val="tx1"/>
                </a:solidFill>
                <a:latin typeface="TUOS Stephenson" pitchFamily="18" charset="0"/>
              </a:defRPr>
            </a:lvl4pPr>
            <a:lvl5pPr marL="2057400" indent="-228600" eaLnBrk="0" hangingPunct="0">
              <a:defRPr sz="2400">
                <a:solidFill>
                  <a:schemeClr val="tx1"/>
                </a:solidFill>
                <a:latin typeface="TUOS Stephenson" pitchFamily="18" charset="0"/>
              </a:defRPr>
            </a:lvl5pPr>
            <a:lvl6pPr marL="2514600" indent="-228600" eaLnBrk="0" fontAlgn="base" hangingPunct="0">
              <a:spcBef>
                <a:spcPct val="0"/>
              </a:spcBef>
              <a:spcAft>
                <a:spcPct val="0"/>
              </a:spcAft>
              <a:defRPr sz="2400">
                <a:solidFill>
                  <a:schemeClr val="tx1"/>
                </a:solidFill>
                <a:latin typeface="TUOS Stephenson" pitchFamily="18" charset="0"/>
              </a:defRPr>
            </a:lvl6pPr>
            <a:lvl7pPr marL="2971800" indent="-228600" eaLnBrk="0" fontAlgn="base" hangingPunct="0">
              <a:spcBef>
                <a:spcPct val="0"/>
              </a:spcBef>
              <a:spcAft>
                <a:spcPct val="0"/>
              </a:spcAft>
              <a:defRPr sz="2400">
                <a:solidFill>
                  <a:schemeClr val="tx1"/>
                </a:solidFill>
                <a:latin typeface="TUOS Stephenson" pitchFamily="18" charset="0"/>
              </a:defRPr>
            </a:lvl7pPr>
            <a:lvl8pPr marL="3429000" indent="-228600" eaLnBrk="0" fontAlgn="base" hangingPunct="0">
              <a:spcBef>
                <a:spcPct val="0"/>
              </a:spcBef>
              <a:spcAft>
                <a:spcPct val="0"/>
              </a:spcAft>
              <a:defRPr sz="2400">
                <a:solidFill>
                  <a:schemeClr val="tx1"/>
                </a:solidFill>
                <a:latin typeface="TUOS Stephenson" pitchFamily="18" charset="0"/>
              </a:defRPr>
            </a:lvl8pPr>
            <a:lvl9pPr marL="3886200" indent="-228600" eaLnBrk="0" fontAlgn="base" hangingPunct="0">
              <a:spcBef>
                <a:spcPct val="0"/>
              </a:spcBef>
              <a:spcAft>
                <a:spcPct val="0"/>
              </a:spcAft>
              <a:defRPr sz="2400">
                <a:solidFill>
                  <a:schemeClr val="tx1"/>
                </a:solidFill>
                <a:latin typeface="TUOS Stephenson" pitchFamily="18" charset="0"/>
              </a:defRPr>
            </a:lvl9pPr>
          </a:lstStyle>
          <a:p>
            <a:pPr algn="ctr" eaLnBrk="1" hangingPunct="1"/>
            <a:r>
              <a:rPr lang="en-GB" altLang="en-US" dirty="0"/>
              <a:t>LCA models the </a:t>
            </a:r>
            <a:r>
              <a:rPr lang="en-GB" altLang="en-US" dirty="0" err="1"/>
              <a:t>intercorrelation</a:t>
            </a:r>
            <a:r>
              <a:rPr lang="en-GB" altLang="en-US" dirty="0"/>
              <a:t> between observed variables as explained by an unobserved latent variable</a:t>
            </a:r>
          </a:p>
        </p:txBody>
      </p:sp>
    </p:spTree>
    <p:extLst>
      <p:ext uri="{BB962C8B-B14F-4D97-AF65-F5344CB8AC3E}">
        <p14:creationId xmlns:p14="http://schemas.microsoft.com/office/powerpoint/2010/main" val="1539998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20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20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20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20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2000"/>
                                        <p:tgtEl>
                                          <p:spTgt spid="31"/>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20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2000"/>
                                        <p:tgtEl>
                                          <p:spTgt spid="36"/>
                                        </p:tgtEl>
                                      </p:cBhvr>
                                    </p:animEffect>
                                  </p:childTnLst>
                                </p:cTn>
                              </p:par>
                              <p:par>
                                <p:cTn id="29" presetID="10"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2000"/>
                                        <p:tgtEl>
                                          <p:spTgt spid="38"/>
                                        </p:tgtEl>
                                      </p:cBhvr>
                                    </p:animEffect>
                                  </p:childTnLst>
                                </p:cTn>
                              </p:par>
                              <p:par>
                                <p:cTn id="32" presetID="10"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2000"/>
                                        <p:tgtEl>
                                          <p:spTgt spid="40"/>
                                        </p:tgtEl>
                                      </p:cBhvr>
                                    </p:animEffect>
                                  </p:childTnLst>
                                </p:cTn>
                              </p:par>
                              <p:par>
                                <p:cTn id="35" presetID="35" presetClass="path" presetSubtype="0" accel="50000" decel="50000" fill="hold" grpId="0" nodeType="withEffect">
                                  <p:stCondLst>
                                    <p:cond delay="0"/>
                                  </p:stCondLst>
                                  <p:childTnLst>
                                    <p:animMotion origin="layout" path="M 0 0  L -0.25 0  E" pathEditMode="relative" ptsTypes="">
                                      <p:cBhvr>
                                        <p:cTn id="36" dur="2000" fill="hold"/>
                                        <p:tgtEl>
                                          <p:spTgt spid="13"/>
                                        </p:tgtEl>
                                        <p:attrNameLst>
                                          <p:attrName>ppt_x</p:attrName>
                                          <p:attrName>ppt_y</p:attrName>
                                        </p:attrNameLst>
                                      </p:cBhvr>
                                    </p:animMotion>
                                  </p:childTnLst>
                                </p:cTn>
                              </p:par>
                              <p:par>
                                <p:cTn id="37" presetID="35" presetClass="path" presetSubtype="0" accel="50000" decel="50000" fill="hold" grpId="0" nodeType="withEffect">
                                  <p:stCondLst>
                                    <p:cond delay="0"/>
                                  </p:stCondLst>
                                  <p:childTnLst>
                                    <p:animMotion origin="layout" path="M 0 0  L -0.25 0  E" pathEditMode="relative" ptsTypes="">
                                      <p:cBhvr>
                                        <p:cTn id="38" dur="2000" fill="hold"/>
                                        <p:tgtEl>
                                          <p:spTgt spid="17"/>
                                        </p:tgtEl>
                                        <p:attrNameLst>
                                          <p:attrName>ppt_x</p:attrName>
                                          <p:attrName>ppt_y</p:attrName>
                                        </p:attrNameLst>
                                      </p:cBhvr>
                                    </p:animMotion>
                                  </p:childTnLst>
                                </p:cTn>
                              </p:par>
                              <p:par>
                                <p:cTn id="39" presetID="35" presetClass="path" presetSubtype="0" accel="50000" decel="50000" fill="hold" grpId="0" nodeType="withEffect">
                                  <p:stCondLst>
                                    <p:cond delay="0"/>
                                  </p:stCondLst>
                                  <p:childTnLst>
                                    <p:animMotion origin="layout" path="M 0 0  L -0.25 0  E" pathEditMode="relative" ptsTypes="">
                                      <p:cBhvr>
                                        <p:cTn id="40" dur="2000" fill="hold"/>
                                        <p:tgtEl>
                                          <p:spTgt spid="18"/>
                                        </p:tgtEl>
                                        <p:attrNameLst>
                                          <p:attrName>ppt_x</p:attrName>
                                          <p:attrName>ppt_y</p:attrName>
                                        </p:attrNameLst>
                                      </p:cBhvr>
                                    </p:animMotion>
                                  </p:childTnLst>
                                </p:cTn>
                              </p:par>
                              <p:par>
                                <p:cTn id="41" presetID="35" presetClass="path" presetSubtype="0" accel="50000" decel="50000" fill="hold" grpId="0" nodeType="withEffect">
                                  <p:stCondLst>
                                    <p:cond delay="0"/>
                                  </p:stCondLst>
                                  <p:childTnLst>
                                    <p:animMotion origin="layout" path="M 0 0  L -0.25 0  E" pathEditMode="relative" ptsTypes="">
                                      <p:cBhvr>
                                        <p:cTn id="42" dur="2000" fill="hold"/>
                                        <p:tgtEl>
                                          <p:spTgt spid="19"/>
                                        </p:tgtEl>
                                        <p:attrNameLst>
                                          <p:attrName>ppt_x</p:attrName>
                                          <p:attrName>ppt_y</p:attrName>
                                        </p:attrNameLst>
                                      </p:cBhvr>
                                    </p:animMotion>
                                  </p:childTnLst>
                                </p:cTn>
                              </p:par>
                              <p:par>
                                <p:cTn id="43" presetID="35" presetClass="path" presetSubtype="0" accel="50000" decel="50000" fill="hold" nodeType="withEffect">
                                  <p:stCondLst>
                                    <p:cond delay="0"/>
                                  </p:stCondLst>
                                  <p:childTnLst>
                                    <p:animMotion origin="layout" path="M 0 0  L -0.25 0  E" pathEditMode="relative" ptsTypes="">
                                      <p:cBhvr>
                                        <p:cTn id="44" dur="2000" fill="hold"/>
                                        <p:tgtEl>
                                          <p:spTgt spid="20"/>
                                        </p:tgtEl>
                                        <p:attrNameLst>
                                          <p:attrName>ppt_x</p:attrName>
                                          <p:attrName>ppt_y</p:attrName>
                                        </p:attrNameLst>
                                      </p:cBhvr>
                                    </p:animMotion>
                                  </p:childTnLst>
                                </p:cTn>
                              </p:par>
                              <p:par>
                                <p:cTn id="45" presetID="35" presetClass="path" presetSubtype="0" accel="50000" decel="50000" fill="hold" nodeType="withEffect">
                                  <p:stCondLst>
                                    <p:cond delay="0"/>
                                  </p:stCondLst>
                                  <p:childTnLst>
                                    <p:animMotion origin="layout" path="M 0 0  L -0.25 0  E" pathEditMode="relative" ptsTypes="">
                                      <p:cBhvr>
                                        <p:cTn id="46" dur="2000" fill="hold"/>
                                        <p:tgtEl>
                                          <p:spTgt spid="21"/>
                                        </p:tgtEl>
                                        <p:attrNameLst>
                                          <p:attrName>ppt_x</p:attrName>
                                          <p:attrName>ppt_y</p:attrName>
                                        </p:attrNameLst>
                                      </p:cBhvr>
                                    </p:animMotion>
                                  </p:childTnLst>
                                </p:cTn>
                              </p:par>
                              <p:par>
                                <p:cTn id="47" presetID="35" presetClass="path" presetSubtype="0" accel="50000" decel="50000" fill="hold" nodeType="withEffect">
                                  <p:stCondLst>
                                    <p:cond delay="0"/>
                                  </p:stCondLst>
                                  <p:childTnLst>
                                    <p:animMotion origin="layout" path="M 0 0  L -0.25 0  E" pathEditMode="relative" ptsTypes="">
                                      <p:cBhvr>
                                        <p:cTn id="48" dur="2000" fill="hold"/>
                                        <p:tgtEl>
                                          <p:spTgt spid="22"/>
                                        </p:tgtEl>
                                        <p:attrNameLst>
                                          <p:attrName>ppt_x</p:attrName>
                                          <p:attrName>ppt_y</p:attrName>
                                        </p:attrNameLst>
                                      </p:cBhvr>
                                    </p:animMotion>
                                  </p:childTnLst>
                                </p:cTn>
                              </p:par>
                              <p:par>
                                <p:cTn id="49" presetID="35" presetClass="path" presetSubtype="0" accel="50000" decel="50000" fill="hold" nodeType="withEffect">
                                  <p:stCondLst>
                                    <p:cond delay="0"/>
                                  </p:stCondLst>
                                  <p:childTnLst>
                                    <p:animMotion origin="layout" path="M 0 0  L -0.25 0  E" pathEditMode="relative" ptsTypes="">
                                      <p:cBhvr>
                                        <p:cTn id="50" dur="2000" fill="hold"/>
                                        <p:tgtEl>
                                          <p:spTgt spid="23"/>
                                        </p:tgtEl>
                                        <p:attrNameLst>
                                          <p:attrName>ppt_x</p:attrName>
                                          <p:attrName>ppt_y</p:attrName>
                                        </p:attrNameLst>
                                      </p:cBhvr>
                                    </p:animMotion>
                                  </p:childTnLst>
                                </p:cTn>
                              </p:par>
                              <p:par>
                                <p:cTn id="51" presetID="35" presetClass="path" presetSubtype="0" accel="50000" decel="50000" fill="hold" nodeType="withEffect">
                                  <p:stCondLst>
                                    <p:cond delay="0"/>
                                  </p:stCondLst>
                                  <p:childTnLst>
                                    <p:animMotion origin="layout" path="M 0 0  L -0.25 0  E" pathEditMode="relative" ptsTypes="">
                                      <p:cBhvr>
                                        <p:cTn id="52" dur="2000" fill="hold"/>
                                        <p:tgtEl>
                                          <p:spTgt spid="24"/>
                                        </p:tgtEl>
                                        <p:attrNameLst>
                                          <p:attrName>ppt_x</p:attrName>
                                          <p:attrName>ppt_y</p:attrName>
                                        </p:attrNameLst>
                                      </p:cBhvr>
                                    </p:animMotion>
                                  </p:childTnLst>
                                </p:cTn>
                              </p:par>
                              <p:par>
                                <p:cTn id="53" presetID="35" presetClass="path" presetSubtype="0" accel="50000" decel="50000" fill="hold" nodeType="withEffect">
                                  <p:stCondLst>
                                    <p:cond delay="0"/>
                                  </p:stCondLst>
                                  <p:childTnLst>
                                    <p:animMotion origin="layout" path="M 0 0  L -0.25 0  E" pathEditMode="relative" ptsTypes="">
                                      <p:cBhvr>
                                        <p:cTn id="54" dur="2000" fill="hold"/>
                                        <p:tgtEl>
                                          <p:spTgt spid="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19" grpId="0" animBg="1"/>
      <p:bldP spid="26" grpId="0" animBg="1"/>
      <p:bldP spid="27"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88640"/>
            <a:ext cx="6408712" cy="762000"/>
          </a:xfrm>
        </p:spPr>
        <p:txBody>
          <a:bodyPr/>
          <a:lstStyle/>
          <a:p>
            <a:r>
              <a:rPr lang="en-GB" sz="4000" b="1" dirty="0" smtClean="0"/>
              <a:t>Why does this matter?</a:t>
            </a:r>
            <a:endParaRPr lang="en-GB" sz="4000" b="1" dirty="0"/>
          </a:p>
        </p:txBody>
      </p:sp>
      <p:sp>
        <p:nvSpPr>
          <p:cNvPr id="3" name="Content Placeholder 2"/>
          <p:cNvSpPr>
            <a:spLocks noGrp="1"/>
          </p:cNvSpPr>
          <p:nvPr>
            <p:ph idx="1"/>
          </p:nvPr>
        </p:nvSpPr>
        <p:spPr>
          <a:xfrm>
            <a:off x="609600" y="1412776"/>
            <a:ext cx="8229600" cy="4683224"/>
          </a:xfrm>
        </p:spPr>
        <p:txBody>
          <a:bodyPr>
            <a:normAutofit fontScale="85000" lnSpcReduction="10000"/>
          </a:bodyPr>
          <a:lstStyle/>
          <a:p>
            <a:pPr marL="0" indent="0">
              <a:buNone/>
            </a:pPr>
            <a:r>
              <a:rPr lang="en-GB" dirty="0" smtClean="0"/>
              <a:t>“SAB Miller sees female drinkers as a key beneficiary of its wider bid to attract more consumers on more occasions through a mix of innovation, packaging and advertising.</a:t>
            </a:r>
          </a:p>
          <a:p>
            <a:pPr marL="0" indent="0">
              <a:buNone/>
            </a:pPr>
            <a:r>
              <a:rPr lang="en-GB" dirty="0" smtClean="0"/>
              <a:t>Future attempts will revolve around…</a:t>
            </a:r>
            <a:r>
              <a:rPr lang="en-GB" b="1" dirty="0" smtClean="0">
                <a:solidFill>
                  <a:schemeClr val="tx2"/>
                </a:solidFill>
              </a:rPr>
              <a:t>marketing that pushes six distinctive experiences</a:t>
            </a:r>
            <a:r>
              <a:rPr lang="en-GB" dirty="0" smtClean="0"/>
              <a:t>: family occasions such as BBQs, mixed gender casual parties, mixed gender casual meals, mixed gender evening meals, colleagues socialising and men together in bars”</a:t>
            </a:r>
          </a:p>
          <a:p>
            <a:pPr marL="0" indent="0">
              <a:buNone/>
            </a:pPr>
            <a:r>
              <a:rPr lang="en-GB" i="1" dirty="0" smtClean="0"/>
              <a:t>Marketing Week, 7</a:t>
            </a:r>
            <a:r>
              <a:rPr lang="en-GB" i="1" baseline="30000" dirty="0" smtClean="0"/>
              <a:t>th</a:t>
            </a:r>
            <a:r>
              <a:rPr lang="en-GB" i="1" dirty="0" smtClean="0"/>
              <a:t> October 2014</a:t>
            </a:r>
            <a:endParaRPr lang="en-GB" i="1" dirty="0"/>
          </a:p>
        </p:txBody>
      </p:sp>
    </p:spTree>
    <p:extLst>
      <p:ext uri="{BB962C8B-B14F-4D97-AF65-F5344CB8AC3E}">
        <p14:creationId xmlns:p14="http://schemas.microsoft.com/office/powerpoint/2010/main" val="3523625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88640"/>
            <a:ext cx="6408712" cy="762000"/>
          </a:xfrm>
        </p:spPr>
        <p:txBody>
          <a:bodyPr/>
          <a:lstStyle/>
          <a:p>
            <a:r>
              <a:rPr lang="en-GB" b="1" dirty="0" smtClean="0"/>
              <a:t>Research on drinking cultures</a:t>
            </a:r>
            <a:endParaRPr lang="en-GB" b="1" dirty="0"/>
          </a:p>
        </p:txBody>
      </p:sp>
      <p:sp>
        <p:nvSpPr>
          <p:cNvPr id="3" name="Content Placeholder 2"/>
          <p:cNvSpPr>
            <a:spLocks noGrp="1"/>
          </p:cNvSpPr>
          <p:nvPr>
            <p:ph idx="1"/>
          </p:nvPr>
        </p:nvSpPr>
        <p:spPr>
          <a:xfrm>
            <a:off x="539552" y="1397385"/>
            <a:ext cx="8229600" cy="4467200"/>
          </a:xfrm>
        </p:spPr>
        <p:txBody>
          <a:bodyPr>
            <a:normAutofit/>
          </a:bodyPr>
          <a:lstStyle/>
          <a:p>
            <a:r>
              <a:rPr lang="en-GB" dirty="0" smtClean="0"/>
              <a:t>Typically:</a:t>
            </a:r>
          </a:p>
          <a:p>
            <a:pPr lvl="1"/>
            <a:r>
              <a:rPr lang="en-GB" dirty="0" smtClean="0"/>
              <a:t>Qualitative not quantitative</a:t>
            </a:r>
          </a:p>
          <a:p>
            <a:pPr lvl="1"/>
            <a:r>
              <a:rPr lang="en-GB" dirty="0" smtClean="0"/>
              <a:t>Homogeneous national cultures not heterogeneous subcultures</a:t>
            </a:r>
            <a:endParaRPr lang="en-GB" dirty="0"/>
          </a:p>
          <a:p>
            <a:pPr lvl="1"/>
            <a:r>
              <a:rPr lang="en-GB" dirty="0" smtClean="0"/>
              <a:t>Addresses the spectacle not the mundane</a:t>
            </a:r>
          </a:p>
          <a:p>
            <a:pPr marL="0" indent="0">
              <a:buNone/>
            </a:pPr>
            <a:endParaRPr lang="en-GB"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10268">
            <a:off x="91926" y="4233252"/>
            <a:ext cx="609600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1001">
            <a:off x="4369747" y="4862929"/>
            <a:ext cx="48006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18286">
            <a:off x="472121" y="4954688"/>
            <a:ext cx="3895725" cy="1657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949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88640"/>
            <a:ext cx="6408712" cy="762000"/>
          </a:xfrm>
        </p:spPr>
        <p:txBody>
          <a:bodyPr/>
          <a:lstStyle/>
          <a:p>
            <a:r>
              <a:rPr lang="en-GB" b="1" dirty="0" smtClean="0"/>
              <a:t>Culture in alcohol policy</a:t>
            </a:r>
            <a:endParaRPr lang="en-GB" b="1" dirty="0"/>
          </a:p>
        </p:txBody>
      </p:sp>
      <p:sp>
        <p:nvSpPr>
          <p:cNvPr id="3" name="Content Placeholder 2"/>
          <p:cNvSpPr>
            <a:spLocks noGrp="1"/>
          </p:cNvSpPr>
          <p:nvPr>
            <p:ph idx="1"/>
          </p:nvPr>
        </p:nvSpPr>
        <p:spPr>
          <a:xfrm>
            <a:off x="539552" y="1657758"/>
            <a:ext cx="6338664" cy="4467200"/>
          </a:xfrm>
        </p:spPr>
        <p:txBody>
          <a:bodyPr>
            <a:normAutofit fontScale="85000" lnSpcReduction="20000"/>
          </a:bodyPr>
          <a:lstStyle/>
          <a:p>
            <a:r>
              <a:rPr lang="en-GB" dirty="0" smtClean="0"/>
              <a:t>Policy debate defined culture through:</a:t>
            </a:r>
          </a:p>
          <a:p>
            <a:pPr lvl="1"/>
            <a:r>
              <a:rPr lang="en-GB" dirty="0" smtClean="0"/>
              <a:t>Crude caricatures</a:t>
            </a:r>
          </a:p>
          <a:p>
            <a:pPr lvl="1"/>
            <a:r>
              <a:rPr lang="en-GB" dirty="0"/>
              <a:t>V</a:t>
            </a:r>
            <a:r>
              <a:rPr lang="en-GB" dirty="0" smtClean="0"/>
              <a:t>ague concepts </a:t>
            </a:r>
          </a:p>
          <a:p>
            <a:pPr lvl="1"/>
            <a:r>
              <a:rPr lang="en-GB" dirty="0" smtClean="0"/>
              <a:t>Narrow metrics</a:t>
            </a:r>
          </a:p>
          <a:p>
            <a:r>
              <a:rPr lang="en-GB" dirty="0" smtClean="0"/>
              <a:t>No evidence of systematic consideration given to:</a:t>
            </a:r>
          </a:p>
          <a:p>
            <a:pPr lvl="1"/>
            <a:r>
              <a:rPr lang="en-GB" dirty="0" smtClean="0"/>
              <a:t>What the drinking culture is</a:t>
            </a:r>
          </a:p>
          <a:p>
            <a:pPr lvl="1"/>
            <a:r>
              <a:rPr lang="en-GB" dirty="0" smtClean="0"/>
              <a:t>What we want it to be</a:t>
            </a:r>
          </a:p>
          <a:p>
            <a:pPr lvl="1"/>
            <a:r>
              <a:rPr lang="en-GB" dirty="0" smtClean="0"/>
              <a:t>How policy interacts with different aspects of culture</a:t>
            </a:r>
          </a:p>
          <a:p>
            <a:endParaRPr lang="en-GB" dirty="0" smtClean="0"/>
          </a:p>
        </p:txBody>
      </p:sp>
      <p:pic>
        <p:nvPicPr>
          <p:cNvPr id="3074" name="Picture 2" descr="http://static.guim.co.uk/sys-images/Guardian/Pix/pictures/2010/10/22/1287776286832/Drunk-woman-on-bench-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196752"/>
            <a:ext cx="2520280" cy="15121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expressions-that-inspire.com/wp-content/uploads/2014/01/heineke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1" y="2708920"/>
            <a:ext cx="2520280" cy="17049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drinkaware.co.uk/content/img/Unit-calc-2013/homepage-c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1" y="4149080"/>
            <a:ext cx="2520280"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990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88640"/>
            <a:ext cx="6408712" cy="762000"/>
          </a:xfrm>
        </p:spPr>
        <p:txBody>
          <a:bodyPr/>
          <a:lstStyle/>
          <a:p>
            <a:r>
              <a:rPr lang="en-GB" b="1" dirty="0" smtClean="0"/>
              <a:t>Project aims</a:t>
            </a:r>
            <a:endParaRPr lang="en-GB" b="1" dirty="0"/>
          </a:p>
        </p:txBody>
      </p:sp>
      <p:sp>
        <p:nvSpPr>
          <p:cNvPr id="3" name="Content Placeholder 2"/>
          <p:cNvSpPr>
            <a:spLocks noGrp="1"/>
          </p:cNvSpPr>
          <p:nvPr>
            <p:ph idx="1"/>
          </p:nvPr>
        </p:nvSpPr>
        <p:spPr>
          <a:xfrm>
            <a:off x="609600" y="1412776"/>
            <a:ext cx="8229600" cy="4683224"/>
          </a:xfrm>
        </p:spPr>
        <p:txBody>
          <a:bodyPr>
            <a:normAutofit/>
          </a:bodyPr>
          <a:lstStyle/>
          <a:p>
            <a:r>
              <a:rPr lang="en-GB" dirty="0" smtClean="0"/>
              <a:t>Access culture through key concept of drinking occasions with a view to:</a:t>
            </a:r>
          </a:p>
          <a:p>
            <a:pPr marL="914400" lvl="1" indent="-514350">
              <a:buFont typeface="+mj-lt"/>
              <a:buAutoNum type="arabicPeriod"/>
            </a:pPr>
            <a:r>
              <a:rPr lang="en-GB" dirty="0" smtClean="0"/>
              <a:t>Develop typological models to quantitatively describe British drinking occasions</a:t>
            </a:r>
          </a:p>
          <a:p>
            <a:pPr marL="914400" lvl="1" indent="-514350">
              <a:buFont typeface="+mj-lt"/>
              <a:buAutoNum type="arabicPeriod"/>
            </a:pPr>
            <a:r>
              <a:rPr lang="en-GB" dirty="0" smtClean="0"/>
              <a:t>Explore how occasions vary across population subgroups</a:t>
            </a:r>
          </a:p>
          <a:p>
            <a:pPr marL="914400" lvl="1" indent="-514350">
              <a:buFont typeface="+mj-lt"/>
              <a:buAutoNum type="arabicPeriod"/>
            </a:pPr>
            <a:r>
              <a:rPr lang="en-GB" dirty="0" smtClean="0"/>
              <a:t>Validate typologies with qualitative data</a:t>
            </a:r>
          </a:p>
        </p:txBody>
      </p:sp>
    </p:spTree>
    <p:extLst>
      <p:ext uri="{BB962C8B-B14F-4D97-AF65-F5344CB8AC3E}">
        <p14:creationId xmlns:p14="http://schemas.microsoft.com/office/powerpoint/2010/main" val="2753394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Methods</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4285268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88640"/>
            <a:ext cx="6408712" cy="762000"/>
          </a:xfrm>
        </p:spPr>
        <p:txBody>
          <a:bodyPr/>
          <a:lstStyle/>
          <a:p>
            <a:r>
              <a:rPr lang="en-GB" b="1" dirty="0" smtClean="0"/>
              <a:t>Data</a:t>
            </a:r>
            <a:endParaRPr lang="en-GB" b="1" dirty="0"/>
          </a:p>
        </p:txBody>
      </p:sp>
      <p:sp>
        <p:nvSpPr>
          <p:cNvPr id="3" name="Content Placeholder 2"/>
          <p:cNvSpPr>
            <a:spLocks noGrp="1"/>
          </p:cNvSpPr>
          <p:nvPr>
            <p:ph idx="1"/>
          </p:nvPr>
        </p:nvSpPr>
        <p:spPr>
          <a:xfrm>
            <a:off x="609600" y="1412776"/>
            <a:ext cx="8229600" cy="4683224"/>
          </a:xfrm>
        </p:spPr>
        <p:txBody>
          <a:bodyPr>
            <a:normAutofit/>
          </a:bodyPr>
          <a:lstStyle/>
          <a:p>
            <a:r>
              <a:rPr lang="en-GB" dirty="0" smtClean="0"/>
              <a:t>Market research data from Kantar:</a:t>
            </a:r>
          </a:p>
          <a:p>
            <a:pPr lvl="1"/>
            <a:r>
              <a:rPr lang="en-GB" dirty="0"/>
              <a:t>Weekly alcohol consumption diary (sampled all year round)</a:t>
            </a:r>
          </a:p>
          <a:p>
            <a:pPr lvl="1"/>
            <a:r>
              <a:rPr lang="en-GB" dirty="0" smtClean="0"/>
              <a:t>2009-2011 (cross-sectional)</a:t>
            </a:r>
          </a:p>
          <a:p>
            <a:pPr lvl="1"/>
            <a:r>
              <a:rPr lang="en-GB" dirty="0" smtClean="0"/>
              <a:t>30,000 respondents per year</a:t>
            </a:r>
          </a:p>
          <a:p>
            <a:pPr lvl="1"/>
            <a:r>
              <a:rPr lang="en-GB" dirty="0" smtClean="0"/>
              <a:t>60,609 drunk in diary week</a:t>
            </a:r>
          </a:p>
        </p:txBody>
      </p:sp>
    </p:spTree>
    <p:extLst>
      <p:ext uri="{BB962C8B-B14F-4D97-AF65-F5344CB8AC3E}">
        <p14:creationId xmlns:p14="http://schemas.microsoft.com/office/powerpoint/2010/main" val="193203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5"/>
          <p:cNvSpPr>
            <a:spLocks noGrp="1"/>
          </p:cNvSpPr>
          <p:nvPr>
            <p:ph type="sldNum" sz="quarter" idx="4294967295"/>
          </p:nvPr>
        </p:nvSpPr>
        <p:spPr>
          <a:xfrm>
            <a:off x="7010400" y="152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3200">
                <a:solidFill>
                  <a:srgbClr val="2A196F"/>
                </a:solidFill>
                <a:latin typeface="TUOS Blake" pitchFamily="34" charset="0"/>
              </a:defRPr>
            </a:lvl1pPr>
            <a:lvl2pPr marL="742950" indent="-285750" eaLnBrk="0" hangingPunct="0">
              <a:spcBef>
                <a:spcPct val="30000"/>
              </a:spcBef>
              <a:buFont typeface="TUOS Stephenson" pitchFamily="18" charset="0"/>
              <a:buChar char="•"/>
              <a:defRPr sz="2800">
                <a:solidFill>
                  <a:srgbClr val="2A196F"/>
                </a:solidFill>
                <a:latin typeface="TUOS Blake" pitchFamily="34" charset="0"/>
              </a:defRPr>
            </a:lvl2pPr>
            <a:lvl3pPr marL="1143000" indent="-228600" eaLnBrk="0" hangingPunct="0">
              <a:spcBef>
                <a:spcPct val="20000"/>
              </a:spcBef>
              <a:defRPr sz="2400">
                <a:solidFill>
                  <a:srgbClr val="2A196F"/>
                </a:solidFill>
                <a:latin typeface="TUOS Blake" pitchFamily="34" charset="0"/>
              </a:defRPr>
            </a:lvl3pPr>
            <a:lvl4pPr marL="1600200" indent="-228600" eaLnBrk="0" hangingPunct="0">
              <a:lnSpc>
                <a:spcPct val="120000"/>
              </a:lnSpc>
              <a:spcBef>
                <a:spcPct val="20000"/>
              </a:spcBef>
              <a:buFont typeface="TUOS Stephenson" pitchFamily="18" charset="0"/>
              <a:defRPr sz="1400">
                <a:solidFill>
                  <a:srgbClr val="2A196F"/>
                </a:solidFill>
                <a:latin typeface="TUOS Blake" pitchFamily="34" charset="0"/>
              </a:defRPr>
            </a:lvl4pPr>
            <a:lvl5pPr marL="2057400" indent="-228600" eaLnBrk="0" hangingPunct="0">
              <a:lnSpc>
                <a:spcPct val="140000"/>
              </a:lnSpc>
              <a:spcBef>
                <a:spcPct val="20000"/>
              </a:spcBef>
              <a:buFont typeface="TUOS Stephenson" pitchFamily="18" charset="0"/>
              <a:buChar char="•"/>
              <a:defRPr sz="900">
                <a:solidFill>
                  <a:srgbClr val="2A196F"/>
                </a:solidFill>
                <a:latin typeface="TUOS Blake" pitchFamily="34" charset="0"/>
              </a:defRPr>
            </a:lvl5pPr>
            <a:lvl6pPr marL="2514600" indent="-228600" eaLnBrk="0" fontAlgn="base" hangingPunct="0">
              <a:lnSpc>
                <a:spcPct val="140000"/>
              </a:lnSpc>
              <a:spcBef>
                <a:spcPct val="20000"/>
              </a:spcBef>
              <a:spcAft>
                <a:spcPct val="0"/>
              </a:spcAft>
              <a:buFont typeface="TUOS Stephenson" pitchFamily="18" charset="0"/>
              <a:buChar char="•"/>
              <a:defRPr sz="900">
                <a:solidFill>
                  <a:srgbClr val="2A196F"/>
                </a:solidFill>
                <a:latin typeface="TUOS Blake" pitchFamily="34" charset="0"/>
              </a:defRPr>
            </a:lvl6pPr>
            <a:lvl7pPr marL="2971800" indent="-228600" eaLnBrk="0" fontAlgn="base" hangingPunct="0">
              <a:lnSpc>
                <a:spcPct val="140000"/>
              </a:lnSpc>
              <a:spcBef>
                <a:spcPct val="20000"/>
              </a:spcBef>
              <a:spcAft>
                <a:spcPct val="0"/>
              </a:spcAft>
              <a:buFont typeface="TUOS Stephenson" pitchFamily="18" charset="0"/>
              <a:buChar char="•"/>
              <a:defRPr sz="900">
                <a:solidFill>
                  <a:srgbClr val="2A196F"/>
                </a:solidFill>
                <a:latin typeface="TUOS Blake" pitchFamily="34" charset="0"/>
              </a:defRPr>
            </a:lvl7pPr>
            <a:lvl8pPr marL="3429000" indent="-228600" eaLnBrk="0" fontAlgn="base" hangingPunct="0">
              <a:lnSpc>
                <a:spcPct val="140000"/>
              </a:lnSpc>
              <a:spcBef>
                <a:spcPct val="20000"/>
              </a:spcBef>
              <a:spcAft>
                <a:spcPct val="0"/>
              </a:spcAft>
              <a:buFont typeface="TUOS Stephenson" pitchFamily="18" charset="0"/>
              <a:buChar char="•"/>
              <a:defRPr sz="900">
                <a:solidFill>
                  <a:srgbClr val="2A196F"/>
                </a:solidFill>
                <a:latin typeface="TUOS Blake" pitchFamily="34" charset="0"/>
              </a:defRPr>
            </a:lvl8pPr>
            <a:lvl9pPr marL="3886200" indent="-228600" eaLnBrk="0" fontAlgn="base" hangingPunct="0">
              <a:lnSpc>
                <a:spcPct val="140000"/>
              </a:lnSpc>
              <a:spcBef>
                <a:spcPct val="20000"/>
              </a:spcBef>
              <a:spcAft>
                <a:spcPct val="0"/>
              </a:spcAft>
              <a:buFont typeface="TUOS Stephenson" pitchFamily="18" charset="0"/>
              <a:buChar char="•"/>
              <a:defRPr sz="900">
                <a:solidFill>
                  <a:srgbClr val="2A196F"/>
                </a:solidFill>
                <a:latin typeface="TUOS Blake" pitchFamily="34" charset="0"/>
              </a:defRPr>
            </a:lvl9pPr>
          </a:lstStyle>
          <a:p>
            <a:pPr>
              <a:spcBef>
                <a:spcPct val="0"/>
              </a:spcBef>
              <a:buFontTx/>
              <a:buNone/>
            </a:pPr>
            <a:fld id="{F8A62E8F-283A-4276-AB65-A50D29D61B83}" type="slidenum">
              <a:rPr lang="en-GB" altLang="en-US" sz="1800" smtClean="0">
                <a:latin typeface="TUOS Stephenson" pitchFamily="18" charset="0"/>
              </a:rPr>
              <a:pPr>
                <a:spcBef>
                  <a:spcPct val="0"/>
                </a:spcBef>
                <a:buFontTx/>
                <a:buNone/>
              </a:pPr>
              <a:t>7</a:t>
            </a:fld>
            <a:endParaRPr lang="en-GB" altLang="en-US" sz="1800" smtClean="0">
              <a:latin typeface="TUOS Stephenso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17344935"/>
              </p:ext>
            </p:extLst>
          </p:nvPr>
        </p:nvGraphicFramePr>
        <p:xfrm>
          <a:off x="395288" y="1125538"/>
          <a:ext cx="8569326" cy="4986470"/>
        </p:xfrm>
        <a:graphic>
          <a:graphicData uri="http://schemas.openxmlformats.org/drawingml/2006/table">
            <a:tbl>
              <a:tblPr firstRow="1" bandRow="1">
                <a:tableStyleId>{5C22544A-7EE6-4342-B048-85BDC9FD1C3A}</a:tableStyleId>
              </a:tblPr>
              <a:tblGrid>
                <a:gridCol w="4284663"/>
                <a:gridCol w="4284663"/>
              </a:tblGrid>
              <a:tr h="639923">
                <a:tc gridSpan="2">
                  <a:txBody>
                    <a:bodyPr/>
                    <a:lstStyle/>
                    <a:p>
                      <a:pPr algn="ctr"/>
                      <a:r>
                        <a:rPr lang="en-GB" sz="3600" dirty="0" smtClean="0">
                          <a:solidFill>
                            <a:schemeClr val="tx1"/>
                          </a:solidFill>
                        </a:rPr>
                        <a:t>Occasion</a:t>
                      </a:r>
                      <a:r>
                        <a:rPr lang="en-GB" sz="3600" baseline="0" dirty="0" smtClean="0">
                          <a:solidFill>
                            <a:schemeClr val="tx1"/>
                          </a:solidFill>
                        </a:rPr>
                        <a:t> characteristics</a:t>
                      </a:r>
                      <a:endParaRPr lang="en-GB" sz="3600" dirty="0">
                        <a:solidFill>
                          <a:schemeClr val="tx1"/>
                        </a:solidFill>
                      </a:endParaRPr>
                    </a:p>
                  </a:txBody>
                  <a:tcPr marL="91444" marR="91444" marT="45709" marB="45709">
                    <a:solidFill>
                      <a:srgbClr val="7030A0"/>
                    </a:solidFill>
                  </a:tcPr>
                </a:tc>
                <a:tc hMerge="1">
                  <a:txBody>
                    <a:bodyPr/>
                    <a:lstStyle/>
                    <a:p>
                      <a:endParaRPr lang="en-GB" dirty="0"/>
                    </a:p>
                  </a:txBody>
                  <a:tcPr>
                    <a:solidFill>
                      <a:srgbClr val="0099CC"/>
                    </a:solidFill>
                  </a:tcPr>
                </a:tc>
              </a:tr>
              <a:tr h="620916">
                <a:tc>
                  <a:txBody>
                    <a:bodyPr/>
                    <a:lstStyle/>
                    <a:p>
                      <a:r>
                        <a:rPr lang="en-GB" sz="2000" b="1" dirty="0" smtClean="0">
                          <a:solidFill>
                            <a:schemeClr val="tx1"/>
                          </a:solidFill>
                        </a:rPr>
                        <a:t>Day,</a:t>
                      </a:r>
                      <a:r>
                        <a:rPr lang="en-GB" sz="2000" b="1" baseline="0" dirty="0" smtClean="0">
                          <a:solidFill>
                            <a:schemeClr val="tx1"/>
                          </a:solidFill>
                        </a:rPr>
                        <a:t> time and duration</a:t>
                      </a:r>
                      <a:endParaRPr lang="en-GB" sz="2000" b="1" dirty="0">
                        <a:solidFill>
                          <a:schemeClr val="tx1"/>
                        </a:solidFill>
                      </a:endParaRPr>
                    </a:p>
                  </a:txBody>
                  <a:tcPr marL="91444" marR="91444" marT="45709" marB="45709" anchor="ctr">
                    <a:solidFill>
                      <a:schemeClr val="bg1">
                        <a:lumMod val="75000"/>
                      </a:schemeClr>
                    </a:solidFill>
                  </a:tcPr>
                </a:tc>
                <a:tc>
                  <a:txBody>
                    <a:bodyPr/>
                    <a:lstStyle/>
                    <a:p>
                      <a:r>
                        <a:rPr lang="en-GB" sz="2000" b="1" dirty="0" smtClean="0">
                          <a:solidFill>
                            <a:schemeClr val="tx1"/>
                          </a:solidFill>
                        </a:rPr>
                        <a:t>Who with (sex, relationship)</a:t>
                      </a:r>
                      <a:endParaRPr lang="en-GB" sz="2000" b="1" dirty="0">
                        <a:solidFill>
                          <a:schemeClr val="tx1"/>
                        </a:solidFill>
                      </a:endParaRPr>
                    </a:p>
                  </a:txBody>
                  <a:tcPr marL="91444" marR="91444" marT="45709" marB="45709" anchor="ctr">
                    <a:solidFill>
                      <a:schemeClr val="bg1">
                        <a:lumMod val="75000"/>
                      </a:schemeClr>
                    </a:solidFill>
                  </a:tcPr>
                </a:tc>
              </a:tr>
              <a:tr h="620916">
                <a:tc>
                  <a:txBody>
                    <a:bodyPr/>
                    <a:lstStyle/>
                    <a:p>
                      <a:r>
                        <a:rPr lang="en-GB" sz="2000" b="1" dirty="0" smtClean="0">
                          <a:solidFill>
                            <a:schemeClr val="tx1"/>
                          </a:solidFill>
                        </a:rPr>
                        <a:t>Location (type and urbanity)</a:t>
                      </a:r>
                      <a:endParaRPr lang="en-GB" sz="2000" b="1" dirty="0">
                        <a:solidFill>
                          <a:schemeClr val="tx1"/>
                        </a:solidFill>
                      </a:endParaRPr>
                    </a:p>
                  </a:txBody>
                  <a:tcPr marL="91444" marR="91444" marT="45709" marB="45709" anchor="ctr">
                    <a:solidFill>
                      <a:schemeClr val="bg1">
                        <a:lumMod val="75000"/>
                      </a:schemeClr>
                    </a:solidFill>
                  </a:tcPr>
                </a:tc>
                <a:tc>
                  <a:txBody>
                    <a:bodyPr/>
                    <a:lstStyle/>
                    <a:p>
                      <a:r>
                        <a:rPr lang="en-GB" sz="2000" b="1" dirty="0" smtClean="0">
                          <a:solidFill>
                            <a:schemeClr val="tx1"/>
                          </a:solidFill>
                        </a:rPr>
                        <a:t>Motivation and Reason</a:t>
                      </a:r>
                      <a:endParaRPr lang="en-GB" sz="2000" b="1" dirty="0">
                        <a:solidFill>
                          <a:schemeClr val="tx1"/>
                        </a:solidFill>
                      </a:endParaRPr>
                    </a:p>
                  </a:txBody>
                  <a:tcPr marL="91444" marR="91444" marT="45709" marB="45709" anchor="ctr">
                    <a:solidFill>
                      <a:schemeClr val="bg1">
                        <a:lumMod val="75000"/>
                      </a:schemeClr>
                    </a:solidFill>
                  </a:tcPr>
                </a:tc>
              </a:tr>
              <a:tr h="6209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chemeClr val="tx1"/>
                          </a:solidFill>
                        </a:rPr>
                        <a:t>Quantity</a:t>
                      </a:r>
                      <a:r>
                        <a:rPr lang="en-GB" sz="2000" b="1" baseline="0" dirty="0" smtClean="0">
                          <a:solidFill>
                            <a:schemeClr val="tx1"/>
                          </a:solidFill>
                        </a:rPr>
                        <a:t> consumed</a:t>
                      </a:r>
                      <a:endParaRPr lang="en-GB" sz="2000" b="1" dirty="0" smtClean="0">
                        <a:solidFill>
                          <a:schemeClr val="tx1"/>
                        </a:solidFill>
                      </a:endParaRPr>
                    </a:p>
                  </a:txBody>
                  <a:tcPr marL="91444" marR="91444" marT="45709" marB="45709"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chemeClr val="tx1"/>
                          </a:solidFill>
                        </a:rPr>
                        <a:t>Type</a:t>
                      </a:r>
                      <a:r>
                        <a:rPr lang="en-GB" sz="2000" b="1" baseline="0" dirty="0" smtClean="0">
                          <a:solidFill>
                            <a:schemeClr val="tx1"/>
                          </a:solidFill>
                        </a:rPr>
                        <a:t> of drink</a:t>
                      </a:r>
                      <a:endParaRPr lang="en-GB" sz="2000" b="1" dirty="0" smtClean="0">
                        <a:solidFill>
                          <a:schemeClr val="tx1"/>
                        </a:solidFill>
                      </a:endParaRPr>
                    </a:p>
                  </a:txBody>
                  <a:tcPr marL="91444" marR="91444" marT="45709" marB="45709" anchor="ctr">
                    <a:solidFill>
                      <a:schemeClr val="bg1"/>
                    </a:solidFill>
                  </a:tcPr>
                </a:tc>
              </a:tr>
              <a:tr h="6209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chemeClr val="tx1"/>
                          </a:solidFill>
                        </a:rPr>
                        <a:t>Spend</a:t>
                      </a:r>
                      <a:r>
                        <a:rPr lang="en-GB" sz="2000" b="1" baseline="0" dirty="0" smtClean="0">
                          <a:solidFill>
                            <a:schemeClr val="tx1"/>
                          </a:solidFill>
                        </a:rPr>
                        <a:t> on alcohol (weak)</a:t>
                      </a:r>
                      <a:endParaRPr lang="en-GB" sz="2000" b="1" dirty="0" smtClean="0">
                        <a:solidFill>
                          <a:schemeClr val="tx1"/>
                        </a:solidFill>
                      </a:endParaRPr>
                    </a:p>
                  </a:txBody>
                  <a:tcPr marL="91444" marR="91444" marT="45709" marB="45709" anchor="ctr">
                    <a:solidFill>
                      <a:schemeClr val="bg1"/>
                    </a:solidFill>
                  </a:tcPr>
                </a:tc>
                <a:tc>
                  <a:txBody>
                    <a:bodyPr/>
                    <a:lstStyle/>
                    <a:p>
                      <a:r>
                        <a:rPr lang="en-GB" sz="2000" b="1" dirty="0" smtClean="0">
                          <a:solidFill>
                            <a:schemeClr val="tx1"/>
                          </a:solidFill>
                        </a:rPr>
                        <a:t>Spend on food (weak)</a:t>
                      </a:r>
                      <a:endParaRPr lang="en-GB" sz="2000" b="1" dirty="0">
                        <a:solidFill>
                          <a:schemeClr val="tx1"/>
                        </a:solidFill>
                      </a:endParaRPr>
                    </a:p>
                  </a:txBody>
                  <a:tcPr marL="91444" marR="91444" marT="45709" marB="45709" anchor="ctr">
                    <a:solidFill>
                      <a:schemeClr val="bg1"/>
                    </a:solidFill>
                  </a:tcPr>
                </a:tc>
              </a:tr>
              <a:tr h="620916">
                <a:tc>
                  <a:txBody>
                    <a:bodyPr/>
                    <a:lstStyle/>
                    <a:p>
                      <a:r>
                        <a:rPr lang="en-GB" sz="2000" b="1" dirty="0" smtClean="0">
                          <a:solidFill>
                            <a:schemeClr val="tx1"/>
                          </a:solidFill>
                        </a:rPr>
                        <a:t>Gender</a:t>
                      </a:r>
                      <a:endParaRPr lang="en-GB" sz="2000" b="1" dirty="0">
                        <a:solidFill>
                          <a:schemeClr val="tx1"/>
                        </a:solidFill>
                      </a:endParaRPr>
                    </a:p>
                  </a:txBody>
                  <a:tcPr marL="91444" marR="91444" marT="45709" marB="45709" anchor="ctr">
                    <a:solidFill>
                      <a:srgbClr val="002060"/>
                    </a:solidFill>
                  </a:tcPr>
                </a:tc>
                <a:tc>
                  <a:txBody>
                    <a:bodyPr/>
                    <a:lstStyle/>
                    <a:p>
                      <a:r>
                        <a:rPr lang="en-GB" sz="2000" b="1" dirty="0" smtClean="0">
                          <a:solidFill>
                            <a:schemeClr val="tx1"/>
                          </a:solidFill>
                        </a:rPr>
                        <a:t>Age</a:t>
                      </a:r>
                      <a:endParaRPr lang="en-GB" sz="2000" b="1" dirty="0">
                        <a:solidFill>
                          <a:schemeClr val="tx1"/>
                        </a:solidFill>
                      </a:endParaRPr>
                    </a:p>
                  </a:txBody>
                  <a:tcPr marL="91444" marR="91444" marT="45709" marB="45709" anchor="ctr">
                    <a:solidFill>
                      <a:srgbClr val="002060"/>
                    </a:solidFill>
                  </a:tcPr>
                </a:tc>
              </a:tr>
              <a:tr h="620916">
                <a:tc>
                  <a:txBody>
                    <a:bodyPr/>
                    <a:lstStyle/>
                    <a:p>
                      <a:r>
                        <a:rPr lang="en-GB" sz="2000" b="1" dirty="0" smtClean="0">
                          <a:solidFill>
                            <a:schemeClr val="tx1"/>
                          </a:solidFill>
                        </a:rPr>
                        <a:t>Socioeconomics</a:t>
                      </a:r>
                      <a:endParaRPr lang="en-GB" sz="2000" b="1" dirty="0">
                        <a:solidFill>
                          <a:schemeClr val="tx1"/>
                        </a:solidFill>
                      </a:endParaRPr>
                    </a:p>
                  </a:txBody>
                  <a:tcPr marL="91444" marR="91444" marT="45709" marB="45709" anchor="ctr">
                    <a:solidFill>
                      <a:srgbClr val="002060"/>
                    </a:solidFill>
                  </a:tcPr>
                </a:tc>
                <a:tc>
                  <a:txBody>
                    <a:bodyPr/>
                    <a:lstStyle/>
                    <a:p>
                      <a:r>
                        <a:rPr lang="en-GB" sz="2000" b="1" dirty="0" smtClean="0">
                          <a:solidFill>
                            <a:schemeClr val="tx1"/>
                          </a:solidFill>
                        </a:rPr>
                        <a:t>Household structure</a:t>
                      </a:r>
                      <a:endParaRPr lang="en-GB" sz="2000" b="1" dirty="0">
                        <a:solidFill>
                          <a:schemeClr val="tx1"/>
                        </a:solidFill>
                      </a:endParaRPr>
                    </a:p>
                  </a:txBody>
                  <a:tcPr marL="91444" marR="91444" marT="45709" marB="45709" anchor="ctr">
                    <a:solidFill>
                      <a:srgbClr val="002060"/>
                    </a:solidFill>
                  </a:tcPr>
                </a:tc>
              </a:tr>
              <a:tr h="620916">
                <a:tc>
                  <a:txBody>
                    <a:bodyPr/>
                    <a:lstStyle/>
                    <a:p>
                      <a:r>
                        <a:rPr lang="en-GB" sz="2000" b="1" dirty="0" smtClean="0">
                          <a:solidFill>
                            <a:schemeClr val="tx1"/>
                          </a:solidFill>
                        </a:rPr>
                        <a:t>Ethnicity</a:t>
                      </a:r>
                      <a:endParaRPr lang="en-GB" sz="2000" b="1" dirty="0">
                        <a:solidFill>
                          <a:schemeClr val="tx1"/>
                        </a:solidFill>
                      </a:endParaRPr>
                    </a:p>
                  </a:txBody>
                  <a:tcPr marL="91444" marR="91444" marT="45709" marB="45709" anchor="ctr">
                    <a:solidFill>
                      <a:srgbClr val="002060"/>
                    </a:solidFill>
                  </a:tcPr>
                </a:tc>
                <a:tc>
                  <a:txBody>
                    <a:bodyPr/>
                    <a:lstStyle/>
                    <a:p>
                      <a:r>
                        <a:rPr lang="en-GB" sz="2000" b="1" dirty="0" smtClean="0">
                          <a:solidFill>
                            <a:schemeClr val="tx1"/>
                          </a:solidFill>
                        </a:rPr>
                        <a:t>UK region</a:t>
                      </a:r>
                      <a:endParaRPr lang="en-GB" sz="2000" b="1" dirty="0">
                        <a:solidFill>
                          <a:schemeClr val="tx1"/>
                        </a:solidFill>
                      </a:endParaRPr>
                    </a:p>
                  </a:txBody>
                  <a:tcPr marL="91444" marR="91444" marT="45709" marB="45709" anchor="ctr">
                    <a:solidFill>
                      <a:srgbClr val="002060"/>
                    </a:solidFill>
                  </a:tcPr>
                </a:tc>
              </a:tr>
            </a:tbl>
          </a:graphicData>
        </a:graphic>
      </p:graphicFrame>
      <p:sp>
        <p:nvSpPr>
          <p:cNvPr id="9249" name="TextBox 2"/>
          <p:cNvSpPr txBox="1">
            <a:spLocks noChangeArrowheads="1"/>
          </p:cNvSpPr>
          <p:nvPr/>
        </p:nvSpPr>
        <p:spPr bwMode="auto">
          <a:xfrm>
            <a:off x="2484438" y="115888"/>
            <a:ext cx="64087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UOS Stephenson" pitchFamily="18" charset="0"/>
              </a:defRPr>
            </a:lvl1pPr>
            <a:lvl2pPr marL="742950" indent="-285750" eaLnBrk="0" hangingPunct="0">
              <a:defRPr sz="2400">
                <a:solidFill>
                  <a:schemeClr val="tx1"/>
                </a:solidFill>
                <a:latin typeface="TUOS Stephenson" pitchFamily="18" charset="0"/>
              </a:defRPr>
            </a:lvl2pPr>
            <a:lvl3pPr marL="1143000" indent="-228600" eaLnBrk="0" hangingPunct="0">
              <a:defRPr sz="2400">
                <a:solidFill>
                  <a:schemeClr val="tx1"/>
                </a:solidFill>
                <a:latin typeface="TUOS Stephenson" pitchFamily="18" charset="0"/>
              </a:defRPr>
            </a:lvl3pPr>
            <a:lvl4pPr marL="1600200" indent="-228600" eaLnBrk="0" hangingPunct="0">
              <a:defRPr sz="2400">
                <a:solidFill>
                  <a:schemeClr val="tx1"/>
                </a:solidFill>
                <a:latin typeface="TUOS Stephenson" pitchFamily="18" charset="0"/>
              </a:defRPr>
            </a:lvl4pPr>
            <a:lvl5pPr marL="2057400" indent="-228600" eaLnBrk="0" hangingPunct="0">
              <a:defRPr sz="2400">
                <a:solidFill>
                  <a:schemeClr val="tx1"/>
                </a:solidFill>
                <a:latin typeface="TUOS Stephenson" pitchFamily="18" charset="0"/>
              </a:defRPr>
            </a:lvl5pPr>
            <a:lvl6pPr marL="2514600" indent="-228600" eaLnBrk="0" fontAlgn="base" hangingPunct="0">
              <a:spcBef>
                <a:spcPct val="0"/>
              </a:spcBef>
              <a:spcAft>
                <a:spcPct val="0"/>
              </a:spcAft>
              <a:defRPr sz="2400">
                <a:solidFill>
                  <a:schemeClr val="tx1"/>
                </a:solidFill>
                <a:latin typeface="TUOS Stephenson" pitchFamily="18" charset="0"/>
              </a:defRPr>
            </a:lvl6pPr>
            <a:lvl7pPr marL="2971800" indent="-228600" eaLnBrk="0" fontAlgn="base" hangingPunct="0">
              <a:spcBef>
                <a:spcPct val="0"/>
              </a:spcBef>
              <a:spcAft>
                <a:spcPct val="0"/>
              </a:spcAft>
              <a:defRPr sz="2400">
                <a:solidFill>
                  <a:schemeClr val="tx1"/>
                </a:solidFill>
                <a:latin typeface="TUOS Stephenson" pitchFamily="18" charset="0"/>
              </a:defRPr>
            </a:lvl7pPr>
            <a:lvl8pPr marL="3429000" indent="-228600" eaLnBrk="0" fontAlgn="base" hangingPunct="0">
              <a:spcBef>
                <a:spcPct val="0"/>
              </a:spcBef>
              <a:spcAft>
                <a:spcPct val="0"/>
              </a:spcAft>
              <a:defRPr sz="2400">
                <a:solidFill>
                  <a:schemeClr val="tx1"/>
                </a:solidFill>
                <a:latin typeface="TUOS Stephenson" pitchFamily="18" charset="0"/>
              </a:defRPr>
            </a:lvl8pPr>
            <a:lvl9pPr marL="3886200" indent="-228600" eaLnBrk="0" fontAlgn="base" hangingPunct="0">
              <a:spcBef>
                <a:spcPct val="0"/>
              </a:spcBef>
              <a:spcAft>
                <a:spcPct val="0"/>
              </a:spcAft>
              <a:defRPr sz="2400">
                <a:solidFill>
                  <a:schemeClr val="tx1"/>
                </a:solidFill>
                <a:latin typeface="TUOS Stephenson" pitchFamily="18" charset="0"/>
              </a:defRPr>
            </a:lvl9pPr>
          </a:lstStyle>
          <a:p>
            <a:pPr eaLnBrk="1" hangingPunct="1"/>
            <a:r>
              <a:rPr lang="en-GB" altLang="en-US" sz="4000" b="1" dirty="0"/>
              <a:t>Variables in the dataset</a:t>
            </a:r>
          </a:p>
        </p:txBody>
      </p:sp>
    </p:spTree>
    <p:extLst>
      <p:ext uri="{BB962C8B-B14F-4D97-AF65-F5344CB8AC3E}">
        <p14:creationId xmlns:p14="http://schemas.microsoft.com/office/powerpoint/2010/main" val="4061678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88640"/>
            <a:ext cx="6408712" cy="762000"/>
          </a:xfrm>
        </p:spPr>
        <p:txBody>
          <a:bodyPr/>
          <a:lstStyle/>
          <a:p>
            <a:r>
              <a:rPr lang="en-GB" b="1" dirty="0" smtClean="0"/>
              <a:t>Analysis</a:t>
            </a:r>
            <a:endParaRPr lang="en-GB" b="1" dirty="0"/>
          </a:p>
        </p:txBody>
      </p:sp>
      <p:sp>
        <p:nvSpPr>
          <p:cNvPr id="3" name="Content Placeholder 2"/>
          <p:cNvSpPr>
            <a:spLocks noGrp="1"/>
          </p:cNvSpPr>
          <p:nvPr>
            <p:ph idx="1"/>
          </p:nvPr>
        </p:nvSpPr>
        <p:spPr>
          <a:xfrm>
            <a:off x="609600" y="1412776"/>
            <a:ext cx="8229600" cy="4683224"/>
          </a:xfrm>
        </p:spPr>
        <p:txBody>
          <a:bodyPr>
            <a:normAutofit lnSpcReduction="10000"/>
          </a:bodyPr>
          <a:lstStyle/>
          <a:p>
            <a:r>
              <a:rPr lang="en-GB" dirty="0" smtClean="0"/>
              <a:t>Define occasion as: ‘</a:t>
            </a:r>
            <a:r>
              <a:rPr lang="en-GB" dirty="0" smtClean="0">
                <a:solidFill>
                  <a:schemeClr val="tx2"/>
                </a:solidFill>
              </a:rPr>
              <a:t>no two-hour gap between drinks</a:t>
            </a:r>
            <a:r>
              <a:rPr lang="en-GB" dirty="0" smtClean="0"/>
              <a:t>’</a:t>
            </a:r>
          </a:p>
          <a:p>
            <a:r>
              <a:rPr lang="en-GB" dirty="0" smtClean="0"/>
              <a:t>Typology constructed using Latent Class Analysis:</a:t>
            </a:r>
          </a:p>
          <a:p>
            <a:pPr lvl="1"/>
            <a:r>
              <a:rPr lang="en-GB" dirty="0" smtClean="0"/>
              <a:t>Proportion of occasions of each type</a:t>
            </a:r>
          </a:p>
          <a:p>
            <a:pPr lvl="1"/>
            <a:r>
              <a:rPr lang="en-GB" dirty="0" smtClean="0"/>
              <a:t>Probability a given type has a given characteristic</a:t>
            </a:r>
          </a:p>
          <a:p>
            <a:pPr lvl="1"/>
            <a:r>
              <a:rPr lang="en-GB" dirty="0" smtClean="0"/>
              <a:t>Probabilistic not deterministic </a:t>
            </a:r>
            <a:r>
              <a:rPr lang="en-GB" dirty="0" err="1" smtClean="0"/>
              <a:t>typologising</a:t>
            </a:r>
            <a:r>
              <a:rPr lang="en-GB" dirty="0" smtClean="0"/>
              <a:t> of occasions</a:t>
            </a:r>
          </a:p>
        </p:txBody>
      </p:sp>
    </p:spTree>
    <p:extLst>
      <p:ext uri="{BB962C8B-B14F-4D97-AF65-F5344CB8AC3E}">
        <p14:creationId xmlns:p14="http://schemas.microsoft.com/office/powerpoint/2010/main" val="193203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88640"/>
            <a:ext cx="6408712" cy="762000"/>
          </a:xfrm>
        </p:spPr>
        <p:txBody>
          <a:bodyPr/>
          <a:lstStyle/>
          <a:p>
            <a:r>
              <a:rPr lang="en-GB" b="1" dirty="0" smtClean="0"/>
              <a:t>Analysis</a:t>
            </a:r>
            <a:endParaRPr lang="en-GB" b="1" dirty="0"/>
          </a:p>
        </p:txBody>
      </p:sp>
      <p:sp>
        <p:nvSpPr>
          <p:cNvPr id="3" name="Content Placeholder 2"/>
          <p:cNvSpPr>
            <a:spLocks noGrp="1"/>
          </p:cNvSpPr>
          <p:nvPr>
            <p:ph idx="1"/>
          </p:nvPr>
        </p:nvSpPr>
        <p:spPr>
          <a:xfrm>
            <a:off x="609600" y="1412776"/>
            <a:ext cx="8229600" cy="4683224"/>
          </a:xfrm>
        </p:spPr>
        <p:txBody>
          <a:bodyPr>
            <a:normAutofit fontScale="92500" lnSpcReduction="10000"/>
          </a:bodyPr>
          <a:lstStyle/>
          <a:p>
            <a:r>
              <a:rPr lang="en-GB" dirty="0" smtClean="0"/>
              <a:t>Typologies constructed for:</a:t>
            </a:r>
          </a:p>
          <a:p>
            <a:pPr lvl="1"/>
            <a:r>
              <a:rPr lang="en-GB" dirty="0" smtClean="0"/>
              <a:t>Population as a whole</a:t>
            </a:r>
          </a:p>
          <a:p>
            <a:pPr lvl="1"/>
            <a:r>
              <a:rPr lang="en-GB" dirty="0" smtClean="0"/>
              <a:t>Subgroups defined by:</a:t>
            </a:r>
          </a:p>
          <a:p>
            <a:pPr lvl="2"/>
            <a:r>
              <a:rPr lang="en-GB" dirty="0" smtClean="0"/>
              <a:t>Age </a:t>
            </a:r>
          </a:p>
          <a:p>
            <a:pPr lvl="2"/>
            <a:r>
              <a:rPr lang="en-GB" dirty="0" smtClean="0"/>
              <a:t>Gender</a:t>
            </a:r>
          </a:p>
          <a:p>
            <a:pPr lvl="2"/>
            <a:r>
              <a:rPr lang="en-GB" dirty="0" smtClean="0"/>
              <a:t>Socioeconomic status</a:t>
            </a:r>
          </a:p>
          <a:p>
            <a:r>
              <a:rPr lang="en-GB" dirty="0" smtClean="0"/>
              <a:t>Occasion types = 8</a:t>
            </a:r>
          </a:p>
          <a:p>
            <a:pPr lvl="1"/>
            <a:r>
              <a:rPr lang="en-GB" dirty="0" smtClean="0"/>
              <a:t>Pragmatic rather than goodness of fit decision</a:t>
            </a:r>
          </a:p>
          <a:p>
            <a:r>
              <a:rPr lang="en-GB" dirty="0" smtClean="0"/>
              <a:t>Focus groups with drinkers used to validate findings</a:t>
            </a:r>
          </a:p>
        </p:txBody>
      </p:sp>
    </p:spTree>
    <p:extLst>
      <p:ext uri="{BB962C8B-B14F-4D97-AF65-F5344CB8AC3E}">
        <p14:creationId xmlns:p14="http://schemas.microsoft.com/office/powerpoint/2010/main" val="1199300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Sheffield blue">
  <a:themeElements>
    <a:clrScheme name="">
      <a:dk1>
        <a:srgbClr val="FCFBE3"/>
      </a:dk1>
      <a:lt1>
        <a:srgbClr val="FFFFFF"/>
      </a:lt1>
      <a:dk2>
        <a:srgbClr val="336699"/>
      </a:dk2>
      <a:lt2>
        <a:srgbClr val="FFFF33"/>
      </a:lt2>
      <a:accent1>
        <a:srgbClr val="FFFF00"/>
      </a:accent1>
      <a:accent2>
        <a:srgbClr val="B5B5B5"/>
      </a:accent2>
      <a:accent3>
        <a:srgbClr val="ADB8CA"/>
      </a:accent3>
      <a:accent4>
        <a:srgbClr val="DADADA"/>
      </a:accent4>
      <a:accent5>
        <a:srgbClr val="FFFFAA"/>
      </a:accent5>
      <a:accent6>
        <a:srgbClr val="A4A4A4"/>
      </a:accent6>
      <a:hlink>
        <a:srgbClr val="00B4F0"/>
      </a:hlink>
      <a:folHlink>
        <a:srgbClr val="FF00AE"/>
      </a:folHlink>
    </a:clrScheme>
    <a:fontScheme name="Office Theme">
      <a:majorFont>
        <a:latin typeface="TUOS Stephenson"/>
        <a:ea typeface=""/>
        <a:cs typeface=""/>
      </a:majorFont>
      <a:minorFont>
        <a:latin typeface="TUOS Blak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UOS Stephenson"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UOS Stephenson" pitchFamily="-128" charset="0"/>
          </a:defRPr>
        </a:defPPr>
      </a:lstStyle>
    </a:lnDef>
  </a:objectDefaults>
  <a:extraClrSchemeLst>
    <a:extraClrScheme>
      <a:clrScheme name="Office Theme 1">
        <a:dk1>
          <a:srgbClr val="2A196F"/>
        </a:dk1>
        <a:lt1>
          <a:srgbClr val="F9FFA2"/>
        </a:lt1>
        <a:dk2>
          <a:srgbClr val="00B3EF"/>
        </a:dk2>
        <a:lt2>
          <a:srgbClr val="FCFBE3"/>
        </a:lt2>
        <a:accent1>
          <a:srgbClr val="FFFF00"/>
        </a:accent1>
        <a:accent2>
          <a:srgbClr val="B5B5B5"/>
        </a:accent2>
        <a:accent3>
          <a:srgbClr val="FBFFCE"/>
        </a:accent3>
        <a:accent4>
          <a:srgbClr val="22145E"/>
        </a:accent4>
        <a:accent5>
          <a:srgbClr val="FFFFAA"/>
        </a:accent5>
        <a:accent6>
          <a:srgbClr val="A4A4A4"/>
        </a:accent6>
        <a:hlink>
          <a:srgbClr val="00B4F0"/>
        </a:hlink>
        <a:folHlink>
          <a:srgbClr val="FF00A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Sheffield blue</Template>
  <TotalTime>1228</TotalTime>
  <Words>1404</Words>
  <Application>Microsoft Office PowerPoint</Application>
  <PresentationFormat>On-screen Show (4:3)</PresentationFormat>
  <Paragraphs>309</Paragraphs>
  <Slides>24</Slides>
  <Notes>10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Sheffield blue</vt:lpstr>
      <vt:lpstr>A new approach to measuring drinking occasions in Britain</vt:lpstr>
      <vt:lpstr>Culture in the 2012 Alcohol Strategy</vt:lpstr>
      <vt:lpstr>Culture in alcohol policy</vt:lpstr>
      <vt:lpstr>Project aims</vt:lpstr>
      <vt:lpstr>Methods</vt:lpstr>
      <vt:lpstr>Data</vt:lpstr>
      <vt:lpstr>PowerPoint Presentation</vt:lpstr>
      <vt:lpstr>Analysis</vt:lpstr>
      <vt:lpstr>Analysis</vt:lpstr>
      <vt:lpstr>Results</vt:lpstr>
      <vt:lpstr>Population summary</vt:lpstr>
      <vt:lpstr>Example: Sharing a bottle (or two) at home with partner </vt:lpstr>
      <vt:lpstr>Summary: Under-35 males in lower socioeconomic groups</vt:lpstr>
      <vt:lpstr>Heavy drinking occasions by age</vt:lpstr>
      <vt:lpstr>A new framework for policy analysis</vt:lpstr>
      <vt:lpstr>Conclusions</vt:lpstr>
      <vt:lpstr>Further information</vt:lpstr>
      <vt:lpstr>Andrew Opie British Retail Consortium</vt:lpstr>
      <vt:lpstr>Culture in public debate </vt:lpstr>
      <vt:lpstr>Example 2: Quiet drink alone at home</vt:lpstr>
      <vt:lpstr>Latent class analysis</vt:lpstr>
      <vt:lpstr>Latent Class Analysis</vt:lpstr>
      <vt:lpstr>Why does this matter?</vt:lpstr>
      <vt:lpstr>Research on drinking cultures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approach to measuring drinking occasions in Britain</dc:title>
  <dc:creator>John Holmes</dc:creator>
  <cp:lastModifiedBy>Jean O'Reilly</cp:lastModifiedBy>
  <cp:revision>41</cp:revision>
  <dcterms:created xsi:type="dcterms:W3CDTF">2014-10-07T09:42:21Z</dcterms:created>
  <dcterms:modified xsi:type="dcterms:W3CDTF">2014-12-18T14:39:45Z</dcterms:modified>
</cp:coreProperties>
</file>