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80" r:id="rId6"/>
    <p:sldId id="282" r:id="rId7"/>
    <p:sldId id="284" r:id="rId8"/>
    <p:sldId id="269" r:id="rId9"/>
    <p:sldId id="270" r:id="rId10"/>
    <p:sldId id="283" r:id="rId11"/>
    <p:sldId id="272" r:id="rId12"/>
    <p:sldId id="262" r:id="rId13"/>
    <p:sldId id="263" r:id="rId14"/>
    <p:sldId id="285" r:id="rId15"/>
    <p:sldId id="286" r:id="rId16"/>
    <p:sldId id="287" r:id="rId17"/>
    <p:sldId id="288" r:id="rId18"/>
    <p:sldId id="289" r:id="rId19"/>
    <p:sldId id="290" r:id="rId20"/>
    <p:sldId id="273" r:id="rId21"/>
    <p:sldId id="274" r:id="rId22"/>
    <p:sldId id="291" r:id="rId23"/>
    <p:sldId id="277"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0B8"/>
    <a:srgbClr val="2228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714" y="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4960BE-D540-5549-872C-000C63EF227A}" type="datetimeFigureOut">
              <a:rPr lang="en-US" smtClean="0"/>
              <a:t>12/18/2014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40F8A0-0A43-644A-A052-C337A4E5819B}" type="slidenum">
              <a:rPr lang="en-US" smtClean="0"/>
              <a:t>‹#›</a:t>
            </a:fld>
            <a:endParaRPr lang="en-US"/>
          </a:p>
        </p:txBody>
      </p:sp>
    </p:spTree>
    <p:extLst>
      <p:ext uri="{BB962C8B-B14F-4D97-AF65-F5344CB8AC3E}">
        <p14:creationId xmlns:p14="http://schemas.microsoft.com/office/powerpoint/2010/main" val="40174416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_ENREF_44"/><Relationship Id="rId4" Type="http://schemas.openxmlformats.org/officeDocument/2006/relationships/hyperlink" Target="#_ENREF_10"/></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 millions Australians aged 18-85,</a:t>
            </a:r>
            <a:r>
              <a:rPr lang="en-US" baseline="0" dirty="0" smtClean="0"/>
              <a:t> almost half had a lifetime mental disorder – 1 in 5 in the past 12 months</a:t>
            </a:r>
          </a:p>
          <a:p>
            <a:endParaRPr lang="en-US" baseline="0" dirty="0" smtClean="0"/>
          </a:p>
          <a:p>
            <a:r>
              <a:rPr lang="en-US" baseline="0" dirty="0" smtClean="0"/>
              <a:t>14% had a 12-month anxiety disorder</a:t>
            </a:r>
          </a:p>
          <a:p>
            <a:r>
              <a:rPr lang="en-US" baseline="0" dirty="0" smtClean="0"/>
              <a:t>6% had a 12-month depression</a:t>
            </a:r>
          </a:p>
          <a:p>
            <a:r>
              <a:rPr lang="en-US" baseline="0" dirty="0" smtClean="0"/>
              <a:t>5% had a 12-month substance use disorder</a:t>
            </a:r>
          </a:p>
        </p:txBody>
      </p:sp>
      <p:sp>
        <p:nvSpPr>
          <p:cNvPr id="4" name="Slide Number Placeholder 3"/>
          <p:cNvSpPr>
            <a:spLocks noGrp="1"/>
          </p:cNvSpPr>
          <p:nvPr>
            <p:ph type="sldNum" sz="quarter" idx="10"/>
          </p:nvPr>
        </p:nvSpPr>
        <p:spPr/>
        <p:txBody>
          <a:bodyPr/>
          <a:lstStyle/>
          <a:p>
            <a:pPr>
              <a:defRPr/>
            </a:pPr>
            <a:fld id="{F72A0F6A-2A74-7740-875B-54BD594317B1}" type="slidenum">
              <a:rPr lang="en-US" smtClean="0"/>
              <a:pPr>
                <a:defRPr/>
              </a:pPr>
              <a:t>3</a:t>
            </a:fld>
            <a:endParaRPr lang="en-US"/>
          </a:p>
        </p:txBody>
      </p:sp>
    </p:spTree>
    <p:extLst>
      <p:ext uri="{BB962C8B-B14F-4D97-AF65-F5344CB8AC3E}">
        <p14:creationId xmlns:p14="http://schemas.microsoft.com/office/powerpoint/2010/main" val="3963064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2A0F6A-2A74-7740-875B-54BD594317B1}" type="slidenum">
              <a:rPr lang="en-US" smtClean="0"/>
              <a:pPr>
                <a:defRPr/>
              </a:pPr>
              <a:t>20</a:t>
            </a:fld>
            <a:endParaRPr lang="en-US"/>
          </a:p>
        </p:txBody>
      </p:sp>
    </p:spTree>
    <p:extLst>
      <p:ext uri="{BB962C8B-B14F-4D97-AF65-F5344CB8AC3E}">
        <p14:creationId xmlns:p14="http://schemas.microsoft.com/office/powerpoint/2010/main" val="372087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2A0F6A-2A74-7740-875B-54BD594317B1}" type="slidenum">
              <a:rPr lang="en-US" smtClean="0"/>
              <a:pPr>
                <a:defRPr/>
              </a:pPr>
              <a:t>21</a:t>
            </a:fld>
            <a:endParaRPr lang="en-US"/>
          </a:p>
        </p:txBody>
      </p:sp>
    </p:spTree>
    <p:extLst>
      <p:ext uri="{BB962C8B-B14F-4D97-AF65-F5344CB8AC3E}">
        <p14:creationId xmlns:p14="http://schemas.microsoft.com/office/powerpoint/2010/main" val="3227736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latin typeface="Calibri" charset="0"/>
              </a:rPr>
              <a:t>Increase adherence to evidence-based practice</a:t>
            </a:r>
          </a:p>
          <a:p>
            <a:r>
              <a:rPr lang="en-US" dirty="0" smtClean="0">
                <a:latin typeface="Calibri" charset="0"/>
              </a:rPr>
              <a:t>Empower clients to become more active agents in their own care</a:t>
            </a:r>
          </a:p>
          <a:p>
            <a:r>
              <a:rPr lang="en-US" dirty="0" smtClean="0">
                <a:latin typeface="Calibri" charset="0"/>
              </a:rPr>
              <a:t>Free</a:t>
            </a:r>
            <a:r>
              <a:rPr lang="en-US" baseline="0" dirty="0" smtClean="0">
                <a:latin typeface="Calibri" charset="0"/>
              </a:rPr>
              <a:t> up clinician time and resources</a:t>
            </a:r>
          </a:p>
          <a:p>
            <a:r>
              <a:rPr lang="en-US" baseline="0" dirty="0" smtClean="0">
                <a:latin typeface="Calibri" charset="0"/>
              </a:rPr>
              <a:t>Cost effective provision of high quality, high fidelity treatment – even for comorbid disorders</a:t>
            </a:r>
            <a:endParaRPr lang="en-US" dirty="0">
              <a:latin typeface="Calibri"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5CEFA6E-9B27-994A-8D9F-3B0ACBA1676D}" type="slidenum">
              <a:rPr lang="en-US" sz="1200">
                <a:latin typeface="Calibri" charset="0"/>
              </a:rPr>
              <a:pPr eaLnBrk="1" hangingPunct="1"/>
              <a:t>22</a:t>
            </a:fld>
            <a:endParaRPr lang="en-US"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 available to clinicians and researchers to encourage</a:t>
            </a:r>
            <a:r>
              <a:rPr lang="en-US" baseline="0" dirty="0" smtClean="0"/>
              <a:t> work in this area… this include evidence-based assessment packages, treatment resources, and links to our online programs/research.</a:t>
            </a:r>
          </a:p>
          <a:p>
            <a:endParaRPr lang="en-US" baseline="0" dirty="0" smtClean="0"/>
          </a:p>
          <a:p>
            <a:r>
              <a:rPr lang="en-US" baseline="0" dirty="0" smtClean="0"/>
              <a:t>We would love to see you there and work together with you on this important public health problem.</a:t>
            </a:r>
            <a:endParaRPr lang="en-US" dirty="0"/>
          </a:p>
        </p:txBody>
      </p:sp>
      <p:sp>
        <p:nvSpPr>
          <p:cNvPr id="4" name="Slide Number Placeholder 3"/>
          <p:cNvSpPr>
            <a:spLocks noGrp="1"/>
          </p:cNvSpPr>
          <p:nvPr>
            <p:ph type="sldNum" sz="quarter" idx="10"/>
          </p:nvPr>
        </p:nvSpPr>
        <p:spPr/>
        <p:txBody>
          <a:bodyPr/>
          <a:lstStyle/>
          <a:p>
            <a:pPr>
              <a:defRPr/>
            </a:pPr>
            <a:fld id="{F72A0F6A-2A74-7740-875B-54BD594317B1}" type="slidenum">
              <a:rPr lang="en-US" smtClean="0"/>
              <a:pPr>
                <a:defRPr/>
              </a:pPr>
              <a:t>23</a:t>
            </a:fld>
            <a:endParaRPr lang="en-US"/>
          </a:p>
        </p:txBody>
      </p:sp>
    </p:spTree>
    <p:extLst>
      <p:ext uri="{BB962C8B-B14F-4D97-AF65-F5344CB8AC3E}">
        <p14:creationId xmlns:p14="http://schemas.microsoft.com/office/powerpoint/2010/main" val="1473302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kern="1200" dirty="0" smtClean="0">
                <a:solidFill>
                  <a:schemeClr val="tx1"/>
                </a:solidFill>
                <a:latin typeface="+mn-lt"/>
                <a:ea typeface="ＭＳ Ｐゴシック" charset="0"/>
                <a:cs typeface="ＭＳ Ｐゴシック" charset="0"/>
              </a:rPr>
              <a:t>AIHW 2012</a:t>
            </a:r>
          </a:p>
          <a:p>
            <a:endParaRPr lang="pl-PL" sz="1200" kern="1200" dirty="0" smtClean="0">
              <a:solidFill>
                <a:schemeClr val="tx1"/>
              </a:solidFill>
              <a:latin typeface="+mn-lt"/>
              <a:ea typeface="ＭＳ Ｐゴシック" charset="0"/>
              <a:cs typeface="ＭＳ Ｐゴシック" charset="0"/>
            </a:endParaRPr>
          </a:p>
          <a:p>
            <a:r>
              <a:rPr lang="pl-PL" sz="1200" kern="1200" dirty="0" smtClean="0">
                <a:solidFill>
                  <a:schemeClr val="tx1"/>
                </a:solidFill>
                <a:latin typeface="+mn-lt"/>
                <a:ea typeface="ＭＳ Ｐゴシック" charset="0"/>
                <a:cs typeface="ＭＳ Ｐゴシック" charset="0"/>
              </a:rPr>
              <a:t>We </a:t>
            </a:r>
            <a:r>
              <a:rPr lang="pl-PL" sz="1200" kern="1200" dirty="0" err="1" smtClean="0">
                <a:solidFill>
                  <a:schemeClr val="tx1"/>
                </a:solidFill>
                <a:latin typeface="+mn-lt"/>
                <a:ea typeface="ＭＳ Ｐゴシック" charset="0"/>
                <a:cs typeface="ＭＳ Ｐゴシック" charset="0"/>
              </a:rPr>
              <a:t>are</a:t>
            </a:r>
            <a:r>
              <a:rPr lang="pl-PL" sz="1200" kern="1200" dirty="0" smtClean="0">
                <a:solidFill>
                  <a:schemeClr val="tx1"/>
                </a:solidFill>
                <a:latin typeface="+mn-lt"/>
                <a:ea typeface="ＭＳ Ｐゴシック" charset="0"/>
                <a:cs typeface="ＭＳ Ｐゴシック" charset="0"/>
              </a:rPr>
              <a:t> </a:t>
            </a:r>
            <a:r>
              <a:rPr lang="pl-PL" sz="1200" kern="1200" dirty="0" err="1" smtClean="0">
                <a:solidFill>
                  <a:schemeClr val="tx1"/>
                </a:solidFill>
                <a:latin typeface="+mn-lt"/>
                <a:ea typeface="ＭＳ Ｐゴシック" charset="0"/>
                <a:cs typeface="ＭＳ Ｐゴシック" charset="0"/>
              </a:rPr>
              <a:t>yet</a:t>
            </a:r>
            <a:r>
              <a:rPr lang="pl-PL" sz="1200" kern="1200" dirty="0" smtClean="0">
                <a:solidFill>
                  <a:schemeClr val="tx1"/>
                </a:solidFill>
                <a:latin typeface="+mn-lt"/>
                <a:ea typeface="ＭＳ Ｐゴシック" charset="0"/>
                <a:cs typeface="ＭＳ Ｐゴシック" charset="0"/>
              </a:rPr>
              <a:t> to </a:t>
            </a:r>
            <a:r>
              <a:rPr lang="pl-PL" sz="1200" kern="1200" dirty="0" err="1" smtClean="0">
                <a:solidFill>
                  <a:schemeClr val="tx1"/>
                </a:solidFill>
                <a:latin typeface="+mn-lt"/>
                <a:ea typeface="ＭＳ Ｐゴシック" charset="0"/>
                <a:cs typeface="ＭＳ Ｐゴシック" charset="0"/>
              </a:rPr>
              <a:t>understand</a:t>
            </a:r>
            <a:r>
              <a:rPr lang="pl-PL" sz="1200" kern="1200" dirty="0" smtClean="0">
                <a:solidFill>
                  <a:schemeClr val="tx1"/>
                </a:solidFill>
                <a:latin typeface="+mn-lt"/>
                <a:ea typeface="ＭＳ Ｐゴシック" charset="0"/>
                <a:cs typeface="ＭＳ Ｐゴシック" charset="0"/>
              </a:rPr>
              <a:t> the </a:t>
            </a:r>
            <a:r>
              <a:rPr lang="pl-PL" sz="1200" kern="1200" dirty="0" err="1" smtClean="0">
                <a:solidFill>
                  <a:schemeClr val="tx1"/>
                </a:solidFill>
                <a:latin typeface="+mn-lt"/>
                <a:ea typeface="ＭＳ Ｐゴシック" charset="0"/>
                <a:cs typeface="ＭＳ Ｐゴシック" charset="0"/>
              </a:rPr>
              <a:t>exact</a:t>
            </a:r>
            <a:r>
              <a:rPr lang="pl-PL" sz="1200" kern="1200" dirty="0" smtClean="0">
                <a:solidFill>
                  <a:schemeClr val="tx1"/>
                </a:solidFill>
                <a:latin typeface="+mn-lt"/>
                <a:ea typeface="ＭＳ Ｐゴシック" charset="0"/>
                <a:cs typeface="ＭＳ Ｐゴシック" charset="0"/>
              </a:rPr>
              <a:t> </a:t>
            </a:r>
            <a:r>
              <a:rPr lang="pl-PL" sz="1200" kern="1200" dirty="0" err="1" smtClean="0">
                <a:solidFill>
                  <a:schemeClr val="tx1"/>
                </a:solidFill>
                <a:latin typeface="+mn-lt"/>
                <a:ea typeface="ＭＳ Ｐゴシック" charset="0"/>
                <a:cs typeface="ＭＳ Ｐゴシック" charset="0"/>
              </a:rPr>
              <a:t>mechanisms</a:t>
            </a:r>
            <a:r>
              <a:rPr lang="pl-PL" sz="1200" kern="1200" dirty="0" smtClean="0">
                <a:solidFill>
                  <a:schemeClr val="tx1"/>
                </a:solidFill>
                <a:latin typeface="+mn-lt"/>
                <a:ea typeface="ＭＳ Ｐゴシック" charset="0"/>
                <a:cs typeface="ＭＳ Ｐゴシック" charset="0"/>
              </a:rPr>
              <a:t> </a:t>
            </a:r>
            <a:r>
              <a:rPr lang="pl-PL" sz="1200" kern="1200" dirty="0" err="1" smtClean="0">
                <a:solidFill>
                  <a:schemeClr val="tx1"/>
                </a:solidFill>
                <a:latin typeface="+mn-lt"/>
                <a:ea typeface="ＭＳ Ｐゴシック" charset="0"/>
                <a:cs typeface="ＭＳ Ｐゴシック" charset="0"/>
              </a:rPr>
              <a:t>underlying</a:t>
            </a:r>
            <a:r>
              <a:rPr lang="pl-PL" sz="1200" kern="1200" dirty="0" smtClean="0">
                <a:solidFill>
                  <a:schemeClr val="tx1"/>
                </a:solidFill>
                <a:latin typeface="+mn-lt"/>
                <a:ea typeface="ＭＳ Ｐゴシック" charset="0"/>
                <a:cs typeface="ＭＳ Ｐゴシック" charset="0"/>
              </a:rPr>
              <a:t> the </a:t>
            </a:r>
            <a:r>
              <a:rPr lang="pl-PL" sz="1200" kern="1200" dirty="0" err="1" smtClean="0">
                <a:solidFill>
                  <a:schemeClr val="tx1"/>
                </a:solidFill>
                <a:latin typeface="+mn-lt"/>
                <a:ea typeface="ＭＳ Ｐゴシック" charset="0"/>
                <a:cs typeface="ＭＳ Ｐゴシック" charset="0"/>
              </a:rPr>
              <a:t>comorbidity</a:t>
            </a:r>
            <a:r>
              <a:rPr lang="pl-PL" sz="1200" kern="1200" dirty="0" smtClean="0">
                <a:solidFill>
                  <a:schemeClr val="tx1"/>
                </a:solidFill>
                <a:latin typeface="+mn-lt"/>
                <a:ea typeface="ＭＳ Ｐゴシック" charset="0"/>
                <a:cs typeface="ＭＳ Ｐゴシック" charset="0"/>
              </a:rPr>
              <a:t> </a:t>
            </a:r>
            <a:r>
              <a:rPr lang="pl-PL" sz="1200" kern="1200" dirty="0" err="1" smtClean="0">
                <a:solidFill>
                  <a:schemeClr val="tx1"/>
                </a:solidFill>
                <a:latin typeface="+mn-lt"/>
                <a:ea typeface="ＭＳ Ｐゴシック" charset="0"/>
                <a:cs typeface="ＭＳ Ｐゴシック" charset="0"/>
              </a:rPr>
              <a:t>between</a:t>
            </a:r>
            <a:r>
              <a:rPr lang="pl-PL" sz="1200" kern="1200" dirty="0" smtClean="0">
                <a:solidFill>
                  <a:schemeClr val="tx1"/>
                </a:solidFill>
                <a:latin typeface="+mn-lt"/>
                <a:ea typeface="ＭＳ Ｐゴシック" charset="0"/>
                <a:cs typeface="ＭＳ Ｐゴシック" charset="0"/>
              </a:rPr>
              <a:t> </a:t>
            </a:r>
            <a:r>
              <a:rPr lang="pl-PL" sz="1200" kern="1200" dirty="0" err="1" smtClean="0">
                <a:solidFill>
                  <a:schemeClr val="tx1"/>
                </a:solidFill>
                <a:latin typeface="+mn-lt"/>
                <a:ea typeface="ＭＳ Ｐゴシック" charset="0"/>
                <a:cs typeface="ＭＳ Ｐゴシック" charset="0"/>
              </a:rPr>
              <a:t>mental</a:t>
            </a:r>
            <a:r>
              <a:rPr lang="pl-PL" sz="1200" kern="1200" baseline="0" dirty="0" smtClean="0">
                <a:solidFill>
                  <a:schemeClr val="tx1"/>
                </a:solidFill>
                <a:latin typeface="+mn-lt"/>
                <a:ea typeface="ＭＳ Ｐゴシック" charset="0"/>
                <a:cs typeface="ＭＳ Ｐゴシック" charset="0"/>
              </a:rPr>
              <a:t> </a:t>
            </a:r>
            <a:r>
              <a:rPr lang="pl-PL" sz="1200" kern="1200" baseline="0" dirty="0" err="1" smtClean="0">
                <a:solidFill>
                  <a:schemeClr val="tx1"/>
                </a:solidFill>
                <a:latin typeface="+mn-lt"/>
                <a:ea typeface="ＭＳ Ｐゴシック" charset="0"/>
                <a:cs typeface="ＭＳ Ｐゴシック" charset="0"/>
              </a:rPr>
              <a:t>disorders</a:t>
            </a:r>
            <a:r>
              <a:rPr lang="pl-PL" sz="1200" kern="1200" baseline="0" dirty="0" smtClean="0">
                <a:solidFill>
                  <a:schemeClr val="tx1"/>
                </a:solidFill>
                <a:latin typeface="+mn-lt"/>
                <a:ea typeface="ＭＳ Ｐゴシック" charset="0"/>
                <a:cs typeface="ＭＳ Ｐゴシック" charset="0"/>
              </a:rPr>
              <a:t> – </a:t>
            </a:r>
          </a:p>
          <a:p>
            <a:endParaRPr lang="pl-PL" sz="1200" kern="1200" baseline="0" dirty="0" smtClean="0">
              <a:solidFill>
                <a:schemeClr val="tx1"/>
              </a:solidFill>
              <a:latin typeface="+mn-lt"/>
              <a:ea typeface="ＭＳ Ｐゴシック" charset="0"/>
              <a:cs typeface="ＭＳ Ｐゴシック" charset="0"/>
            </a:endParaRPr>
          </a:p>
          <a:p>
            <a:r>
              <a:rPr lang="pl-PL" sz="1200" kern="1200" baseline="0" dirty="0" err="1" smtClean="0">
                <a:solidFill>
                  <a:schemeClr val="tx1"/>
                </a:solidFill>
                <a:latin typeface="+mn-lt"/>
                <a:ea typeface="ＭＳ Ｐゴシック" charset="0"/>
                <a:cs typeface="ＭＳ Ｐゴシック" charset="0"/>
              </a:rPr>
              <a:t>Notwithstanding</a:t>
            </a:r>
            <a:r>
              <a:rPr lang="pl-PL" sz="1200" kern="1200" baseline="0" dirty="0" smtClean="0">
                <a:solidFill>
                  <a:schemeClr val="tx1"/>
                </a:solidFill>
                <a:latin typeface="+mn-lt"/>
                <a:ea typeface="ＭＳ Ｐゴシック" charset="0"/>
                <a:cs typeface="ＭＳ Ｐゴシック" charset="0"/>
              </a:rPr>
              <a:t> </a:t>
            </a:r>
            <a:r>
              <a:rPr lang="pl-PL" sz="1200" kern="1200" baseline="0" dirty="0" err="1" smtClean="0">
                <a:solidFill>
                  <a:schemeClr val="tx1"/>
                </a:solidFill>
                <a:latin typeface="+mn-lt"/>
                <a:ea typeface="ＭＳ Ｐゴシック" charset="0"/>
                <a:cs typeface="ＭＳ Ｐゴシック" charset="0"/>
              </a:rPr>
              <a:t>these</a:t>
            </a:r>
            <a:r>
              <a:rPr lang="pl-PL" sz="1200" kern="1200" baseline="0" dirty="0" smtClean="0">
                <a:solidFill>
                  <a:schemeClr val="tx1"/>
                </a:solidFill>
                <a:latin typeface="+mn-lt"/>
                <a:ea typeface="ＭＳ Ｐゴシック" charset="0"/>
                <a:cs typeface="ＭＳ Ｐゴシック" charset="0"/>
              </a:rPr>
              <a:t> </a:t>
            </a:r>
            <a:r>
              <a:rPr lang="pl-PL" sz="1200" kern="1200" baseline="0" dirty="0" err="1" smtClean="0">
                <a:solidFill>
                  <a:schemeClr val="tx1"/>
                </a:solidFill>
                <a:latin typeface="+mn-lt"/>
                <a:ea typeface="ＭＳ Ｐゴシック" charset="0"/>
                <a:cs typeface="ＭＳ Ｐゴシック" charset="0"/>
              </a:rPr>
              <a:t>debates</a:t>
            </a:r>
            <a:r>
              <a:rPr lang="pl-PL" sz="1200" kern="1200" baseline="0" dirty="0" smtClean="0">
                <a:solidFill>
                  <a:schemeClr val="tx1"/>
                </a:solidFill>
                <a:latin typeface="+mn-lt"/>
                <a:ea typeface="ＭＳ Ｐゴシック" charset="0"/>
                <a:cs typeface="ＭＳ Ｐゴシック" charset="0"/>
              </a:rPr>
              <a:t>..</a:t>
            </a:r>
            <a:r>
              <a:rPr lang="pl-PL" sz="1200" kern="1200" baseline="0" dirty="0" err="1" smtClean="0">
                <a:solidFill>
                  <a:schemeClr val="tx1"/>
                </a:solidFill>
                <a:latin typeface="+mn-lt"/>
                <a:ea typeface="ＭＳ Ｐゴシック" charset="0"/>
                <a:cs typeface="ＭＳ Ｐゴシック" charset="0"/>
              </a:rPr>
              <a:t>what</a:t>
            </a:r>
            <a:r>
              <a:rPr lang="pl-PL" sz="1200" kern="1200" baseline="0" dirty="0" smtClean="0">
                <a:solidFill>
                  <a:schemeClr val="tx1"/>
                </a:solidFill>
                <a:latin typeface="+mn-lt"/>
                <a:ea typeface="ＭＳ Ｐゴシック" charset="0"/>
                <a:cs typeface="ＭＳ Ｐゴシック" charset="0"/>
              </a:rPr>
              <a:t> we DO </a:t>
            </a:r>
            <a:r>
              <a:rPr lang="pl-PL" sz="1200" kern="1200" baseline="0" dirty="0" err="1" smtClean="0">
                <a:solidFill>
                  <a:schemeClr val="tx1"/>
                </a:solidFill>
                <a:latin typeface="+mn-lt"/>
                <a:ea typeface="ＭＳ Ｐゴシック" charset="0"/>
                <a:cs typeface="ＭＳ Ｐゴシック" charset="0"/>
              </a:rPr>
              <a:t>know</a:t>
            </a:r>
            <a:r>
              <a:rPr lang="pl-PL" sz="1200" kern="1200" baseline="0" dirty="0" smtClean="0">
                <a:solidFill>
                  <a:schemeClr val="tx1"/>
                </a:solidFill>
                <a:latin typeface="+mn-lt"/>
                <a:ea typeface="ＭＳ Ｐゴシック" charset="0"/>
                <a:cs typeface="ＭＳ Ｐゴシック" charset="0"/>
              </a:rPr>
              <a:t> </a:t>
            </a:r>
            <a:r>
              <a:rPr lang="pl-PL" sz="1200" kern="1200" baseline="0" dirty="0" err="1" smtClean="0">
                <a:solidFill>
                  <a:schemeClr val="tx1"/>
                </a:solidFill>
                <a:latin typeface="+mn-lt"/>
                <a:ea typeface="ＭＳ Ｐゴシック" charset="0"/>
                <a:cs typeface="ＭＳ Ｐゴシック" charset="0"/>
              </a:rPr>
              <a:t>is</a:t>
            </a:r>
            <a:r>
              <a:rPr lang="pl-PL" sz="1200" kern="1200" baseline="0" dirty="0" smtClean="0">
                <a:solidFill>
                  <a:schemeClr val="tx1"/>
                </a:solidFill>
                <a:latin typeface="+mn-lt"/>
                <a:ea typeface="ＭＳ Ｐゴシック" charset="0"/>
                <a:cs typeface="ＭＳ Ｐゴシック" charset="0"/>
              </a:rPr>
              <a:t> </a:t>
            </a:r>
            <a:r>
              <a:rPr lang="pl-PL" sz="1200" kern="1200" baseline="0" dirty="0" err="1" smtClean="0">
                <a:solidFill>
                  <a:schemeClr val="tx1"/>
                </a:solidFill>
                <a:latin typeface="+mn-lt"/>
                <a:ea typeface="ＭＳ Ｐゴシック" charset="0"/>
                <a:cs typeface="ＭＳ Ｐゴシック" charset="0"/>
              </a:rPr>
              <a:t>that</a:t>
            </a:r>
            <a:r>
              <a:rPr lang="pl-PL" sz="1200" kern="1200" baseline="0" dirty="0" smtClean="0">
                <a:solidFill>
                  <a:schemeClr val="tx1"/>
                </a:solidFill>
                <a:latin typeface="+mn-lt"/>
                <a:ea typeface="ＭＳ Ｐゴシック" charset="0"/>
                <a:cs typeface="ＭＳ Ｐゴシック" charset="0"/>
              </a:rPr>
              <a:t> </a:t>
            </a:r>
            <a:r>
              <a:rPr lang="pl-PL" sz="1200" kern="1200" baseline="0" dirty="0" err="1" smtClean="0">
                <a:solidFill>
                  <a:schemeClr val="tx1"/>
                </a:solidFill>
                <a:latin typeface="+mn-lt"/>
                <a:ea typeface="ＭＳ Ｐゴシック" charset="0"/>
                <a:cs typeface="ＭＳ Ｐゴシック" charset="0"/>
              </a:rPr>
              <a:t>comorbid</a:t>
            </a:r>
            <a:r>
              <a:rPr lang="pl-PL" sz="1200" kern="1200" baseline="0" dirty="0" smtClean="0">
                <a:solidFill>
                  <a:schemeClr val="tx1"/>
                </a:solidFill>
                <a:latin typeface="+mn-lt"/>
                <a:ea typeface="ＭＳ Ｐゴシック" charset="0"/>
                <a:cs typeface="ＭＳ Ｐゴシック" charset="0"/>
              </a:rPr>
              <a:t> </a:t>
            </a:r>
            <a:r>
              <a:rPr lang="pl-PL" sz="1200" kern="1200" baseline="0" dirty="0" err="1" smtClean="0">
                <a:solidFill>
                  <a:schemeClr val="tx1"/>
                </a:solidFill>
                <a:latin typeface="+mn-lt"/>
                <a:ea typeface="ＭＳ Ｐゴシック" charset="0"/>
                <a:cs typeface="ＭＳ Ｐゴシック" charset="0"/>
              </a:rPr>
              <a:t>mental</a:t>
            </a:r>
            <a:r>
              <a:rPr lang="pl-PL" sz="1200" kern="1200" baseline="0" dirty="0" smtClean="0">
                <a:solidFill>
                  <a:schemeClr val="tx1"/>
                </a:solidFill>
                <a:latin typeface="+mn-lt"/>
                <a:ea typeface="ＭＳ Ｐゴシック" charset="0"/>
                <a:cs typeface="ＭＳ Ｐゴシック" charset="0"/>
              </a:rPr>
              <a:t> </a:t>
            </a:r>
            <a:r>
              <a:rPr lang="pl-PL" sz="1200" kern="1200" baseline="0" dirty="0" err="1" smtClean="0">
                <a:solidFill>
                  <a:schemeClr val="tx1"/>
                </a:solidFill>
                <a:latin typeface="+mn-lt"/>
                <a:ea typeface="ＭＳ Ｐゴシック" charset="0"/>
                <a:cs typeface="ＭＳ Ｐゴシック" charset="0"/>
              </a:rPr>
              <a:t>health</a:t>
            </a:r>
            <a:r>
              <a:rPr lang="pl-PL" sz="1200" kern="1200" baseline="0" dirty="0" smtClean="0">
                <a:solidFill>
                  <a:schemeClr val="tx1"/>
                </a:solidFill>
                <a:latin typeface="+mn-lt"/>
                <a:ea typeface="ＭＳ Ｐゴシック" charset="0"/>
                <a:cs typeface="ＭＳ Ｐゴシック" charset="0"/>
              </a:rPr>
              <a:t> and </a:t>
            </a:r>
            <a:r>
              <a:rPr lang="pl-PL" sz="1200" kern="1200" baseline="0" dirty="0" err="1" smtClean="0">
                <a:solidFill>
                  <a:schemeClr val="tx1"/>
                </a:solidFill>
                <a:latin typeface="+mn-lt"/>
                <a:ea typeface="ＭＳ Ｐゴシック" charset="0"/>
                <a:cs typeface="ＭＳ Ｐゴシック" charset="0"/>
              </a:rPr>
              <a:t>addictive</a:t>
            </a:r>
            <a:r>
              <a:rPr lang="pl-PL" sz="1200" kern="1200" baseline="0" dirty="0" smtClean="0">
                <a:solidFill>
                  <a:schemeClr val="tx1"/>
                </a:solidFill>
                <a:latin typeface="+mn-lt"/>
                <a:ea typeface="ＭＳ Ｐゴシック" charset="0"/>
                <a:cs typeface="ＭＳ Ｐゴシック" charset="0"/>
              </a:rPr>
              <a:t> </a:t>
            </a:r>
            <a:r>
              <a:rPr lang="pl-PL" sz="1200" kern="1200" baseline="0" dirty="0" err="1" smtClean="0">
                <a:solidFill>
                  <a:schemeClr val="tx1"/>
                </a:solidFill>
                <a:latin typeface="+mn-lt"/>
                <a:ea typeface="ＭＳ Ｐゴシック" charset="0"/>
                <a:cs typeface="ＭＳ Ｐゴシック" charset="0"/>
              </a:rPr>
              <a:t>disorders</a:t>
            </a:r>
            <a:r>
              <a:rPr lang="pl-PL" sz="1200" kern="1200" baseline="0" dirty="0" smtClean="0">
                <a:solidFill>
                  <a:schemeClr val="tx1"/>
                </a:solidFill>
                <a:latin typeface="+mn-lt"/>
                <a:ea typeface="ＭＳ Ｐゴシック" charset="0"/>
                <a:cs typeface="ＭＳ Ｐゴシック" charset="0"/>
              </a:rPr>
              <a:t> </a:t>
            </a:r>
            <a:r>
              <a:rPr lang="pl-PL" sz="1200" kern="1200" baseline="0" dirty="0" err="1" smtClean="0">
                <a:solidFill>
                  <a:schemeClr val="tx1"/>
                </a:solidFill>
                <a:latin typeface="+mn-lt"/>
                <a:ea typeface="ＭＳ Ｐゴシック" charset="0"/>
                <a:cs typeface="ＭＳ Ｐゴシック" charset="0"/>
              </a:rPr>
              <a:t>have</a:t>
            </a:r>
            <a:r>
              <a:rPr lang="pl-PL" sz="1200" kern="1200" baseline="0" dirty="0" smtClean="0">
                <a:solidFill>
                  <a:schemeClr val="tx1"/>
                </a:solidFill>
                <a:latin typeface="+mn-lt"/>
                <a:ea typeface="ＭＳ Ｐゴシック" charset="0"/>
                <a:cs typeface="ＭＳ Ｐゴシック" charset="0"/>
              </a:rPr>
              <a:t> </a:t>
            </a:r>
            <a:r>
              <a:rPr lang="pl-PL" sz="1200" kern="1200" baseline="0" dirty="0" err="1" smtClean="0">
                <a:solidFill>
                  <a:schemeClr val="tx1"/>
                </a:solidFill>
                <a:latin typeface="+mn-lt"/>
                <a:ea typeface="ＭＳ Ｐゴシック" charset="0"/>
                <a:cs typeface="ＭＳ Ｐゴシック" charset="0"/>
              </a:rPr>
              <a:t>overlapping</a:t>
            </a:r>
            <a:r>
              <a:rPr lang="pl-PL" sz="1200" kern="1200" baseline="0" dirty="0" smtClean="0">
                <a:solidFill>
                  <a:schemeClr val="tx1"/>
                </a:solidFill>
                <a:latin typeface="+mn-lt"/>
                <a:ea typeface="ＭＳ Ｐゴシック" charset="0"/>
                <a:cs typeface="ＭＳ Ｐゴシック" charset="0"/>
              </a:rPr>
              <a:t> </a:t>
            </a:r>
            <a:r>
              <a:rPr lang="pl-PL" sz="1200" kern="1200" baseline="0" dirty="0" err="1" smtClean="0">
                <a:solidFill>
                  <a:schemeClr val="tx1"/>
                </a:solidFill>
                <a:latin typeface="+mn-lt"/>
                <a:ea typeface="ＭＳ Ｐゴシック" charset="0"/>
                <a:cs typeface="ＭＳ Ｐゴシック" charset="0"/>
              </a:rPr>
              <a:t>genetic</a:t>
            </a:r>
            <a:r>
              <a:rPr lang="pl-PL" sz="1200" kern="1200" baseline="0" dirty="0" smtClean="0">
                <a:solidFill>
                  <a:schemeClr val="tx1"/>
                </a:solidFill>
                <a:latin typeface="+mn-lt"/>
                <a:ea typeface="ＭＳ Ｐゴシック" charset="0"/>
                <a:cs typeface="ＭＳ Ｐゴシック" charset="0"/>
              </a:rPr>
              <a:t> </a:t>
            </a:r>
            <a:r>
              <a:rPr lang="pl-PL" sz="1200" kern="1200" baseline="0" dirty="0" err="1" smtClean="0">
                <a:solidFill>
                  <a:schemeClr val="tx1"/>
                </a:solidFill>
                <a:latin typeface="+mn-lt"/>
                <a:ea typeface="ＭＳ Ｐゴシック" charset="0"/>
                <a:cs typeface="ＭＳ Ｐゴシック" charset="0"/>
              </a:rPr>
              <a:t>vulnerablilities</a:t>
            </a:r>
            <a:r>
              <a:rPr lang="pl-PL" sz="1200" kern="1200" baseline="0" dirty="0" smtClean="0">
                <a:solidFill>
                  <a:schemeClr val="tx1"/>
                </a:solidFill>
                <a:latin typeface="+mn-lt"/>
                <a:ea typeface="ＭＳ Ｐゴシック" charset="0"/>
                <a:cs typeface="ＭＳ Ｐゴシック" charset="0"/>
              </a:rPr>
              <a:t>, </a:t>
            </a:r>
            <a:r>
              <a:rPr lang="pl-PL" sz="1200" kern="1200" baseline="0" dirty="0" err="1" smtClean="0">
                <a:solidFill>
                  <a:schemeClr val="tx1"/>
                </a:solidFill>
                <a:latin typeface="+mn-lt"/>
                <a:ea typeface="ＭＳ Ｐゴシック" charset="0"/>
                <a:cs typeface="ＭＳ Ｐゴシック" charset="0"/>
              </a:rPr>
              <a:t>overlapping</a:t>
            </a:r>
            <a:r>
              <a:rPr lang="pl-PL" sz="1200" kern="1200" baseline="0" dirty="0" smtClean="0">
                <a:solidFill>
                  <a:schemeClr val="tx1"/>
                </a:solidFill>
                <a:latin typeface="+mn-lt"/>
                <a:ea typeface="ＭＳ Ｐゴシック" charset="0"/>
                <a:cs typeface="ＭＳ Ｐゴシック" charset="0"/>
              </a:rPr>
              <a:t> </a:t>
            </a:r>
            <a:r>
              <a:rPr lang="pl-PL" sz="1200" kern="1200" baseline="0" dirty="0" err="1" smtClean="0">
                <a:solidFill>
                  <a:schemeClr val="tx1"/>
                </a:solidFill>
                <a:latin typeface="+mn-lt"/>
                <a:ea typeface="ＭＳ Ｐゴシック" charset="0"/>
                <a:cs typeface="ＭＳ Ｐゴシック" charset="0"/>
              </a:rPr>
              <a:t>environmental</a:t>
            </a:r>
            <a:r>
              <a:rPr lang="pl-PL" sz="1200" kern="1200" baseline="0" dirty="0" smtClean="0">
                <a:solidFill>
                  <a:schemeClr val="tx1"/>
                </a:solidFill>
                <a:latin typeface="+mn-lt"/>
                <a:ea typeface="ＭＳ Ｐゴシック" charset="0"/>
                <a:cs typeface="ＭＳ Ｐゴシック" charset="0"/>
              </a:rPr>
              <a:t> </a:t>
            </a:r>
            <a:r>
              <a:rPr lang="pl-PL" sz="1200" kern="1200" baseline="0" dirty="0" err="1" smtClean="0">
                <a:solidFill>
                  <a:schemeClr val="tx1"/>
                </a:solidFill>
                <a:latin typeface="+mn-lt"/>
                <a:ea typeface="ＭＳ Ｐゴシック" charset="0"/>
                <a:cs typeface="ＭＳ Ｐゴシック" charset="0"/>
              </a:rPr>
              <a:t>triggers</a:t>
            </a:r>
            <a:r>
              <a:rPr lang="pl-PL" sz="1200" kern="1200" baseline="0" dirty="0" smtClean="0">
                <a:solidFill>
                  <a:schemeClr val="tx1"/>
                </a:solidFill>
                <a:latin typeface="+mn-lt"/>
                <a:ea typeface="ＭＳ Ｐゴシック" charset="0"/>
                <a:cs typeface="ＭＳ Ｐゴシック" charset="0"/>
              </a:rPr>
              <a:t>(</a:t>
            </a:r>
            <a:r>
              <a:rPr lang="pl-PL" sz="1200" kern="1200" baseline="0" dirty="0" err="1" smtClean="0">
                <a:solidFill>
                  <a:schemeClr val="tx1"/>
                </a:solidFill>
                <a:latin typeface="+mn-lt"/>
                <a:ea typeface="ＭＳ Ｐゴシック" charset="0"/>
                <a:cs typeface="ＭＳ Ｐゴシック" charset="0"/>
              </a:rPr>
              <a:t>stress</a:t>
            </a:r>
            <a:r>
              <a:rPr lang="pl-PL" sz="1200" kern="1200" baseline="0" dirty="0" smtClean="0">
                <a:solidFill>
                  <a:schemeClr val="tx1"/>
                </a:solidFill>
                <a:latin typeface="+mn-lt"/>
                <a:ea typeface="ＭＳ Ｐゴシック" charset="0"/>
                <a:cs typeface="ＭＳ Ｐゴシック" charset="0"/>
              </a:rPr>
              <a:t>, trauma, </a:t>
            </a:r>
            <a:r>
              <a:rPr lang="pl-PL" sz="1200" kern="1200" baseline="0" dirty="0" err="1" smtClean="0">
                <a:solidFill>
                  <a:schemeClr val="tx1"/>
                </a:solidFill>
                <a:latin typeface="+mn-lt"/>
                <a:ea typeface="ＭＳ Ｐゴシック" charset="0"/>
                <a:cs typeface="ＭＳ Ｐゴシック" charset="0"/>
              </a:rPr>
              <a:t>early</a:t>
            </a:r>
            <a:r>
              <a:rPr lang="pl-PL" sz="1200" kern="1200" baseline="0" dirty="0" smtClean="0">
                <a:solidFill>
                  <a:schemeClr val="tx1"/>
                </a:solidFill>
                <a:latin typeface="+mn-lt"/>
                <a:ea typeface="ＭＳ Ｐゴシック" charset="0"/>
                <a:cs typeface="ＭＳ Ｐゴシック" charset="0"/>
              </a:rPr>
              <a:t> </a:t>
            </a:r>
            <a:r>
              <a:rPr lang="pl-PL" sz="1200" kern="1200" baseline="0" dirty="0" err="1" smtClean="0">
                <a:solidFill>
                  <a:schemeClr val="tx1"/>
                </a:solidFill>
                <a:latin typeface="+mn-lt"/>
                <a:ea typeface="ＭＳ Ｐゴシック" charset="0"/>
                <a:cs typeface="ＭＳ Ｐゴシック" charset="0"/>
              </a:rPr>
              <a:t>exposure</a:t>
            </a:r>
            <a:r>
              <a:rPr lang="pl-PL" sz="1200" kern="1200" baseline="0" dirty="0" smtClean="0">
                <a:solidFill>
                  <a:schemeClr val="tx1"/>
                </a:solidFill>
                <a:latin typeface="+mn-lt"/>
                <a:ea typeface="ＭＳ Ｐゴシック" charset="0"/>
                <a:cs typeface="ＭＳ Ｐゴシック" charset="0"/>
              </a:rPr>
              <a:t> to </a:t>
            </a:r>
            <a:r>
              <a:rPr lang="pl-PL" sz="1200" kern="1200" baseline="0" dirty="0" err="1" smtClean="0">
                <a:solidFill>
                  <a:schemeClr val="tx1"/>
                </a:solidFill>
                <a:latin typeface="+mn-lt"/>
                <a:ea typeface="ＭＳ Ｐゴシック" charset="0"/>
                <a:cs typeface="ＭＳ Ｐゴシック" charset="0"/>
              </a:rPr>
              <a:t>drugs</a:t>
            </a:r>
            <a:r>
              <a:rPr lang="pl-PL" sz="1200" kern="1200" baseline="0" dirty="0" smtClean="0">
                <a:solidFill>
                  <a:schemeClr val="tx1"/>
                </a:solidFill>
                <a:latin typeface="+mn-lt"/>
                <a:ea typeface="ＭＳ Ｐゴシック" charset="0"/>
                <a:cs typeface="ＭＳ Ｐゴシック" charset="0"/>
              </a:rPr>
              <a:t>), </a:t>
            </a:r>
            <a:r>
              <a:rPr lang="pl-PL" sz="1200" kern="1200" baseline="0" dirty="0" err="1" smtClean="0">
                <a:solidFill>
                  <a:schemeClr val="tx1"/>
                </a:solidFill>
                <a:latin typeface="+mn-lt"/>
                <a:ea typeface="ＭＳ Ｐゴシック" charset="0"/>
                <a:cs typeface="ＭＳ Ｐゴシック" charset="0"/>
              </a:rPr>
              <a:t>they</a:t>
            </a:r>
            <a:r>
              <a:rPr lang="pl-PL" sz="1200" kern="1200" baseline="0" dirty="0" smtClean="0">
                <a:solidFill>
                  <a:schemeClr val="tx1"/>
                </a:solidFill>
                <a:latin typeface="+mn-lt"/>
                <a:ea typeface="ＭＳ Ｐゴシック" charset="0"/>
                <a:cs typeface="ＭＳ Ｐゴシック" charset="0"/>
              </a:rPr>
              <a:t> </a:t>
            </a:r>
            <a:r>
              <a:rPr lang="pl-PL" sz="1200" kern="1200" baseline="0" dirty="0" err="1" smtClean="0">
                <a:solidFill>
                  <a:schemeClr val="tx1"/>
                </a:solidFill>
                <a:latin typeface="+mn-lt"/>
                <a:ea typeface="ＭＳ Ｐゴシック" charset="0"/>
                <a:cs typeface="ＭＳ Ｐゴシック" charset="0"/>
              </a:rPr>
              <a:t>involve</a:t>
            </a:r>
            <a:r>
              <a:rPr lang="pl-PL" sz="1200" kern="1200" baseline="0" dirty="0" smtClean="0">
                <a:solidFill>
                  <a:schemeClr val="tx1"/>
                </a:solidFill>
                <a:latin typeface="+mn-lt"/>
                <a:ea typeface="ＭＳ Ｐゴシック" charset="0"/>
                <a:cs typeface="ＭＳ Ｐゴシック" charset="0"/>
              </a:rPr>
              <a:t> </a:t>
            </a:r>
            <a:r>
              <a:rPr lang="pl-PL" sz="1200" kern="1200" baseline="0" dirty="0" err="1" smtClean="0">
                <a:solidFill>
                  <a:schemeClr val="tx1"/>
                </a:solidFill>
                <a:latin typeface="+mn-lt"/>
                <a:ea typeface="ＭＳ Ｐゴシック" charset="0"/>
                <a:cs typeface="ＭＳ Ｐゴシック" charset="0"/>
              </a:rPr>
              <a:t>similar</a:t>
            </a:r>
            <a:r>
              <a:rPr lang="pl-PL" sz="1200" kern="1200" baseline="0" dirty="0" smtClean="0">
                <a:solidFill>
                  <a:schemeClr val="tx1"/>
                </a:solidFill>
                <a:latin typeface="+mn-lt"/>
                <a:ea typeface="ＭＳ Ｐゴシック" charset="0"/>
                <a:cs typeface="ＭＳ Ｐゴシック" charset="0"/>
              </a:rPr>
              <a:t> </a:t>
            </a:r>
            <a:r>
              <a:rPr lang="pl-PL" sz="1200" kern="1200" baseline="0" dirty="0" err="1" smtClean="0">
                <a:solidFill>
                  <a:schemeClr val="tx1"/>
                </a:solidFill>
                <a:latin typeface="+mn-lt"/>
                <a:ea typeface="ＭＳ Ｐゴシック" charset="0"/>
                <a:cs typeface="ＭＳ Ｐゴシック" charset="0"/>
              </a:rPr>
              <a:t>brain</a:t>
            </a:r>
            <a:r>
              <a:rPr lang="pl-PL" sz="1200" kern="1200" baseline="0" dirty="0" smtClean="0">
                <a:solidFill>
                  <a:schemeClr val="tx1"/>
                </a:solidFill>
                <a:latin typeface="+mn-lt"/>
                <a:ea typeface="ＭＳ Ｐゴシック" charset="0"/>
                <a:cs typeface="ＭＳ Ｐゴシック" charset="0"/>
              </a:rPr>
              <a:t> regions and </a:t>
            </a:r>
            <a:r>
              <a:rPr lang="pl-PL" sz="1200" kern="1200" baseline="0" dirty="0" err="1" smtClean="0">
                <a:solidFill>
                  <a:schemeClr val="tx1"/>
                </a:solidFill>
                <a:latin typeface="+mn-lt"/>
                <a:ea typeface="ＭＳ Ｐゴシック" charset="0"/>
                <a:cs typeface="ＭＳ Ｐゴシック" charset="0"/>
              </a:rPr>
              <a:t>are</a:t>
            </a:r>
            <a:r>
              <a:rPr lang="pl-PL" sz="1200" kern="1200" baseline="0" dirty="0" smtClean="0">
                <a:solidFill>
                  <a:schemeClr val="tx1"/>
                </a:solidFill>
                <a:latin typeface="+mn-lt"/>
                <a:ea typeface="ＭＳ Ｐゴシック" charset="0"/>
                <a:cs typeface="ＭＳ Ｐゴシック" charset="0"/>
              </a:rPr>
              <a:t> </a:t>
            </a:r>
            <a:r>
              <a:rPr lang="pl-PL" sz="1200" kern="1200" baseline="0" dirty="0" err="1" smtClean="0">
                <a:solidFill>
                  <a:schemeClr val="tx1"/>
                </a:solidFill>
                <a:latin typeface="+mn-lt"/>
                <a:ea typeface="ＭＳ Ｐゴシック" charset="0"/>
                <a:cs typeface="ＭＳ Ｐゴシック" charset="0"/>
              </a:rPr>
              <a:t>both</a:t>
            </a:r>
            <a:r>
              <a:rPr lang="pl-PL" sz="1200" kern="1200" baseline="0" dirty="0" smtClean="0">
                <a:solidFill>
                  <a:schemeClr val="tx1"/>
                </a:solidFill>
                <a:latin typeface="+mn-lt"/>
                <a:ea typeface="ＭＳ Ｐゴシック" charset="0"/>
                <a:cs typeface="ＭＳ Ｐゴシック" charset="0"/>
              </a:rPr>
              <a:t> </a:t>
            </a:r>
            <a:r>
              <a:rPr lang="pl-PL" sz="1200" kern="1200" baseline="0" dirty="0" err="1" smtClean="0">
                <a:solidFill>
                  <a:schemeClr val="tx1"/>
                </a:solidFill>
                <a:latin typeface="+mn-lt"/>
                <a:ea typeface="ＭＳ Ｐゴシック" charset="0"/>
                <a:cs typeface="ＭＳ Ｐゴシック" charset="0"/>
              </a:rPr>
              <a:t>developmental</a:t>
            </a:r>
            <a:r>
              <a:rPr lang="pl-PL" sz="1200" kern="1200" baseline="0" dirty="0" smtClean="0">
                <a:solidFill>
                  <a:schemeClr val="tx1"/>
                </a:solidFill>
                <a:latin typeface="+mn-lt"/>
                <a:ea typeface="ＭＳ Ｐゴシック" charset="0"/>
                <a:cs typeface="ＭＳ Ｐゴシック" charset="0"/>
              </a:rPr>
              <a:t> </a:t>
            </a:r>
            <a:r>
              <a:rPr lang="pl-PL" sz="1200" kern="1200" baseline="0" dirty="0" err="1" smtClean="0">
                <a:solidFill>
                  <a:schemeClr val="tx1"/>
                </a:solidFill>
                <a:latin typeface="+mn-lt"/>
                <a:ea typeface="ＭＳ Ｐゴシック" charset="0"/>
                <a:cs typeface="ＭＳ Ｐゴシック" charset="0"/>
              </a:rPr>
              <a:t>disorders</a:t>
            </a:r>
            <a:r>
              <a:rPr lang="pl-PL" sz="1200" kern="1200" baseline="0" dirty="0" smtClean="0">
                <a:solidFill>
                  <a:schemeClr val="tx1"/>
                </a:solidFill>
                <a:latin typeface="+mn-lt"/>
                <a:ea typeface="ＭＳ Ｐゴシック" charset="0"/>
                <a:cs typeface="ＭＳ Ｐゴシック" charset="0"/>
              </a:rPr>
              <a:t> </a:t>
            </a:r>
            <a:r>
              <a:rPr lang="pl-PL" sz="1200" kern="1200" baseline="0" dirty="0" err="1" smtClean="0">
                <a:solidFill>
                  <a:schemeClr val="tx1"/>
                </a:solidFill>
                <a:latin typeface="+mn-lt"/>
                <a:ea typeface="ＭＳ Ｐゴシック" charset="0"/>
                <a:cs typeface="ＭＳ Ｐゴシック" charset="0"/>
              </a:rPr>
              <a:t>beginning</a:t>
            </a:r>
            <a:r>
              <a:rPr lang="pl-PL" sz="1200" kern="1200" baseline="0" dirty="0" smtClean="0">
                <a:solidFill>
                  <a:schemeClr val="tx1"/>
                </a:solidFill>
                <a:latin typeface="+mn-lt"/>
                <a:ea typeface="ＭＳ Ｐゴシック" charset="0"/>
                <a:cs typeface="ＭＳ Ｐゴシック" charset="0"/>
              </a:rPr>
              <a:t> in </a:t>
            </a:r>
            <a:r>
              <a:rPr lang="pl-PL" sz="1200" kern="1200" baseline="0" dirty="0" err="1" smtClean="0">
                <a:solidFill>
                  <a:schemeClr val="tx1"/>
                </a:solidFill>
                <a:latin typeface="+mn-lt"/>
                <a:ea typeface="ＭＳ Ｐゴシック" charset="0"/>
                <a:cs typeface="ＭＳ Ｐゴシック" charset="0"/>
              </a:rPr>
              <a:t>adolscence</a:t>
            </a:r>
            <a:r>
              <a:rPr lang="pl-PL" sz="1200" kern="1200" baseline="0" dirty="0" smtClean="0">
                <a:solidFill>
                  <a:schemeClr val="tx1"/>
                </a:solidFill>
                <a:latin typeface="+mn-lt"/>
                <a:ea typeface="ＭＳ Ｐゴシック" charset="0"/>
                <a:cs typeface="ＭＳ Ｐゴシック" charset="0"/>
              </a:rPr>
              <a:t> </a:t>
            </a:r>
            <a:r>
              <a:rPr lang="pl-PL" sz="1200" kern="1200" baseline="0" dirty="0" err="1" smtClean="0">
                <a:solidFill>
                  <a:schemeClr val="tx1"/>
                </a:solidFill>
                <a:latin typeface="+mn-lt"/>
                <a:ea typeface="ＭＳ Ｐゴシック" charset="0"/>
                <a:cs typeface="ＭＳ Ｐゴシック" charset="0"/>
              </a:rPr>
              <a:t>or</a:t>
            </a:r>
            <a:r>
              <a:rPr lang="pl-PL" sz="1200" kern="1200" baseline="0" dirty="0" smtClean="0">
                <a:solidFill>
                  <a:schemeClr val="tx1"/>
                </a:solidFill>
                <a:latin typeface="+mn-lt"/>
                <a:ea typeface="ＭＳ Ｐゴシック" charset="0"/>
                <a:cs typeface="ＭＳ Ｐゴシック" charset="0"/>
              </a:rPr>
              <a:t> </a:t>
            </a:r>
            <a:r>
              <a:rPr lang="pl-PL" sz="1200" kern="1200" baseline="0" dirty="0" err="1" smtClean="0">
                <a:solidFill>
                  <a:schemeClr val="tx1"/>
                </a:solidFill>
                <a:latin typeface="+mn-lt"/>
                <a:ea typeface="ＭＳ Ｐゴシック" charset="0"/>
                <a:cs typeface="ＭＳ Ｐゴシック" charset="0"/>
              </a:rPr>
              <a:t>even</a:t>
            </a:r>
            <a:r>
              <a:rPr lang="pl-PL" sz="1200" kern="1200" baseline="0" dirty="0" smtClean="0">
                <a:solidFill>
                  <a:schemeClr val="tx1"/>
                </a:solidFill>
                <a:latin typeface="+mn-lt"/>
                <a:ea typeface="ＭＳ Ｐゴシック" charset="0"/>
                <a:cs typeface="ＭＳ Ｐゴシック" charset="0"/>
              </a:rPr>
              <a:t> </a:t>
            </a:r>
            <a:r>
              <a:rPr lang="pl-PL" sz="1200" kern="1200" baseline="0" dirty="0" err="1" smtClean="0">
                <a:solidFill>
                  <a:schemeClr val="tx1"/>
                </a:solidFill>
                <a:latin typeface="+mn-lt"/>
                <a:ea typeface="ＭＳ Ｐゴシック" charset="0"/>
                <a:cs typeface="ＭＳ Ｐゴシック" charset="0"/>
              </a:rPr>
              <a:t>childhood</a:t>
            </a:r>
            <a:r>
              <a:rPr lang="pl-PL" sz="1200" kern="1200" baseline="0" dirty="0" smtClean="0">
                <a:solidFill>
                  <a:schemeClr val="tx1"/>
                </a:solidFill>
                <a:latin typeface="+mn-lt"/>
                <a:ea typeface="ＭＳ Ｐゴシック" charset="0"/>
                <a:cs typeface="ＭＳ Ｐゴシック" charset="0"/>
              </a:rPr>
              <a:t>.</a:t>
            </a:r>
            <a:endParaRPr lang="en-US" dirty="0"/>
          </a:p>
        </p:txBody>
      </p:sp>
      <p:sp>
        <p:nvSpPr>
          <p:cNvPr id="4" name="Slide Number Placeholder 3"/>
          <p:cNvSpPr>
            <a:spLocks noGrp="1"/>
          </p:cNvSpPr>
          <p:nvPr>
            <p:ph type="sldNum" sz="quarter" idx="10"/>
          </p:nvPr>
        </p:nvSpPr>
        <p:spPr/>
        <p:txBody>
          <a:bodyPr/>
          <a:lstStyle/>
          <a:p>
            <a:pPr>
              <a:defRPr/>
            </a:pPr>
            <a:fld id="{F72A0F6A-2A74-7740-875B-54BD594317B1}" type="slidenum">
              <a:rPr lang="en-US" smtClean="0"/>
              <a:pPr>
                <a:defRPr/>
              </a:pPr>
              <a:t>4</a:t>
            </a:fld>
            <a:endParaRPr lang="en-US"/>
          </a:p>
        </p:txBody>
      </p:sp>
    </p:spTree>
    <p:extLst>
      <p:ext uri="{BB962C8B-B14F-4D97-AF65-F5344CB8AC3E}">
        <p14:creationId xmlns:p14="http://schemas.microsoft.com/office/powerpoint/2010/main" val="177431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AU" sz="1200" kern="1200" dirty="0" smtClean="0">
                <a:solidFill>
                  <a:schemeClr val="tx1"/>
                </a:solidFill>
                <a:effectLst/>
                <a:latin typeface="+mn-lt"/>
                <a:ea typeface="ＭＳ Ｐゴシック" charset="0"/>
                <a:cs typeface="ＭＳ Ｐゴシック" charset="0"/>
              </a:rPr>
              <a:t>comorbidity increases treatment seeking efforts, but there is considerable unmet need in this population [</a:t>
            </a:r>
            <a:r>
              <a:rPr lang="en-AU" sz="1200" u="none" strike="noStrike" kern="1200" dirty="0" smtClean="0">
                <a:solidFill>
                  <a:schemeClr val="tx1"/>
                </a:solidFill>
                <a:effectLst/>
                <a:latin typeface="+mn-lt"/>
                <a:ea typeface="ＭＳ Ｐゴシック" charset="0"/>
                <a:cs typeface="ＭＳ Ｐゴシック" charset="0"/>
                <a:hlinkClick r:id="rId3" action="ppaction://hlinkfile" tooltip="Teesson, 2009 #277"/>
              </a:rPr>
              <a:t>2</a:t>
            </a:r>
            <a:r>
              <a:rPr lang="en-AU" sz="1200" kern="1200" dirty="0" smtClean="0">
                <a:solidFill>
                  <a:schemeClr val="tx1"/>
                </a:solidFill>
                <a:effectLst/>
                <a:latin typeface="+mn-lt"/>
                <a:ea typeface="ＭＳ Ｐゴシック" charset="0"/>
                <a:cs typeface="ＭＳ Ｐゴシック" charset="0"/>
              </a:rPr>
              <a:t>], and difficulties with treatment access.</a:t>
            </a:r>
            <a:r>
              <a:rPr lang="en-AU" sz="1200" kern="1200" baseline="0" dirty="0" smtClean="0">
                <a:solidFill>
                  <a:schemeClr val="tx1"/>
                </a:solidFill>
                <a:effectLst/>
                <a:latin typeface="+mn-lt"/>
                <a:ea typeface="ＭＳ Ｐゴシック" charset="0"/>
                <a:cs typeface="ＭＳ Ｐゴシック" charset="0"/>
              </a:rPr>
              <a:t>  </a:t>
            </a:r>
            <a:r>
              <a:rPr lang="en-US" sz="1200" b="0" i="0" u="none" strike="noStrike" kern="1200" baseline="0" dirty="0" smtClean="0">
                <a:solidFill>
                  <a:schemeClr val="tx1"/>
                </a:solidFill>
                <a:latin typeface="+mn-lt"/>
                <a:ea typeface="ＭＳ Ｐゴシック" charset="0"/>
                <a:cs typeface="ＭＳ Ｐゴシック" charset="0"/>
              </a:rPr>
              <a:t>It is generally the more severe cases with multiple co-morbid disorders and distress who receive treatment, but even in these cases co-morbid disorders are frequently not diagnosed or treated. (hall, 1996)</a:t>
            </a:r>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People with co-occurring disorders often exhibit more symptoms than those cause by either disorder alone.</a:t>
            </a:r>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And even in people whose comorbidities do not occur simultaneously, research suggests that mental disorders can increase vulnerability to subsequent addictive disorders, and the addiction constitutes a risk factor for subsequent mental disorder.</a:t>
            </a:r>
            <a:endParaRPr lang="en-US" dirty="0" smtClean="0"/>
          </a:p>
          <a:p>
            <a:endParaRPr lang="en-US" dirty="0" smtClean="0"/>
          </a:p>
          <a:p>
            <a:endParaRPr lang="en-US" dirty="0" smtClean="0"/>
          </a:p>
          <a:p>
            <a:r>
              <a:rPr lang="en-US" dirty="0" smtClean="0"/>
              <a:t>Once accepted into treatment, </a:t>
            </a:r>
            <a:r>
              <a:rPr lang="en-AU" sz="1200" kern="1200" dirty="0" smtClean="0">
                <a:solidFill>
                  <a:schemeClr val="tx1"/>
                </a:solidFill>
                <a:effectLst/>
                <a:latin typeface="+mn-lt"/>
                <a:ea typeface="ＭＳ Ｐゴシック" charset="0"/>
                <a:cs typeface="ＭＳ Ｐゴシック" charset="0"/>
              </a:rPr>
              <a:t>people with comorbid MHSUP who engage with mental health services report poorer treatment outcomes [</a:t>
            </a:r>
            <a:r>
              <a:rPr lang="en-AU" sz="1200" u="none" strike="noStrike" kern="1200" dirty="0" smtClean="0">
                <a:solidFill>
                  <a:schemeClr val="tx1"/>
                </a:solidFill>
                <a:effectLst/>
                <a:latin typeface="+mn-lt"/>
                <a:ea typeface="ＭＳ Ｐゴシック" charset="0"/>
                <a:cs typeface="ＭＳ Ｐゴシック" charset="0"/>
                <a:hlinkClick r:id="rId4" action="ppaction://hlinkfile" tooltip="Baker, 2007 #477"/>
              </a:rPr>
              <a:t>10</a:t>
            </a:r>
            <a:r>
              <a:rPr lang="en-AU" sz="1200" kern="1200" dirty="0" smtClean="0">
                <a:solidFill>
                  <a:schemeClr val="tx1"/>
                </a:solidFill>
                <a:effectLst/>
                <a:latin typeface="+mn-lt"/>
                <a:ea typeface="ＭＳ Ｐゴシック" charset="0"/>
                <a:cs typeface="ＭＳ Ｐゴシック" charset="0"/>
              </a:rPr>
              <a:t>, </a:t>
            </a:r>
            <a:r>
              <a:rPr lang="en-AU" sz="1200" u="none" strike="noStrike" kern="1200" dirty="0" smtClean="0">
                <a:solidFill>
                  <a:schemeClr val="tx1"/>
                </a:solidFill>
                <a:effectLst/>
                <a:latin typeface="+mn-lt"/>
                <a:ea typeface="ＭＳ Ｐゴシック" charset="0"/>
                <a:cs typeface="ＭＳ Ｐゴシック" charset="0"/>
                <a:hlinkClick r:id="rId5" action="ppaction://hlinkfile" tooltip="Schafer, 2007 #213"/>
              </a:rPr>
              <a:t>44</a:t>
            </a:r>
            <a:r>
              <a:rPr lang="en-AU" sz="1200" kern="1200" dirty="0" smtClean="0">
                <a:solidFill>
                  <a:schemeClr val="tx1"/>
                </a:solidFill>
                <a:effectLst/>
                <a:latin typeface="+mn-lt"/>
                <a:ea typeface="ＭＳ Ｐゴシック" charset="0"/>
                <a:cs typeface="ＭＳ Ｐゴシック" charset="0"/>
              </a:rPr>
              <a:t>], most likely accounted for by a more complex clinical profile at presentation that mediates treatment engagement and response </a:t>
            </a:r>
            <a:endParaRPr lang="en-US" dirty="0" smtClean="0"/>
          </a:p>
        </p:txBody>
      </p:sp>
      <p:sp>
        <p:nvSpPr>
          <p:cNvPr id="4" name="Slide Number Placeholder 3"/>
          <p:cNvSpPr>
            <a:spLocks noGrp="1"/>
          </p:cNvSpPr>
          <p:nvPr>
            <p:ph type="sldNum" sz="quarter" idx="10"/>
          </p:nvPr>
        </p:nvSpPr>
        <p:spPr/>
        <p:txBody>
          <a:bodyPr/>
          <a:lstStyle/>
          <a:p>
            <a:pPr>
              <a:defRPr/>
            </a:pPr>
            <a:fld id="{F72A0F6A-2A74-7740-875B-54BD594317B1}" type="slidenum">
              <a:rPr lang="en-US" smtClean="0"/>
              <a:pPr>
                <a:defRPr/>
              </a:pPr>
              <a:t>5</a:t>
            </a:fld>
            <a:endParaRPr lang="en-US"/>
          </a:p>
        </p:txBody>
      </p:sp>
    </p:spTree>
    <p:extLst>
      <p:ext uri="{BB962C8B-B14F-4D97-AF65-F5344CB8AC3E}">
        <p14:creationId xmlns:p14="http://schemas.microsoft.com/office/powerpoint/2010/main" val="1238800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Descriptive and epidemiological research common</a:t>
            </a:r>
          </a:p>
          <a:p>
            <a:endParaRPr lang="en-US" dirty="0" smtClean="0"/>
          </a:p>
          <a:p>
            <a:r>
              <a:rPr lang="en-US" dirty="0" smtClean="0"/>
              <a:t>Treatment research – well conducted,</a:t>
            </a:r>
            <a:r>
              <a:rPr lang="en-US" baseline="0" dirty="0" smtClean="0"/>
              <a:t> RCTs – rare</a:t>
            </a:r>
            <a:endParaRPr lang="en-US" dirty="0" smtClean="0"/>
          </a:p>
          <a:p>
            <a:endParaRPr lang="en-US" dirty="0" smtClean="0"/>
          </a:p>
          <a:p>
            <a:r>
              <a:rPr lang="en-US" dirty="0" smtClean="0"/>
              <a:t>But – Australia</a:t>
            </a:r>
            <a:r>
              <a:rPr lang="en-US" baseline="0" dirty="0" smtClean="0"/>
              <a:t> leads the world in this space</a:t>
            </a:r>
          </a:p>
          <a:p>
            <a:endParaRPr lang="en-US" dirty="0"/>
          </a:p>
        </p:txBody>
      </p:sp>
      <p:sp>
        <p:nvSpPr>
          <p:cNvPr id="4" name="Slide Number Placeholder 3"/>
          <p:cNvSpPr>
            <a:spLocks noGrp="1"/>
          </p:cNvSpPr>
          <p:nvPr>
            <p:ph type="sldNum" sz="quarter" idx="10"/>
          </p:nvPr>
        </p:nvSpPr>
        <p:spPr/>
        <p:txBody>
          <a:bodyPr/>
          <a:lstStyle/>
          <a:p>
            <a:pPr>
              <a:defRPr/>
            </a:pPr>
            <a:fld id="{F72A0F6A-2A74-7740-875B-54BD594317B1}" type="slidenum">
              <a:rPr lang="en-US" smtClean="0"/>
              <a:pPr>
                <a:defRPr/>
              </a:pPr>
              <a:t>6</a:t>
            </a:fld>
            <a:endParaRPr lang="en-US"/>
          </a:p>
        </p:txBody>
      </p:sp>
    </p:spTree>
    <p:extLst>
      <p:ext uri="{BB962C8B-B14F-4D97-AF65-F5344CB8AC3E}">
        <p14:creationId xmlns:p14="http://schemas.microsoft.com/office/powerpoint/2010/main" val="25474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ＭＳ Ｐゴシック" charset="0"/>
              <a:cs typeface="ＭＳ Ｐゴシック" charset="0"/>
            </a:endParaRPr>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Economically viable solutions must emphasize peer support,</a:t>
            </a:r>
          </a:p>
          <a:p>
            <a:r>
              <a:rPr lang="en-US" sz="1200" b="0" i="0" u="none" strike="noStrike" kern="1200" baseline="0" dirty="0" smtClean="0">
                <a:solidFill>
                  <a:schemeClr val="tx1"/>
                </a:solidFill>
                <a:latin typeface="+mn-lt"/>
                <a:ea typeface="ＭＳ Ｐゴシック" charset="0"/>
                <a:cs typeface="ＭＳ Ｐゴシック" charset="0"/>
              </a:rPr>
              <a:t>family support, self-help, and technology. Self-help programs</a:t>
            </a:r>
          </a:p>
          <a:p>
            <a:r>
              <a:rPr lang="en-US" sz="1200" b="0" i="0" u="none" strike="noStrike" kern="1200" baseline="0" dirty="0" smtClean="0">
                <a:solidFill>
                  <a:schemeClr val="tx1"/>
                </a:solidFill>
                <a:latin typeface="+mn-lt"/>
                <a:ea typeface="ＭＳ Ｐゴシック" charset="0"/>
                <a:cs typeface="ＭＳ Ｐゴシック" charset="0"/>
              </a:rPr>
              <a:t>for people with mental health problems are expanding more rapidly than professionally</a:t>
            </a:r>
          </a:p>
          <a:p>
            <a:r>
              <a:rPr lang="en-US" sz="1200" b="0" i="0" u="none" strike="noStrike" kern="1200" baseline="0" dirty="0" smtClean="0">
                <a:solidFill>
                  <a:schemeClr val="tx1"/>
                </a:solidFill>
                <a:latin typeface="+mn-lt"/>
                <a:ea typeface="ＭＳ Ｐゴシック" charset="0"/>
                <a:cs typeface="ＭＳ Ｐゴシック" charset="0"/>
              </a:rPr>
              <a:t>delivered care, are clearly useful to many people, and have the</a:t>
            </a:r>
          </a:p>
          <a:p>
            <a:r>
              <a:rPr lang="en-US" sz="1200" b="0" i="0" u="none" strike="noStrike" kern="1200" baseline="0" dirty="0" smtClean="0">
                <a:solidFill>
                  <a:schemeClr val="tx1"/>
                </a:solidFill>
                <a:latin typeface="+mn-lt"/>
                <a:ea typeface="ＭＳ Ｐゴシック" charset="0"/>
                <a:cs typeface="ＭＳ Ｐゴシック" charset="0"/>
              </a:rPr>
              <a:t>great advantage of allowing geometric growth without greatly</a:t>
            </a:r>
          </a:p>
          <a:p>
            <a:r>
              <a:rPr lang="en-US" sz="1200" b="0" i="0" u="none" strike="noStrike" kern="1200" baseline="0" dirty="0" smtClean="0">
                <a:solidFill>
                  <a:schemeClr val="tx1"/>
                </a:solidFill>
                <a:latin typeface="+mn-lt"/>
                <a:ea typeface="ＭＳ Ｐゴシック" charset="0"/>
                <a:cs typeface="ＭＳ Ｐゴシック" charset="0"/>
              </a:rPr>
              <a:t>increasing costs</a:t>
            </a:r>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Our team has been one of the first to demonstrate that integrated treatments are able to be delivered to people with comorbid psychosis and tobacco addiction via telephone, and for depression and alcohol or cannabis addiction (with minimal therapist assistance, and certainly not specialist assistance).</a:t>
            </a:r>
          </a:p>
        </p:txBody>
      </p:sp>
      <p:sp>
        <p:nvSpPr>
          <p:cNvPr id="4" name="Slide Number Placeholder 3"/>
          <p:cNvSpPr>
            <a:spLocks noGrp="1"/>
          </p:cNvSpPr>
          <p:nvPr>
            <p:ph type="sldNum" sz="quarter" idx="10"/>
          </p:nvPr>
        </p:nvSpPr>
        <p:spPr/>
        <p:txBody>
          <a:bodyPr/>
          <a:lstStyle/>
          <a:p>
            <a:pPr>
              <a:defRPr/>
            </a:pPr>
            <a:fld id="{F72A0F6A-2A74-7740-875B-54BD594317B1}" type="slidenum">
              <a:rPr lang="en-US" smtClean="0"/>
              <a:pPr>
                <a:defRPr/>
              </a:pPr>
              <a:t>8</a:t>
            </a:fld>
            <a:endParaRPr lang="en-US"/>
          </a:p>
        </p:txBody>
      </p:sp>
    </p:spTree>
    <p:extLst>
      <p:ext uri="{BB962C8B-B14F-4D97-AF65-F5344CB8AC3E}">
        <p14:creationId xmlns:p14="http://schemas.microsoft.com/office/powerpoint/2010/main" val="373896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Consider that, on average</a:t>
            </a:r>
            <a:r>
              <a:rPr lang="en-US" dirty="0" smtClean="0">
                <a:latin typeface="Calibri" charset="0"/>
              </a:rPr>
              <a:t>,89% </a:t>
            </a:r>
            <a:r>
              <a:rPr lang="en-US" dirty="0">
                <a:latin typeface="Calibri" charset="0"/>
              </a:rPr>
              <a:t>of </a:t>
            </a:r>
            <a:r>
              <a:rPr lang="en-US" dirty="0" err="1">
                <a:latin typeface="Calibri" charset="0"/>
              </a:rPr>
              <a:t>Aust</a:t>
            </a:r>
            <a:r>
              <a:rPr lang="en-US" dirty="0">
                <a:latin typeface="Calibri" charset="0"/>
              </a:rPr>
              <a:t> population report Internet usage …</a:t>
            </a: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44A81F-5736-2646-B5C9-95CEAFD6ADBF}" type="slidenum">
              <a:rPr lang="en-US" sz="1200">
                <a:latin typeface="Calibri" charset="0"/>
              </a:rPr>
              <a:pPr eaLnBrk="1" hangingPunct="1"/>
              <a:t>9</a:t>
            </a:fld>
            <a:endParaRPr lang="en-US"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Interactive </a:t>
            </a:r>
          </a:p>
          <a:p>
            <a:r>
              <a:rPr lang="en-US" dirty="0" smtClean="0"/>
              <a:t>– video case vignettes</a:t>
            </a:r>
            <a:r>
              <a:rPr lang="en-US" baseline="0" dirty="0" smtClean="0"/>
              <a:t> to discuss skill development, homework implementation, encouragement</a:t>
            </a:r>
          </a:p>
          <a:p>
            <a:pPr marL="171450" indent="-171450">
              <a:buFontTx/>
              <a:buChar char="-"/>
            </a:pPr>
            <a:r>
              <a:rPr lang="en-US" baseline="0" dirty="0" smtClean="0"/>
              <a:t>handouts/information sheets to print out and complete in session (and for homework)</a:t>
            </a:r>
          </a:p>
          <a:p>
            <a:pPr marL="171450" indent="-171450">
              <a:buFontTx/>
              <a:buChar char="-"/>
            </a:pPr>
            <a:r>
              <a:rPr lang="en-US" baseline="0" dirty="0" smtClean="0"/>
              <a:t>Some choice of the pathway through the module (goal setting re: AOD use, motivational pathways)</a:t>
            </a:r>
          </a:p>
          <a:p>
            <a:endParaRPr lang="en-US" dirty="0" smtClean="0"/>
          </a:p>
          <a:p>
            <a:endParaRPr lang="en-US" dirty="0" smtClean="0"/>
          </a:p>
          <a:p>
            <a:r>
              <a:rPr lang="en-US" dirty="0" smtClean="0"/>
              <a:t>Clinician assistance</a:t>
            </a:r>
          </a:p>
          <a:p>
            <a:pPr>
              <a:lnSpc>
                <a:spcPct val="80000"/>
              </a:lnSpc>
            </a:pPr>
            <a:r>
              <a:rPr lang="en-AU" dirty="0" smtClean="0"/>
              <a:t>“Check-in” sessions	</a:t>
            </a:r>
          </a:p>
          <a:p>
            <a:pPr lvl="1">
              <a:lnSpc>
                <a:spcPct val="80000"/>
              </a:lnSpc>
            </a:pPr>
            <a:r>
              <a:rPr lang="en-AU" sz="2400" dirty="0" smtClean="0"/>
              <a:t>Suicide/mood assessment</a:t>
            </a:r>
          </a:p>
          <a:p>
            <a:pPr lvl="1">
              <a:lnSpc>
                <a:spcPct val="80000"/>
              </a:lnSpc>
            </a:pPr>
            <a:r>
              <a:rPr lang="en-AU" sz="2400" dirty="0" smtClean="0"/>
              <a:t>Plan for completing homework</a:t>
            </a:r>
          </a:p>
          <a:p>
            <a:pPr lvl="1">
              <a:lnSpc>
                <a:spcPct val="80000"/>
              </a:lnSpc>
            </a:pPr>
            <a:r>
              <a:rPr lang="en-AU" sz="2400" dirty="0" smtClean="0"/>
              <a:t>Make next appointment</a:t>
            </a:r>
          </a:p>
          <a:p>
            <a:pPr lvl="1">
              <a:lnSpc>
                <a:spcPct val="80000"/>
              </a:lnSpc>
            </a:pPr>
            <a:r>
              <a:rPr lang="en-AU" sz="2400" dirty="0" smtClean="0"/>
              <a:t>Occurred at the conclusion of therapist-delivered and SHADE sessions</a:t>
            </a:r>
          </a:p>
          <a:p>
            <a:pPr lvl="1">
              <a:lnSpc>
                <a:spcPct val="80000"/>
              </a:lnSpc>
            </a:pPr>
            <a:r>
              <a:rPr lang="en-AU" sz="2400" dirty="0" err="1" smtClean="0"/>
              <a:t>Manualized</a:t>
            </a:r>
            <a:r>
              <a:rPr lang="en-AU" sz="2400" dirty="0" smtClean="0"/>
              <a:t>, tape recorded and timed</a:t>
            </a:r>
          </a:p>
          <a:p>
            <a:pPr lvl="2">
              <a:lnSpc>
                <a:spcPct val="80000"/>
              </a:lnSpc>
            </a:pPr>
            <a:r>
              <a:rPr lang="en-AU" sz="2200" dirty="0" smtClean="0"/>
              <a:t>SHADE check-in sessions averaged 16 minutes per week</a:t>
            </a:r>
          </a:p>
          <a:p>
            <a:pPr lvl="2">
              <a:lnSpc>
                <a:spcPct val="80000"/>
              </a:lnSpc>
            </a:pPr>
            <a:endParaRPr lang="en-AU" sz="2200" dirty="0" smtClean="0"/>
          </a:p>
          <a:p>
            <a:pPr lvl="2">
              <a:lnSpc>
                <a:spcPct val="80000"/>
              </a:lnSpc>
            </a:pPr>
            <a:r>
              <a:rPr lang="en-AU" sz="2200" dirty="0" smtClean="0"/>
              <a:t>Nurses social</a:t>
            </a:r>
            <a:r>
              <a:rPr lang="en-AU" sz="2200" baseline="0" dirty="0" smtClean="0"/>
              <a:t> workers mental health workers, </a:t>
            </a:r>
            <a:r>
              <a:rPr lang="en-AU" sz="2200" baseline="0" dirty="0" err="1" smtClean="0"/>
              <a:t>etc</a:t>
            </a:r>
            <a:r>
              <a:rPr lang="en-AU" sz="2200" baseline="0" dirty="0" smtClean="0"/>
              <a:t>,</a:t>
            </a:r>
          </a:p>
          <a:p>
            <a:pPr lvl="2">
              <a:lnSpc>
                <a:spcPct val="80000"/>
              </a:lnSpc>
            </a:pPr>
            <a:r>
              <a:rPr lang="en-AU" sz="2200" baseline="0" dirty="0" smtClean="0"/>
              <a:t>No CBT training required</a:t>
            </a:r>
          </a:p>
          <a:p>
            <a:pPr lvl="2">
              <a:lnSpc>
                <a:spcPct val="80000"/>
              </a:lnSpc>
            </a:pPr>
            <a:r>
              <a:rPr lang="en-AU" sz="2200" baseline="0" dirty="0" smtClean="0"/>
              <a:t>Brief checks only  - work in your usual way with clients, but deliver specialised treatment package</a:t>
            </a:r>
          </a:p>
          <a:p>
            <a:pPr lvl="2">
              <a:lnSpc>
                <a:spcPct val="80000"/>
              </a:lnSpc>
            </a:pPr>
            <a:r>
              <a:rPr lang="en-AU" sz="2200" baseline="0" dirty="0" smtClean="0"/>
              <a:t>Role consists of monitoring clinical symptoms (</a:t>
            </a:r>
            <a:r>
              <a:rPr lang="en-AU" sz="2200" baseline="0" dirty="0" err="1" smtClean="0"/>
              <a:t>suicidality</a:t>
            </a:r>
            <a:r>
              <a:rPr lang="en-AU" sz="2200" baseline="0" dirty="0" smtClean="0"/>
              <a:t>, risk assessments), as a motivator to do their homework, and to be a problem solver (if patient doesn’t do homework, the coach can inquire as to why that was, and help them to overcome that for the next week).</a:t>
            </a:r>
            <a:endParaRPr lang="en-AU" sz="2200" dirty="0" smtClean="0"/>
          </a:p>
          <a:p>
            <a:endParaRPr lang="en-US" dirty="0"/>
          </a:p>
        </p:txBody>
      </p:sp>
      <p:sp>
        <p:nvSpPr>
          <p:cNvPr id="4" name="Slide Number Placeholder 3"/>
          <p:cNvSpPr>
            <a:spLocks noGrp="1"/>
          </p:cNvSpPr>
          <p:nvPr>
            <p:ph type="sldNum" sz="quarter" idx="10"/>
          </p:nvPr>
        </p:nvSpPr>
        <p:spPr/>
        <p:txBody>
          <a:bodyPr/>
          <a:lstStyle/>
          <a:p>
            <a:pPr>
              <a:defRPr/>
            </a:pPr>
            <a:fld id="{F72A0F6A-2A74-7740-875B-54BD594317B1}" type="slidenum">
              <a:rPr lang="en-US" smtClean="0"/>
              <a:pPr>
                <a:defRPr/>
              </a:pPr>
              <a:t>11</a:t>
            </a:fld>
            <a:endParaRPr lang="en-US"/>
          </a:p>
        </p:txBody>
      </p:sp>
    </p:spTree>
    <p:extLst>
      <p:ext uri="{BB962C8B-B14F-4D97-AF65-F5344CB8AC3E}">
        <p14:creationId xmlns:p14="http://schemas.microsoft.com/office/powerpoint/2010/main" val="329519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randomization sequence…an independent</a:t>
            </a:r>
            <a:r>
              <a:rPr lang="en-US" baseline="0" dirty="0" smtClean="0"/>
              <a:t> research manager generated the randomization sequence for  study participants according to their unique study identifier.  Treatment was allocated using permuted blocks of varying sizes (in multiples of 3) to reduce potential for guessing. Randomization was stratified for gender, antidepressant medication (yes/no)and pharmacotherapy for alcohol/other drug use (yes/no).  The research manager provided clinicians with the participant’s concealed </a:t>
            </a:r>
            <a:r>
              <a:rPr lang="en-US" baseline="0" dirty="0" err="1" smtClean="0"/>
              <a:t>randomisation</a:t>
            </a:r>
            <a:r>
              <a:rPr lang="en-US" baseline="0" dirty="0" smtClean="0"/>
              <a:t> code immediately prior to the  first session of treatment with that participant.  The first session was conducted blind to allocation (both therapist and participant), until the conclusion of the session when the envelope was opened by the participant.</a:t>
            </a:r>
            <a:endParaRPr lang="en-US" dirty="0"/>
          </a:p>
        </p:txBody>
      </p:sp>
      <p:sp>
        <p:nvSpPr>
          <p:cNvPr id="4" name="Slide Number Placeholder 3"/>
          <p:cNvSpPr>
            <a:spLocks noGrp="1"/>
          </p:cNvSpPr>
          <p:nvPr>
            <p:ph type="sldNum" sz="quarter" idx="10"/>
          </p:nvPr>
        </p:nvSpPr>
        <p:spPr/>
        <p:txBody>
          <a:bodyPr/>
          <a:lstStyle/>
          <a:p>
            <a:pPr>
              <a:defRPr/>
            </a:pPr>
            <a:fld id="{F72A0F6A-2A74-7740-875B-54BD594317B1}" type="slidenum">
              <a:rPr lang="en-US" smtClean="0"/>
              <a:pPr>
                <a:defRPr/>
              </a:pPr>
              <a:t>12</a:t>
            </a:fld>
            <a:endParaRPr lang="en-US"/>
          </a:p>
        </p:txBody>
      </p:sp>
    </p:spTree>
    <p:extLst>
      <p:ext uri="{BB962C8B-B14F-4D97-AF65-F5344CB8AC3E}">
        <p14:creationId xmlns:p14="http://schemas.microsoft.com/office/powerpoint/2010/main" val="1561675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Describe randomization sequence…an independent</a:t>
            </a:r>
            <a:r>
              <a:rPr lang="en-US" baseline="0" dirty="0" smtClean="0"/>
              <a:t> research manager generated the randomization sequence for  study participants according to their unique study identifier.  Treatment was allocated using permuted blocks of varying sizes (in multiples of 3) to reduce potential for guessing. Randomization was stratified for gender, antidepressant medication (yes/no)and pharmacotherapy for alcohol/other drug use (yes/no).  The research manager provided clinicians with the participant’s concealed </a:t>
            </a:r>
            <a:r>
              <a:rPr lang="en-US" baseline="0" dirty="0" err="1" smtClean="0"/>
              <a:t>randomisation</a:t>
            </a:r>
            <a:r>
              <a:rPr lang="en-US" baseline="0" dirty="0" smtClean="0"/>
              <a:t> code immediately prior to the  first session of treatment with that participant.  The first session was conducted blind to allocation (both therapist and participant), until the conclusion of the session when the envelope was opened by the participant.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72A0F6A-2A74-7740-875B-54BD594317B1}" type="slidenum">
              <a:rPr lang="en-US" smtClean="0"/>
              <a:pPr>
                <a:defRPr/>
              </a:pPr>
              <a:t>13</a:t>
            </a:fld>
            <a:endParaRPr lang="en-US"/>
          </a:p>
        </p:txBody>
      </p:sp>
    </p:spTree>
    <p:extLst>
      <p:ext uri="{BB962C8B-B14F-4D97-AF65-F5344CB8AC3E}">
        <p14:creationId xmlns:p14="http://schemas.microsoft.com/office/powerpoint/2010/main" val="403186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268760"/>
            <a:ext cx="7772400" cy="1470025"/>
          </a:xfrm>
        </p:spPr>
        <p:txBody>
          <a:bodyPr/>
          <a:lstStyle>
            <a:lvl1pPr algn="ctr">
              <a:defRPr/>
            </a:lvl1pPr>
          </a:lstStyle>
          <a:p>
            <a:r>
              <a:rPr lang="en-AU" smtClean="0"/>
              <a:t>Click to edit Master title style</a:t>
            </a:r>
            <a:endParaRPr lang="en-AU" dirty="0"/>
          </a:p>
        </p:txBody>
      </p:sp>
      <p:sp>
        <p:nvSpPr>
          <p:cNvPr id="3" name="Subtitle 2"/>
          <p:cNvSpPr>
            <a:spLocks noGrp="1"/>
          </p:cNvSpPr>
          <p:nvPr>
            <p:ph type="subTitle" idx="1"/>
          </p:nvPr>
        </p:nvSpPr>
        <p:spPr>
          <a:xfrm>
            <a:off x="1371600" y="2996952"/>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AU" dirty="0"/>
          </a:p>
        </p:txBody>
      </p:sp>
      <p:pic>
        <p:nvPicPr>
          <p:cNvPr id="7" name="Picture 2"/>
          <p:cNvPicPr>
            <a:picLocks noChangeAspect="1" noChangeArrowheads="1"/>
          </p:cNvPicPr>
          <p:nvPr userDrawn="1"/>
        </p:nvPicPr>
        <p:blipFill>
          <a:blip r:embed="rId2" cstate="print"/>
          <a:srcRect/>
          <a:stretch>
            <a:fillRect/>
          </a:stretch>
        </p:blipFill>
        <p:spPr bwMode="auto">
          <a:xfrm>
            <a:off x="0" y="5661248"/>
            <a:ext cx="3667125" cy="704850"/>
          </a:xfrm>
          <a:prstGeom prst="rect">
            <a:avLst/>
          </a:prstGeom>
          <a:noFill/>
          <a:ln w="9525">
            <a:noFill/>
            <a:miter lim="800000"/>
            <a:headEnd/>
            <a:tailEnd/>
          </a:ln>
        </p:spPr>
      </p:pic>
      <p:sp>
        <p:nvSpPr>
          <p:cNvPr id="6" name="Rectangle 5"/>
          <p:cNvSpPr/>
          <p:nvPr userDrawn="1"/>
        </p:nvSpPr>
        <p:spPr>
          <a:xfrm>
            <a:off x="0" y="6381328"/>
            <a:ext cx="9144000" cy="476672"/>
          </a:xfrm>
          <a:prstGeom prst="rect">
            <a:avLst/>
          </a:prstGeom>
          <a:gradFill flip="none" rotWithShape="1">
            <a:gsLst>
              <a:gs pos="24000">
                <a:srgbClr val="22285C"/>
              </a:gs>
              <a:gs pos="50000">
                <a:srgbClr val="2C70B8"/>
              </a:gs>
              <a:gs pos="100000">
                <a:schemeClr val="accent1">
                  <a:tint val="23500"/>
                  <a:satMod val="160000"/>
                </a:schemeClr>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07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21316487">
            <a:off x="7137063" y="-503935"/>
            <a:ext cx="2520000" cy="2520000"/>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81875" y="5288359"/>
            <a:ext cx="1798637"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856" y="116632"/>
            <a:ext cx="8229600" cy="720080"/>
          </a:xfrm>
        </p:spPr>
        <p:txBody>
          <a:bodyPr/>
          <a:lstStyle/>
          <a:p>
            <a:r>
              <a:rPr lang="en-AU" smtClean="0"/>
              <a:t>Click to edit Master title style</a:t>
            </a:r>
            <a:endParaRPr lang="en-AU" dirty="0"/>
          </a:p>
        </p:txBody>
      </p:sp>
      <p:sp>
        <p:nvSpPr>
          <p:cNvPr id="3" name="Content Placeholder 2"/>
          <p:cNvSpPr>
            <a:spLocks noGrp="1"/>
          </p:cNvSpPr>
          <p:nvPr>
            <p:ph idx="1"/>
          </p:nvPr>
        </p:nvSpPr>
        <p:spPr>
          <a:xfrm>
            <a:off x="446856" y="1091877"/>
            <a:ext cx="8229600" cy="5001419"/>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dirty="0"/>
          </a:p>
        </p:txBody>
      </p:sp>
      <p:pic>
        <p:nvPicPr>
          <p:cNvPr id="7" name="Picture 11"/>
          <p:cNvPicPr>
            <a:picLocks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179709" y="836712"/>
            <a:ext cx="8640763" cy="144463"/>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6856" y="116632"/>
            <a:ext cx="8229600" cy="720080"/>
          </a:xfrm>
        </p:spPr>
        <p:txBody>
          <a:bodyPr/>
          <a:lstStyle/>
          <a:p>
            <a:r>
              <a:rPr lang="en-AU" smtClean="0"/>
              <a:t>Click to edit Master title style</a:t>
            </a:r>
            <a:endParaRPr lang="en-AU"/>
          </a:p>
        </p:txBody>
      </p:sp>
      <p:sp>
        <p:nvSpPr>
          <p:cNvPr id="3" name="Content Placeholder 2"/>
          <p:cNvSpPr>
            <a:spLocks noGrp="1"/>
          </p:cNvSpPr>
          <p:nvPr>
            <p:ph sz="half" idx="1"/>
          </p:nvPr>
        </p:nvSpPr>
        <p:spPr>
          <a:xfrm>
            <a:off x="467544" y="1052736"/>
            <a:ext cx="4038600" cy="4680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dirty="0"/>
          </a:p>
        </p:txBody>
      </p:sp>
      <p:sp>
        <p:nvSpPr>
          <p:cNvPr id="4" name="Content Placeholder 3"/>
          <p:cNvSpPr>
            <a:spLocks noGrp="1"/>
          </p:cNvSpPr>
          <p:nvPr>
            <p:ph sz="half" idx="2"/>
          </p:nvPr>
        </p:nvSpPr>
        <p:spPr>
          <a:xfrm>
            <a:off x="4648200" y="1063277"/>
            <a:ext cx="4038600" cy="4680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dirty="0"/>
          </a:p>
        </p:txBody>
      </p:sp>
      <p:pic>
        <p:nvPicPr>
          <p:cNvPr id="9" name="Picture 11"/>
          <p:cNvPicPr>
            <a:picLocks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179709" y="836712"/>
            <a:ext cx="8640763" cy="144463"/>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856" y="188640"/>
            <a:ext cx="8229600" cy="720080"/>
          </a:xfrm>
        </p:spPr>
        <p:txBody>
          <a:bodyPr/>
          <a:lstStyle/>
          <a:p>
            <a:r>
              <a:rPr lang="en-AU" smtClean="0"/>
              <a:t>Click to edit Master title style</a:t>
            </a:r>
            <a:endParaRPr lang="en-AU" dirty="0"/>
          </a:p>
        </p:txBody>
      </p:sp>
      <p:pic>
        <p:nvPicPr>
          <p:cNvPr id="7" name="Picture 11"/>
          <p:cNvPicPr>
            <a:picLocks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179709" y="908273"/>
            <a:ext cx="8640763" cy="144463"/>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76488" y="1276350"/>
            <a:ext cx="4389437" cy="438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06838" y="2760663"/>
            <a:ext cx="1328737"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94125" y="2724150"/>
            <a:ext cx="1554163"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381328"/>
            <a:ext cx="9144000" cy="476672"/>
          </a:xfrm>
          <a:prstGeom prst="rect">
            <a:avLst/>
          </a:prstGeom>
          <a:gradFill flip="none" rotWithShape="1">
            <a:gsLst>
              <a:gs pos="24000">
                <a:srgbClr val="22285C"/>
              </a:gs>
              <a:gs pos="50000">
                <a:srgbClr val="2C70B8"/>
              </a:gs>
              <a:gs pos="100000">
                <a:schemeClr val="accent1">
                  <a:tint val="23500"/>
                  <a:satMod val="160000"/>
                </a:schemeClr>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Placeholder 1"/>
          <p:cNvSpPr>
            <a:spLocks noGrp="1"/>
          </p:cNvSpPr>
          <p:nvPr>
            <p:ph type="title"/>
          </p:nvPr>
        </p:nvSpPr>
        <p:spPr>
          <a:xfrm>
            <a:off x="446856" y="188640"/>
            <a:ext cx="7725544" cy="720080"/>
          </a:xfrm>
          <a:prstGeom prst="rect">
            <a:avLst/>
          </a:prstGeom>
        </p:spPr>
        <p:txBody>
          <a:bodyPr vert="horz" lIns="91440" tIns="45720" rIns="91440" bIns="45720" rtlCol="0" anchor="ctr">
            <a:normAutofit/>
          </a:bodyPr>
          <a:lstStyle/>
          <a:p>
            <a:r>
              <a:rPr lang="en-AU" smtClean="0"/>
              <a:t>Click to edit Master title style</a:t>
            </a:r>
            <a:endParaRPr lang="en-AU" dirty="0"/>
          </a:p>
        </p:txBody>
      </p:sp>
      <p:sp>
        <p:nvSpPr>
          <p:cNvPr id="3" name="Text Placeholder 2"/>
          <p:cNvSpPr>
            <a:spLocks noGrp="1"/>
          </p:cNvSpPr>
          <p:nvPr>
            <p:ph type="body" idx="1"/>
          </p:nvPr>
        </p:nvSpPr>
        <p:spPr>
          <a:xfrm>
            <a:off x="467544" y="1052736"/>
            <a:ext cx="8229600" cy="5073427"/>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dirty="0"/>
          </a:p>
        </p:txBody>
      </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7250" y="5263821"/>
            <a:ext cx="1800000" cy="1594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3478297">
            <a:off x="-174538" y="5873767"/>
            <a:ext cx="1080000" cy="107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0552" y="-387424"/>
            <a:ext cx="18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7" r:id="rId4"/>
    <p:sldLayoutId id="2147483655" r:id="rId5"/>
  </p:sldLayoutIdLst>
  <p:txStyles>
    <p:titleStyle>
      <a:lvl1pPr algn="l" defTabSz="914400" rtl="0" eaLnBrk="1" latinLnBrk="0" hangingPunct="1">
        <a:spcBef>
          <a:spcPct val="0"/>
        </a:spcBef>
        <a:buNone/>
        <a:defRPr sz="4400" kern="1200">
          <a:solidFill>
            <a:srgbClr val="22285C"/>
          </a:solidFill>
          <a:latin typeface="+mj-lt"/>
          <a:ea typeface="+mj-ea"/>
          <a:cs typeface="+mj-cs"/>
        </a:defRPr>
      </a:lvl1pPr>
    </p:titleStyle>
    <p:bodyStyle>
      <a:lvl1pPr marL="342900" indent="-342900" algn="l" defTabSz="914400" rtl="0" eaLnBrk="1" latinLnBrk="0" hangingPunct="1">
        <a:spcBef>
          <a:spcPts val="600"/>
        </a:spcBef>
        <a:spcAft>
          <a:spcPts val="600"/>
        </a:spcAft>
        <a:buFontTx/>
        <a:buBlip>
          <a:blip r:embed="rId10"/>
        </a:buBlip>
        <a:defRPr sz="3200" kern="1200">
          <a:solidFill>
            <a:schemeClr val="tx1"/>
          </a:solidFill>
          <a:latin typeface="+mn-lt"/>
          <a:ea typeface="+mn-ea"/>
          <a:cs typeface="+mn-cs"/>
        </a:defRPr>
      </a:lvl1pPr>
      <a:lvl2pPr marL="742950" indent="-285750" algn="l" defTabSz="914400" rtl="0" eaLnBrk="1" latinLnBrk="0" hangingPunct="1">
        <a:spcBef>
          <a:spcPts val="600"/>
        </a:spcBef>
        <a:spcAft>
          <a:spcPts val="600"/>
        </a:spcAft>
        <a:buClr>
          <a:srgbClr val="2466B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600"/>
        </a:spcBef>
        <a:spcAft>
          <a:spcPts val="600"/>
        </a:spcAft>
        <a:buFontTx/>
        <a:buBlip>
          <a:blip r:embed="rId11"/>
        </a:buBlip>
        <a:defRPr sz="2400" kern="1200">
          <a:solidFill>
            <a:schemeClr val="tx1"/>
          </a:solidFill>
          <a:latin typeface="+mn-lt"/>
          <a:ea typeface="+mn-ea"/>
          <a:cs typeface="+mn-cs"/>
        </a:defRPr>
      </a:lvl3pPr>
      <a:lvl4pPr marL="1600200" indent="-228600" algn="l" defTabSz="914400" rtl="0" eaLnBrk="1" latinLnBrk="0" hangingPunct="1">
        <a:spcBef>
          <a:spcPts val="600"/>
        </a:spcBef>
        <a:spcAft>
          <a:spcPts val="600"/>
        </a:spcAft>
        <a:buFontTx/>
        <a:buBlip>
          <a:blip r:embed="rId11"/>
        </a:buBlip>
        <a:defRPr sz="2000" kern="1200">
          <a:solidFill>
            <a:schemeClr val="tx1"/>
          </a:solidFill>
          <a:latin typeface="+mn-lt"/>
          <a:ea typeface="+mn-ea"/>
          <a:cs typeface="+mn-cs"/>
        </a:defRPr>
      </a:lvl4pPr>
      <a:lvl5pPr marL="2057400" indent="-228600" algn="l" defTabSz="914400" rtl="0" eaLnBrk="1" latinLnBrk="0" hangingPunct="1">
        <a:spcBef>
          <a:spcPts val="600"/>
        </a:spcBef>
        <a:spcAft>
          <a:spcPts val="600"/>
        </a:spcAft>
        <a:buFontTx/>
        <a:buBlip>
          <a:blip r:embed="rId11"/>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package" Target="../embeddings/Microsoft_Excel_Worksheet1.xlsx"/></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comorbidity.edu.a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crrmh.com.au/index.html"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980728"/>
            <a:ext cx="7772400" cy="1470025"/>
          </a:xfrm>
        </p:spPr>
        <p:txBody>
          <a:bodyPr>
            <a:normAutofit fontScale="90000"/>
          </a:bodyPr>
          <a:lstStyle/>
          <a:p>
            <a:r>
              <a:rPr lang="en-AU" dirty="0" smtClean="0"/>
              <a:t>Improving the management of comorbid addictive and mental disorders through the use of technology</a:t>
            </a:r>
            <a:endParaRPr lang="en-AU" dirty="0"/>
          </a:p>
        </p:txBody>
      </p:sp>
      <p:sp>
        <p:nvSpPr>
          <p:cNvPr id="3" name="Subtitle 2"/>
          <p:cNvSpPr>
            <a:spLocks noGrp="1"/>
          </p:cNvSpPr>
          <p:nvPr>
            <p:ph type="subTitle" idx="1"/>
          </p:nvPr>
        </p:nvSpPr>
        <p:spPr>
          <a:xfrm>
            <a:off x="683568" y="3188568"/>
            <a:ext cx="8280920" cy="672480"/>
          </a:xfrm>
        </p:spPr>
        <p:txBody>
          <a:bodyPr/>
          <a:lstStyle/>
          <a:p>
            <a:r>
              <a:rPr lang="en-AU" dirty="0" smtClean="0"/>
              <a:t>Associate Professor Frances Kay-Lambkin</a:t>
            </a:r>
            <a:endParaRPr lang="en-AU" dirty="0"/>
          </a:p>
        </p:txBody>
      </p:sp>
      <p:sp>
        <p:nvSpPr>
          <p:cNvPr id="4" name="Subtitle 2"/>
          <p:cNvSpPr txBox="1">
            <a:spLocks/>
          </p:cNvSpPr>
          <p:nvPr/>
        </p:nvSpPr>
        <p:spPr>
          <a:xfrm>
            <a:off x="683568" y="3989040"/>
            <a:ext cx="8280920" cy="952128"/>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ts val="600"/>
              </a:spcBef>
              <a:spcAft>
                <a:spcPts val="600"/>
              </a:spcAft>
              <a:buFontTx/>
              <a:buNone/>
              <a:defRPr sz="3200" kern="1200">
                <a:solidFill>
                  <a:schemeClr val="tx1">
                    <a:tint val="75000"/>
                  </a:schemeClr>
                </a:solidFill>
                <a:latin typeface="+mn-lt"/>
                <a:ea typeface="+mn-ea"/>
                <a:cs typeface="+mn-cs"/>
              </a:defRPr>
            </a:lvl1pPr>
            <a:lvl2pPr marL="457200" indent="0" algn="ctr" defTabSz="914400" rtl="0" eaLnBrk="1" latinLnBrk="0" hangingPunct="1">
              <a:spcBef>
                <a:spcPts val="600"/>
              </a:spcBef>
              <a:spcAft>
                <a:spcPts val="600"/>
              </a:spcAft>
              <a:buClr>
                <a:srgbClr val="2466B1"/>
              </a:buClr>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ts val="600"/>
              </a:spcBef>
              <a:spcAft>
                <a:spcPts val="600"/>
              </a:spcAft>
              <a:buFontTx/>
              <a:buNone/>
              <a:defRPr sz="2400" kern="1200">
                <a:solidFill>
                  <a:schemeClr val="tx1">
                    <a:tint val="75000"/>
                  </a:schemeClr>
                </a:solidFill>
                <a:latin typeface="+mn-lt"/>
                <a:ea typeface="+mn-ea"/>
                <a:cs typeface="+mn-cs"/>
              </a:defRPr>
            </a:lvl3pPr>
            <a:lvl4pPr marL="1371600" indent="0" algn="ctr" defTabSz="914400" rtl="0" eaLnBrk="1" latinLnBrk="0" hangingPunct="1">
              <a:spcBef>
                <a:spcPts val="600"/>
              </a:spcBef>
              <a:spcAft>
                <a:spcPts val="600"/>
              </a:spcAft>
              <a:buFontTx/>
              <a:buNone/>
              <a:defRPr sz="2000" kern="1200">
                <a:solidFill>
                  <a:schemeClr val="tx1">
                    <a:tint val="75000"/>
                  </a:schemeClr>
                </a:solidFill>
                <a:latin typeface="+mn-lt"/>
                <a:ea typeface="+mn-ea"/>
                <a:cs typeface="+mn-cs"/>
              </a:defRPr>
            </a:lvl4pPr>
            <a:lvl5pPr marL="1828800" indent="0" algn="ctr" defTabSz="914400" rtl="0" eaLnBrk="1" latinLnBrk="0" hangingPunct="1">
              <a:spcBef>
                <a:spcPts val="600"/>
              </a:spcBef>
              <a:spcAft>
                <a:spcPts val="600"/>
              </a:spcAft>
              <a:buFontTx/>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AU" dirty="0" smtClean="0"/>
              <a:t>National Drug and Alcohol Research Centre, University of New South Wales, AUSTRALIA</a:t>
            </a:r>
            <a:endParaRPr lang="en-A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720080"/>
          </a:xfrm>
        </p:spPr>
        <p:txBody>
          <a:bodyPr>
            <a:normAutofit/>
          </a:bodyPr>
          <a:lstStyle/>
          <a:p>
            <a:r>
              <a:rPr lang="en-US" sz="3600" dirty="0" smtClean="0"/>
              <a:t>Does </a:t>
            </a:r>
            <a:r>
              <a:rPr lang="en-US" sz="3600" dirty="0" err="1" smtClean="0"/>
              <a:t>eHealth</a:t>
            </a:r>
            <a:r>
              <a:rPr lang="en-US" sz="3600" dirty="0" smtClean="0"/>
              <a:t> deliver for comorbidity?</a:t>
            </a:r>
            <a:endParaRPr lang="en-US" sz="3600" dirty="0"/>
          </a:p>
        </p:txBody>
      </p:sp>
      <p:pic>
        <p:nvPicPr>
          <p:cNvPr id="4" name="Picture 2"/>
          <p:cNvPicPr>
            <a:picLocks noChangeArrowheads="1"/>
          </p:cNvPicPr>
          <p:nvPr/>
        </p:nvPicPr>
        <p:blipFill>
          <a:blip r:embed="rId2" cstate="print"/>
          <a:srcRect/>
          <a:stretch>
            <a:fillRect/>
          </a:stretch>
        </p:blipFill>
        <p:spPr bwMode="auto">
          <a:xfrm>
            <a:off x="2267744" y="1700808"/>
            <a:ext cx="4464496" cy="4349638"/>
          </a:xfrm>
          <a:prstGeom prst="rect">
            <a:avLst/>
          </a:prstGeom>
          <a:noFill/>
          <a:ln w="12700" cap="flat">
            <a:noFill/>
            <a:miter lim="800000"/>
            <a:headEnd/>
            <a:tailEnd/>
          </a:ln>
        </p:spPr>
      </p:pic>
    </p:spTree>
    <p:extLst>
      <p:ext uri="{BB962C8B-B14F-4D97-AF65-F5344CB8AC3E}">
        <p14:creationId xmlns:p14="http://schemas.microsoft.com/office/powerpoint/2010/main" val="579752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12822" t="11246" r="6179" b="7395"/>
          <a:stretch>
            <a:fillRect/>
          </a:stretch>
        </p:blipFill>
        <p:spPr bwMode="auto">
          <a:xfrm>
            <a:off x="1" y="0"/>
            <a:ext cx="9144000" cy="6885384"/>
          </a:xfrm>
          <a:prstGeom prst="rect">
            <a:avLst/>
          </a:prstGeom>
          <a:noFill/>
          <a:ln w="9525">
            <a:noFill/>
            <a:miter lim="800000"/>
            <a:headEnd/>
            <a:tailEnd/>
          </a:ln>
        </p:spPr>
      </p:pic>
    </p:spTree>
    <p:extLst>
      <p:ext uri="{BB962C8B-B14F-4D97-AF65-F5344CB8AC3E}">
        <p14:creationId xmlns:p14="http://schemas.microsoft.com/office/powerpoint/2010/main" val="3830962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473524" y="57567"/>
            <a:ext cx="2754660" cy="43350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mbria" charset="0"/>
                <a:ea typeface="ÇlÇr ñæí©" charset="0"/>
              </a:rPr>
              <a:t>Assessed for eligibility (n=169)</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6" name="Rectangle 2"/>
          <p:cNvSpPr>
            <a:spLocks noChangeArrowheads="1"/>
          </p:cNvSpPr>
          <p:nvPr/>
        </p:nvSpPr>
        <p:spPr bwMode="auto">
          <a:xfrm>
            <a:off x="4959424" y="596683"/>
            <a:ext cx="2743200" cy="101727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mbria" charset="0"/>
                <a:ea typeface="ÇlÇr ñæí©" charset="0"/>
              </a:rPr>
              <a:t>Excluded  (n=72)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mbria" charset="0"/>
                <a:ea typeface="ÇlÇr ñæí©" charset="0"/>
              </a:rPr>
              <a:t>Not meeting inclusion criteria (n=44)</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mbria" charset="0"/>
                <a:ea typeface="ÇlÇr ñæí©" charset="0"/>
              </a:rPr>
              <a:t>Refused to participate (n=19)</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mbria" charset="0"/>
                <a:ea typeface="ÇlÇr ñæí©" charset="0"/>
              </a:rPr>
              <a:t>Other reasons (n=9)</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7" name="Rectangle 3"/>
          <p:cNvSpPr>
            <a:spLocks noChangeArrowheads="1"/>
          </p:cNvSpPr>
          <p:nvPr/>
        </p:nvSpPr>
        <p:spPr bwMode="auto">
          <a:xfrm>
            <a:off x="958924" y="4583846"/>
            <a:ext cx="2400300" cy="8229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mbria" charset="0"/>
                <a:ea typeface="ÇlÇr ñæí©" charset="0"/>
              </a:rPr>
              <a:t> 9 further sessions therapist-delivered MI/CBT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8" name="Line 4"/>
          <p:cNvSpPr>
            <a:spLocks noChangeShapeType="1"/>
          </p:cNvSpPr>
          <p:nvPr/>
        </p:nvSpPr>
        <p:spPr bwMode="auto">
          <a:xfrm>
            <a:off x="4499992" y="491074"/>
            <a:ext cx="2232" cy="134004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5"/>
          <p:cNvSpPr>
            <a:spLocks noChangeShapeType="1"/>
          </p:cNvSpPr>
          <p:nvPr/>
        </p:nvSpPr>
        <p:spPr bwMode="auto">
          <a:xfrm>
            <a:off x="4502224" y="1065312"/>
            <a:ext cx="457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6"/>
          <p:cNvSpPr>
            <a:spLocks noChangeArrowheads="1"/>
          </p:cNvSpPr>
          <p:nvPr/>
        </p:nvSpPr>
        <p:spPr bwMode="auto">
          <a:xfrm>
            <a:off x="3473524" y="1831122"/>
            <a:ext cx="2057400" cy="4114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a:ln>
                  <a:noFill/>
                </a:ln>
                <a:solidFill>
                  <a:schemeClr val="tx1"/>
                </a:solidFill>
                <a:effectLst/>
                <a:latin typeface="Cambria" charset="0"/>
                <a:ea typeface="ÇlÇr ñæí©" charset="0"/>
              </a:rPr>
              <a:t>Eligible to enter trial (n=97)</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1" name="Line 7"/>
          <p:cNvSpPr>
            <a:spLocks noChangeShapeType="1"/>
          </p:cNvSpPr>
          <p:nvPr/>
        </p:nvSpPr>
        <p:spPr bwMode="auto">
          <a:xfrm>
            <a:off x="4502224" y="2242602"/>
            <a:ext cx="0" cy="2743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8"/>
          <p:cNvSpPr>
            <a:spLocks noChangeArrowheads="1"/>
          </p:cNvSpPr>
          <p:nvPr/>
        </p:nvSpPr>
        <p:spPr bwMode="auto">
          <a:xfrm>
            <a:off x="3473524" y="2516922"/>
            <a:ext cx="2057400" cy="4114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a:ln>
                  <a:noFill/>
                </a:ln>
                <a:solidFill>
                  <a:schemeClr val="tx1"/>
                </a:solidFill>
                <a:effectLst/>
                <a:latin typeface="Cambria" charset="0"/>
                <a:ea typeface="ÇlÇr ñæí©" charset="0"/>
              </a:rPr>
              <a:t>Initial Assessment (n=97)</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3" name="Line 9"/>
          <p:cNvSpPr>
            <a:spLocks noChangeShapeType="1"/>
          </p:cNvSpPr>
          <p:nvPr/>
        </p:nvSpPr>
        <p:spPr bwMode="auto">
          <a:xfrm>
            <a:off x="4502224" y="2928402"/>
            <a:ext cx="0" cy="2743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0"/>
          <p:cNvSpPr>
            <a:spLocks noChangeArrowheads="1"/>
          </p:cNvSpPr>
          <p:nvPr/>
        </p:nvSpPr>
        <p:spPr bwMode="auto">
          <a:xfrm>
            <a:off x="2787724" y="3202722"/>
            <a:ext cx="3543300" cy="4114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a:ln>
                  <a:noFill/>
                </a:ln>
                <a:solidFill>
                  <a:schemeClr val="tx1"/>
                </a:solidFill>
                <a:effectLst/>
                <a:latin typeface="Cambria" charset="0"/>
                <a:ea typeface="ÇlÇr ñæí©" charset="0"/>
              </a:rPr>
              <a:t>Brief Intervention (1 session with therapist, n=97)</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5" name="Line 11"/>
          <p:cNvSpPr>
            <a:spLocks noChangeShapeType="1"/>
          </p:cNvSpPr>
          <p:nvPr/>
        </p:nvSpPr>
        <p:spPr bwMode="auto">
          <a:xfrm>
            <a:off x="4502224" y="3614202"/>
            <a:ext cx="0" cy="2743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2"/>
          <p:cNvSpPr>
            <a:spLocks noChangeArrowheads="1"/>
          </p:cNvSpPr>
          <p:nvPr/>
        </p:nvSpPr>
        <p:spPr bwMode="auto">
          <a:xfrm>
            <a:off x="3473524" y="3901856"/>
            <a:ext cx="2057400" cy="39814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a:ln>
                  <a:noFill/>
                </a:ln>
                <a:solidFill>
                  <a:schemeClr val="tx1"/>
                </a:solidFill>
                <a:effectLst/>
                <a:latin typeface="Cambria" charset="0"/>
                <a:ea typeface="ÇlÇr ñæí©" charset="0"/>
              </a:rPr>
              <a:t>Random Allocation (n=97)</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7" name="Rectangle 13"/>
          <p:cNvSpPr>
            <a:spLocks noChangeArrowheads="1"/>
          </p:cNvSpPr>
          <p:nvPr/>
        </p:nvSpPr>
        <p:spPr bwMode="auto">
          <a:xfrm>
            <a:off x="3473524" y="4583846"/>
            <a:ext cx="2400300" cy="8229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mbria" charset="0"/>
                <a:ea typeface="ÇlÇr ñæí©" charset="0"/>
              </a:rPr>
              <a:t>9 further sessions of computer-assisted MI/CBT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8" name="Rectangle 14"/>
          <p:cNvSpPr>
            <a:spLocks noChangeArrowheads="1"/>
          </p:cNvSpPr>
          <p:nvPr/>
        </p:nvSpPr>
        <p:spPr bwMode="auto">
          <a:xfrm>
            <a:off x="5988124" y="4583846"/>
            <a:ext cx="2400300" cy="8229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mbria" charset="0"/>
                <a:ea typeface="ÇlÇr ñæí©" charset="0"/>
              </a:rPr>
              <a:t>No further treatment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9" name="Line 15"/>
          <p:cNvSpPr>
            <a:spLocks noChangeShapeType="1"/>
          </p:cNvSpPr>
          <p:nvPr/>
        </p:nvSpPr>
        <p:spPr bwMode="auto">
          <a:xfrm>
            <a:off x="4502224" y="4309526"/>
            <a:ext cx="0" cy="2743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6"/>
          <p:cNvSpPr>
            <a:spLocks noChangeShapeType="1"/>
          </p:cNvSpPr>
          <p:nvPr/>
        </p:nvSpPr>
        <p:spPr bwMode="auto">
          <a:xfrm>
            <a:off x="1987624" y="4437162"/>
            <a:ext cx="0" cy="1371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7"/>
          <p:cNvSpPr>
            <a:spLocks noChangeShapeType="1"/>
          </p:cNvSpPr>
          <p:nvPr/>
        </p:nvSpPr>
        <p:spPr bwMode="auto">
          <a:xfrm>
            <a:off x="7016824" y="4437162"/>
            <a:ext cx="0" cy="1371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8"/>
          <p:cNvSpPr>
            <a:spLocks noChangeShapeType="1"/>
          </p:cNvSpPr>
          <p:nvPr/>
        </p:nvSpPr>
        <p:spPr bwMode="auto">
          <a:xfrm>
            <a:off x="1987624" y="4446686"/>
            <a:ext cx="5029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9"/>
          <p:cNvSpPr>
            <a:spLocks noChangeShapeType="1"/>
          </p:cNvSpPr>
          <p:nvPr/>
        </p:nvSpPr>
        <p:spPr bwMode="auto">
          <a:xfrm>
            <a:off x="1987624" y="5397282"/>
            <a:ext cx="0" cy="137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0"/>
          <p:cNvSpPr>
            <a:spLocks noChangeShapeType="1"/>
          </p:cNvSpPr>
          <p:nvPr/>
        </p:nvSpPr>
        <p:spPr bwMode="auto">
          <a:xfrm>
            <a:off x="7016824" y="5397282"/>
            <a:ext cx="0" cy="137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1"/>
          <p:cNvSpPr>
            <a:spLocks noChangeShapeType="1"/>
          </p:cNvSpPr>
          <p:nvPr/>
        </p:nvSpPr>
        <p:spPr bwMode="auto">
          <a:xfrm>
            <a:off x="1987624" y="5543966"/>
            <a:ext cx="5029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2"/>
          <p:cNvSpPr>
            <a:spLocks noChangeShapeType="1"/>
          </p:cNvSpPr>
          <p:nvPr/>
        </p:nvSpPr>
        <p:spPr bwMode="auto">
          <a:xfrm>
            <a:off x="4502224" y="5406806"/>
            <a:ext cx="0" cy="4191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3"/>
          <p:cNvSpPr>
            <a:spLocks noChangeArrowheads="1"/>
          </p:cNvSpPr>
          <p:nvPr/>
        </p:nvSpPr>
        <p:spPr bwMode="auto">
          <a:xfrm>
            <a:off x="2444824" y="5824003"/>
            <a:ext cx="4343400" cy="3701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a:ln>
                  <a:noFill/>
                </a:ln>
                <a:solidFill>
                  <a:schemeClr val="tx1"/>
                </a:solidFill>
                <a:effectLst/>
                <a:latin typeface="Cambria" charset="0"/>
                <a:ea typeface="ÇlÇr ñæí©" charset="0"/>
              </a:rPr>
              <a:t>Post-treatment assessment (3, 6, 12 months) </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28" name="Title 1"/>
          <p:cNvSpPr>
            <a:spLocks noGrp="1"/>
          </p:cNvSpPr>
          <p:nvPr>
            <p:ph type="title"/>
          </p:nvPr>
        </p:nvSpPr>
        <p:spPr>
          <a:xfrm>
            <a:off x="251520" y="404664"/>
            <a:ext cx="2376264" cy="792088"/>
          </a:xfrm>
          <a:solidFill>
            <a:srgbClr val="FFFFFF"/>
          </a:solidFill>
        </p:spPr>
        <p:txBody>
          <a:bodyPr>
            <a:normAutofit fontScale="90000"/>
          </a:bodyPr>
          <a:lstStyle/>
          <a:p>
            <a:pPr algn="ctr"/>
            <a:r>
              <a:rPr lang="en-US" dirty="0" smtClean="0"/>
              <a:t>SHADE 1.0</a:t>
            </a:r>
            <a:endParaRPr lang="en-US" dirty="0"/>
          </a:p>
        </p:txBody>
      </p:sp>
    </p:spTree>
    <p:extLst>
      <p:ext uri="{BB962C8B-B14F-4D97-AF65-F5344CB8AC3E}">
        <p14:creationId xmlns:p14="http://schemas.microsoft.com/office/powerpoint/2010/main" val="3694775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89001" y="0"/>
            <a:ext cx="7360043" cy="6858000"/>
          </a:xfrm>
          <a:prstGeom prst="rect">
            <a:avLst/>
          </a:prstGeom>
        </p:spPr>
      </p:pic>
      <p:sp>
        <p:nvSpPr>
          <p:cNvPr id="2" name="TextBox 1"/>
          <p:cNvSpPr txBox="1"/>
          <p:nvPr/>
        </p:nvSpPr>
        <p:spPr>
          <a:xfrm>
            <a:off x="1475656" y="5848469"/>
            <a:ext cx="5976664" cy="269304"/>
          </a:xfrm>
          <a:prstGeom prst="rect">
            <a:avLst/>
          </a:prstGeom>
          <a:solidFill>
            <a:schemeClr val="bg1"/>
          </a:solidFill>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i="0" u="none" strike="noStrike" kern="1200" cap="none" spc="0" normalizeH="0" baseline="0" noProof="0" dirty="0" smtClean="0">
                <a:ln>
                  <a:noFill/>
                </a:ln>
                <a:solidFill>
                  <a:schemeClr val="tx1"/>
                </a:solidFill>
                <a:effectLst/>
                <a:uLnTx/>
                <a:uFillTx/>
                <a:latin typeface="Sommet bold"/>
                <a:ea typeface="+mn-ea"/>
                <a:cs typeface="+mn-cs"/>
              </a:rPr>
              <a:t>Medium-term post-treatment follow-up (3, 6 or</a:t>
            </a:r>
            <a:r>
              <a:rPr kumimoji="0" lang="en-US" sz="1150" i="0" u="none" strike="noStrike" kern="1200" cap="none" spc="0" normalizeH="0" noProof="0" dirty="0" smtClean="0">
                <a:ln>
                  <a:noFill/>
                </a:ln>
                <a:solidFill>
                  <a:schemeClr val="tx1"/>
                </a:solidFill>
                <a:effectLst/>
                <a:uLnTx/>
                <a:uFillTx/>
                <a:latin typeface="Sommet bold"/>
                <a:ea typeface="+mn-ea"/>
                <a:cs typeface="+mn-cs"/>
              </a:rPr>
              <a:t> 12-months)</a:t>
            </a:r>
            <a:endParaRPr kumimoji="0" lang="en-US" sz="1150" i="0" u="none" strike="noStrike" kern="1200" cap="none" spc="0" normalizeH="0" baseline="0" noProof="0" dirty="0" smtClean="0">
              <a:ln>
                <a:noFill/>
              </a:ln>
              <a:solidFill>
                <a:schemeClr val="tx1"/>
              </a:solidFill>
              <a:effectLst/>
              <a:uLnTx/>
              <a:uFillTx/>
              <a:latin typeface="Sommet bold"/>
              <a:ea typeface="+mn-ea"/>
              <a:cs typeface="+mn-cs"/>
            </a:endParaRPr>
          </a:p>
        </p:txBody>
      </p:sp>
      <p:sp>
        <p:nvSpPr>
          <p:cNvPr id="4" name="Title 1"/>
          <p:cNvSpPr>
            <a:spLocks noGrp="1"/>
          </p:cNvSpPr>
          <p:nvPr>
            <p:ph type="title"/>
          </p:nvPr>
        </p:nvSpPr>
        <p:spPr>
          <a:xfrm>
            <a:off x="251520" y="318255"/>
            <a:ext cx="2376264" cy="792088"/>
          </a:xfrm>
          <a:solidFill>
            <a:schemeClr val="bg1"/>
          </a:solidFill>
        </p:spPr>
        <p:txBody>
          <a:bodyPr>
            <a:normAutofit fontScale="90000"/>
          </a:bodyPr>
          <a:lstStyle/>
          <a:p>
            <a:pPr algn="ctr"/>
            <a:r>
              <a:rPr lang="en-US" dirty="0" smtClean="0"/>
              <a:t>SHADE 2.0</a:t>
            </a:r>
            <a:endParaRPr lang="en-US" dirty="0"/>
          </a:p>
        </p:txBody>
      </p:sp>
    </p:spTree>
    <p:extLst>
      <p:ext uri="{BB962C8B-B14F-4D97-AF65-F5344CB8AC3E}">
        <p14:creationId xmlns:p14="http://schemas.microsoft.com/office/powerpoint/2010/main" val="1615336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Retention in Treatment and F-up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2326744"/>
              </p:ext>
            </p:extLst>
          </p:nvPr>
        </p:nvGraphicFramePr>
        <p:xfrm>
          <a:off x="323528" y="1153760"/>
          <a:ext cx="8229600" cy="47955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Study Phase</a:t>
                      </a:r>
                      <a:endParaRPr lang="en-US" dirty="0"/>
                    </a:p>
                  </a:txBody>
                  <a:tcPr/>
                </a:tc>
                <a:tc>
                  <a:txBody>
                    <a:bodyPr/>
                    <a:lstStyle/>
                    <a:p>
                      <a:pPr algn="ctr"/>
                      <a:r>
                        <a:rPr lang="en-US" dirty="0" smtClean="0"/>
                        <a:t>N (%) Retained </a:t>
                      </a:r>
                      <a:endParaRPr lang="en-US" dirty="0"/>
                    </a:p>
                  </a:txBody>
                  <a:tcPr/>
                </a:tc>
              </a:tr>
              <a:tr h="370840">
                <a:tc>
                  <a:txBody>
                    <a:bodyPr/>
                    <a:lstStyle/>
                    <a:p>
                      <a:r>
                        <a:rPr lang="en-US" b="1" dirty="0" smtClean="0"/>
                        <a:t>Baseline</a:t>
                      </a:r>
                      <a:endParaRPr lang="en-US" b="1" dirty="0"/>
                    </a:p>
                  </a:txBody>
                  <a:tcPr/>
                </a:tc>
                <a:tc>
                  <a:txBody>
                    <a:bodyPr/>
                    <a:lstStyle/>
                    <a:p>
                      <a:pPr algn="ctr"/>
                      <a:r>
                        <a:rPr lang="en-US" dirty="0" smtClean="0"/>
                        <a:t>274/274 (100%)</a:t>
                      </a:r>
                      <a:endParaRPr lang="en-US" dirty="0"/>
                    </a:p>
                  </a:txBody>
                  <a:tcPr/>
                </a:tc>
              </a:tr>
              <a:tr h="370840">
                <a:tc>
                  <a:txBody>
                    <a:bodyPr/>
                    <a:lstStyle/>
                    <a:p>
                      <a:r>
                        <a:rPr lang="en-US" b="1" dirty="0" smtClean="0"/>
                        <a:t>Treatment (10 sessions)</a:t>
                      </a:r>
                    </a:p>
                    <a:p>
                      <a:pPr algn="r"/>
                      <a:r>
                        <a:rPr lang="en-US" dirty="0" smtClean="0"/>
                        <a:t>Therapist MI/CBT</a:t>
                      </a:r>
                    </a:p>
                    <a:p>
                      <a:pPr algn="r"/>
                      <a:r>
                        <a:rPr lang="en-US" dirty="0" smtClean="0"/>
                        <a:t>Computer-assisted MI/CBT (SHADE)</a:t>
                      </a:r>
                    </a:p>
                    <a:p>
                      <a:pPr algn="r"/>
                      <a:r>
                        <a:rPr lang="en-US" dirty="0" smtClean="0"/>
                        <a:t>Person-centered</a:t>
                      </a:r>
                      <a:r>
                        <a:rPr lang="en-US" baseline="0" dirty="0" smtClean="0"/>
                        <a:t> therapy</a:t>
                      </a:r>
                      <a:endParaRPr lang="en-US" dirty="0"/>
                    </a:p>
                  </a:txBody>
                  <a:tcPr/>
                </a:tc>
                <a:tc>
                  <a:txBody>
                    <a:bodyPr/>
                    <a:lstStyle/>
                    <a:p>
                      <a:pPr algn="ctr"/>
                      <a:endParaRPr lang="en-US" dirty="0" smtClean="0"/>
                    </a:p>
                    <a:p>
                      <a:pPr algn="ctr"/>
                      <a:r>
                        <a:rPr lang="en-US" dirty="0" smtClean="0"/>
                        <a:t>30/88 (41%, mean=6.12, SE=.44)</a:t>
                      </a:r>
                    </a:p>
                    <a:p>
                      <a:pPr algn="ctr"/>
                      <a:r>
                        <a:rPr lang="en-US" dirty="0" smtClean="0"/>
                        <a:t>29/97 (36%, mean=5.28, SE=.44)</a:t>
                      </a:r>
                    </a:p>
                    <a:p>
                      <a:pPr algn="ctr"/>
                      <a:r>
                        <a:rPr lang="en-US" dirty="0" smtClean="0"/>
                        <a:t>27/89 (31%, mean=5.58, SE=.48)</a:t>
                      </a:r>
                      <a:endParaRPr lang="en-US" dirty="0"/>
                    </a:p>
                  </a:txBody>
                  <a:tcPr/>
                </a:tc>
              </a:tr>
              <a:tr h="370840">
                <a:tc>
                  <a:txBody>
                    <a:bodyPr/>
                    <a:lstStyle/>
                    <a:p>
                      <a:r>
                        <a:rPr lang="en-US" b="1" dirty="0" smtClean="0"/>
                        <a:t>3</a:t>
                      </a:r>
                      <a:r>
                        <a:rPr lang="en-US" b="1" baseline="0" dirty="0" smtClean="0"/>
                        <a:t> months post-treatment</a:t>
                      </a:r>
                      <a:endParaRPr lang="en-US" b="1" dirty="0"/>
                    </a:p>
                  </a:txBody>
                  <a:tcPr/>
                </a:tc>
                <a:tc>
                  <a:txBody>
                    <a:bodyPr/>
                    <a:lstStyle/>
                    <a:p>
                      <a:pPr algn="ctr"/>
                      <a:r>
                        <a:rPr lang="en-US" dirty="0" smtClean="0"/>
                        <a:t>163/274 (60%)</a:t>
                      </a:r>
                      <a:endParaRPr lang="en-US" dirty="0"/>
                    </a:p>
                  </a:txBody>
                  <a:tcPr/>
                </a:tc>
              </a:tr>
              <a:tr h="370840">
                <a:tc>
                  <a:txBody>
                    <a:bodyPr/>
                    <a:lstStyle/>
                    <a:p>
                      <a:r>
                        <a:rPr lang="en-US" b="1" dirty="0" smtClean="0"/>
                        <a:t>6 months post-treatment</a:t>
                      </a:r>
                      <a:endParaRPr lang="en-US" b="1" dirty="0"/>
                    </a:p>
                  </a:txBody>
                  <a:tcPr/>
                </a:tc>
                <a:tc>
                  <a:txBody>
                    <a:bodyPr/>
                    <a:lstStyle/>
                    <a:p>
                      <a:pPr algn="ctr"/>
                      <a:r>
                        <a:rPr lang="en-US" dirty="0" smtClean="0"/>
                        <a:t>166/274 (60%)</a:t>
                      </a:r>
                      <a:endParaRPr lang="en-US" dirty="0"/>
                    </a:p>
                  </a:txBody>
                  <a:tcPr/>
                </a:tc>
              </a:tr>
              <a:tr h="370840">
                <a:tc>
                  <a:txBody>
                    <a:bodyPr/>
                    <a:lstStyle/>
                    <a:p>
                      <a:r>
                        <a:rPr lang="en-US" b="1" dirty="0" smtClean="0"/>
                        <a:t>12 months post-treatment</a:t>
                      </a:r>
                      <a:endParaRPr lang="en-US" b="1" dirty="0"/>
                    </a:p>
                  </a:txBody>
                  <a:tcPr/>
                </a:tc>
                <a:tc>
                  <a:txBody>
                    <a:bodyPr/>
                    <a:lstStyle/>
                    <a:p>
                      <a:pPr algn="ctr"/>
                      <a:r>
                        <a:rPr lang="en-US" dirty="0" smtClean="0"/>
                        <a:t>164/274 (60%)</a:t>
                      </a:r>
                      <a:endParaRPr lang="en-US" dirty="0"/>
                    </a:p>
                  </a:txBody>
                  <a:tcPr/>
                </a:tc>
              </a:tr>
              <a:tr h="370840">
                <a:tc>
                  <a:txBody>
                    <a:bodyPr/>
                    <a:lstStyle/>
                    <a:p>
                      <a:r>
                        <a:rPr lang="en-US" b="1" dirty="0" smtClean="0"/>
                        <a:t>24 months post-treatment</a:t>
                      </a:r>
                      <a:endParaRPr lang="en-US" b="1" dirty="0"/>
                    </a:p>
                  </a:txBody>
                  <a:tcPr/>
                </a:tc>
                <a:tc>
                  <a:txBody>
                    <a:bodyPr/>
                    <a:lstStyle/>
                    <a:p>
                      <a:pPr algn="ctr"/>
                      <a:r>
                        <a:rPr lang="en-US" dirty="0" smtClean="0"/>
                        <a:t>116/274 (42%)</a:t>
                      </a:r>
                      <a:endParaRPr lang="en-US" dirty="0"/>
                    </a:p>
                  </a:txBody>
                  <a:tcPr/>
                </a:tc>
              </a:tr>
              <a:tr h="370840">
                <a:tc>
                  <a:txBody>
                    <a:bodyPr/>
                    <a:lstStyle/>
                    <a:p>
                      <a:r>
                        <a:rPr lang="en-US" b="1" dirty="0" smtClean="0"/>
                        <a:t>36 months post-treatment</a:t>
                      </a:r>
                      <a:endParaRPr lang="en-US" b="1" dirty="0"/>
                    </a:p>
                  </a:txBody>
                  <a:tcPr/>
                </a:tc>
                <a:tc>
                  <a:txBody>
                    <a:bodyPr/>
                    <a:lstStyle/>
                    <a:p>
                      <a:pPr algn="ctr"/>
                      <a:r>
                        <a:rPr lang="en-US" dirty="0" smtClean="0"/>
                        <a:t>88/274 (32%)</a:t>
                      </a:r>
                      <a:endParaRPr lang="en-US" dirty="0"/>
                    </a:p>
                  </a:txBody>
                  <a:tcPr/>
                </a:tc>
              </a:tr>
              <a:tr h="370840">
                <a:tc>
                  <a:txBody>
                    <a:bodyPr/>
                    <a:lstStyle/>
                    <a:p>
                      <a:r>
                        <a:rPr lang="en-US" b="1" dirty="0" smtClean="0"/>
                        <a:t>At least</a:t>
                      </a:r>
                      <a:r>
                        <a:rPr lang="en-US" b="1" baseline="0" dirty="0" smtClean="0"/>
                        <a:t> one medium-term follow-up</a:t>
                      </a:r>
                      <a:endParaRPr lang="en-US" b="1" dirty="0"/>
                    </a:p>
                  </a:txBody>
                  <a:tcPr/>
                </a:tc>
                <a:tc>
                  <a:txBody>
                    <a:bodyPr/>
                    <a:lstStyle/>
                    <a:p>
                      <a:pPr algn="ctr"/>
                      <a:r>
                        <a:rPr lang="en-US" dirty="0" smtClean="0"/>
                        <a:t>205/274</a:t>
                      </a:r>
                      <a:r>
                        <a:rPr lang="en-US" baseline="0" dirty="0" smtClean="0"/>
                        <a:t> (75%)</a:t>
                      </a:r>
                      <a:endParaRPr lang="en-US" dirty="0"/>
                    </a:p>
                  </a:txBody>
                  <a:tcPr/>
                </a:tc>
              </a:tr>
              <a:tr h="370840">
                <a:tc>
                  <a:txBody>
                    <a:bodyPr/>
                    <a:lstStyle/>
                    <a:p>
                      <a:r>
                        <a:rPr lang="en-US" b="1" dirty="0" smtClean="0"/>
                        <a:t>At least one long-term follow-up</a:t>
                      </a:r>
                      <a:endParaRPr lang="en-US" b="1" dirty="0"/>
                    </a:p>
                  </a:txBody>
                  <a:tcPr/>
                </a:tc>
                <a:tc>
                  <a:txBody>
                    <a:bodyPr/>
                    <a:lstStyle/>
                    <a:p>
                      <a:pPr algn="ctr"/>
                      <a:r>
                        <a:rPr lang="en-US" dirty="0" smtClean="0"/>
                        <a:t>134/274 (49%)</a:t>
                      </a:r>
                      <a:endParaRPr lang="en-US" dirty="0"/>
                    </a:p>
                  </a:txBody>
                  <a:tcPr/>
                </a:tc>
              </a:tr>
            </a:tbl>
          </a:graphicData>
        </a:graphic>
      </p:graphicFrame>
    </p:spTree>
    <p:extLst>
      <p:ext uri="{BB962C8B-B14F-4D97-AF65-F5344CB8AC3E}">
        <p14:creationId xmlns:p14="http://schemas.microsoft.com/office/powerpoint/2010/main" val="4019973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Clinician contact + preference</a:t>
            </a:r>
            <a:endParaRPr lang="en-US" dirty="0"/>
          </a:p>
        </p:txBody>
      </p:sp>
      <p:sp>
        <p:nvSpPr>
          <p:cNvPr id="3" name="Content Placeholder 2"/>
          <p:cNvSpPr>
            <a:spLocks noGrp="1"/>
          </p:cNvSpPr>
          <p:nvPr>
            <p:ph idx="1"/>
          </p:nvPr>
        </p:nvSpPr>
        <p:spPr>
          <a:xfrm>
            <a:off x="446856" y="1091877"/>
            <a:ext cx="8445624" cy="5001419"/>
          </a:xfrm>
        </p:spPr>
        <p:txBody>
          <a:bodyPr>
            <a:normAutofit fontScale="85000" lnSpcReduction="10000"/>
          </a:bodyPr>
          <a:lstStyle/>
          <a:p>
            <a:r>
              <a:rPr lang="en-AU" dirty="0"/>
              <a:t>Clinician contact </a:t>
            </a:r>
          </a:p>
          <a:p>
            <a:pPr lvl="1"/>
            <a:r>
              <a:rPr lang="en-AU" dirty="0"/>
              <a:t>SHADE computerized therapy: 64mins + 16mins/</a:t>
            </a:r>
            <a:r>
              <a:rPr lang="en-AU" dirty="0" err="1"/>
              <a:t>wk</a:t>
            </a:r>
            <a:endParaRPr lang="en-AU" dirty="0"/>
          </a:p>
          <a:p>
            <a:pPr lvl="1"/>
            <a:r>
              <a:rPr lang="en-AU" dirty="0"/>
              <a:t>Therapist-delivered CBT/MI: 64mins + 58mins/</a:t>
            </a:r>
            <a:r>
              <a:rPr lang="en-AU" dirty="0" err="1"/>
              <a:t>wk</a:t>
            </a:r>
            <a:endParaRPr lang="en-AU" dirty="0"/>
          </a:p>
          <a:p>
            <a:pPr lvl="1"/>
            <a:r>
              <a:rPr lang="en-AU" dirty="0"/>
              <a:t>PCT: 64mins + 41mins/</a:t>
            </a:r>
            <a:r>
              <a:rPr lang="en-AU" dirty="0" err="1"/>
              <a:t>wk</a:t>
            </a:r>
            <a:endParaRPr lang="en-AU" dirty="0"/>
          </a:p>
          <a:p>
            <a:r>
              <a:rPr lang="en-AU" dirty="0"/>
              <a:t>Treatment preference = 148 (55%)</a:t>
            </a:r>
          </a:p>
          <a:p>
            <a:pPr lvl="1"/>
            <a:r>
              <a:rPr lang="en-AU" dirty="0"/>
              <a:t>Therapist = 133; Computer = 15</a:t>
            </a:r>
          </a:p>
          <a:p>
            <a:pPr lvl="1"/>
            <a:r>
              <a:rPr lang="en-AU" dirty="0"/>
              <a:t>Not related to treatment outcome</a:t>
            </a:r>
          </a:p>
          <a:p>
            <a:r>
              <a:rPr lang="en-AU" dirty="0"/>
              <a:t>Treatment preference matched allocation = 92 (37%)</a:t>
            </a:r>
          </a:p>
          <a:p>
            <a:pPr lvl="1"/>
            <a:r>
              <a:rPr lang="en-AU" dirty="0"/>
              <a:t>Not related to treatment outcome</a:t>
            </a:r>
          </a:p>
          <a:p>
            <a:endParaRPr lang="en-US" dirty="0"/>
          </a:p>
        </p:txBody>
      </p:sp>
    </p:spTree>
    <p:extLst>
      <p:ext uri="{BB962C8B-B14F-4D97-AF65-F5344CB8AC3E}">
        <p14:creationId xmlns:p14="http://schemas.microsoft.com/office/powerpoint/2010/main" val="1481426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Demographics (N=274)</a:t>
            </a:r>
            <a:endParaRPr lang="en-US" dirty="0"/>
          </a:p>
        </p:txBody>
      </p:sp>
      <p:sp>
        <p:nvSpPr>
          <p:cNvPr id="3" name="Content Placeholder 2"/>
          <p:cNvSpPr>
            <a:spLocks noGrp="1"/>
          </p:cNvSpPr>
          <p:nvPr>
            <p:ph idx="1"/>
          </p:nvPr>
        </p:nvSpPr>
        <p:spPr/>
        <p:txBody>
          <a:bodyPr>
            <a:normAutofit lnSpcReduction="10000"/>
          </a:bodyPr>
          <a:lstStyle/>
          <a:p>
            <a:pPr marL="266700" indent="-266700">
              <a:spcAft>
                <a:spcPts val="0"/>
              </a:spcAft>
            </a:pPr>
            <a:r>
              <a:rPr lang="en-AU" sz="2400" b="1" dirty="0"/>
              <a:t>Males</a:t>
            </a:r>
            <a:r>
              <a:rPr lang="en-AU" sz="2400" dirty="0"/>
              <a:t>					57%</a:t>
            </a:r>
          </a:p>
          <a:p>
            <a:pPr marL="266700" indent="-266700">
              <a:spcAft>
                <a:spcPts val="0"/>
              </a:spcAft>
            </a:pPr>
            <a:r>
              <a:rPr lang="en-AU" sz="2400" b="1" dirty="0"/>
              <a:t>Mean Age</a:t>
            </a:r>
            <a:r>
              <a:rPr lang="en-AU" sz="2400" dirty="0"/>
              <a:t>					40 </a:t>
            </a:r>
            <a:r>
              <a:rPr lang="en-AU" sz="2400" dirty="0" err="1"/>
              <a:t>yrs</a:t>
            </a:r>
            <a:endParaRPr lang="en-AU" sz="2400" dirty="0"/>
          </a:p>
          <a:p>
            <a:pPr marL="266700" indent="-266700">
              <a:spcAft>
                <a:spcPts val="0"/>
              </a:spcAft>
            </a:pPr>
            <a:r>
              <a:rPr lang="en-AU" sz="2400" b="1" dirty="0"/>
              <a:t>Education</a:t>
            </a:r>
          </a:p>
          <a:p>
            <a:pPr marL="666750" lvl="1" indent="-266700">
              <a:spcAft>
                <a:spcPts val="0"/>
              </a:spcAft>
            </a:pPr>
            <a:r>
              <a:rPr lang="en-AU" sz="2000" dirty="0"/>
              <a:t>Age at leaving school			16 </a:t>
            </a:r>
            <a:r>
              <a:rPr lang="en-AU" sz="2000" dirty="0" err="1"/>
              <a:t>yrs</a:t>
            </a:r>
            <a:endParaRPr lang="en-AU" sz="2000" dirty="0"/>
          </a:p>
          <a:p>
            <a:pPr marL="266700" indent="-266700">
              <a:spcAft>
                <a:spcPts val="0"/>
              </a:spcAft>
            </a:pPr>
            <a:r>
              <a:rPr lang="en-AU" sz="2400" b="1" dirty="0"/>
              <a:t>Employment Status</a:t>
            </a:r>
          </a:p>
          <a:p>
            <a:pPr marL="666750" lvl="1" indent="-266700">
              <a:spcAft>
                <a:spcPts val="0"/>
              </a:spcAft>
            </a:pPr>
            <a:r>
              <a:rPr lang="en-AU" sz="2000" dirty="0"/>
              <a:t>Employed at least part-time		42%</a:t>
            </a:r>
          </a:p>
          <a:p>
            <a:pPr marL="666750" lvl="1" indent="-266700">
              <a:spcAft>
                <a:spcPts val="0"/>
              </a:spcAft>
            </a:pPr>
            <a:r>
              <a:rPr lang="en-AU" sz="2000" dirty="0"/>
              <a:t>Disability benefit				20%</a:t>
            </a:r>
          </a:p>
          <a:p>
            <a:pPr marL="666750" lvl="1" indent="-266700">
              <a:spcAft>
                <a:spcPts val="0"/>
              </a:spcAft>
            </a:pPr>
            <a:r>
              <a:rPr lang="en-AU" sz="2000" dirty="0"/>
              <a:t>Unemployment benefit			24%</a:t>
            </a:r>
          </a:p>
          <a:p>
            <a:pPr>
              <a:spcAft>
                <a:spcPts val="0"/>
              </a:spcAft>
            </a:pPr>
            <a:r>
              <a:rPr lang="en-US" sz="2400" b="1" dirty="0"/>
              <a:t>Primacy</a:t>
            </a:r>
          </a:p>
          <a:p>
            <a:pPr lvl="1">
              <a:spcAft>
                <a:spcPts val="0"/>
              </a:spcAft>
            </a:pPr>
            <a:r>
              <a:rPr lang="en-US" sz="2000" dirty="0"/>
              <a:t>Depression                                                 54%</a:t>
            </a:r>
          </a:p>
          <a:p>
            <a:pPr lvl="1">
              <a:spcAft>
                <a:spcPts val="0"/>
              </a:spcAft>
            </a:pPr>
            <a:r>
              <a:rPr lang="en-US" sz="2000" dirty="0"/>
              <a:t>Substance use                                           16%</a:t>
            </a:r>
          </a:p>
          <a:p>
            <a:pPr lvl="1">
              <a:spcAft>
                <a:spcPts val="0"/>
              </a:spcAft>
            </a:pPr>
            <a:r>
              <a:rPr lang="en-US" sz="2000" dirty="0"/>
              <a:t>Inter-related                                               30%</a:t>
            </a:r>
          </a:p>
          <a:p>
            <a:pPr lvl="1">
              <a:spcAft>
                <a:spcPts val="0"/>
              </a:spcAft>
            </a:pPr>
            <a:r>
              <a:rPr lang="en-AU" sz="2000" dirty="0"/>
              <a:t>Not related to treatment outcome</a:t>
            </a:r>
          </a:p>
          <a:p>
            <a:endParaRPr lang="en-US" dirty="0"/>
          </a:p>
        </p:txBody>
      </p:sp>
    </p:spTree>
    <p:extLst>
      <p:ext uri="{BB962C8B-B14F-4D97-AF65-F5344CB8AC3E}">
        <p14:creationId xmlns:p14="http://schemas.microsoft.com/office/powerpoint/2010/main" val="2925594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1656184" cy="792088"/>
          </a:xfrm>
          <a:solidFill>
            <a:srgbClr val="FFFFFF"/>
          </a:solidFill>
        </p:spPr>
        <p:txBody>
          <a:bodyPr>
            <a:noAutofit/>
          </a:bodyPr>
          <a:lstStyle/>
          <a:p>
            <a:r>
              <a:rPr lang="en-US" sz="3200" dirty="0" smtClean="0"/>
              <a:t>BDI-II</a:t>
            </a:r>
            <a:br>
              <a:rPr lang="en-US" sz="3200" dirty="0" smtClean="0"/>
            </a:br>
            <a:r>
              <a:rPr lang="en-US" sz="3200" dirty="0" smtClean="0"/>
              <a:t>(N=134)</a:t>
            </a: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3459209020"/>
              </p:ext>
            </p:extLst>
          </p:nvPr>
        </p:nvGraphicFramePr>
        <p:xfrm>
          <a:off x="1835696" y="-27384"/>
          <a:ext cx="7272808" cy="6885384"/>
        </p:xfrm>
        <a:graphic>
          <a:graphicData uri="http://schemas.openxmlformats.org/presentationml/2006/ole">
            <mc:AlternateContent xmlns:mc="http://schemas.openxmlformats.org/markup-compatibility/2006">
              <mc:Choice xmlns:v="urn:schemas-microsoft-com:vml" Requires="v">
                <p:oleObj spid="_x0000_s1028" name="Worksheet" r:id="rId4" imgW="7048500" imgH="5219700" progId="Excel.Sheet.12">
                  <p:embed/>
                </p:oleObj>
              </mc:Choice>
              <mc:Fallback>
                <p:oleObj name="Worksheet" r:id="rId4" imgW="7048500" imgH="5219700" progId="Excel.Sheet.12">
                  <p:embed/>
                  <p:pic>
                    <p:nvPicPr>
                      <p:cNvPr id="0" name=""/>
                      <p:cNvPicPr/>
                      <p:nvPr/>
                    </p:nvPicPr>
                    <p:blipFill>
                      <a:blip r:embed="rId5"/>
                      <a:stretch>
                        <a:fillRect/>
                      </a:stretch>
                    </p:blipFill>
                    <p:spPr>
                      <a:xfrm>
                        <a:off x="1835696" y="-27384"/>
                        <a:ext cx="7272808" cy="6885384"/>
                      </a:xfrm>
                      <a:prstGeom prst="rect">
                        <a:avLst/>
                      </a:prstGeom>
                    </p:spPr>
                  </p:pic>
                </p:oleObj>
              </mc:Fallback>
            </mc:AlternateContent>
          </a:graphicData>
        </a:graphic>
      </p:graphicFrame>
      <p:sp>
        <p:nvSpPr>
          <p:cNvPr id="5" name="TextBox 4"/>
          <p:cNvSpPr txBox="1"/>
          <p:nvPr/>
        </p:nvSpPr>
        <p:spPr>
          <a:xfrm>
            <a:off x="107504" y="1960037"/>
            <a:ext cx="1800200" cy="1508105"/>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ES (b-</a:t>
            </a:r>
            <a:r>
              <a:rPr lang="en-US" sz="2000" b="1" dirty="0" smtClean="0">
                <a:latin typeface="Sommet bold"/>
                <a:ea typeface="+mn-ea"/>
                <a:cs typeface="+mn-cs"/>
              </a:rPr>
              <a:t>36</a:t>
            </a: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/12)</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TH=1.52</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US" sz="2000" b="1" dirty="0" smtClean="0">
                <a:latin typeface="Sommet bold"/>
                <a:ea typeface="+mn-ea"/>
                <a:cs typeface="+mn-cs"/>
              </a:rPr>
              <a:t>SHADE=1.38</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PCT=1.28</a:t>
            </a:r>
          </a:p>
        </p:txBody>
      </p:sp>
    </p:spTree>
    <p:extLst>
      <p:ext uri="{BB962C8B-B14F-4D97-AF65-F5344CB8AC3E}">
        <p14:creationId xmlns:p14="http://schemas.microsoft.com/office/powerpoint/2010/main" val="1534540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672"/>
            <a:ext cx="1666528" cy="792088"/>
          </a:xfrm>
          <a:solidFill>
            <a:srgbClr val="FFFFFF"/>
          </a:solidFill>
        </p:spPr>
        <p:txBody>
          <a:bodyPr>
            <a:noAutofit/>
          </a:bodyPr>
          <a:lstStyle/>
          <a:p>
            <a:r>
              <a:rPr lang="en-US" sz="3200" dirty="0" smtClean="0"/>
              <a:t>Alcohol</a:t>
            </a:r>
            <a:br>
              <a:rPr lang="en-US" sz="3200" dirty="0" smtClean="0"/>
            </a:br>
            <a:r>
              <a:rPr lang="en-US" sz="3200" dirty="0" smtClean="0"/>
              <a:t>(n=88)</a:t>
            </a:r>
            <a:endParaRPr lang="en-US" sz="3200" dirty="0"/>
          </a:p>
        </p:txBody>
      </p:sp>
      <p:pic>
        <p:nvPicPr>
          <p:cNvPr id="5" name="Picture 4"/>
          <p:cNvPicPr>
            <a:picLocks noChangeAspect="1"/>
          </p:cNvPicPr>
          <p:nvPr/>
        </p:nvPicPr>
        <p:blipFill>
          <a:blip r:embed="rId2"/>
          <a:stretch>
            <a:fillRect/>
          </a:stretch>
        </p:blipFill>
        <p:spPr>
          <a:xfrm>
            <a:off x="1835696" y="-27384"/>
            <a:ext cx="7344816" cy="6885384"/>
          </a:xfrm>
          <a:prstGeom prst="rect">
            <a:avLst/>
          </a:prstGeom>
        </p:spPr>
      </p:pic>
      <p:sp>
        <p:nvSpPr>
          <p:cNvPr id="6" name="TextBox 5"/>
          <p:cNvSpPr txBox="1"/>
          <p:nvPr/>
        </p:nvSpPr>
        <p:spPr>
          <a:xfrm>
            <a:off x="107504" y="1960037"/>
            <a:ext cx="1800200" cy="1508105"/>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ES (b-</a:t>
            </a:r>
            <a:r>
              <a:rPr lang="en-US" sz="2000" b="1" dirty="0" smtClean="0">
                <a:latin typeface="Sommet bold"/>
                <a:ea typeface="+mn-ea"/>
                <a:cs typeface="+mn-cs"/>
              </a:rPr>
              <a:t>36</a:t>
            </a: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/12)</a:t>
            </a:r>
            <a:endParaRPr lang="en-US" sz="2000" b="1" dirty="0" smtClean="0">
              <a:latin typeface="Sommet bold"/>
              <a:ea typeface="+mn-ea"/>
              <a:cs typeface="+mn-cs"/>
            </a:endParaRP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TH=</a:t>
            </a:r>
            <a:r>
              <a:rPr lang="en-US" sz="2000" b="1" dirty="0" smtClean="0">
                <a:latin typeface="Sommet bold"/>
                <a:ea typeface="+mn-ea"/>
                <a:cs typeface="+mn-cs"/>
              </a:rPr>
              <a:t>0.48</a:t>
            </a:r>
            <a:endParaRPr kumimoji="0" lang="en-US" sz="2000" b="1" i="0" u="none" strike="noStrike" kern="1200" cap="none" spc="0" normalizeH="0" baseline="0" noProof="0" dirty="0" smtClean="0">
              <a:ln>
                <a:noFill/>
              </a:ln>
              <a:solidFill>
                <a:schemeClr val="tx1"/>
              </a:solidFill>
              <a:effectLst/>
              <a:uLnTx/>
              <a:uFillTx/>
              <a:latin typeface="Sommet bold"/>
              <a:ea typeface="+mn-ea"/>
              <a:cs typeface="+mn-cs"/>
            </a:endParaRP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US" sz="2000" b="1" dirty="0" smtClean="0">
                <a:latin typeface="Sommet bold"/>
                <a:ea typeface="+mn-ea"/>
                <a:cs typeface="+mn-cs"/>
              </a:rPr>
              <a:t>SHADE=0.62</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PCT=-0.24</a:t>
            </a:r>
          </a:p>
        </p:txBody>
      </p:sp>
    </p:spTree>
    <p:extLst>
      <p:ext uri="{BB962C8B-B14F-4D97-AF65-F5344CB8AC3E}">
        <p14:creationId xmlns:p14="http://schemas.microsoft.com/office/powerpoint/2010/main" val="1919981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1954560" cy="792088"/>
          </a:xfrm>
          <a:solidFill>
            <a:srgbClr val="FFFFFF"/>
          </a:solidFill>
        </p:spPr>
        <p:txBody>
          <a:bodyPr>
            <a:noAutofit/>
          </a:bodyPr>
          <a:lstStyle/>
          <a:p>
            <a:r>
              <a:rPr lang="en-US" sz="3200" dirty="0" smtClean="0"/>
              <a:t>Cannabis</a:t>
            </a:r>
            <a:br>
              <a:rPr lang="en-US" sz="3200" dirty="0" smtClean="0"/>
            </a:br>
            <a:r>
              <a:rPr lang="en-US" sz="3200" dirty="0" smtClean="0"/>
              <a:t>(n=52)</a:t>
            </a:r>
            <a:endParaRPr lang="en-US" sz="3200" dirty="0"/>
          </a:p>
        </p:txBody>
      </p:sp>
      <p:pic>
        <p:nvPicPr>
          <p:cNvPr id="5" name="Picture 4"/>
          <p:cNvPicPr>
            <a:picLocks noChangeAspect="1"/>
          </p:cNvPicPr>
          <p:nvPr/>
        </p:nvPicPr>
        <p:blipFill>
          <a:blip r:embed="rId2"/>
          <a:stretch>
            <a:fillRect/>
          </a:stretch>
        </p:blipFill>
        <p:spPr>
          <a:xfrm>
            <a:off x="1907704" y="-27384"/>
            <a:ext cx="7272808" cy="6885384"/>
          </a:xfrm>
          <a:prstGeom prst="rect">
            <a:avLst/>
          </a:prstGeom>
        </p:spPr>
      </p:pic>
      <p:sp>
        <p:nvSpPr>
          <p:cNvPr id="6" name="TextBox 5"/>
          <p:cNvSpPr txBox="1"/>
          <p:nvPr/>
        </p:nvSpPr>
        <p:spPr>
          <a:xfrm>
            <a:off x="107504" y="1960037"/>
            <a:ext cx="1800200" cy="1508105"/>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ES (b-</a:t>
            </a:r>
            <a:r>
              <a:rPr lang="en-US" sz="2000" b="1" dirty="0" smtClean="0">
                <a:latin typeface="Sommet bold"/>
                <a:ea typeface="+mn-ea"/>
                <a:cs typeface="+mn-cs"/>
              </a:rPr>
              <a:t>36</a:t>
            </a: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/12)</a:t>
            </a:r>
            <a:endParaRPr lang="en-US" sz="2000" b="1" dirty="0" smtClean="0">
              <a:latin typeface="Sommet bold"/>
              <a:ea typeface="+mn-ea"/>
              <a:cs typeface="+mn-cs"/>
            </a:endParaRP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TH=</a:t>
            </a:r>
            <a:r>
              <a:rPr lang="en-US" sz="2000" b="1" dirty="0" smtClean="0">
                <a:latin typeface="Sommet bold"/>
                <a:ea typeface="+mn-ea"/>
                <a:cs typeface="+mn-cs"/>
              </a:rPr>
              <a:t>0.36</a:t>
            </a:r>
            <a:endParaRPr kumimoji="0" lang="en-US" sz="2000" b="1" i="0" u="none" strike="noStrike" kern="1200" cap="none" spc="0" normalizeH="0" baseline="0" noProof="0" dirty="0" smtClean="0">
              <a:ln>
                <a:noFill/>
              </a:ln>
              <a:solidFill>
                <a:schemeClr val="tx1"/>
              </a:solidFill>
              <a:effectLst/>
              <a:uLnTx/>
              <a:uFillTx/>
              <a:latin typeface="Sommet bold"/>
              <a:ea typeface="+mn-ea"/>
              <a:cs typeface="+mn-cs"/>
            </a:endParaRP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US" sz="2000" b="1" dirty="0" smtClean="0">
                <a:latin typeface="Sommet bold"/>
                <a:ea typeface="+mn-ea"/>
                <a:cs typeface="+mn-cs"/>
              </a:rPr>
              <a:t>SHADE=0.44</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PCT=0.61</a:t>
            </a:r>
          </a:p>
        </p:txBody>
      </p:sp>
    </p:spTree>
    <p:extLst>
      <p:ext uri="{BB962C8B-B14F-4D97-AF65-F5344CB8AC3E}">
        <p14:creationId xmlns:p14="http://schemas.microsoft.com/office/powerpoint/2010/main" val="3568648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Funding declarations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a:t>National Health and Medical Research Council (project grant, fellowship support, Centre for Research Excellence).</a:t>
            </a:r>
            <a:endParaRPr lang="en-AU" dirty="0"/>
          </a:p>
          <a:p>
            <a:r>
              <a:rPr lang="en-US" dirty="0"/>
              <a:t> </a:t>
            </a:r>
            <a:r>
              <a:rPr lang="en-US" dirty="0" smtClean="0"/>
              <a:t>My </a:t>
            </a:r>
            <a:r>
              <a:rPr lang="en-US" dirty="0"/>
              <a:t>work is the subject of publishing contracts with multiple companies, including CCBT Ltd in the EU, </a:t>
            </a:r>
            <a:r>
              <a:rPr lang="en-US" dirty="0" err="1"/>
              <a:t>Magelan</a:t>
            </a:r>
            <a:r>
              <a:rPr lang="en-US" dirty="0"/>
              <a:t>, multiple BCBSs and Cobalt Therapeutics LLC in the US, as well as the NHS in the UK.  Although I have received no remuneration to date, I may receive royalties in the future. I have not received any equity or payments related to the work discussed in the above presentation.</a:t>
            </a:r>
            <a:endParaRPr lang="en-AU" dirty="0"/>
          </a:p>
          <a:p>
            <a:endParaRPr lang="en-US" dirty="0"/>
          </a:p>
        </p:txBody>
      </p:sp>
    </p:spTree>
    <p:extLst>
      <p:ext uri="{BB962C8B-B14F-4D97-AF65-F5344CB8AC3E}">
        <p14:creationId xmlns:p14="http://schemas.microsoft.com/office/powerpoint/2010/main" val="48193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9026"/>
            <a:ext cx="8229600" cy="792088"/>
          </a:xfrm>
        </p:spPr>
        <p:txBody>
          <a:bodyPr/>
          <a:lstStyle/>
          <a:p>
            <a:r>
              <a:rPr lang="en-US" dirty="0" smtClean="0"/>
              <a:t>SHADE 1.0 &amp; 2.0 Synthesis</a:t>
            </a:r>
            <a:endParaRPr lang="en-US" dirty="0"/>
          </a:p>
        </p:txBody>
      </p:sp>
      <p:sp>
        <p:nvSpPr>
          <p:cNvPr id="3" name="Content Placeholder 2"/>
          <p:cNvSpPr>
            <a:spLocks noGrp="1"/>
          </p:cNvSpPr>
          <p:nvPr>
            <p:ph idx="1"/>
          </p:nvPr>
        </p:nvSpPr>
        <p:spPr>
          <a:xfrm>
            <a:off x="251520" y="1052736"/>
            <a:ext cx="8712968" cy="4320480"/>
          </a:xfrm>
        </p:spPr>
        <p:txBody>
          <a:bodyPr/>
          <a:lstStyle/>
          <a:p>
            <a:pPr>
              <a:spcAft>
                <a:spcPts val="600"/>
              </a:spcAft>
            </a:pPr>
            <a:r>
              <a:rPr lang="en-AU" dirty="0" smtClean="0"/>
              <a:t>Clinician</a:t>
            </a:r>
            <a:r>
              <a:rPr lang="en-AU" dirty="0"/>
              <a:t>-assisted SHADE treatment promising</a:t>
            </a:r>
          </a:p>
          <a:p>
            <a:pPr lvl="1">
              <a:spcAft>
                <a:spcPts val="600"/>
              </a:spcAft>
            </a:pPr>
            <a:r>
              <a:rPr lang="en-AU" dirty="0"/>
              <a:t>Uses at least 50% less clinician time to produce similar, sustained reductions in depression, alcohol, </a:t>
            </a:r>
            <a:r>
              <a:rPr lang="en-AU" dirty="0" smtClean="0"/>
              <a:t>cannabis </a:t>
            </a:r>
            <a:r>
              <a:rPr lang="en-AU" dirty="0"/>
              <a:t>use</a:t>
            </a:r>
          </a:p>
          <a:p>
            <a:pPr lvl="1">
              <a:spcAft>
                <a:spcPts val="600"/>
              </a:spcAft>
            </a:pPr>
            <a:r>
              <a:rPr lang="en-AU" dirty="0" smtClean="0"/>
              <a:t>Some suggestion that cannabis use is more responsive to non face-to-face intervention</a:t>
            </a:r>
            <a:endParaRPr lang="en-AU" dirty="0"/>
          </a:p>
          <a:p>
            <a:pPr>
              <a:spcAft>
                <a:spcPts val="600"/>
              </a:spcAft>
            </a:pPr>
            <a:endParaRPr lang="en-US" dirty="0"/>
          </a:p>
        </p:txBody>
      </p:sp>
    </p:spTree>
    <p:extLst>
      <p:ext uri="{BB962C8B-B14F-4D97-AF65-F5344CB8AC3E}">
        <p14:creationId xmlns:p14="http://schemas.microsoft.com/office/powerpoint/2010/main" val="2554950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45436"/>
            <a:ext cx="8229600" cy="792088"/>
          </a:xfrm>
        </p:spPr>
        <p:txBody>
          <a:bodyPr/>
          <a:lstStyle/>
          <a:p>
            <a:r>
              <a:rPr lang="en-US" dirty="0" smtClean="0"/>
              <a:t>Acceptability</a:t>
            </a:r>
            <a:endParaRPr lang="en-US" dirty="0"/>
          </a:p>
        </p:txBody>
      </p:sp>
      <p:sp>
        <p:nvSpPr>
          <p:cNvPr id="3" name="Content Placeholder 2"/>
          <p:cNvSpPr>
            <a:spLocks noGrp="1"/>
          </p:cNvSpPr>
          <p:nvPr>
            <p:ph idx="1"/>
          </p:nvPr>
        </p:nvSpPr>
        <p:spPr>
          <a:xfrm>
            <a:off x="179512" y="1196752"/>
            <a:ext cx="8784976" cy="4320480"/>
          </a:xfrm>
        </p:spPr>
        <p:txBody>
          <a:bodyPr>
            <a:normAutofit fontScale="92500" lnSpcReduction="20000"/>
          </a:bodyPr>
          <a:lstStyle/>
          <a:p>
            <a:r>
              <a:rPr lang="en-US" dirty="0" smtClean="0"/>
              <a:t>Treatment attendance and follow-up retention:</a:t>
            </a:r>
          </a:p>
          <a:p>
            <a:pPr lvl="1"/>
            <a:r>
              <a:rPr lang="en-US" dirty="0" smtClean="0"/>
              <a:t>No significant differences between therapist and SHADE.</a:t>
            </a:r>
          </a:p>
          <a:p>
            <a:r>
              <a:rPr lang="en-US" dirty="0" smtClean="0"/>
              <a:t>Therapeutic Alliance (ARM, Sessions 1, 5, 10):</a:t>
            </a:r>
          </a:p>
          <a:p>
            <a:pPr lvl="1"/>
            <a:r>
              <a:rPr lang="en-US" dirty="0" smtClean="0"/>
              <a:t>No significant differences between therapist and SHADE for bond, openness, confidence.</a:t>
            </a:r>
          </a:p>
          <a:p>
            <a:pPr lvl="1"/>
            <a:r>
              <a:rPr lang="en-US" dirty="0" smtClean="0"/>
              <a:t>Client Initiative</a:t>
            </a:r>
          </a:p>
          <a:p>
            <a:pPr lvl="2"/>
            <a:r>
              <a:rPr lang="en-US" dirty="0" smtClean="0"/>
              <a:t>Session 1: SHADE&gt;Therapist </a:t>
            </a:r>
          </a:p>
          <a:p>
            <a:pPr lvl="2"/>
            <a:r>
              <a:rPr lang="en-US" dirty="0" smtClean="0"/>
              <a:t>Session 5: SHADE&gt;Therapist</a:t>
            </a:r>
            <a:endParaRPr lang="en-US" dirty="0"/>
          </a:p>
        </p:txBody>
      </p:sp>
      <p:sp>
        <p:nvSpPr>
          <p:cNvPr id="4" name="TextBox 3"/>
          <p:cNvSpPr txBox="1"/>
          <p:nvPr/>
        </p:nvSpPr>
        <p:spPr>
          <a:xfrm>
            <a:off x="3347864" y="6293757"/>
            <a:ext cx="4392488" cy="276999"/>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200" b="1" i="0" u="none" strike="noStrike" kern="1200" cap="none" spc="0" normalizeH="0" baseline="0" noProof="0" dirty="0" smtClean="0">
                <a:ln>
                  <a:noFill/>
                </a:ln>
                <a:solidFill>
                  <a:schemeClr val="tx1"/>
                </a:solidFill>
                <a:effectLst/>
                <a:uLnTx/>
                <a:uFillTx/>
                <a:latin typeface="Sommet bold"/>
                <a:ea typeface="+mn-ea"/>
                <a:cs typeface="+mn-cs"/>
              </a:rPr>
              <a:t>Kay-Lambkin et</a:t>
            </a:r>
            <a:r>
              <a:rPr kumimoji="0" lang="en-US" sz="1200" b="1" i="0" u="none" strike="noStrike" kern="1200" cap="none" spc="0" normalizeH="0" noProof="0" dirty="0" smtClean="0">
                <a:ln>
                  <a:noFill/>
                </a:ln>
                <a:solidFill>
                  <a:schemeClr val="tx1"/>
                </a:solidFill>
                <a:effectLst/>
                <a:uLnTx/>
                <a:uFillTx/>
                <a:latin typeface="Sommet bold"/>
                <a:ea typeface="+mn-ea"/>
                <a:cs typeface="+mn-cs"/>
              </a:rPr>
              <a:t> al. (2011), J Med Internet Res 13(1): e11</a:t>
            </a:r>
            <a:endParaRPr kumimoji="0" lang="en-US" sz="1200" b="1" i="0" u="none" strike="noStrike" kern="1200" cap="none" spc="0" normalizeH="0" baseline="0" noProof="0" dirty="0" smtClean="0">
              <a:ln>
                <a:noFill/>
              </a:ln>
              <a:solidFill>
                <a:schemeClr val="tx1"/>
              </a:solidFill>
              <a:effectLst/>
              <a:uLnTx/>
              <a:uFillTx/>
              <a:latin typeface="Sommet bold"/>
              <a:ea typeface="+mn-ea"/>
              <a:cs typeface="+mn-cs"/>
            </a:endParaRPr>
          </a:p>
        </p:txBody>
      </p:sp>
    </p:spTree>
    <p:extLst>
      <p:ext uri="{BB962C8B-B14F-4D97-AF65-F5344CB8AC3E}">
        <p14:creationId xmlns:p14="http://schemas.microsoft.com/office/powerpoint/2010/main" val="1136579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31845"/>
            <a:ext cx="8229600" cy="792088"/>
          </a:xfrm>
        </p:spPr>
        <p:txBody>
          <a:bodyPr>
            <a:normAutofit/>
          </a:bodyPr>
          <a:lstStyle/>
          <a:p>
            <a:pPr>
              <a:defRPr/>
            </a:pPr>
            <a:r>
              <a:rPr lang="en-US" sz="3600" dirty="0" smtClean="0">
                <a:cs typeface="+mj-cs"/>
              </a:rPr>
              <a:t>The vital piece in the puzzle….</a:t>
            </a:r>
            <a:endParaRPr lang="en-US" sz="3600" dirty="0">
              <a:cs typeface="+mj-cs"/>
            </a:endParaRPr>
          </a:p>
        </p:txBody>
      </p:sp>
      <p:sp>
        <p:nvSpPr>
          <p:cNvPr id="3" name="Content Placeholder 2"/>
          <p:cNvSpPr>
            <a:spLocks noGrp="1"/>
          </p:cNvSpPr>
          <p:nvPr>
            <p:ph idx="1"/>
          </p:nvPr>
        </p:nvSpPr>
        <p:spPr>
          <a:xfrm>
            <a:off x="250824" y="1211154"/>
            <a:ext cx="8569647" cy="5098166"/>
          </a:xfrm>
        </p:spPr>
        <p:txBody>
          <a:bodyPr>
            <a:normAutofit/>
          </a:bodyPr>
          <a:lstStyle/>
          <a:p>
            <a:pPr>
              <a:defRPr/>
            </a:pPr>
            <a:r>
              <a:rPr lang="en-US" sz="2400" dirty="0" smtClean="0">
                <a:cs typeface="Century Gothic"/>
              </a:rPr>
              <a:t>The Clinician!</a:t>
            </a:r>
          </a:p>
          <a:p>
            <a:pPr>
              <a:defRPr/>
            </a:pPr>
            <a:r>
              <a:rPr lang="en-US" sz="2400" dirty="0">
                <a:cs typeface="Century Gothic"/>
              </a:rPr>
              <a:t>Internet treatment a useful step within a larger therapeutic </a:t>
            </a:r>
            <a:r>
              <a:rPr lang="en-US" sz="2400" dirty="0" smtClean="0">
                <a:cs typeface="Century Gothic"/>
              </a:rPr>
              <a:t>process:</a:t>
            </a:r>
          </a:p>
          <a:p>
            <a:pPr lvl="1">
              <a:defRPr/>
            </a:pPr>
            <a:r>
              <a:rPr lang="en-US" sz="2000" dirty="0" smtClean="0">
                <a:cs typeface="Century Gothic"/>
              </a:rPr>
              <a:t>Delegation of routine clinical tasks (sub-contract);</a:t>
            </a:r>
          </a:p>
          <a:p>
            <a:pPr lvl="1">
              <a:defRPr/>
            </a:pPr>
            <a:r>
              <a:rPr lang="en-US" sz="2000" dirty="0" smtClean="0">
                <a:cs typeface="Century Gothic"/>
              </a:rPr>
              <a:t>Clinician </a:t>
            </a:r>
            <a:r>
              <a:rPr lang="ja-JP" altLang="en-US" sz="2000" dirty="0" smtClean="0">
                <a:cs typeface="Century Gothic"/>
              </a:rPr>
              <a:t>“</a:t>
            </a:r>
            <a:r>
              <a:rPr lang="en-US" sz="2000" dirty="0" smtClean="0">
                <a:cs typeface="Century Gothic"/>
              </a:rPr>
              <a:t>extender</a:t>
            </a:r>
            <a:r>
              <a:rPr lang="ja-JP" altLang="en-US" sz="2000" dirty="0" smtClean="0">
                <a:cs typeface="Century Gothic"/>
              </a:rPr>
              <a:t>”</a:t>
            </a:r>
            <a:r>
              <a:rPr lang="en-US" sz="2000" dirty="0" smtClean="0">
                <a:cs typeface="Century Gothic"/>
              </a:rPr>
              <a:t> (offer as homework, extending expertise, offer integrated treatment);</a:t>
            </a:r>
          </a:p>
          <a:p>
            <a:pPr lvl="1">
              <a:defRPr/>
            </a:pPr>
            <a:r>
              <a:rPr lang="en-US" sz="2000" dirty="0" smtClean="0">
                <a:cs typeface="Century Gothic"/>
              </a:rPr>
              <a:t>Extend benefits of treatment;</a:t>
            </a:r>
          </a:p>
          <a:p>
            <a:pPr lvl="1">
              <a:defRPr/>
            </a:pPr>
            <a:r>
              <a:rPr lang="en-US" sz="2000" dirty="0" smtClean="0">
                <a:cs typeface="Century Gothic"/>
              </a:rPr>
              <a:t>Prevention and early intervention;</a:t>
            </a:r>
          </a:p>
          <a:p>
            <a:pPr lvl="1">
              <a:defRPr/>
            </a:pPr>
            <a:r>
              <a:rPr lang="en-US" sz="2000" dirty="0" smtClean="0">
                <a:cs typeface="Century Gothic"/>
              </a:rPr>
              <a:t>Introduction to treatment (wait-lists);</a:t>
            </a:r>
          </a:p>
          <a:p>
            <a:pPr lvl="1">
              <a:defRPr/>
            </a:pPr>
            <a:r>
              <a:rPr lang="en-US" sz="2000" dirty="0" smtClean="0">
                <a:cs typeface="Century Gothic"/>
              </a:rPr>
              <a:t>Relapse prevention following treatment.</a:t>
            </a:r>
            <a:endParaRPr lang="en-US" sz="2000" dirty="0">
              <a:cs typeface="Century Gothic"/>
            </a:endParaRPr>
          </a:p>
          <a:p>
            <a:pPr>
              <a:defRPr/>
            </a:pPr>
            <a:endParaRPr lang="en-US" sz="2400" dirty="0">
              <a:cs typeface="Century Gothic"/>
            </a:endParaRPr>
          </a:p>
        </p:txBody>
      </p:sp>
      <p:pic>
        <p:nvPicPr>
          <p:cNvPr id="4915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0"/>
            <a:ext cx="1619672" cy="194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476376" y="6392361"/>
            <a:ext cx="60483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AU" sz="1200" b="1" dirty="0">
                <a:latin typeface="Century Gothic" charset="0"/>
              </a:rPr>
              <a:t>Carroll &amp; </a:t>
            </a:r>
            <a:r>
              <a:rPr lang="en-AU" sz="1200" b="1" dirty="0" err="1">
                <a:latin typeface="Century Gothic" charset="0"/>
              </a:rPr>
              <a:t>Rounsaville</a:t>
            </a:r>
            <a:r>
              <a:rPr lang="en-AU" sz="1200" b="1" dirty="0">
                <a:latin typeface="Century Gothic" charset="0"/>
              </a:rPr>
              <a:t> (2010) Current Psychiatry Reports 12: 426-</a:t>
            </a:r>
            <a:r>
              <a:rPr lang="en-AU" sz="1200" b="1" dirty="0" smtClean="0">
                <a:latin typeface="Century Gothic" charset="0"/>
              </a:rPr>
              <a:t>432</a:t>
            </a:r>
            <a:endParaRPr lang="en-US" sz="1200" b="1" dirty="0">
              <a:latin typeface="Century Gothic"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2-01 at 3.09.10 PM.png"/>
          <p:cNvPicPr>
            <a:picLocks noChangeAspect="1"/>
          </p:cNvPicPr>
          <p:nvPr/>
        </p:nvPicPr>
        <p:blipFill rotWithShape="1">
          <a:blip r:embed="rId3">
            <a:extLst>
              <a:ext uri="{28A0092B-C50C-407E-A947-70E740481C1C}">
                <a14:useLocalDpi xmlns:a14="http://schemas.microsoft.com/office/drawing/2010/main" val="0"/>
              </a:ext>
            </a:extLst>
          </a:blip>
          <a:srcRect b="3423"/>
          <a:stretch/>
        </p:blipFill>
        <p:spPr>
          <a:xfrm>
            <a:off x="1705602" y="985718"/>
            <a:ext cx="5746718" cy="5208389"/>
          </a:xfrm>
          <a:prstGeom prst="rect">
            <a:avLst/>
          </a:prstGeom>
        </p:spPr>
      </p:pic>
      <p:sp>
        <p:nvSpPr>
          <p:cNvPr id="2" name="Title 1"/>
          <p:cNvSpPr>
            <a:spLocks noGrp="1"/>
          </p:cNvSpPr>
          <p:nvPr>
            <p:ph type="title"/>
          </p:nvPr>
        </p:nvSpPr>
        <p:spPr>
          <a:xfrm>
            <a:off x="457200" y="116632"/>
            <a:ext cx="8229600" cy="792088"/>
          </a:xfrm>
        </p:spPr>
        <p:txBody>
          <a:bodyPr/>
          <a:lstStyle/>
          <a:p>
            <a:pPr algn="ctr"/>
            <a:r>
              <a:rPr lang="en-US" dirty="0" smtClean="0">
                <a:hlinkClick r:id="rId4"/>
              </a:rPr>
              <a:t>www.comorbidity.edu.au</a:t>
            </a:r>
            <a:r>
              <a:rPr lang="en-US" dirty="0" smtClean="0"/>
              <a:t> </a:t>
            </a:r>
            <a:endParaRPr lang="en-US" dirty="0"/>
          </a:p>
        </p:txBody>
      </p:sp>
    </p:spTree>
    <p:extLst>
      <p:ext uri="{BB962C8B-B14F-4D97-AF65-F5344CB8AC3E}">
        <p14:creationId xmlns:p14="http://schemas.microsoft.com/office/powerpoint/2010/main" val="1256466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2844" y="-113794"/>
            <a:ext cx="8229600" cy="1028707"/>
          </a:xfrm>
        </p:spPr>
        <p:txBody>
          <a:bodyPr/>
          <a:lstStyle/>
          <a:p>
            <a:r>
              <a:rPr lang="en-AU" dirty="0" smtClean="0"/>
              <a:t>Acknowledgements</a:t>
            </a:r>
            <a:endParaRPr lang="en-AU" dirty="0"/>
          </a:p>
        </p:txBody>
      </p:sp>
      <p:sp>
        <p:nvSpPr>
          <p:cNvPr id="5" name="Rectangle 4"/>
          <p:cNvSpPr>
            <a:spLocks noGrp="1" noChangeArrowheads="1"/>
          </p:cNvSpPr>
          <p:nvPr>
            <p:ph sz="half" idx="1"/>
          </p:nvPr>
        </p:nvSpPr>
        <p:spPr>
          <a:xfrm>
            <a:off x="179512" y="1455981"/>
            <a:ext cx="3022602" cy="3629203"/>
          </a:xfrm>
        </p:spPr>
        <p:txBody>
          <a:bodyPr>
            <a:noAutofit/>
          </a:bodyPr>
          <a:lstStyle/>
          <a:p>
            <a:pPr eaLnBrk="1" hangingPunct="1">
              <a:lnSpc>
                <a:spcPct val="80000"/>
              </a:lnSpc>
            </a:pPr>
            <a:r>
              <a:rPr lang="en-US" sz="2200" dirty="0" smtClean="0"/>
              <a:t>Amanda Baker</a:t>
            </a:r>
          </a:p>
          <a:p>
            <a:pPr eaLnBrk="1" hangingPunct="1">
              <a:lnSpc>
                <a:spcPct val="80000"/>
              </a:lnSpc>
            </a:pPr>
            <a:r>
              <a:rPr lang="en-AU" sz="2200" dirty="0" err="1" smtClean="0"/>
              <a:t>Maree</a:t>
            </a:r>
            <a:r>
              <a:rPr lang="en-AU" sz="2200" dirty="0" smtClean="0"/>
              <a:t> </a:t>
            </a:r>
            <a:r>
              <a:rPr lang="en-AU" sz="2200" dirty="0" err="1" smtClean="0"/>
              <a:t>Teesson</a:t>
            </a:r>
            <a:endParaRPr lang="en-AU" sz="2200" dirty="0" smtClean="0"/>
          </a:p>
          <a:p>
            <a:pPr eaLnBrk="1" hangingPunct="1">
              <a:lnSpc>
                <a:spcPct val="80000"/>
              </a:lnSpc>
            </a:pPr>
            <a:r>
              <a:rPr lang="en-AU" sz="2200" dirty="0" smtClean="0"/>
              <a:t>David Kavanagh</a:t>
            </a:r>
          </a:p>
          <a:p>
            <a:pPr eaLnBrk="1" hangingPunct="1">
              <a:lnSpc>
                <a:spcPct val="80000"/>
              </a:lnSpc>
            </a:pPr>
            <a:r>
              <a:rPr lang="en-AU" sz="2200" dirty="0" smtClean="0"/>
              <a:t>Brian Kelly</a:t>
            </a:r>
            <a:endParaRPr lang="en-US" sz="2200" dirty="0" smtClean="0"/>
          </a:p>
          <a:p>
            <a:pPr eaLnBrk="1" hangingPunct="1">
              <a:lnSpc>
                <a:spcPct val="80000"/>
              </a:lnSpc>
            </a:pPr>
            <a:r>
              <a:rPr lang="en-AU" sz="2200" dirty="0" smtClean="0"/>
              <a:t>Terry Lewin</a:t>
            </a:r>
            <a:endParaRPr lang="en-US" sz="2200" dirty="0" smtClean="0"/>
          </a:p>
          <a:p>
            <a:pPr eaLnBrk="1" hangingPunct="1">
              <a:lnSpc>
                <a:spcPct val="80000"/>
              </a:lnSpc>
            </a:pPr>
            <a:r>
              <a:rPr lang="en-US" sz="2200" dirty="0" smtClean="0"/>
              <a:t>Vaughan Carr</a:t>
            </a:r>
          </a:p>
          <a:p>
            <a:pPr eaLnBrk="1" hangingPunct="1">
              <a:lnSpc>
                <a:spcPct val="80000"/>
              </a:lnSpc>
              <a:spcBef>
                <a:spcPct val="50000"/>
              </a:spcBef>
              <a:buFontTx/>
              <a:buNone/>
            </a:pPr>
            <a:r>
              <a:rPr lang="en-US" sz="2200" dirty="0" smtClean="0"/>
              <a:t>Funding</a:t>
            </a:r>
          </a:p>
          <a:p>
            <a:pPr eaLnBrk="1" hangingPunct="1">
              <a:lnSpc>
                <a:spcPct val="80000"/>
              </a:lnSpc>
            </a:pPr>
            <a:r>
              <a:rPr lang="en-US" sz="2200" dirty="0" smtClean="0"/>
              <a:t>AERF</a:t>
            </a:r>
          </a:p>
          <a:p>
            <a:pPr eaLnBrk="1" hangingPunct="1">
              <a:lnSpc>
                <a:spcPct val="80000"/>
              </a:lnSpc>
            </a:pPr>
            <a:r>
              <a:rPr lang="en-US" sz="2200" dirty="0" smtClean="0"/>
              <a:t>NHMRC</a:t>
            </a:r>
          </a:p>
          <a:p>
            <a:pPr eaLnBrk="1" hangingPunct="1">
              <a:lnSpc>
                <a:spcPct val="80000"/>
              </a:lnSpc>
            </a:pPr>
            <a:r>
              <a:rPr lang="en-US" sz="2200" dirty="0" err="1" smtClean="0"/>
              <a:t>DoHA</a:t>
            </a:r>
            <a:endParaRPr lang="en-US" sz="2200" dirty="0" smtClean="0"/>
          </a:p>
        </p:txBody>
      </p:sp>
      <p:sp>
        <p:nvSpPr>
          <p:cNvPr id="6" name="Rectangle 2"/>
          <p:cNvSpPr txBox="1">
            <a:spLocks noChangeArrowheads="1"/>
          </p:cNvSpPr>
          <p:nvPr/>
        </p:nvSpPr>
        <p:spPr>
          <a:xfrm>
            <a:off x="3635897" y="1920493"/>
            <a:ext cx="1584325" cy="430530"/>
          </a:xfrm>
          <a:prstGeom prst="rect">
            <a:avLst/>
          </a:prstGeom>
        </p:spPr>
        <p:txBody>
          <a:bodyPr/>
          <a:lstStyle/>
          <a:p>
            <a:pPr marL="365760" marR="0" lvl="0" indent="-256032" algn="l" defTabSz="914400" rtl="0" eaLnBrk="1" fontAlgn="auto" latinLnBrk="0" hangingPunct="1">
              <a:lnSpc>
                <a:spcPct val="80000"/>
              </a:lnSpc>
              <a:spcBef>
                <a:spcPts val="300"/>
              </a:spcBef>
              <a:spcAft>
                <a:spcPts val="0"/>
              </a:spcAft>
              <a:buClr>
                <a:schemeClr val="accent3"/>
              </a:buClr>
              <a:buSzTx/>
              <a:buFontTx/>
              <a:buNone/>
              <a:tabLst/>
              <a:defRPr/>
            </a:pPr>
            <a:r>
              <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rPr>
              <a:t>Institutions</a:t>
            </a:r>
          </a:p>
        </p:txBody>
      </p:sp>
      <p:pic>
        <p:nvPicPr>
          <p:cNvPr id="12" name="Picture 13" descr="Centre for Rural and Remote Mental Health Logo">
            <a:hlinkClick r:id="rId2"/>
          </p:cNvPr>
          <p:cNvPicPr>
            <a:picLocks noChangeAspect="1" noChangeArrowheads="1"/>
          </p:cNvPicPr>
          <p:nvPr/>
        </p:nvPicPr>
        <p:blipFill>
          <a:blip r:embed="rId3" cstate="print"/>
          <a:srcRect/>
          <a:stretch>
            <a:fillRect/>
          </a:stretch>
        </p:blipFill>
        <p:spPr bwMode="auto">
          <a:xfrm>
            <a:off x="3779913" y="5200397"/>
            <a:ext cx="2204405" cy="1036915"/>
          </a:xfrm>
          <a:prstGeom prst="rect">
            <a:avLst/>
          </a:prstGeom>
          <a:noFill/>
          <a:ln w="9525">
            <a:noFill/>
            <a:miter lim="800000"/>
            <a:headEnd/>
            <a:tailEnd/>
          </a:ln>
        </p:spPr>
      </p:pic>
      <p:sp>
        <p:nvSpPr>
          <p:cNvPr id="2" name="TextBox 1"/>
          <p:cNvSpPr txBox="1"/>
          <p:nvPr/>
        </p:nvSpPr>
        <p:spPr>
          <a:xfrm>
            <a:off x="1043608" y="6351711"/>
            <a:ext cx="6984776" cy="461665"/>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400" i="0" u="none" strike="noStrike" kern="1200" cap="none" spc="0" normalizeH="0" baseline="0" noProof="0" dirty="0" err="1" smtClean="0">
                <a:ln>
                  <a:noFill/>
                </a:ln>
                <a:solidFill>
                  <a:schemeClr val="bg1"/>
                </a:solidFill>
                <a:effectLst/>
                <a:uLnTx/>
                <a:uFillTx/>
                <a:latin typeface="Sommet bold"/>
              </a:rPr>
              <a:t>f.kaylambkin@unsw.edu.au</a:t>
            </a:r>
            <a:r>
              <a:rPr lang="en-US" sz="2400" dirty="0">
                <a:solidFill>
                  <a:schemeClr val="bg1"/>
                </a:solidFill>
                <a:latin typeface="Sommet bold"/>
              </a:rPr>
              <a:t> </a:t>
            </a:r>
            <a:r>
              <a:rPr lang="en-US" sz="2400" dirty="0" smtClean="0">
                <a:solidFill>
                  <a:schemeClr val="bg1"/>
                </a:solidFill>
                <a:latin typeface="Sommet bold"/>
              </a:rPr>
              <a:t>	</a:t>
            </a:r>
            <a:r>
              <a:rPr kumimoji="0" lang="en-US" sz="2400" i="0" u="none" strike="noStrike" kern="1200" cap="none" spc="0" normalizeH="0" baseline="0" noProof="0" dirty="0" smtClean="0">
                <a:ln>
                  <a:noFill/>
                </a:ln>
                <a:solidFill>
                  <a:schemeClr val="bg1"/>
                </a:solidFill>
                <a:effectLst/>
                <a:uLnTx/>
                <a:uFillTx/>
                <a:latin typeface="Sommet bold"/>
              </a:rPr>
              <a:t>@</a:t>
            </a:r>
            <a:r>
              <a:rPr kumimoji="0" lang="en-US" sz="2400" i="0" u="none" strike="noStrike" kern="1200" cap="none" spc="0" normalizeH="0" baseline="0" noProof="0" dirty="0" err="1" smtClean="0">
                <a:ln>
                  <a:noFill/>
                </a:ln>
                <a:solidFill>
                  <a:schemeClr val="bg1"/>
                </a:solidFill>
                <a:effectLst/>
                <a:uLnTx/>
                <a:uFillTx/>
                <a:latin typeface="Sommet bold"/>
              </a:rPr>
              <a:t>FranKayLamb</a:t>
            </a:r>
            <a:endParaRPr kumimoji="0" lang="en-US" sz="2400" i="0" u="none" strike="noStrike" kern="1200" cap="none" spc="0" normalizeH="0" baseline="0" noProof="0" dirty="0" smtClean="0">
              <a:ln>
                <a:noFill/>
              </a:ln>
              <a:solidFill>
                <a:schemeClr val="bg1"/>
              </a:solidFill>
              <a:effectLst/>
              <a:uLnTx/>
              <a:uFillTx/>
              <a:latin typeface="Sommet bold"/>
            </a:endParaRPr>
          </a:p>
        </p:txBody>
      </p:sp>
      <p:pic>
        <p:nvPicPr>
          <p:cNvPr id="7" name="Picture 6" descr="Screen Shot 2013-12-02 at 2.35.4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904" y="3735094"/>
            <a:ext cx="4665836" cy="1062058"/>
          </a:xfrm>
          <a:prstGeom prst="rect">
            <a:avLst/>
          </a:prstGeom>
        </p:spPr>
      </p:pic>
      <p:pic>
        <p:nvPicPr>
          <p:cNvPr id="11" name="Picture 10" descr="Screen Shot 2013-12-02 at 2.36.3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1162" y="2404035"/>
            <a:ext cx="1174894" cy="1331059"/>
          </a:xfrm>
          <a:prstGeom prst="rect">
            <a:avLst/>
          </a:prstGeom>
        </p:spPr>
      </p:pic>
      <p:pic>
        <p:nvPicPr>
          <p:cNvPr id="14" name="Picture 13" descr="Screen Shot 2013-12-02 at 2.37.1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2080" y="2525360"/>
            <a:ext cx="3540500" cy="1036915"/>
          </a:xfrm>
          <a:prstGeom prst="rect">
            <a:avLst/>
          </a:prstGeom>
        </p:spPr>
      </p:pic>
    </p:spTree>
    <p:extLst>
      <p:ext uri="{BB962C8B-B14F-4D97-AF65-F5344CB8AC3E}">
        <p14:creationId xmlns:p14="http://schemas.microsoft.com/office/powerpoint/2010/main" val="298848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3-12-01 at 11.46.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60960"/>
            <a:ext cx="8856984" cy="6797040"/>
          </a:xfrm>
          <a:prstGeom prst="rect">
            <a:avLst/>
          </a:prstGeom>
        </p:spPr>
      </p:pic>
      <p:sp>
        <p:nvSpPr>
          <p:cNvPr id="2" name="Title 1"/>
          <p:cNvSpPr>
            <a:spLocks noGrp="1"/>
          </p:cNvSpPr>
          <p:nvPr>
            <p:ph type="title"/>
          </p:nvPr>
        </p:nvSpPr>
        <p:spPr>
          <a:xfrm>
            <a:off x="-108520" y="620688"/>
            <a:ext cx="3970784" cy="792088"/>
          </a:xfrm>
        </p:spPr>
        <p:txBody>
          <a:bodyPr>
            <a:normAutofit fontScale="90000"/>
          </a:bodyPr>
          <a:lstStyle/>
          <a:p>
            <a:pPr algn="ctr"/>
            <a:r>
              <a:rPr lang="en-US" dirty="0" smtClean="0"/>
              <a:t>The mental health of Australians</a:t>
            </a:r>
            <a:endParaRPr lang="en-US" dirty="0"/>
          </a:p>
        </p:txBody>
      </p:sp>
      <p:sp>
        <p:nvSpPr>
          <p:cNvPr id="7" name="TextBox 6"/>
          <p:cNvSpPr txBox="1"/>
          <p:nvPr/>
        </p:nvSpPr>
        <p:spPr>
          <a:xfrm>
            <a:off x="611560" y="1988840"/>
            <a:ext cx="2195736" cy="26930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NSMHWB (2007)</a:t>
            </a:r>
          </a:p>
        </p:txBody>
      </p:sp>
    </p:spTree>
    <p:extLst>
      <p:ext uri="{BB962C8B-B14F-4D97-AF65-F5344CB8AC3E}">
        <p14:creationId xmlns:p14="http://schemas.microsoft.com/office/powerpoint/2010/main" val="2431124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624"/>
            <a:ext cx="8229600" cy="792088"/>
          </a:xfrm>
        </p:spPr>
        <p:txBody>
          <a:bodyPr/>
          <a:lstStyle/>
          <a:p>
            <a:r>
              <a:rPr lang="en-US" dirty="0" smtClean="0"/>
              <a:t>Comorbidity is the rule</a:t>
            </a:r>
            <a:endParaRPr lang="en-US" dirty="0"/>
          </a:p>
        </p:txBody>
      </p:sp>
      <p:sp>
        <p:nvSpPr>
          <p:cNvPr id="3" name="Content Placeholder 2"/>
          <p:cNvSpPr>
            <a:spLocks noGrp="1"/>
          </p:cNvSpPr>
          <p:nvPr>
            <p:ph idx="1"/>
          </p:nvPr>
        </p:nvSpPr>
        <p:spPr>
          <a:xfrm>
            <a:off x="457200" y="1268760"/>
            <a:ext cx="8229600" cy="4320480"/>
          </a:xfrm>
        </p:spPr>
        <p:txBody>
          <a:bodyPr>
            <a:normAutofit fontScale="85000" lnSpcReduction="10000"/>
          </a:bodyPr>
          <a:lstStyle/>
          <a:p>
            <a:r>
              <a:rPr lang="en-US" dirty="0" smtClean="0"/>
              <a:t>25-50% of people experience comorbidity</a:t>
            </a:r>
          </a:p>
          <a:p>
            <a:pPr lvl="1"/>
            <a:r>
              <a:rPr lang="en-US" dirty="0" smtClean="0"/>
              <a:t>&gt;1 mental disorder</a:t>
            </a:r>
          </a:p>
          <a:p>
            <a:pPr lvl="1"/>
            <a:r>
              <a:rPr lang="en-US" dirty="0" smtClean="0"/>
              <a:t>One mental disorder and 1+ physical conditions</a:t>
            </a:r>
          </a:p>
          <a:p>
            <a:r>
              <a:rPr lang="en-US" dirty="0"/>
              <a:t>Every year, approx. 340,000 Australians experience the combination of a mental health and alcohol/other drug </a:t>
            </a:r>
            <a:r>
              <a:rPr lang="en-US" dirty="0" smtClean="0"/>
              <a:t>problem</a:t>
            </a:r>
          </a:p>
          <a:p>
            <a:pPr lvl="1"/>
            <a:r>
              <a:rPr lang="en-US" dirty="0" smtClean="0"/>
              <a:t>Excluding tobacco alone</a:t>
            </a:r>
          </a:p>
          <a:p>
            <a:pPr lvl="1"/>
            <a:r>
              <a:rPr lang="en-US" dirty="0" smtClean="0"/>
              <a:t>Increasing by approx. 10% annually</a:t>
            </a:r>
            <a:endParaRPr lang="en-US" dirty="0"/>
          </a:p>
          <a:p>
            <a:endParaRPr lang="en-US" dirty="0" smtClean="0"/>
          </a:p>
          <a:p>
            <a:endParaRPr lang="en-US" dirty="0"/>
          </a:p>
        </p:txBody>
      </p:sp>
      <p:sp>
        <p:nvSpPr>
          <p:cNvPr id="5" name="TextBox 4"/>
          <p:cNvSpPr txBox="1"/>
          <p:nvPr/>
        </p:nvSpPr>
        <p:spPr>
          <a:xfrm>
            <a:off x="2483768" y="6107698"/>
            <a:ext cx="5184576" cy="646331"/>
          </a:xfrm>
          <a:prstGeom prst="rect">
            <a:avLst/>
          </a:prstGeom>
        </p:spPr>
        <p:txBody>
          <a:bodyPr wrap="square" rtlCol="0">
            <a:spAutoFit/>
          </a:bodyPr>
          <a:lstStyle/>
          <a:p>
            <a:pPr marL="342900" indent="-342900" algn="r" fontAlgn="auto">
              <a:spcBef>
                <a:spcPts val="0"/>
              </a:spcBef>
              <a:spcAft>
                <a:spcPts val="0"/>
              </a:spcAft>
            </a:pPr>
            <a:r>
              <a:rPr lang="en-US" sz="1200" b="1" dirty="0"/>
              <a:t>AIHW </a:t>
            </a:r>
            <a:r>
              <a:rPr lang="en-US" sz="1200" b="1" dirty="0" smtClean="0"/>
              <a:t>(2012) </a:t>
            </a:r>
            <a:r>
              <a:rPr lang="en-US" sz="1200" b="1" dirty="0"/>
              <a:t>Comorbidity of mental disorders &amp; physical conditions </a:t>
            </a:r>
            <a:endParaRPr lang="en-US" sz="1200" b="1" dirty="0" smtClean="0"/>
          </a:p>
          <a:p>
            <a:pPr marL="342900" indent="-342900" algn="r" fontAlgn="auto">
              <a:spcBef>
                <a:spcPts val="0"/>
              </a:spcBef>
              <a:spcAft>
                <a:spcPts val="0"/>
              </a:spcAft>
            </a:pPr>
            <a:r>
              <a:rPr lang="en-US" sz="1200" b="1" dirty="0" smtClean="0"/>
              <a:t>Sacks et al. (</a:t>
            </a:r>
            <a:r>
              <a:rPr lang="en-US" sz="1200" b="1" dirty="0"/>
              <a:t>2013</a:t>
            </a:r>
            <a:r>
              <a:rPr lang="en-US" sz="1200" b="1" dirty="0" smtClean="0"/>
              <a:t>)</a:t>
            </a:r>
            <a:r>
              <a:rPr lang="en-US" sz="1200" b="1" dirty="0"/>
              <a:t> </a:t>
            </a:r>
            <a:r>
              <a:rPr lang="en-US" sz="1200" b="1" dirty="0" smtClean="0"/>
              <a:t>J Substance </a:t>
            </a:r>
            <a:r>
              <a:rPr lang="en-US" sz="1200" b="1" dirty="0" err="1" smtClean="0"/>
              <a:t>Ab</a:t>
            </a:r>
            <a:r>
              <a:rPr lang="en-US" sz="1200" b="1" dirty="0" smtClean="0"/>
              <a:t> Treat, </a:t>
            </a:r>
            <a:r>
              <a:rPr lang="en-US" sz="1200" b="1" dirty="0"/>
              <a:t>44: 48-</a:t>
            </a:r>
            <a:r>
              <a:rPr lang="en-US" sz="1200" b="1" dirty="0" smtClean="0"/>
              <a:t>493</a:t>
            </a:r>
          </a:p>
          <a:p>
            <a:pPr marL="342900" indent="-342900" algn="r" fontAlgn="auto">
              <a:spcBef>
                <a:spcPts val="0"/>
              </a:spcBef>
              <a:spcAft>
                <a:spcPts val="0"/>
              </a:spcAft>
            </a:pPr>
            <a:r>
              <a:rPr lang="en-US" sz="1200" b="1" dirty="0" smtClean="0"/>
              <a:t>Rush</a:t>
            </a:r>
            <a:r>
              <a:rPr lang="en-US" sz="1200" b="1" dirty="0"/>
              <a:t> </a:t>
            </a:r>
            <a:r>
              <a:rPr lang="en-US" sz="1200" b="1" dirty="0" smtClean="0"/>
              <a:t>(</a:t>
            </a:r>
            <a:r>
              <a:rPr lang="en-US" sz="1200" b="1" dirty="0"/>
              <a:t>2007</a:t>
            </a:r>
            <a:r>
              <a:rPr lang="en-US" sz="1200" b="1" dirty="0" smtClean="0"/>
              <a:t>)</a:t>
            </a:r>
            <a:r>
              <a:rPr lang="en-US" sz="1200" b="1" dirty="0"/>
              <a:t> </a:t>
            </a:r>
            <a:r>
              <a:rPr lang="en-US" sz="1200" b="1" dirty="0" smtClean="0"/>
              <a:t>Am J Psychiatry</a:t>
            </a:r>
            <a:r>
              <a:rPr lang="en-US" sz="1200" b="1" dirty="0"/>
              <a:t>, 164(2): 201-</a:t>
            </a:r>
            <a:r>
              <a:rPr lang="en-US" sz="1200" b="1" dirty="0" smtClean="0"/>
              <a:t>204</a:t>
            </a:r>
            <a:endParaRPr lang="en-AU" sz="1200" b="1" dirty="0"/>
          </a:p>
        </p:txBody>
      </p:sp>
    </p:spTree>
    <p:extLst>
      <p:ext uri="{BB962C8B-B14F-4D97-AF65-F5344CB8AC3E}">
        <p14:creationId xmlns:p14="http://schemas.microsoft.com/office/powerpoint/2010/main" val="3369761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229600" cy="792088"/>
          </a:xfrm>
        </p:spPr>
        <p:txBody>
          <a:bodyPr/>
          <a:lstStyle/>
          <a:p>
            <a:r>
              <a:rPr lang="en-US" dirty="0" smtClean="0"/>
              <a:t>Comorbidity</a:t>
            </a:r>
            <a:endParaRPr lang="en-US" dirty="0"/>
          </a:p>
        </p:txBody>
      </p:sp>
      <p:sp>
        <p:nvSpPr>
          <p:cNvPr id="3" name="Content Placeholder 2"/>
          <p:cNvSpPr>
            <a:spLocks noGrp="1"/>
          </p:cNvSpPr>
          <p:nvPr>
            <p:ph idx="1"/>
          </p:nvPr>
        </p:nvSpPr>
        <p:spPr>
          <a:xfrm>
            <a:off x="179512" y="1196752"/>
            <a:ext cx="8784976" cy="4320480"/>
          </a:xfrm>
        </p:spPr>
        <p:txBody>
          <a:bodyPr>
            <a:normAutofit fontScale="92500" lnSpcReduction="20000"/>
          </a:bodyPr>
          <a:lstStyle/>
          <a:p>
            <a:r>
              <a:rPr lang="en-US" dirty="0" smtClean="0"/>
              <a:t>Poorer treatment outcomes</a:t>
            </a:r>
          </a:p>
          <a:p>
            <a:pPr lvl="1"/>
            <a:r>
              <a:rPr lang="en-US" dirty="0" smtClean="0"/>
              <a:t>Prognosis, response, chronicity, relapse</a:t>
            </a:r>
          </a:p>
          <a:p>
            <a:pPr marL="177800" indent="-177800"/>
            <a:r>
              <a:rPr lang="en-US" dirty="0" smtClean="0"/>
              <a:t>Addictive </a:t>
            </a:r>
            <a:r>
              <a:rPr lang="en-US" dirty="0"/>
              <a:t>substances exacerbate psychiatric </a:t>
            </a:r>
            <a:r>
              <a:rPr lang="en-US" dirty="0" smtClean="0"/>
              <a:t>symptoms</a:t>
            </a:r>
            <a:endParaRPr lang="en-AU" dirty="0"/>
          </a:p>
          <a:p>
            <a:pPr marL="177800" indent="-177800"/>
            <a:r>
              <a:rPr lang="en-US" dirty="0" smtClean="0"/>
              <a:t>People with mental health problems may continue to use psychoactive drugs to </a:t>
            </a:r>
            <a:r>
              <a:rPr lang="en-US" dirty="0"/>
              <a:t>attenuate </a:t>
            </a:r>
            <a:r>
              <a:rPr lang="en-US" dirty="0" smtClean="0"/>
              <a:t>psychiatric symptoms</a:t>
            </a:r>
            <a:endParaRPr lang="en-AU" dirty="0"/>
          </a:p>
          <a:p>
            <a:pPr marL="177800" indent="-177800"/>
            <a:r>
              <a:rPr lang="en-US" dirty="0" smtClean="0"/>
              <a:t>Active </a:t>
            </a:r>
            <a:r>
              <a:rPr lang="en-US" dirty="0"/>
              <a:t>use of substances can substantially interfere with psychiatric </a:t>
            </a:r>
            <a:r>
              <a:rPr lang="en-US" dirty="0" smtClean="0"/>
              <a:t>pharmacotherapies</a:t>
            </a:r>
          </a:p>
        </p:txBody>
      </p:sp>
      <p:sp>
        <p:nvSpPr>
          <p:cNvPr id="4" name="TextBox 3"/>
          <p:cNvSpPr txBox="1"/>
          <p:nvPr/>
        </p:nvSpPr>
        <p:spPr>
          <a:xfrm>
            <a:off x="2915816" y="6392361"/>
            <a:ext cx="4752528" cy="276999"/>
          </a:xfrm>
          <a:prstGeom prst="rect">
            <a:avLst/>
          </a:prstGeom>
        </p:spPr>
        <p:txBody>
          <a:bodyPr wrap="square" rtlCol="0">
            <a:spAutoFit/>
          </a:bodyPr>
          <a:lstStyle/>
          <a:p>
            <a:pPr algn="r"/>
            <a:r>
              <a:rPr lang="en-US" sz="1200" b="1" dirty="0" err="1"/>
              <a:t>Frei</a:t>
            </a:r>
            <a:r>
              <a:rPr lang="en-US" sz="1200" b="1" dirty="0"/>
              <a:t> &amp; Clarke (2011). Medical J </a:t>
            </a:r>
            <a:r>
              <a:rPr lang="en-US" sz="1200" b="1" dirty="0" err="1"/>
              <a:t>Aust</a:t>
            </a:r>
            <a:r>
              <a:rPr lang="en-US" sz="1200" b="1" dirty="0"/>
              <a:t> 195(3): S5-S6.</a:t>
            </a:r>
            <a:endParaRPr lang="en-AU" sz="1200" b="1" dirty="0"/>
          </a:p>
        </p:txBody>
      </p:sp>
    </p:spTree>
    <p:extLst>
      <p:ext uri="{BB962C8B-B14F-4D97-AF65-F5344CB8AC3E}">
        <p14:creationId xmlns:p14="http://schemas.microsoft.com/office/powerpoint/2010/main" val="2502909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780928"/>
            <a:ext cx="8229600" cy="720080"/>
          </a:xfrm>
        </p:spPr>
        <p:txBody>
          <a:bodyPr>
            <a:normAutofit fontScale="90000"/>
          </a:bodyPr>
          <a:lstStyle/>
          <a:p>
            <a:pPr algn="ctr"/>
            <a:r>
              <a:rPr lang="en-US" dirty="0" smtClean="0"/>
              <a:t>Comorbidity is the rule in clinical practice…</a:t>
            </a:r>
            <a:br>
              <a:rPr lang="en-US" dirty="0" smtClean="0"/>
            </a:br>
            <a:r>
              <a:rPr lang="en-US" dirty="0" smtClean="0"/>
              <a:t>however…</a:t>
            </a:r>
            <a:br>
              <a:rPr lang="en-US" dirty="0" smtClean="0"/>
            </a:br>
            <a:r>
              <a:rPr lang="en-US" dirty="0" smtClean="0"/>
              <a:t>Comorbidity </a:t>
            </a:r>
            <a:r>
              <a:rPr lang="en-US" dirty="0"/>
              <a:t>treatment research is the exception…</a:t>
            </a:r>
          </a:p>
        </p:txBody>
      </p:sp>
    </p:spTree>
    <p:extLst>
      <p:ext uri="{BB962C8B-B14F-4D97-AF65-F5344CB8AC3E}">
        <p14:creationId xmlns:p14="http://schemas.microsoft.com/office/powerpoint/2010/main" val="1307166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Treatment for comorbid disorders</a:t>
            </a:r>
            <a:endParaRPr lang="en-US" dirty="0"/>
          </a:p>
        </p:txBody>
      </p:sp>
      <p:sp>
        <p:nvSpPr>
          <p:cNvPr id="3" name="Content Placeholder 2"/>
          <p:cNvSpPr>
            <a:spLocks noGrp="1"/>
          </p:cNvSpPr>
          <p:nvPr>
            <p:ph idx="1"/>
          </p:nvPr>
        </p:nvSpPr>
        <p:spPr/>
        <p:txBody>
          <a:bodyPr>
            <a:normAutofit fontScale="92500" lnSpcReduction="20000"/>
          </a:bodyPr>
          <a:lstStyle/>
          <a:p>
            <a:r>
              <a:rPr lang="en-US" dirty="0"/>
              <a:t>Australian treatment silos:</a:t>
            </a:r>
          </a:p>
          <a:p>
            <a:pPr lvl="1"/>
            <a:r>
              <a:rPr lang="en-US" dirty="0"/>
              <a:t>High-prevalence mental disorders + alcohol/other drug disorders = Substance Use Agencies.</a:t>
            </a:r>
          </a:p>
          <a:p>
            <a:pPr lvl="1"/>
            <a:r>
              <a:rPr lang="en-US" dirty="0"/>
              <a:t>Low-prevalence mental disorders = Mental Health Services.</a:t>
            </a:r>
          </a:p>
          <a:p>
            <a:r>
              <a:rPr lang="en-US" dirty="0"/>
              <a:t>Similar systemic and clinical barriers impede integration of care internationally:</a:t>
            </a:r>
          </a:p>
          <a:p>
            <a:pPr lvl="1"/>
            <a:r>
              <a:rPr lang="en-US" dirty="0"/>
              <a:t>44% of people with comorbid disorders receive treatment for either disorder, and only 7% receive treatment for both disorders.</a:t>
            </a:r>
          </a:p>
          <a:p>
            <a:endParaRPr lang="en-US" dirty="0"/>
          </a:p>
        </p:txBody>
      </p:sp>
      <p:sp>
        <p:nvSpPr>
          <p:cNvPr id="4" name="TextBox 3"/>
          <p:cNvSpPr txBox="1"/>
          <p:nvPr/>
        </p:nvSpPr>
        <p:spPr>
          <a:xfrm>
            <a:off x="2915816" y="6309320"/>
            <a:ext cx="4752528" cy="498598"/>
          </a:xfrm>
          <a:prstGeom prst="rect">
            <a:avLst/>
          </a:prstGeom>
        </p:spPr>
        <p:txBody>
          <a:bodyPr wrap="square" rtlCol="0">
            <a:spAutoFit/>
          </a:bodyPr>
          <a:lstStyle/>
          <a:p>
            <a:pPr marL="342900" indent="-342900" algn="r" fontAlgn="auto">
              <a:spcBef>
                <a:spcPct val="20000"/>
              </a:spcBef>
              <a:spcAft>
                <a:spcPts val="0"/>
              </a:spcAft>
            </a:pPr>
            <a:r>
              <a:rPr lang="en-US" sz="1200" b="1" dirty="0" smtClean="0"/>
              <a:t>Sacks et al. (</a:t>
            </a:r>
            <a:r>
              <a:rPr lang="en-US" sz="1200" b="1" dirty="0"/>
              <a:t>2013</a:t>
            </a:r>
            <a:r>
              <a:rPr lang="en-US" sz="1200" b="1" dirty="0" smtClean="0"/>
              <a:t>)</a:t>
            </a:r>
            <a:r>
              <a:rPr lang="en-US" sz="1200" b="1" dirty="0"/>
              <a:t> </a:t>
            </a:r>
            <a:r>
              <a:rPr lang="en-US" sz="1200" b="1" dirty="0" smtClean="0"/>
              <a:t>J Substance </a:t>
            </a:r>
            <a:r>
              <a:rPr lang="en-US" sz="1200" b="1" dirty="0" err="1" smtClean="0"/>
              <a:t>Ab</a:t>
            </a:r>
            <a:r>
              <a:rPr lang="en-US" sz="1200" b="1" dirty="0" smtClean="0"/>
              <a:t> Treat, </a:t>
            </a:r>
            <a:r>
              <a:rPr lang="en-US" sz="1200" b="1" dirty="0"/>
              <a:t>44: 48-</a:t>
            </a:r>
            <a:r>
              <a:rPr lang="en-US" sz="1200" b="1" dirty="0" smtClean="0"/>
              <a:t>493</a:t>
            </a:r>
          </a:p>
          <a:p>
            <a:pPr marL="342900" indent="-342900" algn="r" fontAlgn="auto">
              <a:spcBef>
                <a:spcPct val="20000"/>
              </a:spcBef>
              <a:spcAft>
                <a:spcPts val="0"/>
              </a:spcAft>
            </a:pPr>
            <a:r>
              <a:rPr lang="en-US" sz="1200" b="1" dirty="0" err="1"/>
              <a:t>Frei</a:t>
            </a:r>
            <a:r>
              <a:rPr lang="en-US" sz="1200" b="1" dirty="0"/>
              <a:t> &amp; Clarke (2011). Medical J </a:t>
            </a:r>
            <a:r>
              <a:rPr lang="en-US" sz="1200" b="1" dirty="0" err="1"/>
              <a:t>Aust</a:t>
            </a:r>
            <a:r>
              <a:rPr lang="en-US" sz="1200" b="1" dirty="0"/>
              <a:t> 195(3): S5-S6</a:t>
            </a:r>
            <a:endParaRPr lang="en-US" sz="1200" b="1" dirty="0" smtClean="0"/>
          </a:p>
        </p:txBody>
      </p:sp>
    </p:spTree>
    <p:extLst>
      <p:ext uri="{BB962C8B-B14F-4D97-AF65-F5344CB8AC3E}">
        <p14:creationId xmlns:p14="http://schemas.microsoft.com/office/powerpoint/2010/main" val="1017910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5436"/>
            <a:ext cx="8373616" cy="792088"/>
          </a:xfrm>
        </p:spPr>
        <p:txBody>
          <a:bodyPr>
            <a:normAutofit/>
          </a:bodyPr>
          <a:lstStyle/>
          <a:p>
            <a:r>
              <a:rPr lang="en-US" sz="3600" dirty="0" smtClean="0"/>
              <a:t>The potential of e-health to respond...</a:t>
            </a:r>
            <a:endParaRPr lang="en-US" sz="3600" dirty="0"/>
          </a:p>
        </p:txBody>
      </p:sp>
      <p:sp>
        <p:nvSpPr>
          <p:cNvPr id="3" name="Content Placeholder 2"/>
          <p:cNvSpPr>
            <a:spLocks noGrp="1"/>
          </p:cNvSpPr>
          <p:nvPr>
            <p:ph idx="1"/>
          </p:nvPr>
        </p:nvSpPr>
        <p:spPr>
          <a:xfrm>
            <a:off x="179512" y="1009531"/>
            <a:ext cx="8507288" cy="4320480"/>
          </a:xfrm>
        </p:spPr>
        <p:txBody>
          <a:bodyPr>
            <a:normAutofit fontScale="85000" lnSpcReduction="10000"/>
          </a:bodyPr>
          <a:lstStyle/>
          <a:p>
            <a:r>
              <a:rPr lang="en-AU" dirty="0"/>
              <a:t>E-health = rapidly expanding field of health information and communication </a:t>
            </a:r>
            <a:r>
              <a:rPr lang="en-AU" dirty="0" smtClean="0"/>
              <a:t>technology.</a:t>
            </a:r>
          </a:p>
          <a:p>
            <a:r>
              <a:rPr lang="en-AU" dirty="0"/>
              <a:t>Widespread recognition within health sector that better use of e-health initiatives should play a critical role in improving the </a:t>
            </a:r>
            <a:r>
              <a:rPr lang="en-AU" dirty="0" smtClean="0"/>
              <a:t>healthcare system.</a:t>
            </a:r>
          </a:p>
          <a:p>
            <a:r>
              <a:rPr lang="en-AU" dirty="0"/>
              <a:t>Increasing acceptance for individuals to take a more active role in protecting their health and participating in their own health </a:t>
            </a:r>
            <a:r>
              <a:rPr lang="en-AU" dirty="0" smtClean="0"/>
              <a:t>care.</a:t>
            </a:r>
            <a:endParaRPr lang="en-AU" dirty="0"/>
          </a:p>
          <a:p>
            <a:endParaRPr lang="en-AU" dirty="0"/>
          </a:p>
          <a:p>
            <a:endParaRPr lang="en-AU" dirty="0"/>
          </a:p>
          <a:p>
            <a:endParaRPr lang="en-US" dirty="0"/>
          </a:p>
        </p:txBody>
      </p:sp>
    </p:spTree>
    <p:extLst>
      <p:ext uri="{BB962C8B-B14F-4D97-AF65-F5344CB8AC3E}">
        <p14:creationId xmlns:p14="http://schemas.microsoft.com/office/powerpoint/2010/main" val="609134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44016" y="-171400"/>
            <a:ext cx="8892480" cy="1143000"/>
          </a:xfrm>
        </p:spPr>
        <p:txBody>
          <a:bodyPr/>
          <a:lstStyle/>
          <a:p>
            <a:pPr>
              <a:defRPr/>
            </a:pPr>
            <a:r>
              <a:rPr lang="en-US" sz="2800" dirty="0">
                <a:latin typeface="Century Gothic" charset="0"/>
                <a:cs typeface="+mj-cs"/>
              </a:rPr>
              <a:t>Access to technology</a:t>
            </a:r>
            <a:r>
              <a:rPr lang="en-US" sz="2800" dirty="0" smtClean="0">
                <a:latin typeface="Century Gothic" charset="0"/>
                <a:cs typeface="+mj-cs"/>
              </a:rPr>
              <a:t>…</a:t>
            </a:r>
            <a:br>
              <a:rPr lang="en-US" sz="2800" dirty="0" smtClean="0">
                <a:latin typeface="Century Gothic" charset="0"/>
                <a:cs typeface="+mj-cs"/>
              </a:rPr>
            </a:br>
            <a:r>
              <a:rPr lang="en-US" sz="2800" dirty="0" smtClean="0">
                <a:latin typeface="Century Gothic" charset="0"/>
                <a:cs typeface="+mj-cs"/>
              </a:rPr>
              <a:t>bridging the digital divide</a:t>
            </a:r>
            <a:endParaRPr lang="en-US" sz="2800" dirty="0">
              <a:latin typeface="Century Gothic" charset="0"/>
              <a:cs typeface="+mj-cs"/>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5161164"/>
              </p:ext>
            </p:extLst>
          </p:nvPr>
        </p:nvGraphicFramePr>
        <p:xfrm>
          <a:off x="179512" y="1009532"/>
          <a:ext cx="8856985" cy="2667542"/>
        </p:xfrm>
        <a:graphic>
          <a:graphicData uri="http://schemas.openxmlformats.org/drawingml/2006/table">
            <a:tbl>
              <a:tblPr firstRow="1" bandRow="1">
                <a:tableStyleId>{5C22544A-7EE6-4342-B048-85BDC9FD1C3A}</a:tableStyleId>
              </a:tblPr>
              <a:tblGrid>
                <a:gridCol w="1891419"/>
                <a:gridCol w="712564"/>
                <a:gridCol w="929850"/>
                <a:gridCol w="1080731"/>
                <a:gridCol w="778969"/>
                <a:gridCol w="1159195"/>
                <a:gridCol w="1296144"/>
                <a:gridCol w="1008113"/>
              </a:tblGrid>
              <a:tr h="924787">
                <a:tc>
                  <a:txBody>
                    <a:bodyPr/>
                    <a:lstStyle/>
                    <a:p>
                      <a:pPr algn="ctr"/>
                      <a:endParaRPr lang="en-US" sz="2000" dirty="0"/>
                    </a:p>
                  </a:txBody>
                  <a:tcPr marL="91447" marR="91447" marT="50743" marB="50743"/>
                </a:tc>
                <a:tc>
                  <a:txBody>
                    <a:bodyPr/>
                    <a:lstStyle/>
                    <a:p>
                      <a:pPr algn="ctr"/>
                      <a:r>
                        <a:rPr lang="en-US" sz="1900" dirty="0" smtClean="0"/>
                        <a:t>Gen Pop</a:t>
                      </a:r>
                      <a:endParaRPr lang="en-US" sz="1900" dirty="0"/>
                    </a:p>
                  </a:txBody>
                  <a:tcPr marL="91447" marR="91447" marT="50743" marB="50743"/>
                </a:tc>
                <a:tc>
                  <a:txBody>
                    <a:bodyPr/>
                    <a:lstStyle/>
                    <a:p>
                      <a:pPr algn="ctr"/>
                      <a:r>
                        <a:rPr lang="en-US" sz="1900" dirty="0" smtClean="0"/>
                        <a:t>Mild </a:t>
                      </a:r>
                      <a:r>
                        <a:rPr lang="en-US" sz="1900" dirty="0" err="1" smtClean="0"/>
                        <a:t>Dep</a:t>
                      </a:r>
                      <a:endParaRPr lang="en-US" sz="1900" dirty="0"/>
                    </a:p>
                  </a:txBody>
                  <a:tcPr marL="91447" marR="91447" marT="50743" marB="50743"/>
                </a:tc>
                <a:tc>
                  <a:txBody>
                    <a:bodyPr/>
                    <a:lstStyle/>
                    <a:p>
                      <a:pPr algn="ctr"/>
                      <a:r>
                        <a:rPr lang="en-US" sz="1900" dirty="0" smtClean="0"/>
                        <a:t>Mod-</a:t>
                      </a:r>
                      <a:r>
                        <a:rPr lang="en-US" sz="1900" dirty="0" err="1" smtClean="0"/>
                        <a:t>Sev</a:t>
                      </a:r>
                      <a:r>
                        <a:rPr lang="en-US" sz="1900" dirty="0" smtClean="0"/>
                        <a:t> </a:t>
                      </a:r>
                      <a:r>
                        <a:rPr lang="en-US" sz="1900" dirty="0" err="1" smtClean="0"/>
                        <a:t>Dep</a:t>
                      </a:r>
                      <a:endParaRPr lang="en-US" sz="1900" dirty="0"/>
                    </a:p>
                  </a:txBody>
                  <a:tcPr marL="91447" marR="91447" marT="50743" marB="50743"/>
                </a:tc>
                <a:tc>
                  <a:txBody>
                    <a:bodyPr/>
                    <a:lstStyle/>
                    <a:p>
                      <a:pPr algn="ctr"/>
                      <a:r>
                        <a:rPr lang="en-US" sz="1900" dirty="0" smtClean="0"/>
                        <a:t>Risky Drink</a:t>
                      </a:r>
                      <a:endParaRPr lang="en-US" sz="1900" dirty="0"/>
                    </a:p>
                  </a:txBody>
                  <a:tcPr marL="91447" marR="91447" marT="50743" marB="50743"/>
                </a:tc>
                <a:tc>
                  <a:txBody>
                    <a:bodyPr/>
                    <a:lstStyle/>
                    <a:p>
                      <a:pPr algn="ctr"/>
                      <a:r>
                        <a:rPr lang="en-US" sz="1900" dirty="0" smtClean="0"/>
                        <a:t>Harmful Drink</a:t>
                      </a:r>
                      <a:endParaRPr lang="en-US" sz="1900" dirty="0"/>
                    </a:p>
                  </a:txBody>
                  <a:tcPr marL="91447" marR="91447" marT="50743" marB="50743"/>
                </a:tc>
                <a:tc>
                  <a:txBody>
                    <a:bodyPr/>
                    <a:lstStyle/>
                    <a:p>
                      <a:pPr algn="ctr"/>
                      <a:r>
                        <a:rPr lang="en-US" sz="1900" dirty="0" smtClean="0"/>
                        <a:t>Psychosis</a:t>
                      </a:r>
                      <a:endParaRPr lang="en-US" sz="1900" dirty="0"/>
                    </a:p>
                  </a:txBody>
                  <a:tcPr marL="91447" marR="91447" marT="50743" marB="50743"/>
                </a:tc>
                <a:tc>
                  <a:txBody>
                    <a:bodyPr/>
                    <a:lstStyle/>
                    <a:p>
                      <a:pPr algn="ctr"/>
                      <a:r>
                        <a:rPr lang="en-US" sz="1900" dirty="0" smtClean="0"/>
                        <a:t>PTSD + AOD</a:t>
                      </a:r>
                      <a:endParaRPr lang="en-US" sz="1900" dirty="0"/>
                    </a:p>
                  </a:txBody>
                  <a:tcPr marL="91447" marR="91447" marT="50743" marB="50743"/>
                </a:tc>
              </a:tr>
              <a:tr h="430670">
                <a:tc>
                  <a:txBody>
                    <a:bodyPr/>
                    <a:lstStyle/>
                    <a:p>
                      <a:pPr algn="ctr"/>
                      <a:r>
                        <a:rPr lang="en-US" sz="2200" dirty="0" smtClean="0"/>
                        <a:t>Mobile </a:t>
                      </a:r>
                      <a:endParaRPr lang="en-US" sz="2200" dirty="0"/>
                    </a:p>
                  </a:txBody>
                  <a:tcPr marL="91447" marR="91447" marT="50743" marB="50743"/>
                </a:tc>
                <a:tc>
                  <a:txBody>
                    <a:bodyPr/>
                    <a:lstStyle/>
                    <a:p>
                      <a:pPr algn="ctr"/>
                      <a:r>
                        <a:rPr lang="en-US" sz="2000" dirty="0" smtClean="0"/>
                        <a:t>44%</a:t>
                      </a:r>
                      <a:endParaRPr lang="en-US" sz="2000" dirty="0"/>
                    </a:p>
                  </a:txBody>
                  <a:tcPr marL="91447" marR="91447" marT="50743" marB="50743"/>
                </a:tc>
                <a:tc>
                  <a:txBody>
                    <a:bodyPr/>
                    <a:lstStyle/>
                    <a:p>
                      <a:pPr algn="ctr"/>
                      <a:r>
                        <a:rPr lang="en-US" sz="2000" b="1" dirty="0" smtClean="0"/>
                        <a:t>34%</a:t>
                      </a:r>
                      <a:endParaRPr lang="en-US" sz="2000" b="1" dirty="0"/>
                    </a:p>
                  </a:txBody>
                  <a:tcPr marL="91447" marR="91447" marT="50743" marB="50743"/>
                </a:tc>
                <a:tc>
                  <a:txBody>
                    <a:bodyPr/>
                    <a:lstStyle/>
                    <a:p>
                      <a:pPr algn="ctr"/>
                      <a:r>
                        <a:rPr lang="en-US" sz="2000" dirty="0" smtClean="0"/>
                        <a:t>37%</a:t>
                      </a:r>
                      <a:endParaRPr lang="en-US" sz="2000" dirty="0"/>
                    </a:p>
                  </a:txBody>
                  <a:tcPr marL="91447" marR="91447" marT="50743" marB="50743"/>
                </a:tc>
                <a:tc>
                  <a:txBody>
                    <a:bodyPr/>
                    <a:lstStyle/>
                    <a:p>
                      <a:pPr algn="ctr"/>
                      <a:r>
                        <a:rPr lang="en-US" sz="2000" dirty="0" smtClean="0"/>
                        <a:t>46%</a:t>
                      </a:r>
                      <a:endParaRPr lang="en-US" sz="2000" dirty="0"/>
                    </a:p>
                  </a:txBody>
                  <a:tcPr marL="91447" marR="91447" marT="50743" marB="50743"/>
                </a:tc>
                <a:tc>
                  <a:txBody>
                    <a:bodyPr/>
                    <a:lstStyle/>
                    <a:p>
                      <a:pPr algn="ctr"/>
                      <a:r>
                        <a:rPr lang="en-US" sz="2000" dirty="0" smtClean="0"/>
                        <a:t>41%</a:t>
                      </a:r>
                      <a:endParaRPr lang="en-US" sz="2000" dirty="0"/>
                    </a:p>
                  </a:txBody>
                  <a:tcPr marL="91447" marR="91447" marT="50743" marB="50743"/>
                </a:tc>
                <a:tc>
                  <a:txBody>
                    <a:bodyPr/>
                    <a:lstStyle/>
                    <a:p>
                      <a:pPr algn="ctr"/>
                      <a:r>
                        <a:rPr lang="en-US" sz="2000" b="1" dirty="0" smtClean="0"/>
                        <a:t>34%</a:t>
                      </a:r>
                      <a:endParaRPr lang="en-US" sz="2000" b="1" dirty="0"/>
                    </a:p>
                  </a:txBody>
                  <a:tcPr marL="91447" marR="91447" marT="50743" marB="50743"/>
                </a:tc>
                <a:tc>
                  <a:txBody>
                    <a:bodyPr/>
                    <a:lstStyle/>
                    <a:p>
                      <a:pPr algn="ctr"/>
                      <a:r>
                        <a:rPr lang="en-US" sz="2000" b="1" dirty="0" smtClean="0"/>
                        <a:t>34%</a:t>
                      </a:r>
                      <a:endParaRPr lang="en-US" sz="2000" b="1" dirty="0"/>
                    </a:p>
                  </a:txBody>
                  <a:tcPr marL="91447" marR="91447" marT="50743" marB="50743"/>
                </a:tc>
              </a:tr>
              <a:tr h="823844">
                <a:tc>
                  <a:txBody>
                    <a:bodyPr/>
                    <a:lstStyle/>
                    <a:p>
                      <a:pPr algn="ctr"/>
                      <a:r>
                        <a:rPr lang="en-US" sz="2200" dirty="0" smtClean="0"/>
                        <a:t>Mobile</a:t>
                      </a:r>
                      <a:r>
                        <a:rPr lang="en-US" sz="2200" baseline="0" dirty="0" smtClean="0"/>
                        <a:t> with Internet</a:t>
                      </a:r>
                      <a:endParaRPr lang="en-US" sz="2200" dirty="0"/>
                    </a:p>
                  </a:txBody>
                  <a:tcPr marL="91447" marR="91447" marT="50743" marB="50743"/>
                </a:tc>
                <a:tc>
                  <a:txBody>
                    <a:bodyPr/>
                    <a:lstStyle/>
                    <a:p>
                      <a:pPr algn="ctr"/>
                      <a:endParaRPr lang="en-US" sz="2000" dirty="0" smtClean="0"/>
                    </a:p>
                    <a:p>
                      <a:pPr algn="ctr"/>
                      <a:r>
                        <a:rPr lang="en-US" sz="2000" dirty="0" smtClean="0"/>
                        <a:t>22%</a:t>
                      </a:r>
                      <a:endParaRPr lang="en-US" sz="2000" dirty="0"/>
                    </a:p>
                  </a:txBody>
                  <a:tcPr marL="91447" marR="91447" marT="50743" marB="50743"/>
                </a:tc>
                <a:tc>
                  <a:txBody>
                    <a:bodyPr/>
                    <a:lstStyle/>
                    <a:p>
                      <a:pPr algn="ctr"/>
                      <a:endParaRPr lang="en-US" sz="2000" dirty="0" smtClean="0"/>
                    </a:p>
                    <a:p>
                      <a:pPr algn="ctr"/>
                      <a:r>
                        <a:rPr lang="en-US" sz="2000" dirty="0" smtClean="0"/>
                        <a:t>23%</a:t>
                      </a:r>
                      <a:endParaRPr lang="en-US" sz="2000" dirty="0"/>
                    </a:p>
                  </a:txBody>
                  <a:tcPr marL="91447" marR="91447" marT="50743" marB="50743"/>
                </a:tc>
                <a:tc>
                  <a:txBody>
                    <a:bodyPr/>
                    <a:lstStyle/>
                    <a:p>
                      <a:pPr algn="ctr"/>
                      <a:endParaRPr lang="en-US" sz="2000" dirty="0" smtClean="0"/>
                    </a:p>
                    <a:p>
                      <a:pPr algn="ctr"/>
                      <a:r>
                        <a:rPr lang="en-US" sz="2000" b="1" dirty="0" smtClean="0"/>
                        <a:t>30%</a:t>
                      </a:r>
                      <a:endParaRPr lang="en-US" sz="2000" b="1" dirty="0"/>
                    </a:p>
                  </a:txBody>
                  <a:tcPr marL="91447" marR="91447" marT="50743" marB="50743"/>
                </a:tc>
                <a:tc>
                  <a:txBody>
                    <a:bodyPr/>
                    <a:lstStyle/>
                    <a:p>
                      <a:pPr algn="ctr"/>
                      <a:endParaRPr lang="en-US" sz="2000" dirty="0" smtClean="0"/>
                    </a:p>
                    <a:p>
                      <a:pPr algn="ctr"/>
                      <a:r>
                        <a:rPr lang="en-US" sz="2000" dirty="0" smtClean="0"/>
                        <a:t>21%</a:t>
                      </a:r>
                      <a:endParaRPr lang="en-US" sz="2000" dirty="0"/>
                    </a:p>
                  </a:txBody>
                  <a:tcPr marL="91447" marR="91447" marT="50743" marB="50743"/>
                </a:tc>
                <a:tc>
                  <a:txBody>
                    <a:bodyPr/>
                    <a:lstStyle/>
                    <a:p>
                      <a:pPr algn="ctr"/>
                      <a:endParaRPr lang="en-US" sz="2000" b="1" dirty="0" smtClean="0"/>
                    </a:p>
                    <a:p>
                      <a:pPr algn="ctr"/>
                      <a:r>
                        <a:rPr lang="en-US" sz="2000" b="1" dirty="0" smtClean="0"/>
                        <a:t>41%</a:t>
                      </a:r>
                      <a:endParaRPr lang="en-US" sz="2000" b="1" dirty="0"/>
                    </a:p>
                  </a:txBody>
                  <a:tcPr marL="91447" marR="91447" marT="50743" marB="50743"/>
                </a:tc>
                <a:tc>
                  <a:txBody>
                    <a:bodyPr/>
                    <a:lstStyle/>
                    <a:p>
                      <a:pPr algn="ctr"/>
                      <a:endParaRPr lang="en-US" sz="2000" b="1" dirty="0" smtClean="0"/>
                    </a:p>
                    <a:p>
                      <a:pPr algn="ctr"/>
                      <a:r>
                        <a:rPr lang="en-US" sz="2000" b="1" dirty="0" smtClean="0"/>
                        <a:t>30%</a:t>
                      </a:r>
                      <a:endParaRPr lang="en-US" sz="2000" b="1" dirty="0"/>
                    </a:p>
                  </a:txBody>
                  <a:tcPr marL="91447" marR="91447" marT="50743" marB="50743"/>
                </a:tc>
                <a:tc>
                  <a:txBody>
                    <a:bodyPr/>
                    <a:lstStyle/>
                    <a:p>
                      <a:pPr algn="ctr"/>
                      <a:endParaRPr lang="en-US" sz="2000" b="1" dirty="0" smtClean="0"/>
                    </a:p>
                    <a:p>
                      <a:pPr algn="ctr"/>
                      <a:r>
                        <a:rPr lang="en-US" sz="2000" b="1" dirty="0" smtClean="0"/>
                        <a:t>48%</a:t>
                      </a:r>
                      <a:endParaRPr lang="en-US" sz="2000" b="1" dirty="0"/>
                    </a:p>
                  </a:txBody>
                  <a:tcPr marL="91447" marR="91447" marT="50743" marB="50743"/>
                </a:tc>
              </a:tr>
              <a:tr h="430670">
                <a:tc>
                  <a:txBody>
                    <a:bodyPr/>
                    <a:lstStyle/>
                    <a:p>
                      <a:pPr algn="ctr"/>
                      <a:r>
                        <a:rPr lang="en-US" sz="2200" dirty="0" smtClean="0"/>
                        <a:t>Internet</a:t>
                      </a:r>
                      <a:endParaRPr lang="en-US" sz="2200" dirty="0"/>
                    </a:p>
                  </a:txBody>
                  <a:tcPr marL="91447" marR="91447" marT="50743" marB="50743"/>
                </a:tc>
                <a:tc>
                  <a:txBody>
                    <a:bodyPr/>
                    <a:lstStyle/>
                    <a:p>
                      <a:pPr algn="ctr"/>
                      <a:r>
                        <a:rPr lang="en-US" sz="2000" dirty="0" smtClean="0"/>
                        <a:t>84%</a:t>
                      </a:r>
                      <a:endParaRPr lang="en-US" sz="2000" dirty="0"/>
                    </a:p>
                  </a:txBody>
                  <a:tcPr marL="91447" marR="91447" marT="50743" marB="50743"/>
                </a:tc>
                <a:tc>
                  <a:txBody>
                    <a:bodyPr/>
                    <a:lstStyle/>
                    <a:p>
                      <a:pPr algn="ctr"/>
                      <a:r>
                        <a:rPr lang="en-US" sz="2000" dirty="0" smtClean="0"/>
                        <a:t>84%</a:t>
                      </a:r>
                      <a:endParaRPr lang="en-US" sz="2000" dirty="0"/>
                    </a:p>
                  </a:txBody>
                  <a:tcPr marL="91447" marR="91447" marT="50743" marB="50743"/>
                </a:tc>
                <a:tc>
                  <a:txBody>
                    <a:bodyPr/>
                    <a:lstStyle/>
                    <a:p>
                      <a:pPr algn="ctr"/>
                      <a:r>
                        <a:rPr lang="en-US" sz="2000" dirty="0" smtClean="0"/>
                        <a:t>79%</a:t>
                      </a:r>
                      <a:endParaRPr lang="en-US" sz="2000" dirty="0"/>
                    </a:p>
                  </a:txBody>
                  <a:tcPr marL="91447" marR="91447" marT="50743" marB="50743"/>
                </a:tc>
                <a:tc>
                  <a:txBody>
                    <a:bodyPr/>
                    <a:lstStyle/>
                    <a:p>
                      <a:pPr algn="ctr"/>
                      <a:r>
                        <a:rPr lang="en-US" sz="2000" b="1" dirty="0" smtClean="0"/>
                        <a:t>87%</a:t>
                      </a:r>
                      <a:endParaRPr lang="en-US" sz="2000" b="1" dirty="0"/>
                    </a:p>
                  </a:txBody>
                  <a:tcPr marL="91447" marR="91447" marT="50743" marB="50743"/>
                </a:tc>
                <a:tc>
                  <a:txBody>
                    <a:bodyPr/>
                    <a:lstStyle/>
                    <a:p>
                      <a:pPr algn="ctr"/>
                      <a:r>
                        <a:rPr lang="en-US" sz="2000" b="1" dirty="0" smtClean="0"/>
                        <a:t>100%</a:t>
                      </a:r>
                      <a:endParaRPr lang="en-US" sz="2000" b="1" dirty="0"/>
                    </a:p>
                  </a:txBody>
                  <a:tcPr marL="91447" marR="91447" marT="50743" marB="50743"/>
                </a:tc>
                <a:tc>
                  <a:txBody>
                    <a:bodyPr/>
                    <a:lstStyle/>
                    <a:p>
                      <a:pPr algn="ctr"/>
                      <a:r>
                        <a:rPr lang="en-US" sz="2000" dirty="0" smtClean="0"/>
                        <a:t>65%</a:t>
                      </a:r>
                      <a:endParaRPr lang="en-US" sz="2000" dirty="0"/>
                    </a:p>
                  </a:txBody>
                  <a:tcPr marL="91447" marR="91447" marT="50743" marB="50743"/>
                </a:tc>
                <a:tc>
                  <a:txBody>
                    <a:bodyPr/>
                    <a:lstStyle/>
                    <a:p>
                      <a:pPr algn="ctr"/>
                      <a:r>
                        <a:rPr lang="en-US" sz="2000" dirty="0" smtClean="0"/>
                        <a:t>66%</a:t>
                      </a:r>
                      <a:endParaRPr lang="en-US" sz="2000" dirty="0"/>
                    </a:p>
                  </a:txBody>
                  <a:tcPr marL="91447" marR="91447" marT="50743" marB="50743"/>
                </a:tc>
              </a:tr>
            </a:tbl>
          </a:graphicData>
        </a:graphic>
      </p:graphicFrame>
      <p:sp>
        <p:nvSpPr>
          <p:cNvPr id="20524" name="Content Placeholder 2"/>
          <p:cNvSpPr txBox="1">
            <a:spLocks/>
          </p:cNvSpPr>
          <p:nvPr/>
        </p:nvSpPr>
        <p:spPr bwMode="auto">
          <a:xfrm>
            <a:off x="323850" y="3774639"/>
            <a:ext cx="7531100" cy="184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2730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chemeClr val="accent1"/>
              </a:buClr>
              <a:buSzPct val="76000"/>
              <a:buFont typeface="Wingdings 2" charset="0"/>
              <a:buChar char=""/>
            </a:pPr>
            <a:r>
              <a:rPr lang="en-US" sz="1600" dirty="0">
                <a:solidFill>
                  <a:schemeClr val="tx2"/>
                </a:solidFill>
                <a:latin typeface="Century Gothic" charset="0"/>
              </a:rPr>
              <a:t>Gen Pop=General Population (N=894) – no MH/AOD</a:t>
            </a:r>
          </a:p>
          <a:p>
            <a:pPr eaLnBrk="1" hangingPunct="1">
              <a:spcBef>
                <a:spcPct val="20000"/>
              </a:spcBef>
              <a:buClr>
                <a:schemeClr val="accent1"/>
              </a:buClr>
              <a:buSzPct val="76000"/>
              <a:buFont typeface="Wingdings 2" charset="0"/>
              <a:buChar char=""/>
            </a:pPr>
            <a:r>
              <a:rPr lang="en-US" sz="1600" dirty="0">
                <a:solidFill>
                  <a:schemeClr val="tx2"/>
                </a:solidFill>
                <a:latin typeface="Century Gothic" charset="0"/>
              </a:rPr>
              <a:t>Mild </a:t>
            </a:r>
            <a:r>
              <a:rPr lang="en-US" sz="1600" dirty="0" err="1">
                <a:solidFill>
                  <a:schemeClr val="tx2"/>
                </a:solidFill>
                <a:latin typeface="Century Gothic" charset="0"/>
              </a:rPr>
              <a:t>Dep</a:t>
            </a:r>
            <a:r>
              <a:rPr lang="en-US" sz="1600" dirty="0">
                <a:solidFill>
                  <a:schemeClr val="tx2"/>
                </a:solidFill>
                <a:latin typeface="Century Gothic" charset="0"/>
              </a:rPr>
              <a:t>=PHQ-9 score 5-9 (N=188)</a:t>
            </a:r>
          </a:p>
          <a:p>
            <a:pPr eaLnBrk="1" hangingPunct="1">
              <a:spcBef>
                <a:spcPct val="20000"/>
              </a:spcBef>
              <a:buClr>
                <a:schemeClr val="accent1"/>
              </a:buClr>
              <a:buSzPct val="76000"/>
              <a:buFont typeface="Wingdings 2" charset="0"/>
              <a:buChar char=""/>
            </a:pPr>
            <a:r>
              <a:rPr lang="en-US" sz="1600" dirty="0">
                <a:solidFill>
                  <a:schemeClr val="tx2"/>
                </a:solidFill>
                <a:latin typeface="Century Gothic" charset="0"/>
              </a:rPr>
              <a:t>Mod-</a:t>
            </a:r>
            <a:r>
              <a:rPr lang="en-US" sz="1600" dirty="0" err="1">
                <a:solidFill>
                  <a:schemeClr val="tx2"/>
                </a:solidFill>
                <a:latin typeface="Century Gothic" charset="0"/>
              </a:rPr>
              <a:t>Sev</a:t>
            </a:r>
            <a:r>
              <a:rPr lang="en-US" sz="1600" dirty="0">
                <a:solidFill>
                  <a:schemeClr val="tx2"/>
                </a:solidFill>
                <a:latin typeface="Century Gothic" charset="0"/>
              </a:rPr>
              <a:t> </a:t>
            </a:r>
            <a:r>
              <a:rPr lang="en-US" sz="1600" dirty="0" err="1">
                <a:solidFill>
                  <a:schemeClr val="tx2"/>
                </a:solidFill>
                <a:latin typeface="Century Gothic" charset="0"/>
              </a:rPr>
              <a:t>Dep</a:t>
            </a:r>
            <a:r>
              <a:rPr lang="en-US" sz="1600" dirty="0">
                <a:solidFill>
                  <a:schemeClr val="tx2"/>
                </a:solidFill>
                <a:latin typeface="Century Gothic" charset="0"/>
              </a:rPr>
              <a:t>=PHQ-9 score ≥ 10 (N=67) </a:t>
            </a:r>
          </a:p>
          <a:p>
            <a:pPr eaLnBrk="1" hangingPunct="1">
              <a:spcBef>
                <a:spcPct val="20000"/>
              </a:spcBef>
              <a:buClr>
                <a:schemeClr val="accent1"/>
              </a:buClr>
              <a:buSzPct val="76000"/>
              <a:buFont typeface="Wingdings 2" charset="0"/>
              <a:buChar char=""/>
            </a:pPr>
            <a:r>
              <a:rPr lang="en-US" sz="1600" dirty="0">
                <a:solidFill>
                  <a:schemeClr val="tx2"/>
                </a:solidFill>
                <a:latin typeface="Century Gothic" charset="0"/>
              </a:rPr>
              <a:t>Risky Drink=AUDIT score 8-15 (N=135)</a:t>
            </a:r>
          </a:p>
          <a:p>
            <a:pPr eaLnBrk="1" hangingPunct="1">
              <a:spcBef>
                <a:spcPct val="20000"/>
              </a:spcBef>
              <a:buClr>
                <a:schemeClr val="accent1"/>
              </a:buClr>
              <a:buSzPct val="76000"/>
              <a:buFont typeface="Wingdings 2" charset="0"/>
              <a:buChar char=""/>
            </a:pPr>
            <a:r>
              <a:rPr lang="en-US" sz="1600" dirty="0">
                <a:solidFill>
                  <a:schemeClr val="tx2"/>
                </a:solidFill>
                <a:latin typeface="Century Gothic" charset="0"/>
              </a:rPr>
              <a:t>Harmful Drink=AUDIT score ≥ 16 (N=22)</a:t>
            </a:r>
          </a:p>
          <a:p>
            <a:pPr eaLnBrk="1" hangingPunct="1">
              <a:spcBef>
                <a:spcPct val="20000"/>
              </a:spcBef>
              <a:buClr>
                <a:schemeClr val="accent1"/>
              </a:buClr>
              <a:buSzPct val="76000"/>
              <a:buFont typeface="Wingdings 2" charset="0"/>
              <a:buChar char=""/>
            </a:pPr>
            <a:r>
              <a:rPr lang="en-US" sz="1600" dirty="0">
                <a:solidFill>
                  <a:schemeClr val="tx2"/>
                </a:solidFill>
                <a:latin typeface="Century Gothic" charset="0"/>
              </a:rPr>
              <a:t>Psychosis=Current diagnosis (N=115</a:t>
            </a:r>
            <a:r>
              <a:rPr lang="en-US" sz="1600" dirty="0" smtClean="0">
                <a:solidFill>
                  <a:schemeClr val="tx2"/>
                </a:solidFill>
                <a:latin typeface="Century Gothic" charset="0"/>
              </a:rPr>
              <a:t>)</a:t>
            </a:r>
          </a:p>
          <a:p>
            <a:pPr eaLnBrk="1" hangingPunct="1">
              <a:spcBef>
                <a:spcPct val="20000"/>
              </a:spcBef>
              <a:buClr>
                <a:schemeClr val="accent1"/>
              </a:buClr>
              <a:buSzPct val="76000"/>
              <a:buFont typeface="Wingdings 2" charset="0"/>
              <a:buChar char=""/>
            </a:pPr>
            <a:r>
              <a:rPr lang="en-US" sz="1600" dirty="0" smtClean="0">
                <a:solidFill>
                  <a:schemeClr val="tx2"/>
                </a:solidFill>
                <a:latin typeface="Century Gothic" charset="0"/>
              </a:rPr>
              <a:t>PTSD+AOD=Current AOD treatment (N=29)</a:t>
            </a:r>
            <a:endParaRPr lang="en-US" sz="1600" dirty="0">
              <a:solidFill>
                <a:schemeClr val="tx2"/>
              </a:solidFill>
              <a:latin typeface="Century Gothic"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R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ook Antiqua"/>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CRE powerpoint template.potx</Template>
  <TotalTime>96</TotalTime>
  <Words>1756</Words>
  <Application>Microsoft Office PowerPoint</Application>
  <PresentationFormat>On-screen Show (4:3)</PresentationFormat>
  <Paragraphs>281</Paragraphs>
  <Slides>24</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CRE powerpoint template</vt:lpstr>
      <vt:lpstr>Worksheet</vt:lpstr>
      <vt:lpstr>Improving the management of comorbid addictive and mental disorders through the use of technology</vt:lpstr>
      <vt:lpstr>Funding declarations</vt:lpstr>
      <vt:lpstr>The mental health of Australians</vt:lpstr>
      <vt:lpstr>Comorbidity is the rule</vt:lpstr>
      <vt:lpstr>Comorbidity</vt:lpstr>
      <vt:lpstr>Comorbidity is the rule in clinical practice… however… Comorbidity treatment research is the exception…</vt:lpstr>
      <vt:lpstr>Treatment for comorbid disorders</vt:lpstr>
      <vt:lpstr>The potential of e-health to respond...</vt:lpstr>
      <vt:lpstr>Access to technology… bridging the digital divide</vt:lpstr>
      <vt:lpstr>Does eHealth deliver for comorbidity?</vt:lpstr>
      <vt:lpstr>PowerPoint Presentation</vt:lpstr>
      <vt:lpstr>SHADE 1.0</vt:lpstr>
      <vt:lpstr>SHADE 2.0</vt:lpstr>
      <vt:lpstr>Retention in Treatment and F-up</vt:lpstr>
      <vt:lpstr>Clinician contact + preference</vt:lpstr>
      <vt:lpstr>Demographics (N=274)</vt:lpstr>
      <vt:lpstr>BDI-II (N=134)</vt:lpstr>
      <vt:lpstr>Alcohol (n=88)</vt:lpstr>
      <vt:lpstr>Cannabis (n=52)</vt:lpstr>
      <vt:lpstr>SHADE 1.0 &amp; 2.0 Synthesis</vt:lpstr>
      <vt:lpstr>Acceptability</vt:lpstr>
      <vt:lpstr>The vital piece in the puzzle….</vt:lpstr>
      <vt:lpstr>www.comorbidity.edu.au </vt:lpstr>
      <vt:lpstr>Acknowledgements</vt:lpstr>
    </vt:vector>
  </TitlesOfParts>
  <Company>University of New South Wales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Mills</dc:creator>
  <cp:lastModifiedBy>Jean O'Reilly</cp:lastModifiedBy>
  <cp:revision>7</cp:revision>
  <dcterms:created xsi:type="dcterms:W3CDTF">2013-08-19T01:51:49Z</dcterms:created>
  <dcterms:modified xsi:type="dcterms:W3CDTF">2014-12-18T15:17:30Z</dcterms:modified>
</cp:coreProperties>
</file>